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handoutMasterIdLst>
    <p:handoutMasterId r:id="rId32"/>
  </p:handoutMasterIdLst>
  <p:sldIdLst>
    <p:sldId id="270" r:id="rId2"/>
    <p:sldId id="273" r:id="rId3"/>
    <p:sldId id="274" r:id="rId4"/>
    <p:sldId id="276" r:id="rId5"/>
    <p:sldId id="277" r:id="rId6"/>
    <p:sldId id="307" r:id="rId7"/>
    <p:sldId id="308" r:id="rId8"/>
    <p:sldId id="309" r:id="rId9"/>
    <p:sldId id="306" r:id="rId10"/>
    <p:sldId id="311" r:id="rId11"/>
    <p:sldId id="312" r:id="rId12"/>
    <p:sldId id="313" r:id="rId13"/>
    <p:sldId id="278" r:id="rId14"/>
    <p:sldId id="279" r:id="rId15"/>
    <p:sldId id="280" r:id="rId16"/>
    <p:sldId id="281" r:id="rId17"/>
    <p:sldId id="282" r:id="rId18"/>
    <p:sldId id="283" r:id="rId19"/>
    <p:sldId id="284" r:id="rId20"/>
    <p:sldId id="285" r:id="rId21"/>
    <p:sldId id="286" r:id="rId22"/>
    <p:sldId id="287" r:id="rId23"/>
    <p:sldId id="288" r:id="rId24"/>
    <p:sldId id="289" r:id="rId25"/>
    <p:sldId id="290" r:id="rId26"/>
    <p:sldId id="291" r:id="rId27"/>
    <p:sldId id="292" r:id="rId28"/>
    <p:sldId id="305" r:id="rId29"/>
    <p:sldId id="269" r:id="rId30"/>
  </p:sldIdLst>
  <p:sldSz cx="9144000" cy="6858000" type="screen4x3"/>
  <p:notesSz cx="9309100" cy="70532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3" autoAdjust="0"/>
    <p:restoredTop sz="93188" autoAdjust="0"/>
  </p:normalViewPr>
  <p:slideViewPr>
    <p:cSldViewPr>
      <p:cViewPr varScale="1">
        <p:scale>
          <a:sx n="67" d="100"/>
          <a:sy n="67" d="100"/>
        </p:scale>
        <p:origin x="1260" y="11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33943" cy="352663"/>
          </a:xfrm>
          <a:prstGeom prst="rect">
            <a:avLst/>
          </a:prstGeom>
        </p:spPr>
        <p:txBody>
          <a:bodyPr vert="horz" lIns="93497" tIns="46749" rIns="93497" bIns="46749" rtlCol="0"/>
          <a:lstStyle>
            <a:lvl1pPr algn="l">
              <a:defRPr sz="1200"/>
            </a:lvl1pPr>
          </a:lstStyle>
          <a:p>
            <a:endParaRPr lang="en-US"/>
          </a:p>
        </p:txBody>
      </p:sp>
      <p:sp>
        <p:nvSpPr>
          <p:cNvPr id="3" name="Date Placeholder 2"/>
          <p:cNvSpPr>
            <a:spLocks noGrp="1"/>
          </p:cNvSpPr>
          <p:nvPr>
            <p:ph type="dt" sz="quarter" idx="1"/>
          </p:nvPr>
        </p:nvSpPr>
        <p:spPr>
          <a:xfrm>
            <a:off x="5273003" y="0"/>
            <a:ext cx="4033943" cy="352663"/>
          </a:xfrm>
          <a:prstGeom prst="rect">
            <a:avLst/>
          </a:prstGeom>
        </p:spPr>
        <p:txBody>
          <a:bodyPr vert="horz" lIns="93497" tIns="46749" rIns="93497" bIns="46749" rtlCol="0"/>
          <a:lstStyle>
            <a:lvl1pPr algn="r">
              <a:defRPr sz="1200"/>
            </a:lvl1pPr>
          </a:lstStyle>
          <a:p>
            <a:fld id="{5E404FA2-0307-4AAA-97E0-1B95DA04011A}" type="datetimeFigureOut">
              <a:rPr lang="en-US" smtClean="0"/>
              <a:t>1/21/2021</a:t>
            </a:fld>
            <a:endParaRPr lang="en-US"/>
          </a:p>
        </p:txBody>
      </p:sp>
      <p:sp>
        <p:nvSpPr>
          <p:cNvPr id="4" name="Footer Placeholder 3"/>
          <p:cNvSpPr>
            <a:spLocks noGrp="1"/>
          </p:cNvSpPr>
          <p:nvPr>
            <p:ph type="ftr" sz="quarter" idx="2"/>
          </p:nvPr>
        </p:nvSpPr>
        <p:spPr>
          <a:xfrm>
            <a:off x="0" y="6699376"/>
            <a:ext cx="4033943" cy="352663"/>
          </a:xfrm>
          <a:prstGeom prst="rect">
            <a:avLst/>
          </a:prstGeom>
        </p:spPr>
        <p:txBody>
          <a:bodyPr vert="horz" lIns="93497" tIns="46749" rIns="93497" bIns="46749" rtlCol="0" anchor="b"/>
          <a:lstStyle>
            <a:lvl1pPr algn="l">
              <a:defRPr sz="1200"/>
            </a:lvl1pPr>
          </a:lstStyle>
          <a:p>
            <a:endParaRPr lang="en-US"/>
          </a:p>
        </p:txBody>
      </p:sp>
      <p:sp>
        <p:nvSpPr>
          <p:cNvPr id="5" name="Slide Number Placeholder 4"/>
          <p:cNvSpPr>
            <a:spLocks noGrp="1"/>
          </p:cNvSpPr>
          <p:nvPr>
            <p:ph type="sldNum" sz="quarter" idx="3"/>
          </p:nvPr>
        </p:nvSpPr>
        <p:spPr>
          <a:xfrm>
            <a:off x="5273003" y="6699376"/>
            <a:ext cx="4033943" cy="352663"/>
          </a:xfrm>
          <a:prstGeom prst="rect">
            <a:avLst/>
          </a:prstGeom>
        </p:spPr>
        <p:txBody>
          <a:bodyPr vert="horz" lIns="93497" tIns="46749" rIns="93497" bIns="46749" rtlCol="0" anchor="b"/>
          <a:lstStyle>
            <a:lvl1pPr algn="r">
              <a:defRPr sz="1200"/>
            </a:lvl1pPr>
          </a:lstStyle>
          <a:p>
            <a:fld id="{2C43C2F9-D9EF-4AC1-838D-2DF7E93C3C99}" type="slidenum">
              <a:rPr lang="en-US" smtClean="0"/>
              <a:t>‹#›</a:t>
            </a:fld>
            <a:endParaRPr lang="en-US"/>
          </a:p>
        </p:txBody>
      </p:sp>
    </p:spTree>
    <p:extLst>
      <p:ext uri="{BB962C8B-B14F-4D97-AF65-F5344CB8AC3E}">
        <p14:creationId xmlns:p14="http://schemas.microsoft.com/office/powerpoint/2010/main" val="285190235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33943" cy="352663"/>
          </a:xfrm>
          <a:prstGeom prst="rect">
            <a:avLst/>
          </a:prstGeom>
        </p:spPr>
        <p:txBody>
          <a:bodyPr vert="horz" lIns="93497" tIns="46749" rIns="93497" bIns="46749" rtlCol="0"/>
          <a:lstStyle>
            <a:lvl1pPr algn="l">
              <a:defRPr sz="1200"/>
            </a:lvl1pPr>
          </a:lstStyle>
          <a:p>
            <a:endParaRPr lang="en-US"/>
          </a:p>
        </p:txBody>
      </p:sp>
      <p:sp>
        <p:nvSpPr>
          <p:cNvPr id="3" name="Date Placeholder 2"/>
          <p:cNvSpPr>
            <a:spLocks noGrp="1"/>
          </p:cNvSpPr>
          <p:nvPr>
            <p:ph type="dt" idx="1"/>
          </p:nvPr>
        </p:nvSpPr>
        <p:spPr>
          <a:xfrm>
            <a:off x="5273003" y="0"/>
            <a:ext cx="4033943" cy="352663"/>
          </a:xfrm>
          <a:prstGeom prst="rect">
            <a:avLst/>
          </a:prstGeom>
        </p:spPr>
        <p:txBody>
          <a:bodyPr vert="horz" lIns="93497" tIns="46749" rIns="93497" bIns="46749" rtlCol="0"/>
          <a:lstStyle>
            <a:lvl1pPr algn="r">
              <a:defRPr sz="1200"/>
            </a:lvl1pPr>
          </a:lstStyle>
          <a:p>
            <a:fld id="{1C4E2BA7-849A-4ED4-AF09-6D3072CE7341}" type="datetimeFigureOut">
              <a:rPr lang="en-US" smtClean="0"/>
              <a:t>1/21/2021</a:t>
            </a:fld>
            <a:endParaRPr lang="en-US"/>
          </a:p>
        </p:txBody>
      </p:sp>
      <p:sp>
        <p:nvSpPr>
          <p:cNvPr id="4" name="Slide Image Placeholder 3"/>
          <p:cNvSpPr>
            <a:spLocks noGrp="1" noRot="1" noChangeAspect="1"/>
          </p:cNvSpPr>
          <p:nvPr>
            <p:ph type="sldImg" idx="2"/>
          </p:nvPr>
        </p:nvSpPr>
        <p:spPr>
          <a:xfrm>
            <a:off x="2892425" y="528638"/>
            <a:ext cx="3525838" cy="2644775"/>
          </a:xfrm>
          <a:prstGeom prst="rect">
            <a:avLst/>
          </a:prstGeom>
          <a:noFill/>
          <a:ln w="12700">
            <a:solidFill>
              <a:prstClr val="black"/>
            </a:solidFill>
          </a:ln>
        </p:spPr>
        <p:txBody>
          <a:bodyPr vert="horz" lIns="93497" tIns="46749" rIns="93497" bIns="46749" rtlCol="0" anchor="ctr"/>
          <a:lstStyle/>
          <a:p>
            <a:endParaRPr lang="en-US"/>
          </a:p>
        </p:txBody>
      </p:sp>
      <p:sp>
        <p:nvSpPr>
          <p:cNvPr id="5" name="Notes Placeholder 4"/>
          <p:cNvSpPr>
            <a:spLocks noGrp="1"/>
          </p:cNvSpPr>
          <p:nvPr>
            <p:ph type="body" sz="quarter" idx="3"/>
          </p:nvPr>
        </p:nvSpPr>
        <p:spPr>
          <a:xfrm>
            <a:off x="930910" y="3350300"/>
            <a:ext cx="7447280" cy="3173968"/>
          </a:xfrm>
          <a:prstGeom prst="rect">
            <a:avLst/>
          </a:prstGeom>
        </p:spPr>
        <p:txBody>
          <a:bodyPr vert="horz" lIns="93497" tIns="46749" rIns="93497" bIns="4674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699376"/>
            <a:ext cx="4033943" cy="352663"/>
          </a:xfrm>
          <a:prstGeom prst="rect">
            <a:avLst/>
          </a:prstGeom>
        </p:spPr>
        <p:txBody>
          <a:bodyPr vert="horz" lIns="93497" tIns="46749" rIns="93497" bIns="46749" rtlCol="0" anchor="b"/>
          <a:lstStyle>
            <a:lvl1pPr algn="l">
              <a:defRPr sz="1200"/>
            </a:lvl1pPr>
          </a:lstStyle>
          <a:p>
            <a:endParaRPr lang="en-US"/>
          </a:p>
        </p:txBody>
      </p:sp>
      <p:sp>
        <p:nvSpPr>
          <p:cNvPr id="7" name="Slide Number Placeholder 6"/>
          <p:cNvSpPr>
            <a:spLocks noGrp="1"/>
          </p:cNvSpPr>
          <p:nvPr>
            <p:ph type="sldNum" sz="quarter" idx="5"/>
          </p:nvPr>
        </p:nvSpPr>
        <p:spPr>
          <a:xfrm>
            <a:off x="5273003" y="6699376"/>
            <a:ext cx="4033943" cy="352663"/>
          </a:xfrm>
          <a:prstGeom prst="rect">
            <a:avLst/>
          </a:prstGeom>
        </p:spPr>
        <p:txBody>
          <a:bodyPr vert="horz" lIns="93497" tIns="46749" rIns="93497" bIns="46749" rtlCol="0" anchor="b"/>
          <a:lstStyle>
            <a:lvl1pPr algn="r">
              <a:defRPr sz="1200"/>
            </a:lvl1pPr>
          </a:lstStyle>
          <a:p>
            <a:fld id="{494506AF-6DAD-4FB0-9D80-7EEDD5FF6713}" type="slidenum">
              <a:rPr lang="en-US" smtClean="0"/>
              <a:t>‹#›</a:t>
            </a:fld>
            <a:endParaRPr lang="en-US"/>
          </a:p>
        </p:txBody>
      </p:sp>
    </p:spTree>
    <p:extLst>
      <p:ext uri="{BB962C8B-B14F-4D97-AF65-F5344CB8AC3E}">
        <p14:creationId xmlns:p14="http://schemas.microsoft.com/office/powerpoint/2010/main" val="55131170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94506AF-6DAD-4FB0-9D80-7EEDD5FF6713}" type="slidenum">
              <a:rPr lang="en-US" smtClean="0"/>
              <a:t>1</a:t>
            </a:fld>
            <a:endParaRPr lang="en-US"/>
          </a:p>
        </p:txBody>
      </p:sp>
    </p:spTree>
    <p:extLst>
      <p:ext uri="{BB962C8B-B14F-4D97-AF65-F5344CB8AC3E}">
        <p14:creationId xmlns:p14="http://schemas.microsoft.com/office/powerpoint/2010/main" val="3083672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8686800" y="304800"/>
            <a:ext cx="381000" cy="365125"/>
          </a:xfrm>
          <a:prstGeom prst="rect">
            <a:avLst/>
          </a:prstGeom>
        </p:spPr>
        <p:txBody>
          <a:bodyPr/>
          <a:lstStyle>
            <a:lvl1pPr>
              <a:defRPr sz="1400">
                <a:solidFill>
                  <a:schemeClr val="tx1"/>
                </a:solidFill>
              </a:defRPr>
            </a:lvl1pPr>
          </a:lstStyle>
          <a:p>
            <a:pPr algn="r">
              <a:defRPr/>
            </a:pPr>
            <a:fld id="{F90C3825-3607-44EB-BA15-BC69F6C3CB58}" type="slidenum">
              <a:rPr lang="en-US" smtClean="0"/>
              <a:pPr algn="r">
                <a:defRPr/>
              </a:pPr>
              <a:t>‹#›</a:t>
            </a:fld>
            <a:endParaRPr lang="en-US" dirty="0"/>
          </a:p>
        </p:txBody>
      </p:sp>
      <p:sp>
        <p:nvSpPr>
          <p:cNvPr id="9" name="TextBox 8"/>
          <p:cNvSpPr txBox="1"/>
          <p:nvPr userDrawn="1"/>
        </p:nvSpPr>
        <p:spPr>
          <a:xfrm>
            <a:off x="152400" y="6481718"/>
            <a:ext cx="1828800" cy="307777"/>
          </a:xfrm>
          <a:prstGeom prst="rect">
            <a:avLst/>
          </a:prstGeom>
          <a:noFill/>
        </p:spPr>
        <p:txBody>
          <a:bodyPr wrap="square" rtlCol="0">
            <a:spAutoFit/>
          </a:bodyPr>
          <a:lstStyle/>
          <a:p>
            <a:r>
              <a:rPr lang="en-US" sz="1400" b="1" dirty="0" smtClean="0">
                <a:latin typeface="Cambria" panose="02040503050406030204" pitchFamily="18" charset="0"/>
              </a:rPr>
              <a:t>Lecture 1</a:t>
            </a:r>
            <a:endParaRPr lang="en-US" sz="1400" b="1" dirty="0">
              <a:latin typeface="Cambria" panose="02040503050406030204" pitchFamily="18" charset="0"/>
            </a:endParaRPr>
          </a:p>
        </p:txBody>
      </p:sp>
      <p:sp>
        <p:nvSpPr>
          <p:cNvPr id="10" name="Footer Placeholder 4"/>
          <p:cNvSpPr>
            <a:spLocks noGrp="1"/>
          </p:cNvSpPr>
          <p:nvPr>
            <p:ph type="ftr" sz="quarter" idx="3"/>
          </p:nvPr>
        </p:nvSpPr>
        <p:spPr>
          <a:xfrm>
            <a:off x="3276600" y="6412042"/>
            <a:ext cx="2590800" cy="365125"/>
          </a:xfrm>
          <a:prstGeom prst="rect">
            <a:avLst/>
          </a:prstGeom>
        </p:spPr>
        <p:txBody>
          <a:bodyPr/>
          <a:lstStyle>
            <a:lvl1pPr>
              <a:defRPr sz="1400" b="1">
                <a:latin typeface="Cambria" panose="02040503050406030204" pitchFamily="18" charset="0"/>
                <a:cs typeface="Arial" charset="0"/>
              </a:defRPr>
            </a:lvl1pPr>
          </a:lstStyle>
          <a:p>
            <a:pPr>
              <a:defRPr/>
            </a:pPr>
            <a:r>
              <a:rPr lang="en-US" dirty="0" smtClean="0"/>
              <a:t>Sajeeb Saha, Dept. of CSE, </a:t>
            </a:r>
            <a:r>
              <a:rPr lang="en-US" dirty="0" err="1" smtClean="0"/>
              <a:t>JnU</a:t>
            </a:r>
            <a:endParaRPr lang="en-US" dirty="0"/>
          </a:p>
        </p:txBody>
      </p:sp>
      <p:sp>
        <p:nvSpPr>
          <p:cNvPr id="11" name="Title 10"/>
          <p:cNvSpPr>
            <a:spLocks noGrp="1"/>
          </p:cNvSpPr>
          <p:nvPr>
            <p:ph type="title"/>
          </p:nvPr>
        </p:nvSpPr>
        <p:spPr>
          <a:xfrm>
            <a:off x="457200" y="212725"/>
            <a:ext cx="8229600" cy="625475"/>
          </a:xfrm>
          <a:prstGeom prst="rect">
            <a:avLst/>
          </a:prstGeom>
        </p:spPr>
        <p:txBody>
          <a:bodyPr/>
          <a:lstStyle>
            <a:lvl1pPr>
              <a:defRPr sz="4000">
                <a:latin typeface="Cambria" panose="02040503050406030204" pitchFamily="18" charset="0"/>
              </a:defRPr>
            </a:lvl1pPr>
          </a:lstStyle>
          <a:p>
            <a:r>
              <a:rPr lang="en-US" dirty="0" smtClean="0"/>
              <a:t>Click to edit Master title style</a:t>
            </a:r>
            <a:endParaRPr lang="en-US" dirty="0"/>
          </a:p>
        </p:txBody>
      </p:sp>
      <p:sp>
        <p:nvSpPr>
          <p:cNvPr id="13" name="Content Placeholder 12"/>
          <p:cNvSpPr>
            <a:spLocks noGrp="1"/>
          </p:cNvSpPr>
          <p:nvPr>
            <p:ph sz="quarter" idx="10"/>
          </p:nvPr>
        </p:nvSpPr>
        <p:spPr>
          <a:xfrm>
            <a:off x="457200" y="914400"/>
            <a:ext cx="8229600" cy="5410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38091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lvl1pPr>
              <a:defRPr/>
            </a:lvl1pPr>
          </a:lstStyle>
          <a:p>
            <a:fld id="{CE308FB9-473D-425F-91BA-31AB478CD0CF}" type="slidenum">
              <a:rPr lang="en-US"/>
              <a:pPr/>
              <a:t>‹#›</a:t>
            </a:fld>
            <a:endParaRPr lang="en-US"/>
          </a:p>
        </p:txBody>
      </p:sp>
      <p:sp>
        <p:nvSpPr>
          <p:cNvPr id="7" name="Footer Placeholder 4"/>
          <p:cNvSpPr>
            <a:spLocks noGrp="1"/>
          </p:cNvSpPr>
          <p:nvPr>
            <p:ph type="ftr" sz="quarter" idx="3"/>
          </p:nvPr>
        </p:nvSpPr>
        <p:spPr>
          <a:xfrm>
            <a:off x="3276600" y="6412042"/>
            <a:ext cx="2590800" cy="365125"/>
          </a:xfrm>
          <a:prstGeom prst="rect">
            <a:avLst/>
          </a:prstGeom>
        </p:spPr>
        <p:txBody>
          <a:bodyPr/>
          <a:lstStyle>
            <a:lvl1pPr>
              <a:defRPr sz="1400" b="1">
                <a:latin typeface="Cambria" panose="02040503050406030204" pitchFamily="18" charset="0"/>
                <a:cs typeface="Arial" charset="0"/>
              </a:defRPr>
            </a:lvl1pPr>
          </a:lstStyle>
          <a:p>
            <a:pPr>
              <a:defRPr/>
            </a:pPr>
            <a:r>
              <a:rPr lang="en-US" dirty="0" smtClean="0"/>
              <a:t>Sajeeb Saha, Dept. of CSE, </a:t>
            </a:r>
            <a:r>
              <a:rPr lang="en-US" dirty="0" err="1" smtClean="0"/>
              <a:t>JnU</a:t>
            </a:r>
            <a:endParaRPr lang="en-US" dirty="0"/>
          </a:p>
        </p:txBody>
      </p:sp>
    </p:spTree>
    <p:extLst>
      <p:ext uri="{BB962C8B-B14F-4D97-AF65-F5344CB8AC3E}">
        <p14:creationId xmlns:p14="http://schemas.microsoft.com/office/powerpoint/2010/main" val="1614656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lvl1pPr>
              <a:defRPr b="1">
                <a:solidFill>
                  <a:srgbClr val="00206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5" name="Footer Placeholder 4"/>
          <p:cNvSpPr>
            <a:spLocks noGrp="1"/>
          </p:cNvSpPr>
          <p:nvPr>
            <p:ph type="ftr" sz="quarter" idx="11"/>
          </p:nvPr>
        </p:nvSpPr>
        <p:spPr/>
        <p:txBody>
          <a:bodyPr/>
          <a:lstStyle/>
          <a:p>
            <a:r>
              <a:rPr lang="en-US" smtClean="0"/>
              <a:t>Sajeeb Saha, Dept. of CSE, JnU</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62039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pic>
        <p:nvPicPr>
          <p:cNvPr id="11" name="Picture 2"/>
          <p:cNvPicPr>
            <a:picLocks noChangeAspect="1" noChangeArrowheads="1"/>
          </p:cNvPicPr>
          <p:nvPr userDrawn="1"/>
        </p:nvPicPr>
        <p:blipFill>
          <a:blip r:embed="rId5">
            <a:extLst>
              <a:ext uri="{BEBA8EAE-BF5A-486C-A8C5-ECC9F3942E4B}">
                <a14:imgProps xmlns:a14="http://schemas.microsoft.com/office/drawing/2010/main">
                  <a14:imgLayer r:embed="rId6">
                    <a14:imgEffect>
                      <a14:sharpenSoften amount="-1000"/>
                    </a14:imgEffect>
                    <a14:imgEffect>
                      <a14:brightnessContrast bright="13000" contrast="45000"/>
                    </a14:imgEffect>
                  </a14:imgLayer>
                </a14:imgProps>
              </a:ext>
              <a:ext uri="{28A0092B-C50C-407E-A947-70E740481C1C}">
                <a14:useLocalDpi xmlns:a14="http://schemas.microsoft.com/office/drawing/2010/main" val="0"/>
              </a:ext>
            </a:extLst>
          </a:blip>
          <a:srcRect/>
          <a:stretch>
            <a:fillRect/>
          </a:stretch>
        </p:blipFill>
        <p:spPr bwMode="auto">
          <a:xfrm>
            <a:off x="1587" y="152400"/>
            <a:ext cx="9142413" cy="655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ext Placeholder 2"/>
          <p:cNvSpPr>
            <a:spLocks noGrp="1"/>
          </p:cNvSpPr>
          <p:nvPr>
            <p:ph type="body" idx="1"/>
          </p:nvPr>
        </p:nvSpPr>
        <p:spPr bwMode="auto">
          <a:xfrm>
            <a:off x="457200" y="1081086"/>
            <a:ext cx="8229600" cy="5045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p:nvPicPr>
        <p:blipFill>
          <a:blip r:embed="rId7"/>
          <a:stretch>
            <a:fillRect/>
          </a:stretch>
        </p:blipFill>
        <p:spPr>
          <a:xfrm>
            <a:off x="0" y="0"/>
            <a:ext cx="9144000" cy="61913"/>
          </a:xfrm>
          <a:prstGeom prst="rect">
            <a:avLst/>
          </a:prstGeom>
          <a:ln>
            <a:noFill/>
          </a:ln>
          <a:effectLst>
            <a:outerShdw blurRad="292100" dist="139700" dir="2700000" algn="tl" rotWithShape="0">
              <a:srgbClr val="333333">
                <a:alpha val="65000"/>
              </a:srgbClr>
            </a:outerShdw>
          </a:effectLst>
        </p:spPr>
      </p:pic>
      <p:pic>
        <p:nvPicPr>
          <p:cNvPr id="8" name="Picture 7"/>
          <p:cNvPicPr>
            <a:picLocks noChangeAspect="1"/>
          </p:cNvPicPr>
          <p:nvPr/>
        </p:nvPicPr>
        <p:blipFill>
          <a:blip r:embed="rId7"/>
          <a:stretch>
            <a:fillRect/>
          </a:stretch>
        </p:blipFill>
        <p:spPr>
          <a:xfrm>
            <a:off x="0" y="6802438"/>
            <a:ext cx="9144000" cy="61912"/>
          </a:xfrm>
          <a:prstGeom prst="rect">
            <a:avLst/>
          </a:prstGeom>
          <a:ln>
            <a:noFill/>
          </a:ln>
          <a:effectLst>
            <a:outerShdw blurRad="190500" algn="tl" rotWithShape="0">
              <a:srgbClr val="000000">
                <a:alpha val="70000"/>
              </a:srgbClr>
            </a:outerShdw>
          </a:effectLst>
        </p:spPr>
      </p:pic>
      <p:sp>
        <p:nvSpPr>
          <p:cNvPr id="12" name="Slide Number Placeholder 5"/>
          <p:cNvSpPr>
            <a:spLocks noGrp="1"/>
          </p:cNvSpPr>
          <p:nvPr>
            <p:ph type="sldNum" sz="quarter" idx="4"/>
          </p:nvPr>
        </p:nvSpPr>
        <p:spPr>
          <a:xfrm>
            <a:off x="8686800" y="304800"/>
            <a:ext cx="381000" cy="365125"/>
          </a:xfrm>
          <a:prstGeom prst="rect">
            <a:avLst/>
          </a:prstGeom>
        </p:spPr>
        <p:txBody>
          <a:bodyPr/>
          <a:lstStyle>
            <a:lvl1pPr>
              <a:defRPr sz="1400">
                <a:solidFill>
                  <a:schemeClr val="tx1"/>
                </a:solidFill>
              </a:defRPr>
            </a:lvl1pPr>
          </a:lstStyle>
          <a:p>
            <a:pPr algn="r">
              <a:defRPr/>
            </a:pPr>
            <a:fld id="{F90C3825-3607-44EB-BA15-BC69F6C3CB58}" type="slidenum">
              <a:rPr lang="en-US" smtClean="0"/>
              <a:pPr algn="r">
                <a:defRPr/>
              </a:pPr>
              <a:t>‹#›</a:t>
            </a:fld>
            <a:endParaRPr lang="en-US" dirty="0"/>
          </a:p>
        </p:txBody>
      </p:sp>
      <p:pic>
        <p:nvPicPr>
          <p:cNvPr id="2" name="Picture 2" descr="https://seeklogo.com/images/J/jagannath-university-logo-91BCEFF258-seeklogo.com.png"/>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8366508" y="6152391"/>
            <a:ext cx="679104" cy="624776"/>
          </a:xfrm>
          <a:prstGeom prst="rect">
            <a:avLst/>
          </a:prstGeom>
          <a:noFill/>
          <a:extLst>
            <a:ext uri="{909E8E84-426E-40DD-AFC4-6F175D3DCCD1}">
              <a14:hiddenFill xmlns:a14="http://schemas.microsoft.com/office/drawing/2010/main">
                <a:solidFill>
                  <a:srgbClr val="FFFFFF"/>
                </a:solidFill>
              </a14:hiddenFill>
            </a:ext>
          </a:extLst>
        </p:spPr>
      </p:pic>
      <p:sp>
        <p:nvSpPr>
          <p:cNvPr id="14" name="Footer Placeholder 4"/>
          <p:cNvSpPr>
            <a:spLocks noGrp="1"/>
          </p:cNvSpPr>
          <p:nvPr>
            <p:ph type="ftr" sz="quarter" idx="3"/>
          </p:nvPr>
        </p:nvSpPr>
        <p:spPr>
          <a:xfrm>
            <a:off x="3276600" y="6412042"/>
            <a:ext cx="2590800" cy="365125"/>
          </a:xfrm>
          <a:prstGeom prst="rect">
            <a:avLst/>
          </a:prstGeom>
        </p:spPr>
        <p:txBody>
          <a:bodyPr/>
          <a:lstStyle>
            <a:lvl1pPr>
              <a:defRPr sz="1400" b="1">
                <a:latin typeface="Cambria" panose="02040503050406030204" pitchFamily="18" charset="0"/>
                <a:cs typeface="Arial" charset="0"/>
              </a:defRPr>
            </a:lvl1pPr>
          </a:lstStyle>
          <a:p>
            <a:pPr>
              <a:defRPr/>
            </a:pPr>
            <a:r>
              <a:rPr lang="en-US" dirty="0" smtClean="0"/>
              <a:t>Sajeeb Saha, Dept. of CSE, </a:t>
            </a:r>
            <a:r>
              <a:rPr lang="en-US" dirty="0" err="1" smtClean="0"/>
              <a:t>JnU</a:t>
            </a:r>
            <a:endParaRPr lang="en-US" dirty="0"/>
          </a:p>
        </p:txBody>
      </p:sp>
      <p:sp>
        <p:nvSpPr>
          <p:cNvPr id="16" name="TextBox 15"/>
          <p:cNvSpPr txBox="1"/>
          <p:nvPr userDrawn="1"/>
        </p:nvSpPr>
        <p:spPr>
          <a:xfrm>
            <a:off x="152400" y="6481718"/>
            <a:ext cx="1828800" cy="307777"/>
          </a:xfrm>
          <a:prstGeom prst="rect">
            <a:avLst/>
          </a:prstGeom>
          <a:noFill/>
        </p:spPr>
        <p:txBody>
          <a:bodyPr wrap="square" rtlCol="0">
            <a:spAutoFit/>
          </a:bodyPr>
          <a:lstStyle/>
          <a:p>
            <a:r>
              <a:rPr lang="en-US" sz="1400" b="1" dirty="0" smtClean="0">
                <a:latin typeface="Cambria" panose="02040503050406030204" pitchFamily="18" charset="0"/>
              </a:rPr>
              <a:t>Lecture 12</a:t>
            </a:r>
            <a:endParaRPr lang="en-US" sz="1400" b="1" dirty="0">
              <a:latin typeface="Cambria" panose="02040503050406030204" pitchFamily="18" charset="0"/>
            </a:endParaRPr>
          </a:p>
        </p:txBody>
      </p:sp>
    </p:spTree>
    <p:extLst>
      <p:ext uri="{BB962C8B-B14F-4D97-AF65-F5344CB8AC3E}">
        <p14:creationId xmlns:p14="http://schemas.microsoft.com/office/powerpoint/2010/main" val="22655333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Trebuchet MS" pitchFamily="34" charset="0"/>
        </a:defRPr>
      </a:lvl2pPr>
      <a:lvl3pPr algn="ctr" rtl="0" eaLnBrk="0" fontAlgn="base" hangingPunct="0">
        <a:spcBef>
          <a:spcPct val="0"/>
        </a:spcBef>
        <a:spcAft>
          <a:spcPct val="0"/>
        </a:spcAft>
        <a:defRPr sz="4400">
          <a:solidFill>
            <a:schemeClr val="tx1"/>
          </a:solidFill>
          <a:latin typeface="Trebuchet MS" pitchFamily="34" charset="0"/>
        </a:defRPr>
      </a:lvl3pPr>
      <a:lvl4pPr algn="ctr" rtl="0" eaLnBrk="0" fontAlgn="base" hangingPunct="0">
        <a:spcBef>
          <a:spcPct val="0"/>
        </a:spcBef>
        <a:spcAft>
          <a:spcPct val="0"/>
        </a:spcAft>
        <a:defRPr sz="4400">
          <a:solidFill>
            <a:schemeClr val="tx1"/>
          </a:solidFill>
          <a:latin typeface="Trebuchet MS" pitchFamily="34" charset="0"/>
        </a:defRPr>
      </a:lvl4pPr>
      <a:lvl5pPr algn="ctr" rtl="0" eaLnBrk="0" fontAlgn="base" hangingPunct="0">
        <a:spcBef>
          <a:spcPct val="0"/>
        </a:spcBef>
        <a:spcAft>
          <a:spcPct val="0"/>
        </a:spcAft>
        <a:defRPr sz="4400">
          <a:solidFill>
            <a:schemeClr val="tx1"/>
          </a:solidFill>
          <a:latin typeface="Trebuchet MS" pitchFamily="34" charset="0"/>
        </a:defRPr>
      </a:lvl5pPr>
      <a:lvl6pPr marL="457200" algn="ctr" rtl="0" fontAlgn="base">
        <a:spcBef>
          <a:spcPct val="0"/>
        </a:spcBef>
        <a:spcAft>
          <a:spcPct val="0"/>
        </a:spcAft>
        <a:defRPr sz="4400">
          <a:solidFill>
            <a:schemeClr val="tx1"/>
          </a:solidFill>
          <a:latin typeface="Trebuchet MS" pitchFamily="34" charset="0"/>
        </a:defRPr>
      </a:lvl6pPr>
      <a:lvl7pPr marL="914400" algn="ctr" rtl="0" fontAlgn="base">
        <a:spcBef>
          <a:spcPct val="0"/>
        </a:spcBef>
        <a:spcAft>
          <a:spcPct val="0"/>
        </a:spcAft>
        <a:defRPr sz="4400">
          <a:solidFill>
            <a:schemeClr val="tx1"/>
          </a:solidFill>
          <a:latin typeface="Trebuchet MS" pitchFamily="34" charset="0"/>
        </a:defRPr>
      </a:lvl7pPr>
      <a:lvl8pPr marL="1371600" algn="ctr" rtl="0" fontAlgn="base">
        <a:spcBef>
          <a:spcPct val="0"/>
        </a:spcBef>
        <a:spcAft>
          <a:spcPct val="0"/>
        </a:spcAft>
        <a:defRPr sz="4400">
          <a:solidFill>
            <a:schemeClr val="tx1"/>
          </a:solidFill>
          <a:latin typeface="Trebuchet MS" pitchFamily="34" charset="0"/>
        </a:defRPr>
      </a:lvl8pPr>
      <a:lvl9pPr marL="1828800" algn="ctr" rtl="0" fontAlgn="base">
        <a:spcBef>
          <a:spcPct val="0"/>
        </a:spcBef>
        <a:spcAft>
          <a:spcPct val="0"/>
        </a:spcAft>
        <a:defRPr sz="4400">
          <a:solidFill>
            <a:schemeClr val="tx1"/>
          </a:solidFill>
          <a:latin typeface="Trebuchet MS" pitchFamily="34" charset="0"/>
        </a:defRPr>
      </a:lvl9pPr>
    </p:titleStyle>
    <p:bodyStyle>
      <a:lvl1pPr marL="342900" indent="-342900" algn="l" rtl="0" eaLnBrk="0" fontAlgn="base" hangingPunct="0">
        <a:spcBef>
          <a:spcPct val="20000"/>
        </a:spcBef>
        <a:spcAft>
          <a:spcPct val="0"/>
        </a:spcAft>
        <a:buFont typeface="Arial" charset="0"/>
        <a:buChar char="•"/>
        <a:defRPr sz="3600" kern="1200">
          <a:solidFill>
            <a:schemeClr val="tx1"/>
          </a:solidFill>
          <a:latin typeface="Cambria" panose="02040503050406030204" pitchFamily="18" charset="0"/>
          <a:ea typeface="+mn-ea"/>
          <a:cs typeface="+mn-cs"/>
        </a:defRPr>
      </a:lvl1pPr>
      <a:lvl2pPr marL="742950" indent="-285750" algn="l" rtl="0" eaLnBrk="0" fontAlgn="base" hangingPunct="0">
        <a:spcBef>
          <a:spcPct val="20000"/>
        </a:spcBef>
        <a:spcAft>
          <a:spcPct val="0"/>
        </a:spcAft>
        <a:buFont typeface="Arial" charset="0"/>
        <a:buChar char="–"/>
        <a:defRPr sz="3200" kern="1200">
          <a:solidFill>
            <a:schemeClr val="tx1"/>
          </a:solidFill>
          <a:latin typeface="Cambria" panose="02040503050406030204" pitchFamily="18" charset="0"/>
          <a:ea typeface="+mn-ea"/>
          <a:cs typeface="+mn-cs"/>
        </a:defRPr>
      </a:lvl2pPr>
      <a:lvl3pPr marL="1143000" indent="-228600" algn="l" rtl="0" eaLnBrk="0" fontAlgn="base" hangingPunct="0">
        <a:spcBef>
          <a:spcPct val="20000"/>
        </a:spcBef>
        <a:spcAft>
          <a:spcPct val="0"/>
        </a:spcAft>
        <a:buFont typeface="Arial" charset="0"/>
        <a:buChar char="•"/>
        <a:defRPr sz="2800" kern="1200">
          <a:solidFill>
            <a:schemeClr val="tx1"/>
          </a:solidFill>
          <a:latin typeface="Cambria" panose="02040503050406030204" pitchFamily="18" charset="0"/>
          <a:ea typeface="+mn-ea"/>
          <a:cs typeface="+mn-cs"/>
        </a:defRPr>
      </a:lvl3pPr>
      <a:lvl4pPr marL="1600200" indent="-228600" algn="l" rtl="0" eaLnBrk="0" fontAlgn="base" hangingPunct="0">
        <a:spcBef>
          <a:spcPct val="20000"/>
        </a:spcBef>
        <a:spcAft>
          <a:spcPct val="0"/>
        </a:spcAft>
        <a:buFont typeface="Arial" charset="0"/>
        <a:buChar char="–"/>
        <a:defRPr sz="2400" kern="1200">
          <a:solidFill>
            <a:schemeClr val="tx1"/>
          </a:solidFill>
          <a:latin typeface="Cambria" panose="02040503050406030204" pitchFamily="18" charset="0"/>
          <a:ea typeface="+mn-ea"/>
          <a:cs typeface="+mn-cs"/>
        </a:defRPr>
      </a:lvl4pPr>
      <a:lvl5pPr marL="2057400" indent="-228600" algn="l" rtl="0" eaLnBrk="0" fontAlgn="base" hangingPunct="0">
        <a:spcBef>
          <a:spcPct val="20000"/>
        </a:spcBef>
        <a:spcAft>
          <a:spcPct val="0"/>
        </a:spcAft>
        <a:buFont typeface="Arial" charset="0"/>
        <a:buChar char="»"/>
        <a:defRPr sz="2400" kern="1200">
          <a:solidFill>
            <a:schemeClr val="tx1"/>
          </a:solidFill>
          <a:latin typeface="Cambria" panose="02040503050406030204"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772400" cy="1470025"/>
          </a:xfrm>
          <a:ln w="19050">
            <a:solidFill>
              <a:srgbClr val="0070C0"/>
            </a:solidFill>
          </a:ln>
        </p:spPr>
        <p:txBody>
          <a:bodyPr/>
          <a:lstStyle/>
          <a:p>
            <a:r>
              <a:rPr lang="en-US" dirty="0">
                <a:latin typeface="Cambria" panose="02040503050406030204" pitchFamily="18" charset="0"/>
              </a:rPr>
              <a:t>CSE1201: Object Oriented Programming-I (C++)</a:t>
            </a:r>
          </a:p>
        </p:txBody>
      </p:sp>
      <p:sp>
        <p:nvSpPr>
          <p:cNvPr id="4" name="Title 1"/>
          <p:cNvSpPr txBox="1">
            <a:spLocks/>
          </p:cNvSpPr>
          <p:nvPr/>
        </p:nvSpPr>
        <p:spPr>
          <a:xfrm>
            <a:off x="3086100" y="3352800"/>
            <a:ext cx="2971800" cy="685800"/>
          </a:xfrm>
          <a:prstGeom prst="rect">
            <a:avLst/>
          </a:prstGeom>
          <a:ln w="19050">
            <a:solidFill>
              <a:srgbClr val="0070C0"/>
            </a:solidFill>
          </a:ln>
        </p:spPr>
        <p:txBody>
          <a:bodyPr/>
          <a:lstStyle>
            <a:lvl1pPr algn="ctr" rtl="0" eaLnBrk="0" fontAlgn="base" hangingPunct="0">
              <a:spcBef>
                <a:spcPct val="0"/>
              </a:spcBef>
              <a:spcAft>
                <a:spcPct val="0"/>
              </a:spcAft>
              <a:defRPr sz="4400" b="1" kern="1200">
                <a:solidFill>
                  <a:srgbClr val="002060"/>
                </a:solidFill>
                <a:latin typeface="+mj-lt"/>
                <a:ea typeface="+mj-ea"/>
                <a:cs typeface="+mj-cs"/>
              </a:defRPr>
            </a:lvl1pPr>
            <a:lvl2pPr algn="ctr" rtl="0" eaLnBrk="0" fontAlgn="base" hangingPunct="0">
              <a:spcBef>
                <a:spcPct val="0"/>
              </a:spcBef>
              <a:spcAft>
                <a:spcPct val="0"/>
              </a:spcAft>
              <a:defRPr sz="4400">
                <a:solidFill>
                  <a:schemeClr val="tx1"/>
                </a:solidFill>
                <a:latin typeface="Trebuchet MS" pitchFamily="34" charset="0"/>
              </a:defRPr>
            </a:lvl2pPr>
            <a:lvl3pPr algn="ctr" rtl="0" eaLnBrk="0" fontAlgn="base" hangingPunct="0">
              <a:spcBef>
                <a:spcPct val="0"/>
              </a:spcBef>
              <a:spcAft>
                <a:spcPct val="0"/>
              </a:spcAft>
              <a:defRPr sz="4400">
                <a:solidFill>
                  <a:schemeClr val="tx1"/>
                </a:solidFill>
                <a:latin typeface="Trebuchet MS" pitchFamily="34" charset="0"/>
              </a:defRPr>
            </a:lvl3pPr>
            <a:lvl4pPr algn="ctr" rtl="0" eaLnBrk="0" fontAlgn="base" hangingPunct="0">
              <a:spcBef>
                <a:spcPct val="0"/>
              </a:spcBef>
              <a:spcAft>
                <a:spcPct val="0"/>
              </a:spcAft>
              <a:defRPr sz="4400">
                <a:solidFill>
                  <a:schemeClr val="tx1"/>
                </a:solidFill>
                <a:latin typeface="Trebuchet MS" pitchFamily="34" charset="0"/>
              </a:defRPr>
            </a:lvl4pPr>
            <a:lvl5pPr algn="ctr" rtl="0" eaLnBrk="0" fontAlgn="base" hangingPunct="0">
              <a:spcBef>
                <a:spcPct val="0"/>
              </a:spcBef>
              <a:spcAft>
                <a:spcPct val="0"/>
              </a:spcAft>
              <a:defRPr sz="4400">
                <a:solidFill>
                  <a:schemeClr val="tx1"/>
                </a:solidFill>
                <a:latin typeface="Trebuchet MS" pitchFamily="34" charset="0"/>
              </a:defRPr>
            </a:lvl5pPr>
            <a:lvl6pPr marL="457200" algn="ctr" rtl="0" fontAlgn="base">
              <a:spcBef>
                <a:spcPct val="0"/>
              </a:spcBef>
              <a:spcAft>
                <a:spcPct val="0"/>
              </a:spcAft>
              <a:defRPr sz="4400">
                <a:solidFill>
                  <a:schemeClr val="tx1"/>
                </a:solidFill>
                <a:latin typeface="Trebuchet MS" pitchFamily="34" charset="0"/>
              </a:defRPr>
            </a:lvl6pPr>
            <a:lvl7pPr marL="914400" algn="ctr" rtl="0" fontAlgn="base">
              <a:spcBef>
                <a:spcPct val="0"/>
              </a:spcBef>
              <a:spcAft>
                <a:spcPct val="0"/>
              </a:spcAft>
              <a:defRPr sz="4400">
                <a:solidFill>
                  <a:schemeClr val="tx1"/>
                </a:solidFill>
                <a:latin typeface="Trebuchet MS" pitchFamily="34" charset="0"/>
              </a:defRPr>
            </a:lvl7pPr>
            <a:lvl8pPr marL="1371600" algn="ctr" rtl="0" fontAlgn="base">
              <a:spcBef>
                <a:spcPct val="0"/>
              </a:spcBef>
              <a:spcAft>
                <a:spcPct val="0"/>
              </a:spcAft>
              <a:defRPr sz="4400">
                <a:solidFill>
                  <a:schemeClr val="tx1"/>
                </a:solidFill>
                <a:latin typeface="Trebuchet MS" pitchFamily="34" charset="0"/>
              </a:defRPr>
            </a:lvl8pPr>
            <a:lvl9pPr marL="1828800" algn="ctr" rtl="0" fontAlgn="base">
              <a:spcBef>
                <a:spcPct val="0"/>
              </a:spcBef>
              <a:spcAft>
                <a:spcPct val="0"/>
              </a:spcAft>
              <a:defRPr sz="4400">
                <a:solidFill>
                  <a:schemeClr val="tx1"/>
                </a:solidFill>
                <a:latin typeface="Trebuchet MS" pitchFamily="34" charset="0"/>
              </a:defRPr>
            </a:lvl9pPr>
          </a:lstStyle>
          <a:p>
            <a:r>
              <a:rPr lang="en-US" dirty="0" smtClean="0">
                <a:latin typeface="Cambria" panose="02040503050406030204" pitchFamily="18" charset="0"/>
              </a:rPr>
              <a:t>Lecture 12</a:t>
            </a:r>
            <a:endParaRPr lang="en-US" dirty="0">
              <a:latin typeface="Cambria" panose="02040503050406030204" pitchFamily="18" charset="0"/>
            </a:endParaRPr>
          </a:p>
        </p:txBody>
      </p:sp>
      <p:sp>
        <p:nvSpPr>
          <p:cNvPr id="5" name="Footer Placeholder 4"/>
          <p:cNvSpPr>
            <a:spLocks noGrp="1"/>
          </p:cNvSpPr>
          <p:nvPr>
            <p:ph type="ftr" sz="quarter" idx="11"/>
          </p:nvPr>
        </p:nvSpPr>
        <p:spPr/>
        <p:txBody>
          <a:bodyPr/>
          <a:lstStyle/>
          <a:p>
            <a:r>
              <a:rPr lang="en-US" smtClean="0"/>
              <a:t>Sajeeb Saha, Dept. of CSE, JnU</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32767628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81086"/>
            <a:ext cx="8229600" cy="5330956"/>
          </a:xfrm>
        </p:spPr>
        <p:txBody>
          <a:bodyPr>
            <a:normAutofit/>
          </a:bodyPr>
          <a:lstStyle/>
          <a:p>
            <a:pPr algn="just"/>
            <a:r>
              <a:rPr lang="en-US" sz="3200" dirty="0"/>
              <a:t>There are three major ways </a:t>
            </a:r>
            <a:r>
              <a:rPr lang="en-US" sz="3200" dirty="0" smtClean="0"/>
              <a:t>of </a:t>
            </a:r>
            <a:r>
              <a:rPr lang="en-US" sz="3200" dirty="0"/>
              <a:t>explicit conversion in C++. </a:t>
            </a:r>
            <a:endParaRPr lang="en-US" sz="3200" dirty="0" smtClean="0"/>
          </a:p>
          <a:p>
            <a:pPr lvl="1" algn="just"/>
            <a:r>
              <a:rPr lang="en-US" sz="2800" dirty="0" smtClean="0"/>
              <a:t>C-style </a:t>
            </a:r>
            <a:r>
              <a:rPr lang="en-US" sz="2800" dirty="0"/>
              <a:t>type casting (also known as </a:t>
            </a:r>
            <a:r>
              <a:rPr lang="en-US" sz="2800" b="1" dirty="0"/>
              <a:t>cast notation</a:t>
            </a:r>
            <a:r>
              <a:rPr lang="en-US" sz="2800" dirty="0"/>
              <a:t>)</a:t>
            </a:r>
          </a:p>
          <a:p>
            <a:pPr lvl="1" algn="just"/>
            <a:r>
              <a:rPr lang="en-US" sz="2800" dirty="0"/>
              <a:t>Function notation (also known as </a:t>
            </a:r>
            <a:r>
              <a:rPr lang="en-US" sz="2800" b="1" dirty="0"/>
              <a:t>old C++ style type casting</a:t>
            </a:r>
            <a:r>
              <a:rPr lang="en-US" sz="2800" dirty="0"/>
              <a:t>)</a:t>
            </a:r>
          </a:p>
          <a:p>
            <a:pPr lvl="1" algn="just"/>
            <a:r>
              <a:rPr lang="en-US" sz="2800" dirty="0"/>
              <a:t>Type conversion </a:t>
            </a:r>
            <a:r>
              <a:rPr lang="en-US" sz="2800" dirty="0" smtClean="0"/>
              <a:t>operators (out of scope)</a:t>
            </a:r>
            <a:endParaRPr lang="en-US" sz="2800" dirty="0"/>
          </a:p>
        </p:txBody>
      </p:sp>
      <p:sp>
        <p:nvSpPr>
          <p:cNvPr id="5" name="Footer Placeholder 4"/>
          <p:cNvSpPr>
            <a:spLocks noGrp="1"/>
          </p:cNvSpPr>
          <p:nvPr>
            <p:ph type="ftr" sz="quarter" idx="3"/>
          </p:nvPr>
        </p:nvSpPr>
        <p:spPr/>
        <p:txBody>
          <a:bodyPr/>
          <a:lstStyle/>
          <a:p>
            <a:pPr>
              <a:defRPr/>
            </a:pPr>
            <a:r>
              <a:rPr lang="en-US" smtClean="0"/>
              <a:t>Sajeeb Saha, Dept. of CSE, JnU</a:t>
            </a:r>
            <a:endParaRPr lang="en-US" dirty="0"/>
          </a:p>
        </p:txBody>
      </p:sp>
      <p:sp>
        <p:nvSpPr>
          <p:cNvPr id="6" name="Slide Number Placeholder 5"/>
          <p:cNvSpPr>
            <a:spLocks noGrp="1"/>
          </p:cNvSpPr>
          <p:nvPr>
            <p:ph type="sldNum" sz="quarter" idx="12"/>
          </p:nvPr>
        </p:nvSpPr>
        <p:spPr/>
        <p:txBody>
          <a:bodyPr/>
          <a:lstStyle/>
          <a:p>
            <a:fld id="{CE308FB9-473D-425F-91BA-31AB478CD0CF}" type="slidenum">
              <a:rPr lang="en-US" smtClean="0"/>
              <a:pPr/>
              <a:t>10</a:t>
            </a:fld>
            <a:endParaRPr lang="en-US"/>
          </a:p>
        </p:txBody>
      </p:sp>
      <p:sp>
        <p:nvSpPr>
          <p:cNvPr id="7" name="Title 3"/>
          <p:cNvSpPr txBox="1">
            <a:spLocks/>
          </p:cNvSpPr>
          <p:nvPr/>
        </p:nvSpPr>
        <p:spPr>
          <a:xfrm>
            <a:off x="457200" y="212725"/>
            <a:ext cx="8229600" cy="701675"/>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Trebuchet MS" pitchFamily="34" charset="0"/>
              </a:defRPr>
            </a:lvl2pPr>
            <a:lvl3pPr algn="ctr" rtl="0" eaLnBrk="0" fontAlgn="base" hangingPunct="0">
              <a:spcBef>
                <a:spcPct val="0"/>
              </a:spcBef>
              <a:spcAft>
                <a:spcPct val="0"/>
              </a:spcAft>
              <a:defRPr sz="4400">
                <a:solidFill>
                  <a:schemeClr val="tx1"/>
                </a:solidFill>
                <a:latin typeface="Trebuchet MS" pitchFamily="34" charset="0"/>
              </a:defRPr>
            </a:lvl3pPr>
            <a:lvl4pPr algn="ctr" rtl="0" eaLnBrk="0" fontAlgn="base" hangingPunct="0">
              <a:spcBef>
                <a:spcPct val="0"/>
              </a:spcBef>
              <a:spcAft>
                <a:spcPct val="0"/>
              </a:spcAft>
              <a:defRPr sz="4400">
                <a:solidFill>
                  <a:schemeClr val="tx1"/>
                </a:solidFill>
                <a:latin typeface="Trebuchet MS" pitchFamily="34" charset="0"/>
              </a:defRPr>
            </a:lvl4pPr>
            <a:lvl5pPr algn="ctr" rtl="0" eaLnBrk="0" fontAlgn="base" hangingPunct="0">
              <a:spcBef>
                <a:spcPct val="0"/>
              </a:spcBef>
              <a:spcAft>
                <a:spcPct val="0"/>
              </a:spcAft>
              <a:defRPr sz="4400">
                <a:solidFill>
                  <a:schemeClr val="tx1"/>
                </a:solidFill>
                <a:latin typeface="Trebuchet MS" pitchFamily="34" charset="0"/>
              </a:defRPr>
            </a:lvl5pPr>
            <a:lvl6pPr marL="457200" algn="ctr" rtl="0" fontAlgn="base">
              <a:spcBef>
                <a:spcPct val="0"/>
              </a:spcBef>
              <a:spcAft>
                <a:spcPct val="0"/>
              </a:spcAft>
              <a:defRPr sz="4400">
                <a:solidFill>
                  <a:schemeClr val="tx1"/>
                </a:solidFill>
                <a:latin typeface="Trebuchet MS" pitchFamily="34" charset="0"/>
              </a:defRPr>
            </a:lvl6pPr>
            <a:lvl7pPr marL="914400" algn="ctr" rtl="0" fontAlgn="base">
              <a:spcBef>
                <a:spcPct val="0"/>
              </a:spcBef>
              <a:spcAft>
                <a:spcPct val="0"/>
              </a:spcAft>
              <a:defRPr sz="4400">
                <a:solidFill>
                  <a:schemeClr val="tx1"/>
                </a:solidFill>
                <a:latin typeface="Trebuchet MS" pitchFamily="34" charset="0"/>
              </a:defRPr>
            </a:lvl7pPr>
            <a:lvl8pPr marL="1371600" algn="ctr" rtl="0" fontAlgn="base">
              <a:spcBef>
                <a:spcPct val="0"/>
              </a:spcBef>
              <a:spcAft>
                <a:spcPct val="0"/>
              </a:spcAft>
              <a:defRPr sz="4400">
                <a:solidFill>
                  <a:schemeClr val="tx1"/>
                </a:solidFill>
                <a:latin typeface="Trebuchet MS" pitchFamily="34" charset="0"/>
              </a:defRPr>
            </a:lvl8pPr>
            <a:lvl9pPr marL="1828800" algn="ctr" rtl="0" fontAlgn="base">
              <a:spcBef>
                <a:spcPct val="0"/>
              </a:spcBef>
              <a:spcAft>
                <a:spcPct val="0"/>
              </a:spcAft>
              <a:defRPr sz="4400">
                <a:solidFill>
                  <a:schemeClr val="tx1"/>
                </a:solidFill>
                <a:latin typeface="Trebuchet MS" pitchFamily="34" charset="0"/>
              </a:defRPr>
            </a:lvl9pPr>
          </a:lstStyle>
          <a:p>
            <a:r>
              <a:rPr lang="en-US" sz="4000" b="1" dirty="0" smtClean="0">
                <a:solidFill>
                  <a:srgbClr val="002060"/>
                </a:solidFill>
                <a:latin typeface="Cambria" panose="02040503050406030204" pitchFamily="18" charset="0"/>
              </a:rPr>
              <a:t>Explicit Conversion</a:t>
            </a:r>
            <a:endParaRPr lang="en-US" sz="4000" b="1" dirty="0">
              <a:solidFill>
                <a:srgbClr val="002060"/>
              </a:solidFill>
              <a:latin typeface="Cambria" panose="02040503050406030204" pitchFamily="18" charset="0"/>
            </a:endParaRPr>
          </a:p>
        </p:txBody>
      </p:sp>
    </p:spTree>
    <p:extLst>
      <p:ext uri="{BB962C8B-B14F-4D97-AF65-F5344CB8AC3E}">
        <p14:creationId xmlns:p14="http://schemas.microsoft.com/office/powerpoint/2010/main" val="41610891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1585914"/>
          </a:xfrm>
        </p:spPr>
        <p:txBody>
          <a:bodyPr>
            <a:normAutofit/>
          </a:bodyPr>
          <a:lstStyle/>
          <a:p>
            <a:r>
              <a:rPr lang="en-US" sz="3200" dirty="0" smtClean="0"/>
              <a:t>Cast Notation</a:t>
            </a:r>
          </a:p>
          <a:p>
            <a:pPr lvl="1"/>
            <a:r>
              <a:rPr lang="en-US" sz="2800" dirty="0"/>
              <a:t>The syntax for this style is</a:t>
            </a:r>
            <a:r>
              <a:rPr lang="en-US" sz="2800" dirty="0" smtClean="0"/>
              <a:t>:</a:t>
            </a:r>
            <a:endParaRPr lang="en-US" sz="2800" dirty="0"/>
          </a:p>
          <a:p>
            <a:pPr marL="914400" lvl="2" indent="0">
              <a:buNone/>
            </a:pPr>
            <a:r>
              <a:rPr lang="en-US" sz="2400" dirty="0"/>
              <a:t>(</a:t>
            </a:r>
            <a:r>
              <a:rPr lang="en-US" sz="2400" dirty="0" err="1"/>
              <a:t>data_type</a:t>
            </a:r>
            <a:r>
              <a:rPr lang="en-US" sz="2400" dirty="0"/>
              <a:t>)expression</a:t>
            </a:r>
            <a:r>
              <a:rPr lang="en-US" sz="2400" dirty="0" smtClean="0"/>
              <a:t>;</a:t>
            </a:r>
          </a:p>
        </p:txBody>
      </p:sp>
      <p:sp>
        <p:nvSpPr>
          <p:cNvPr id="5" name="Footer Placeholder 4"/>
          <p:cNvSpPr>
            <a:spLocks noGrp="1"/>
          </p:cNvSpPr>
          <p:nvPr>
            <p:ph type="ftr" sz="quarter" idx="3"/>
          </p:nvPr>
        </p:nvSpPr>
        <p:spPr/>
        <p:txBody>
          <a:bodyPr/>
          <a:lstStyle/>
          <a:p>
            <a:pPr>
              <a:defRPr/>
            </a:pPr>
            <a:r>
              <a:rPr lang="en-US" smtClean="0"/>
              <a:t>Sajeeb Saha, Dept. of CSE, JnU</a:t>
            </a:r>
            <a:endParaRPr lang="en-US" dirty="0"/>
          </a:p>
        </p:txBody>
      </p:sp>
      <p:sp>
        <p:nvSpPr>
          <p:cNvPr id="6" name="Slide Number Placeholder 5"/>
          <p:cNvSpPr>
            <a:spLocks noGrp="1"/>
          </p:cNvSpPr>
          <p:nvPr>
            <p:ph type="sldNum" sz="quarter" idx="12"/>
          </p:nvPr>
        </p:nvSpPr>
        <p:spPr/>
        <p:txBody>
          <a:bodyPr/>
          <a:lstStyle/>
          <a:p>
            <a:fld id="{CE308FB9-473D-425F-91BA-31AB478CD0CF}" type="slidenum">
              <a:rPr lang="en-US" smtClean="0"/>
              <a:pPr/>
              <a:t>11</a:t>
            </a:fld>
            <a:endParaRPr lang="en-US"/>
          </a:p>
        </p:txBody>
      </p:sp>
      <p:sp>
        <p:nvSpPr>
          <p:cNvPr id="7" name="Title 3"/>
          <p:cNvSpPr txBox="1">
            <a:spLocks/>
          </p:cNvSpPr>
          <p:nvPr/>
        </p:nvSpPr>
        <p:spPr>
          <a:xfrm>
            <a:off x="457200" y="212725"/>
            <a:ext cx="8229600" cy="701675"/>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Trebuchet MS" pitchFamily="34" charset="0"/>
              </a:defRPr>
            </a:lvl2pPr>
            <a:lvl3pPr algn="ctr" rtl="0" eaLnBrk="0" fontAlgn="base" hangingPunct="0">
              <a:spcBef>
                <a:spcPct val="0"/>
              </a:spcBef>
              <a:spcAft>
                <a:spcPct val="0"/>
              </a:spcAft>
              <a:defRPr sz="4400">
                <a:solidFill>
                  <a:schemeClr val="tx1"/>
                </a:solidFill>
                <a:latin typeface="Trebuchet MS" pitchFamily="34" charset="0"/>
              </a:defRPr>
            </a:lvl3pPr>
            <a:lvl4pPr algn="ctr" rtl="0" eaLnBrk="0" fontAlgn="base" hangingPunct="0">
              <a:spcBef>
                <a:spcPct val="0"/>
              </a:spcBef>
              <a:spcAft>
                <a:spcPct val="0"/>
              </a:spcAft>
              <a:defRPr sz="4400">
                <a:solidFill>
                  <a:schemeClr val="tx1"/>
                </a:solidFill>
                <a:latin typeface="Trebuchet MS" pitchFamily="34" charset="0"/>
              </a:defRPr>
            </a:lvl4pPr>
            <a:lvl5pPr algn="ctr" rtl="0" eaLnBrk="0" fontAlgn="base" hangingPunct="0">
              <a:spcBef>
                <a:spcPct val="0"/>
              </a:spcBef>
              <a:spcAft>
                <a:spcPct val="0"/>
              </a:spcAft>
              <a:defRPr sz="4400">
                <a:solidFill>
                  <a:schemeClr val="tx1"/>
                </a:solidFill>
                <a:latin typeface="Trebuchet MS" pitchFamily="34" charset="0"/>
              </a:defRPr>
            </a:lvl5pPr>
            <a:lvl6pPr marL="457200" algn="ctr" rtl="0" fontAlgn="base">
              <a:spcBef>
                <a:spcPct val="0"/>
              </a:spcBef>
              <a:spcAft>
                <a:spcPct val="0"/>
              </a:spcAft>
              <a:defRPr sz="4400">
                <a:solidFill>
                  <a:schemeClr val="tx1"/>
                </a:solidFill>
                <a:latin typeface="Trebuchet MS" pitchFamily="34" charset="0"/>
              </a:defRPr>
            </a:lvl6pPr>
            <a:lvl7pPr marL="914400" algn="ctr" rtl="0" fontAlgn="base">
              <a:spcBef>
                <a:spcPct val="0"/>
              </a:spcBef>
              <a:spcAft>
                <a:spcPct val="0"/>
              </a:spcAft>
              <a:defRPr sz="4400">
                <a:solidFill>
                  <a:schemeClr val="tx1"/>
                </a:solidFill>
                <a:latin typeface="Trebuchet MS" pitchFamily="34" charset="0"/>
              </a:defRPr>
            </a:lvl7pPr>
            <a:lvl8pPr marL="1371600" algn="ctr" rtl="0" fontAlgn="base">
              <a:spcBef>
                <a:spcPct val="0"/>
              </a:spcBef>
              <a:spcAft>
                <a:spcPct val="0"/>
              </a:spcAft>
              <a:defRPr sz="4400">
                <a:solidFill>
                  <a:schemeClr val="tx1"/>
                </a:solidFill>
                <a:latin typeface="Trebuchet MS" pitchFamily="34" charset="0"/>
              </a:defRPr>
            </a:lvl8pPr>
            <a:lvl9pPr marL="1828800" algn="ctr" rtl="0" fontAlgn="base">
              <a:spcBef>
                <a:spcPct val="0"/>
              </a:spcBef>
              <a:spcAft>
                <a:spcPct val="0"/>
              </a:spcAft>
              <a:defRPr sz="4400">
                <a:solidFill>
                  <a:schemeClr val="tx1"/>
                </a:solidFill>
                <a:latin typeface="Trebuchet MS" pitchFamily="34" charset="0"/>
              </a:defRPr>
            </a:lvl9pPr>
          </a:lstStyle>
          <a:p>
            <a:r>
              <a:rPr lang="en-US" sz="4000" b="1" dirty="0" smtClean="0">
                <a:solidFill>
                  <a:srgbClr val="002060"/>
                </a:solidFill>
                <a:latin typeface="Cambria" panose="02040503050406030204" pitchFamily="18" charset="0"/>
              </a:rPr>
              <a:t>Explicit Conversion</a:t>
            </a:r>
            <a:endParaRPr lang="en-US" sz="4000" b="1" dirty="0">
              <a:solidFill>
                <a:srgbClr val="002060"/>
              </a:solidFill>
              <a:latin typeface="Cambria" panose="02040503050406030204" pitchFamily="18" charset="0"/>
            </a:endParaRPr>
          </a:p>
        </p:txBody>
      </p:sp>
      <p:sp>
        <p:nvSpPr>
          <p:cNvPr id="4" name="Rectangle 2"/>
          <p:cNvSpPr>
            <a:spLocks noChangeArrowheads="1"/>
          </p:cNvSpPr>
          <p:nvPr/>
        </p:nvSpPr>
        <p:spPr bwMode="auto">
          <a:xfrm>
            <a:off x="990600" y="3034578"/>
            <a:ext cx="5867400" cy="2462213"/>
          </a:xfrm>
          <a:prstGeom prst="rect">
            <a:avLst/>
          </a:prstGeom>
          <a:solidFill>
            <a:schemeClr val="bg1">
              <a:lumMod val="95000"/>
            </a:schemeClr>
          </a:solidFill>
          <a:ln>
            <a:noFill/>
          </a:ln>
          <a:effec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#include &lt;</a:t>
            </a:r>
            <a:r>
              <a:rPr kumimoji="0" 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iostream</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endParaRPr kumimoji="0" lang="en-US" sz="105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using namespace </a:t>
            </a:r>
            <a:r>
              <a:rPr kumimoji="0" 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std</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sz="105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int</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main()</a:t>
            </a:r>
            <a:endParaRPr kumimoji="0" lang="en-US" sz="105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sz="105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600" dirty="0">
                <a:solidFill>
                  <a:srgbClr val="000000"/>
                </a:solidFill>
                <a:latin typeface="Courier New" panose="02070309020205020404" pitchFamily="49" charset="0"/>
                <a:cs typeface="Courier New" panose="02070309020205020404" pitchFamily="49" charset="0"/>
              </a:rPr>
              <a:t> </a:t>
            </a:r>
            <a:r>
              <a:rPr lang="en-US" sz="1600" dirty="0" smtClean="0">
                <a:solidFill>
                  <a:srgbClr val="000000"/>
                </a:solidFill>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double dbl1 = 8.9;</a:t>
            </a:r>
            <a:endParaRPr kumimoji="0" lang="en-US" sz="105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Explicit conversion from double to </a:t>
            </a:r>
            <a:r>
              <a:rPr kumimoji="0" 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int</a:t>
            </a:r>
            <a:endParaRPr kumimoji="0" lang="en-US" sz="105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int</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res = (</a:t>
            </a:r>
            <a:r>
              <a:rPr kumimoji="0" 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int</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)dbl1 + 1;</a:t>
            </a:r>
            <a:endParaRPr kumimoji="0" lang="en-US" sz="105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cout</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&lt;&lt; "Result = " &lt;&lt; res;</a:t>
            </a:r>
            <a:endParaRPr kumimoji="0" lang="en-US" sz="105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return 0;</a:t>
            </a:r>
            <a:endParaRPr kumimoji="0" lang="en-US" sz="105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sz="3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p:txBody>
      </p:sp>
      <p:sp>
        <p:nvSpPr>
          <p:cNvPr id="8" name="Rectangle 7"/>
          <p:cNvSpPr/>
          <p:nvPr/>
        </p:nvSpPr>
        <p:spPr>
          <a:xfrm>
            <a:off x="4876800" y="4850460"/>
            <a:ext cx="1828800" cy="646331"/>
          </a:xfrm>
          <a:prstGeom prst="rect">
            <a:avLst/>
          </a:prstGeom>
          <a:solidFill>
            <a:schemeClr val="bg1">
              <a:lumMod val="65000"/>
            </a:schemeClr>
          </a:solidFill>
        </p:spPr>
        <p:txBody>
          <a:bodyPr wrap="square">
            <a:spAutoFit/>
          </a:bodyPr>
          <a:lstStyle/>
          <a:p>
            <a:pPr algn="just"/>
            <a:r>
              <a:rPr lang="en-US" b="1" dirty="0">
                <a:solidFill>
                  <a:srgbClr val="4A4A4A"/>
                </a:solidFill>
                <a:latin typeface="Courier New" panose="02070309020205020404" pitchFamily="49" charset="0"/>
                <a:cs typeface="Courier New" panose="02070309020205020404" pitchFamily="49" charset="0"/>
              </a:rPr>
              <a:t>Output</a:t>
            </a:r>
            <a:endParaRPr lang="en-US" dirty="0">
              <a:solidFill>
                <a:srgbClr val="4A4A4A"/>
              </a:solidFill>
              <a:latin typeface="Courier New" panose="02070309020205020404" pitchFamily="49" charset="0"/>
              <a:cs typeface="Courier New" panose="02070309020205020404" pitchFamily="49" charset="0"/>
            </a:endParaRPr>
          </a:p>
          <a:p>
            <a:r>
              <a:rPr lang="en-US" dirty="0">
                <a:solidFill>
                  <a:srgbClr val="4A4A4A"/>
                </a:solidFill>
                <a:latin typeface="Courier New" panose="02070309020205020404" pitchFamily="49" charset="0"/>
                <a:cs typeface="Courier New" panose="02070309020205020404" pitchFamily="49" charset="0"/>
              </a:rPr>
              <a:t>Result = 9</a:t>
            </a:r>
            <a:endParaRPr lang="en-US" b="0" i="0" dirty="0">
              <a:solidFill>
                <a:srgbClr val="4A4A4A"/>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52417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1470498"/>
          </a:xfrm>
        </p:spPr>
        <p:txBody>
          <a:bodyPr>
            <a:normAutofit fontScale="92500" lnSpcReduction="10000"/>
          </a:bodyPr>
          <a:lstStyle/>
          <a:p>
            <a:r>
              <a:rPr lang="en-US" sz="3200" dirty="0"/>
              <a:t>Function-style Casting</a:t>
            </a:r>
          </a:p>
          <a:p>
            <a:pPr lvl="1"/>
            <a:r>
              <a:rPr lang="en-US" sz="2800" dirty="0" smtClean="0"/>
              <a:t>The </a:t>
            </a:r>
            <a:r>
              <a:rPr lang="en-US" sz="2800" dirty="0"/>
              <a:t>syntax for this style is:</a:t>
            </a:r>
          </a:p>
          <a:p>
            <a:pPr marL="0" indent="0">
              <a:buNone/>
            </a:pPr>
            <a:r>
              <a:rPr lang="en-US" sz="3200" dirty="0" smtClean="0"/>
              <a:t>	</a:t>
            </a:r>
            <a:r>
              <a:rPr lang="en-US" sz="2400" dirty="0" err="1" smtClean="0"/>
              <a:t>data_type</a:t>
            </a:r>
            <a:r>
              <a:rPr lang="en-US" sz="2400" dirty="0" smtClean="0"/>
              <a:t>(expression</a:t>
            </a:r>
            <a:r>
              <a:rPr lang="en-US" sz="2400" dirty="0"/>
              <a:t>);</a:t>
            </a:r>
            <a:endParaRPr lang="en-US" sz="1800" dirty="0" smtClean="0"/>
          </a:p>
        </p:txBody>
      </p:sp>
      <p:sp>
        <p:nvSpPr>
          <p:cNvPr id="5" name="Footer Placeholder 4"/>
          <p:cNvSpPr>
            <a:spLocks noGrp="1"/>
          </p:cNvSpPr>
          <p:nvPr>
            <p:ph type="ftr" sz="quarter" idx="3"/>
          </p:nvPr>
        </p:nvSpPr>
        <p:spPr/>
        <p:txBody>
          <a:bodyPr/>
          <a:lstStyle/>
          <a:p>
            <a:pPr>
              <a:defRPr/>
            </a:pPr>
            <a:r>
              <a:rPr lang="en-US" smtClean="0"/>
              <a:t>Sajeeb Saha, Dept. of CSE, JnU</a:t>
            </a:r>
            <a:endParaRPr lang="en-US" dirty="0"/>
          </a:p>
        </p:txBody>
      </p:sp>
      <p:sp>
        <p:nvSpPr>
          <p:cNvPr id="6" name="Slide Number Placeholder 5"/>
          <p:cNvSpPr>
            <a:spLocks noGrp="1"/>
          </p:cNvSpPr>
          <p:nvPr>
            <p:ph type="sldNum" sz="quarter" idx="12"/>
          </p:nvPr>
        </p:nvSpPr>
        <p:spPr/>
        <p:txBody>
          <a:bodyPr/>
          <a:lstStyle/>
          <a:p>
            <a:fld id="{CE308FB9-473D-425F-91BA-31AB478CD0CF}" type="slidenum">
              <a:rPr lang="en-US" smtClean="0"/>
              <a:pPr/>
              <a:t>12</a:t>
            </a:fld>
            <a:endParaRPr lang="en-US"/>
          </a:p>
        </p:txBody>
      </p:sp>
      <p:sp>
        <p:nvSpPr>
          <p:cNvPr id="7" name="Title 3"/>
          <p:cNvSpPr txBox="1">
            <a:spLocks/>
          </p:cNvSpPr>
          <p:nvPr/>
        </p:nvSpPr>
        <p:spPr>
          <a:xfrm>
            <a:off x="457200" y="212725"/>
            <a:ext cx="8229600" cy="701675"/>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Trebuchet MS" pitchFamily="34" charset="0"/>
              </a:defRPr>
            </a:lvl2pPr>
            <a:lvl3pPr algn="ctr" rtl="0" eaLnBrk="0" fontAlgn="base" hangingPunct="0">
              <a:spcBef>
                <a:spcPct val="0"/>
              </a:spcBef>
              <a:spcAft>
                <a:spcPct val="0"/>
              </a:spcAft>
              <a:defRPr sz="4400">
                <a:solidFill>
                  <a:schemeClr val="tx1"/>
                </a:solidFill>
                <a:latin typeface="Trebuchet MS" pitchFamily="34" charset="0"/>
              </a:defRPr>
            </a:lvl3pPr>
            <a:lvl4pPr algn="ctr" rtl="0" eaLnBrk="0" fontAlgn="base" hangingPunct="0">
              <a:spcBef>
                <a:spcPct val="0"/>
              </a:spcBef>
              <a:spcAft>
                <a:spcPct val="0"/>
              </a:spcAft>
              <a:defRPr sz="4400">
                <a:solidFill>
                  <a:schemeClr val="tx1"/>
                </a:solidFill>
                <a:latin typeface="Trebuchet MS" pitchFamily="34" charset="0"/>
              </a:defRPr>
            </a:lvl4pPr>
            <a:lvl5pPr algn="ctr" rtl="0" eaLnBrk="0" fontAlgn="base" hangingPunct="0">
              <a:spcBef>
                <a:spcPct val="0"/>
              </a:spcBef>
              <a:spcAft>
                <a:spcPct val="0"/>
              </a:spcAft>
              <a:defRPr sz="4400">
                <a:solidFill>
                  <a:schemeClr val="tx1"/>
                </a:solidFill>
                <a:latin typeface="Trebuchet MS" pitchFamily="34" charset="0"/>
              </a:defRPr>
            </a:lvl5pPr>
            <a:lvl6pPr marL="457200" algn="ctr" rtl="0" fontAlgn="base">
              <a:spcBef>
                <a:spcPct val="0"/>
              </a:spcBef>
              <a:spcAft>
                <a:spcPct val="0"/>
              </a:spcAft>
              <a:defRPr sz="4400">
                <a:solidFill>
                  <a:schemeClr val="tx1"/>
                </a:solidFill>
                <a:latin typeface="Trebuchet MS" pitchFamily="34" charset="0"/>
              </a:defRPr>
            </a:lvl6pPr>
            <a:lvl7pPr marL="914400" algn="ctr" rtl="0" fontAlgn="base">
              <a:spcBef>
                <a:spcPct val="0"/>
              </a:spcBef>
              <a:spcAft>
                <a:spcPct val="0"/>
              </a:spcAft>
              <a:defRPr sz="4400">
                <a:solidFill>
                  <a:schemeClr val="tx1"/>
                </a:solidFill>
                <a:latin typeface="Trebuchet MS" pitchFamily="34" charset="0"/>
              </a:defRPr>
            </a:lvl7pPr>
            <a:lvl8pPr marL="1371600" algn="ctr" rtl="0" fontAlgn="base">
              <a:spcBef>
                <a:spcPct val="0"/>
              </a:spcBef>
              <a:spcAft>
                <a:spcPct val="0"/>
              </a:spcAft>
              <a:defRPr sz="4400">
                <a:solidFill>
                  <a:schemeClr val="tx1"/>
                </a:solidFill>
                <a:latin typeface="Trebuchet MS" pitchFamily="34" charset="0"/>
              </a:defRPr>
            </a:lvl8pPr>
            <a:lvl9pPr marL="1828800" algn="ctr" rtl="0" fontAlgn="base">
              <a:spcBef>
                <a:spcPct val="0"/>
              </a:spcBef>
              <a:spcAft>
                <a:spcPct val="0"/>
              </a:spcAft>
              <a:defRPr sz="4400">
                <a:solidFill>
                  <a:schemeClr val="tx1"/>
                </a:solidFill>
                <a:latin typeface="Trebuchet MS" pitchFamily="34" charset="0"/>
              </a:defRPr>
            </a:lvl9pPr>
          </a:lstStyle>
          <a:p>
            <a:r>
              <a:rPr lang="en-US" sz="4000" b="1" dirty="0" smtClean="0">
                <a:solidFill>
                  <a:srgbClr val="002060"/>
                </a:solidFill>
                <a:latin typeface="Cambria" panose="02040503050406030204" pitchFamily="18" charset="0"/>
              </a:rPr>
              <a:t>Explicit Conversion</a:t>
            </a:r>
            <a:endParaRPr lang="en-US" sz="4000" b="1" dirty="0">
              <a:solidFill>
                <a:srgbClr val="002060"/>
              </a:solidFill>
              <a:latin typeface="Cambria" panose="02040503050406030204" pitchFamily="18" charset="0"/>
            </a:endParaRPr>
          </a:p>
        </p:txBody>
      </p:sp>
      <p:sp>
        <p:nvSpPr>
          <p:cNvPr id="4" name="Rectangle 2"/>
          <p:cNvSpPr>
            <a:spLocks noChangeArrowheads="1"/>
          </p:cNvSpPr>
          <p:nvPr/>
        </p:nvSpPr>
        <p:spPr bwMode="auto">
          <a:xfrm>
            <a:off x="228600" y="2461098"/>
            <a:ext cx="6705600" cy="4031873"/>
          </a:xfrm>
          <a:prstGeom prst="rect">
            <a:avLst/>
          </a:prstGeom>
          <a:solidFill>
            <a:schemeClr val="bg1">
              <a:lumMod val="95000"/>
            </a:schemeClr>
          </a:solidFill>
          <a:ln>
            <a:noFill/>
          </a:ln>
          <a:effec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sz="1600" dirty="0">
                <a:solidFill>
                  <a:srgbClr val="000000"/>
                </a:solidFill>
                <a:latin typeface="Courier New" panose="02070309020205020404" pitchFamily="49" charset="0"/>
                <a:cs typeface="Courier New" panose="02070309020205020404" pitchFamily="49" charset="0"/>
              </a:rPr>
              <a:t>#include &lt;</a:t>
            </a:r>
            <a:r>
              <a:rPr lang="en-US" sz="1600" dirty="0" err="1">
                <a:solidFill>
                  <a:srgbClr val="000000"/>
                </a:solidFill>
                <a:latin typeface="Courier New" panose="02070309020205020404" pitchFamily="49" charset="0"/>
                <a:cs typeface="Courier New" panose="02070309020205020404" pitchFamily="49" charset="0"/>
              </a:rPr>
              <a:t>iostream</a:t>
            </a:r>
            <a:r>
              <a:rPr lang="en-US" sz="1600" dirty="0">
                <a:solidFill>
                  <a:srgbClr val="000000"/>
                </a:solidFill>
                <a:latin typeface="Courier New" panose="02070309020205020404" pitchFamily="49" charset="0"/>
                <a:cs typeface="Courier New" panose="02070309020205020404" pitchFamily="49" charset="0"/>
              </a:rPr>
              <a:t>&gt;</a:t>
            </a:r>
          </a:p>
          <a:p>
            <a:pPr lvl="0"/>
            <a:endParaRPr lang="en-US" sz="200" dirty="0">
              <a:solidFill>
                <a:srgbClr val="000000"/>
              </a:solidFill>
              <a:latin typeface="Courier New" panose="02070309020205020404" pitchFamily="49" charset="0"/>
              <a:cs typeface="Courier New" panose="02070309020205020404" pitchFamily="49" charset="0"/>
            </a:endParaRPr>
          </a:p>
          <a:p>
            <a:pPr lvl="0"/>
            <a:r>
              <a:rPr lang="en-US" sz="1600" dirty="0">
                <a:solidFill>
                  <a:srgbClr val="000000"/>
                </a:solidFill>
                <a:latin typeface="Courier New" panose="02070309020205020404" pitchFamily="49" charset="0"/>
                <a:cs typeface="Courier New" panose="02070309020205020404" pitchFamily="49" charset="0"/>
              </a:rPr>
              <a:t>using namespace </a:t>
            </a:r>
            <a:r>
              <a:rPr lang="en-US" sz="1600" dirty="0" err="1">
                <a:solidFill>
                  <a:srgbClr val="000000"/>
                </a:solidFill>
                <a:latin typeface="Courier New" panose="02070309020205020404" pitchFamily="49" charset="0"/>
                <a:cs typeface="Courier New" panose="02070309020205020404" pitchFamily="49" charset="0"/>
              </a:rPr>
              <a:t>std</a:t>
            </a:r>
            <a:r>
              <a:rPr lang="en-US" sz="1600" dirty="0">
                <a:solidFill>
                  <a:srgbClr val="000000"/>
                </a:solidFill>
                <a:latin typeface="Courier New" panose="02070309020205020404" pitchFamily="49" charset="0"/>
                <a:cs typeface="Courier New" panose="02070309020205020404" pitchFamily="49" charset="0"/>
              </a:rPr>
              <a:t>;</a:t>
            </a:r>
          </a:p>
          <a:p>
            <a:pPr lvl="0"/>
            <a:endParaRPr lang="en-US" sz="700" dirty="0">
              <a:solidFill>
                <a:srgbClr val="000000"/>
              </a:solidFill>
              <a:latin typeface="Courier New" panose="02070309020205020404" pitchFamily="49" charset="0"/>
              <a:cs typeface="Courier New" panose="02070309020205020404" pitchFamily="49" charset="0"/>
            </a:endParaRPr>
          </a:p>
          <a:p>
            <a:pPr lvl="0"/>
            <a:r>
              <a:rPr lang="en-US" sz="1600" dirty="0" err="1">
                <a:solidFill>
                  <a:srgbClr val="000000"/>
                </a:solidFill>
                <a:latin typeface="Courier New" panose="02070309020205020404" pitchFamily="49" charset="0"/>
                <a:cs typeface="Courier New" panose="02070309020205020404" pitchFamily="49" charset="0"/>
              </a:rPr>
              <a:t>int</a:t>
            </a:r>
            <a:r>
              <a:rPr lang="en-US" sz="1600" dirty="0">
                <a:solidFill>
                  <a:srgbClr val="000000"/>
                </a:solidFill>
                <a:latin typeface="Courier New" panose="02070309020205020404" pitchFamily="49" charset="0"/>
                <a:cs typeface="Courier New" panose="02070309020205020404" pitchFamily="49" charset="0"/>
              </a:rPr>
              <a:t> main() {</a:t>
            </a:r>
          </a:p>
          <a:p>
            <a:pPr lvl="0"/>
            <a:r>
              <a:rPr lang="en-US" sz="1600" dirty="0">
                <a:solidFill>
                  <a:srgbClr val="000000"/>
                </a:solidFill>
                <a:latin typeface="Courier New" panose="02070309020205020404" pitchFamily="49" charset="0"/>
                <a:cs typeface="Courier New" panose="02070309020205020404" pitchFamily="49" charset="0"/>
              </a:rPr>
              <a:t>    // initializing a double variable</a:t>
            </a:r>
          </a:p>
          <a:p>
            <a:pPr lvl="0"/>
            <a:r>
              <a:rPr lang="en-US" sz="1600" dirty="0">
                <a:solidFill>
                  <a:srgbClr val="000000"/>
                </a:solidFill>
                <a:latin typeface="Courier New" panose="02070309020205020404" pitchFamily="49" charset="0"/>
                <a:cs typeface="Courier New" panose="02070309020205020404" pitchFamily="49" charset="0"/>
              </a:rPr>
              <a:t>    double </a:t>
            </a:r>
            <a:r>
              <a:rPr lang="en-US" sz="1600" dirty="0" err="1">
                <a:solidFill>
                  <a:srgbClr val="000000"/>
                </a:solidFill>
                <a:latin typeface="Courier New" panose="02070309020205020404" pitchFamily="49" charset="0"/>
                <a:cs typeface="Courier New" panose="02070309020205020404" pitchFamily="49" charset="0"/>
              </a:rPr>
              <a:t>num_double</a:t>
            </a:r>
            <a:r>
              <a:rPr lang="en-US" sz="1600" dirty="0">
                <a:solidFill>
                  <a:srgbClr val="000000"/>
                </a:solidFill>
                <a:latin typeface="Courier New" panose="02070309020205020404" pitchFamily="49" charset="0"/>
                <a:cs typeface="Courier New" panose="02070309020205020404" pitchFamily="49" charset="0"/>
              </a:rPr>
              <a:t> = 3.56;</a:t>
            </a:r>
          </a:p>
          <a:p>
            <a:pPr lvl="0"/>
            <a:r>
              <a:rPr lang="en-US" sz="1600" dirty="0">
                <a:solidFill>
                  <a:srgbClr val="000000"/>
                </a:solidFill>
                <a:latin typeface="Courier New" panose="02070309020205020404" pitchFamily="49" charset="0"/>
                <a:cs typeface="Courier New" panose="02070309020205020404" pitchFamily="49" charset="0"/>
              </a:rPr>
              <a:t>    </a:t>
            </a:r>
            <a:r>
              <a:rPr lang="en-US" sz="1600" dirty="0" err="1">
                <a:solidFill>
                  <a:srgbClr val="000000"/>
                </a:solidFill>
                <a:latin typeface="Courier New" panose="02070309020205020404" pitchFamily="49" charset="0"/>
                <a:cs typeface="Courier New" panose="02070309020205020404" pitchFamily="49" charset="0"/>
              </a:rPr>
              <a:t>cout</a:t>
            </a:r>
            <a:r>
              <a:rPr lang="en-US" sz="1600" dirty="0">
                <a:solidFill>
                  <a:srgbClr val="000000"/>
                </a:solidFill>
                <a:latin typeface="Courier New" panose="02070309020205020404" pitchFamily="49" charset="0"/>
                <a:cs typeface="Courier New" panose="02070309020205020404" pitchFamily="49" charset="0"/>
              </a:rPr>
              <a:t> &lt;&lt; "</a:t>
            </a:r>
            <a:r>
              <a:rPr lang="en-US" sz="1600" dirty="0" err="1">
                <a:solidFill>
                  <a:srgbClr val="000000"/>
                </a:solidFill>
                <a:latin typeface="Courier New" panose="02070309020205020404" pitchFamily="49" charset="0"/>
                <a:cs typeface="Courier New" panose="02070309020205020404" pitchFamily="49" charset="0"/>
              </a:rPr>
              <a:t>num_double</a:t>
            </a:r>
            <a:r>
              <a:rPr lang="en-US" sz="1600" dirty="0">
                <a:solidFill>
                  <a:srgbClr val="000000"/>
                </a:solidFill>
                <a:latin typeface="Courier New" panose="02070309020205020404" pitchFamily="49" charset="0"/>
                <a:cs typeface="Courier New" panose="02070309020205020404" pitchFamily="49" charset="0"/>
              </a:rPr>
              <a:t> = " &lt;&lt; </a:t>
            </a:r>
            <a:r>
              <a:rPr lang="en-US" sz="1600" dirty="0" err="1">
                <a:solidFill>
                  <a:srgbClr val="000000"/>
                </a:solidFill>
                <a:latin typeface="Courier New" panose="02070309020205020404" pitchFamily="49" charset="0"/>
                <a:cs typeface="Courier New" panose="02070309020205020404" pitchFamily="49" charset="0"/>
              </a:rPr>
              <a:t>num_double</a:t>
            </a:r>
            <a:r>
              <a:rPr lang="en-US" sz="1600" dirty="0">
                <a:solidFill>
                  <a:srgbClr val="000000"/>
                </a:solidFill>
                <a:latin typeface="Courier New" panose="02070309020205020404" pitchFamily="49" charset="0"/>
                <a:cs typeface="Courier New" panose="02070309020205020404" pitchFamily="49" charset="0"/>
              </a:rPr>
              <a:t> &lt;&lt; </a:t>
            </a:r>
            <a:r>
              <a:rPr lang="en-US" sz="1600" dirty="0" err="1">
                <a:solidFill>
                  <a:srgbClr val="000000"/>
                </a:solidFill>
                <a:latin typeface="Courier New" panose="02070309020205020404" pitchFamily="49" charset="0"/>
                <a:cs typeface="Courier New" panose="02070309020205020404" pitchFamily="49" charset="0"/>
              </a:rPr>
              <a:t>endl</a:t>
            </a:r>
            <a:r>
              <a:rPr lang="en-US" sz="1600" dirty="0">
                <a:solidFill>
                  <a:srgbClr val="000000"/>
                </a:solidFill>
                <a:latin typeface="Courier New" panose="02070309020205020404" pitchFamily="49" charset="0"/>
                <a:cs typeface="Courier New" panose="02070309020205020404" pitchFamily="49" charset="0"/>
              </a:rPr>
              <a:t>;</a:t>
            </a:r>
          </a:p>
          <a:p>
            <a:pPr lvl="0"/>
            <a:endParaRPr lang="en-US" sz="300" dirty="0">
              <a:solidFill>
                <a:srgbClr val="000000"/>
              </a:solidFill>
              <a:latin typeface="Courier New" panose="02070309020205020404" pitchFamily="49" charset="0"/>
              <a:cs typeface="Courier New" panose="02070309020205020404" pitchFamily="49" charset="0"/>
            </a:endParaRPr>
          </a:p>
          <a:p>
            <a:pPr lvl="0"/>
            <a:r>
              <a:rPr lang="en-US" sz="1600" dirty="0">
                <a:solidFill>
                  <a:srgbClr val="000000"/>
                </a:solidFill>
                <a:latin typeface="Courier New" panose="02070309020205020404" pitchFamily="49" charset="0"/>
                <a:cs typeface="Courier New" panose="02070309020205020404" pitchFamily="49" charset="0"/>
              </a:rPr>
              <a:t>    // C-style conversion from double to </a:t>
            </a:r>
            <a:r>
              <a:rPr lang="en-US" sz="1600" dirty="0" err="1">
                <a:solidFill>
                  <a:srgbClr val="000000"/>
                </a:solidFill>
                <a:latin typeface="Courier New" panose="02070309020205020404" pitchFamily="49" charset="0"/>
                <a:cs typeface="Courier New" panose="02070309020205020404" pitchFamily="49" charset="0"/>
              </a:rPr>
              <a:t>int</a:t>
            </a:r>
            <a:endParaRPr lang="en-US" sz="1600" dirty="0">
              <a:solidFill>
                <a:srgbClr val="000000"/>
              </a:solidFill>
              <a:latin typeface="Courier New" panose="02070309020205020404" pitchFamily="49" charset="0"/>
              <a:cs typeface="Courier New" panose="02070309020205020404" pitchFamily="49" charset="0"/>
            </a:endParaRPr>
          </a:p>
          <a:p>
            <a:pPr lvl="0"/>
            <a:r>
              <a:rPr lang="en-US" sz="1600" dirty="0">
                <a:solidFill>
                  <a:srgbClr val="000000"/>
                </a:solidFill>
                <a:latin typeface="Courier New" panose="02070309020205020404" pitchFamily="49" charset="0"/>
                <a:cs typeface="Courier New" panose="02070309020205020404" pitchFamily="49" charset="0"/>
              </a:rPr>
              <a:t>    </a:t>
            </a:r>
            <a:r>
              <a:rPr lang="en-US" sz="1600" dirty="0" err="1">
                <a:solidFill>
                  <a:srgbClr val="000000"/>
                </a:solidFill>
                <a:latin typeface="Courier New" panose="02070309020205020404" pitchFamily="49" charset="0"/>
                <a:cs typeface="Courier New" panose="02070309020205020404" pitchFamily="49" charset="0"/>
              </a:rPr>
              <a:t>int</a:t>
            </a:r>
            <a:r>
              <a:rPr lang="en-US" sz="1600" dirty="0">
                <a:solidFill>
                  <a:srgbClr val="000000"/>
                </a:solidFill>
                <a:latin typeface="Courier New" panose="02070309020205020404" pitchFamily="49" charset="0"/>
                <a:cs typeface="Courier New" panose="02070309020205020404" pitchFamily="49" charset="0"/>
              </a:rPr>
              <a:t> num_int1 = (</a:t>
            </a:r>
            <a:r>
              <a:rPr lang="en-US" sz="1600" dirty="0" err="1">
                <a:solidFill>
                  <a:srgbClr val="000000"/>
                </a:solidFill>
                <a:latin typeface="Courier New" panose="02070309020205020404" pitchFamily="49" charset="0"/>
                <a:cs typeface="Courier New" panose="02070309020205020404" pitchFamily="49" charset="0"/>
              </a:rPr>
              <a:t>int</a:t>
            </a:r>
            <a:r>
              <a:rPr lang="en-US" sz="1600" dirty="0">
                <a:solidFill>
                  <a:srgbClr val="000000"/>
                </a:solidFill>
                <a:latin typeface="Courier New" panose="02070309020205020404" pitchFamily="49" charset="0"/>
                <a:cs typeface="Courier New" panose="02070309020205020404" pitchFamily="49" charset="0"/>
              </a:rPr>
              <a:t>)</a:t>
            </a:r>
            <a:r>
              <a:rPr lang="en-US" sz="1600" dirty="0" err="1">
                <a:solidFill>
                  <a:srgbClr val="000000"/>
                </a:solidFill>
                <a:latin typeface="Courier New" panose="02070309020205020404" pitchFamily="49" charset="0"/>
                <a:cs typeface="Courier New" panose="02070309020205020404" pitchFamily="49" charset="0"/>
              </a:rPr>
              <a:t>num_double</a:t>
            </a:r>
            <a:r>
              <a:rPr lang="en-US" sz="1600" dirty="0">
                <a:solidFill>
                  <a:srgbClr val="000000"/>
                </a:solidFill>
                <a:latin typeface="Courier New" panose="02070309020205020404" pitchFamily="49" charset="0"/>
                <a:cs typeface="Courier New" panose="02070309020205020404" pitchFamily="49" charset="0"/>
              </a:rPr>
              <a:t>;</a:t>
            </a:r>
          </a:p>
          <a:p>
            <a:pPr lvl="0"/>
            <a:r>
              <a:rPr lang="en-US" sz="1600" dirty="0">
                <a:solidFill>
                  <a:srgbClr val="000000"/>
                </a:solidFill>
                <a:latin typeface="Courier New" panose="02070309020205020404" pitchFamily="49" charset="0"/>
                <a:cs typeface="Courier New" panose="02070309020205020404" pitchFamily="49" charset="0"/>
              </a:rPr>
              <a:t>    </a:t>
            </a:r>
            <a:r>
              <a:rPr lang="en-US" sz="1600" dirty="0" err="1">
                <a:solidFill>
                  <a:srgbClr val="000000"/>
                </a:solidFill>
                <a:latin typeface="Courier New" panose="02070309020205020404" pitchFamily="49" charset="0"/>
                <a:cs typeface="Courier New" panose="02070309020205020404" pitchFamily="49" charset="0"/>
              </a:rPr>
              <a:t>cout</a:t>
            </a:r>
            <a:r>
              <a:rPr lang="en-US" sz="1600" dirty="0">
                <a:solidFill>
                  <a:srgbClr val="000000"/>
                </a:solidFill>
                <a:latin typeface="Courier New" panose="02070309020205020404" pitchFamily="49" charset="0"/>
                <a:cs typeface="Courier New" panose="02070309020205020404" pitchFamily="49" charset="0"/>
              </a:rPr>
              <a:t> &lt;&lt; "num_int1   = " &lt;&lt; num_int1 &lt;&lt; </a:t>
            </a:r>
            <a:r>
              <a:rPr lang="en-US" sz="1600" dirty="0" err="1">
                <a:solidFill>
                  <a:srgbClr val="000000"/>
                </a:solidFill>
                <a:latin typeface="Courier New" panose="02070309020205020404" pitchFamily="49" charset="0"/>
                <a:cs typeface="Courier New" panose="02070309020205020404" pitchFamily="49" charset="0"/>
              </a:rPr>
              <a:t>endl</a:t>
            </a:r>
            <a:r>
              <a:rPr lang="en-US" sz="1600" dirty="0">
                <a:solidFill>
                  <a:srgbClr val="000000"/>
                </a:solidFill>
                <a:latin typeface="Courier New" panose="02070309020205020404" pitchFamily="49" charset="0"/>
                <a:cs typeface="Courier New" panose="02070309020205020404" pitchFamily="49" charset="0"/>
              </a:rPr>
              <a:t>;</a:t>
            </a:r>
          </a:p>
          <a:p>
            <a:pPr lvl="0"/>
            <a:endParaRPr lang="en-US" sz="500" dirty="0">
              <a:solidFill>
                <a:srgbClr val="000000"/>
              </a:solidFill>
              <a:latin typeface="Courier New" panose="02070309020205020404" pitchFamily="49" charset="0"/>
              <a:cs typeface="Courier New" panose="02070309020205020404" pitchFamily="49" charset="0"/>
            </a:endParaRPr>
          </a:p>
          <a:p>
            <a:pPr lvl="0"/>
            <a:r>
              <a:rPr lang="en-US" sz="1600" dirty="0">
                <a:solidFill>
                  <a:srgbClr val="000000"/>
                </a:solidFill>
                <a:latin typeface="Courier New" panose="02070309020205020404" pitchFamily="49" charset="0"/>
                <a:cs typeface="Courier New" panose="02070309020205020404" pitchFamily="49" charset="0"/>
              </a:rPr>
              <a:t>    // function-style conversion from double to </a:t>
            </a:r>
            <a:r>
              <a:rPr lang="en-US" sz="1600" dirty="0" err="1">
                <a:solidFill>
                  <a:srgbClr val="000000"/>
                </a:solidFill>
                <a:latin typeface="Courier New" panose="02070309020205020404" pitchFamily="49" charset="0"/>
                <a:cs typeface="Courier New" panose="02070309020205020404" pitchFamily="49" charset="0"/>
              </a:rPr>
              <a:t>int</a:t>
            </a:r>
            <a:endParaRPr lang="en-US" sz="1600" dirty="0">
              <a:solidFill>
                <a:srgbClr val="000000"/>
              </a:solidFill>
              <a:latin typeface="Courier New" panose="02070309020205020404" pitchFamily="49" charset="0"/>
              <a:cs typeface="Courier New" panose="02070309020205020404" pitchFamily="49" charset="0"/>
            </a:endParaRPr>
          </a:p>
          <a:p>
            <a:pPr lvl="0"/>
            <a:r>
              <a:rPr lang="en-US" sz="1600" dirty="0">
                <a:solidFill>
                  <a:srgbClr val="000000"/>
                </a:solidFill>
                <a:latin typeface="Courier New" panose="02070309020205020404" pitchFamily="49" charset="0"/>
                <a:cs typeface="Courier New" panose="02070309020205020404" pitchFamily="49" charset="0"/>
              </a:rPr>
              <a:t>    </a:t>
            </a:r>
            <a:r>
              <a:rPr lang="en-US" sz="1600" dirty="0" err="1">
                <a:solidFill>
                  <a:srgbClr val="000000"/>
                </a:solidFill>
                <a:latin typeface="Courier New" panose="02070309020205020404" pitchFamily="49" charset="0"/>
                <a:cs typeface="Courier New" panose="02070309020205020404" pitchFamily="49" charset="0"/>
              </a:rPr>
              <a:t>int</a:t>
            </a:r>
            <a:r>
              <a:rPr lang="en-US" sz="1600" dirty="0">
                <a:solidFill>
                  <a:srgbClr val="000000"/>
                </a:solidFill>
                <a:latin typeface="Courier New" panose="02070309020205020404" pitchFamily="49" charset="0"/>
                <a:cs typeface="Courier New" panose="02070309020205020404" pitchFamily="49" charset="0"/>
              </a:rPr>
              <a:t> num_int2 = </a:t>
            </a:r>
            <a:r>
              <a:rPr lang="en-US" sz="1600" dirty="0" err="1">
                <a:solidFill>
                  <a:srgbClr val="000000"/>
                </a:solidFill>
                <a:latin typeface="Courier New" panose="02070309020205020404" pitchFamily="49" charset="0"/>
                <a:cs typeface="Courier New" panose="02070309020205020404" pitchFamily="49" charset="0"/>
              </a:rPr>
              <a:t>int</a:t>
            </a:r>
            <a:r>
              <a:rPr lang="en-US" sz="1600" dirty="0">
                <a:solidFill>
                  <a:srgbClr val="000000"/>
                </a:solidFill>
                <a:latin typeface="Courier New" panose="02070309020205020404" pitchFamily="49" charset="0"/>
                <a:cs typeface="Courier New" panose="02070309020205020404" pitchFamily="49" charset="0"/>
              </a:rPr>
              <a:t>(</a:t>
            </a:r>
            <a:r>
              <a:rPr lang="en-US" sz="1600" dirty="0" err="1">
                <a:solidFill>
                  <a:srgbClr val="000000"/>
                </a:solidFill>
                <a:latin typeface="Courier New" panose="02070309020205020404" pitchFamily="49" charset="0"/>
                <a:cs typeface="Courier New" panose="02070309020205020404" pitchFamily="49" charset="0"/>
              </a:rPr>
              <a:t>num_double</a:t>
            </a:r>
            <a:r>
              <a:rPr lang="en-US" sz="1600" dirty="0">
                <a:solidFill>
                  <a:srgbClr val="000000"/>
                </a:solidFill>
                <a:latin typeface="Courier New" panose="02070309020205020404" pitchFamily="49" charset="0"/>
                <a:cs typeface="Courier New" panose="02070309020205020404" pitchFamily="49" charset="0"/>
              </a:rPr>
              <a:t>);</a:t>
            </a:r>
          </a:p>
          <a:p>
            <a:pPr lvl="0"/>
            <a:r>
              <a:rPr lang="en-US" sz="1600" dirty="0">
                <a:solidFill>
                  <a:srgbClr val="000000"/>
                </a:solidFill>
                <a:latin typeface="Courier New" panose="02070309020205020404" pitchFamily="49" charset="0"/>
                <a:cs typeface="Courier New" panose="02070309020205020404" pitchFamily="49" charset="0"/>
              </a:rPr>
              <a:t>    </a:t>
            </a:r>
            <a:r>
              <a:rPr lang="en-US" sz="1600" dirty="0" err="1">
                <a:solidFill>
                  <a:srgbClr val="000000"/>
                </a:solidFill>
                <a:latin typeface="Courier New" panose="02070309020205020404" pitchFamily="49" charset="0"/>
                <a:cs typeface="Courier New" panose="02070309020205020404" pitchFamily="49" charset="0"/>
              </a:rPr>
              <a:t>cout</a:t>
            </a:r>
            <a:r>
              <a:rPr lang="en-US" sz="1600" dirty="0">
                <a:solidFill>
                  <a:srgbClr val="000000"/>
                </a:solidFill>
                <a:latin typeface="Courier New" panose="02070309020205020404" pitchFamily="49" charset="0"/>
                <a:cs typeface="Courier New" panose="02070309020205020404" pitchFamily="49" charset="0"/>
              </a:rPr>
              <a:t> &lt;&lt; "num_int2   = " &lt;&lt; num_int2 &lt;&lt; </a:t>
            </a:r>
            <a:r>
              <a:rPr lang="en-US" sz="1600" dirty="0" err="1">
                <a:solidFill>
                  <a:srgbClr val="000000"/>
                </a:solidFill>
                <a:latin typeface="Courier New" panose="02070309020205020404" pitchFamily="49" charset="0"/>
                <a:cs typeface="Courier New" panose="02070309020205020404" pitchFamily="49" charset="0"/>
              </a:rPr>
              <a:t>endl</a:t>
            </a:r>
            <a:r>
              <a:rPr lang="en-US" sz="1600" dirty="0" smtClean="0">
                <a:solidFill>
                  <a:srgbClr val="000000"/>
                </a:solidFill>
                <a:latin typeface="Courier New" panose="02070309020205020404" pitchFamily="49" charset="0"/>
                <a:cs typeface="Courier New" panose="02070309020205020404" pitchFamily="49" charset="0"/>
              </a:rPr>
              <a:t>;</a:t>
            </a:r>
          </a:p>
          <a:p>
            <a:r>
              <a:rPr lang="en-US" sz="1600" dirty="0">
                <a:solidFill>
                  <a:srgbClr val="000000"/>
                </a:solidFill>
                <a:latin typeface="Courier New" panose="02070309020205020404" pitchFamily="49" charset="0"/>
                <a:cs typeface="Courier New" panose="02070309020205020404" pitchFamily="49" charset="0"/>
              </a:rPr>
              <a:t> </a:t>
            </a:r>
            <a:r>
              <a:rPr lang="en-US" sz="1600" dirty="0" smtClean="0">
                <a:solidFill>
                  <a:srgbClr val="000000"/>
                </a:solidFill>
                <a:latin typeface="Courier New" panose="02070309020205020404" pitchFamily="49" charset="0"/>
                <a:cs typeface="Courier New" panose="02070309020205020404" pitchFamily="49" charset="0"/>
              </a:rPr>
              <a:t>   </a:t>
            </a:r>
            <a:r>
              <a:rPr lang="en-US" sz="1600" dirty="0" err="1" smtClean="0">
                <a:solidFill>
                  <a:srgbClr val="000000"/>
                </a:solidFill>
                <a:latin typeface="Courier New" panose="02070309020205020404" pitchFamily="49" charset="0"/>
                <a:cs typeface="Courier New" panose="02070309020205020404" pitchFamily="49" charset="0"/>
              </a:rPr>
              <a:t>cout</a:t>
            </a:r>
            <a:r>
              <a:rPr lang="en-US" sz="1600" dirty="0" smtClean="0">
                <a:solidFill>
                  <a:srgbClr val="000000"/>
                </a:solidFill>
                <a:latin typeface="Courier New" panose="02070309020205020404" pitchFamily="49" charset="0"/>
                <a:cs typeface="Courier New" panose="02070309020205020404" pitchFamily="49" charset="0"/>
              </a:rPr>
              <a:t> </a:t>
            </a:r>
            <a:r>
              <a:rPr lang="en-US" sz="1600" dirty="0">
                <a:solidFill>
                  <a:srgbClr val="000000"/>
                </a:solidFill>
                <a:latin typeface="Courier New" panose="02070309020205020404" pitchFamily="49" charset="0"/>
                <a:cs typeface="Courier New" panose="02070309020205020404" pitchFamily="49" charset="0"/>
              </a:rPr>
              <a:t>&lt;&lt; "</a:t>
            </a:r>
            <a:r>
              <a:rPr lang="en-US" sz="1600" dirty="0" err="1">
                <a:solidFill>
                  <a:srgbClr val="000000"/>
                </a:solidFill>
                <a:latin typeface="Courier New" panose="02070309020205020404" pitchFamily="49" charset="0"/>
                <a:cs typeface="Courier New" panose="02070309020205020404" pitchFamily="49" charset="0"/>
              </a:rPr>
              <a:t>num_double</a:t>
            </a:r>
            <a:r>
              <a:rPr lang="en-US" sz="1600" dirty="0">
                <a:solidFill>
                  <a:srgbClr val="000000"/>
                </a:solidFill>
                <a:latin typeface="Courier New" panose="02070309020205020404" pitchFamily="49" charset="0"/>
                <a:cs typeface="Courier New" panose="02070309020205020404" pitchFamily="49" charset="0"/>
              </a:rPr>
              <a:t> = " &lt;&lt; </a:t>
            </a:r>
            <a:r>
              <a:rPr lang="en-US" sz="1600" dirty="0" err="1">
                <a:solidFill>
                  <a:srgbClr val="000000"/>
                </a:solidFill>
                <a:latin typeface="Courier New" panose="02070309020205020404" pitchFamily="49" charset="0"/>
                <a:cs typeface="Courier New" panose="02070309020205020404" pitchFamily="49" charset="0"/>
              </a:rPr>
              <a:t>num_double</a:t>
            </a:r>
            <a:r>
              <a:rPr lang="en-US" sz="1600" dirty="0">
                <a:solidFill>
                  <a:srgbClr val="000000"/>
                </a:solidFill>
                <a:latin typeface="Courier New" panose="02070309020205020404" pitchFamily="49" charset="0"/>
                <a:cs typeface="Courier New" panose="02070309020205020404" pitchFamily="49" charset="0"/>
              </a:rPr>
              <a:t> &lt;&lt; </a:t>
            </a:r>
            <a:r>
              <a:rPr lang="en-US" sz="1600" dirty="0" err="1">
                <a:solidFill>
                  <a:srgbClr val="000000"/>
                </a:solidFill>
                <a:latin typeface="Courier New" panose="02070309020205020404" pitchFamily="49" charset="0"/>
                <a:cs typeface="Courier New" panose="02070309020205020404" pitchFamily="49" charset="0"/>
              </a:rPr>
              <a:t>endl</a:t>
            </a:r>
            <a:r>
              <a:rPr lang="en-US" sz="1600" dirty="0" smtClean="0">
                <a:solidFill>
                  <a:srgbClr val="000000"/>
                </a:solidFill>
                <a:latin typeface="Courier New" panose="02070309020205020404" pitchFamily="49" charset="0"/>
                <a:cs typeface="Courier New" panose="02070309020205020404" pitchFamily="49" charset="0"/>
              </a:rPr>
              <a:t>;</a:t>
            </a:r>
            <a:endParaRPr lang="en-US" sz="1600" dirty="0">
              <a:solidFill>
                <a:srgbClr val="000000"/>
              </a:solidFill>
              <a:latin typeface="Courier New" panose="02070309020205020404" pitchFamily="49" charset="0"/>
              <a:cs typeface="Courier New" panose="02070309020205020404" pitchFamily="49" charset="0"/>
            </a:endParaRPr>
          </a:p>
          <a:p>
            <a:pPr lvl="0"/>
            <a:endParaRPr lang="en-US" sz="500" dirty="0">
              <a:solidFill>
                <a:srgbClr val="000000"/>
              </a:solidFill>
              <a:latin typeface="Courier New" panose="02070309020205020404" pitchFamily="49" charset="0"/>
              <a:cs typeface="Courier New" panose="02070309020205020404" pitchFamily="49" charset="0"/>
            </a:endParaRPr>
          </a:p>
          <a:p>
            <a:pPr lvl="0"/>
            <a:r>
              <a:rPr lang="en-US" sz="1600" dirty="0">
                <a:solidFill>
                  <a:srgbClr val="000000"/>
                </a:solidFill>
                <a:latin typeface="Courier New" panose="02070309020205020404" pitchFamily="49" charset="0"/>
                <a:cs typeface="Courier New" panose="02070309020205020404" pitchFamily="49" charset="0"/>
              </a:rPr>
              <a:t>    return 0;</a:t>
            </a:r>
          </a:p>
          <a:p>
            <a:pPr lvl="0"/>
            <a:r>
              <a:rPr lang="en-US" sz="1600" dirty="0">
                <a:solidFill>
                  <a:srgbClr val="000000"/>
                </a:solidFill>
                <a:latin typeface="Courier New" panose="02070309020205020404" pitchFamily="49" charset="0"/>
                <a:cs typeface="Courier New" panose="02070309020205020404" pitchFamily="49" charset="0"/>
              </a:rPr>
              <a:t>}</a:t>
            </a:r>
            <a:endParaRPr kumimoji="0" lang="en-US" sz="3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p:txBody>
      </p:sp>
      <p:sp>
        <p:nvSpPr>
          <p:cNvPr id="8" name="Rectangle 7"/>
          <p:cNvSpPr/>
          <p:nvPr/>
        </p:nvSpPr>
        <p:spPr>
          <a:xfrm>
            <a:off x="6553200" y="4267200"/>
            <a:ext cx="2514600" cy="1477328"/>
          </a:xfrm>
          <a:prstGeom prst="rect">
            <a:avLst/>
          </a:prstGeom>
          <a:solidFill>
            <a:schemeClr val="bg1">
              <a:lumMod val="65000"/>
            </a:schemeClr>
          </a:solidFill>
        </p:spPr>
        <p:txBody>
          <a:bodyPr wrap="square">
            <a:spAutoFit/>
          </a:bodyPr>
          <a:lstStyle/>
          <a:p>
            <a:pPr algn="just"/>
            <a:r>
              <a:rPr lang="en-US" b="1" dirty="0">
                <a:solidFill>
                  <a:srgbClr val="4A4A4A"/>
                </a:solidFill>
                <a:latin typeface="Courier New" panose="02070309020205020404" pitchFamily="49" charset="0"/>
                <a:cs typeface="Courier New" panose="02070309020205020404" pitchFamily="49" charset="0"/>
              </a:rPr>
              <a:t>Output</a:t>
            </a:r>
            <a:endParaRPr lang="en-US" dirty="0">
              <a:solidFill>
                <a:srgbClr val="4A4A4A"/>
              </a:solidFill>
              <a:latin typeface="Courier New" panose="02070309020205020404" pitchFamily="49" charset="0"/>
              <a:cs typeface="Courier New" panose="02070309020205020404" pitchFamily="49" charset="0"/>
            </a:endParaRPr>
          </a:p>
          <a:p>
            <a:r>
              <a:rPr lang="pt-BR" dirty="0">
                <a:solidFill>
                  <a:srgbClr val="4A4A4A"/>
                </a:solidFill>
                <a:latin typeface="Courier New" panose="02070309020205020404" pitchFamily="49" charset="0"/>
                <a:cs typeface="Courier New" panose="02070309020205020404" pitchFamily="49" charset="0"/>
              </a:rPr>
              <a:t>num_double = 3.56</a:t>
            </a:r>
          </a:p>
          <a:p>
            <a:r>
              <a:rPr lang="pt-BR" dirty="0">
                <a:solidFill>
                  <a:srgbClr val="4A4A4A"/>
                </a:solidFill>
                <a:latin typeface="Courier New" panose="02070309020205020404" pitchFamily="49" charset="0"/>
                <a:cs typeface="Courier New" panose="02070309020205020404" pitchFamily="49" charset="0"/>
              </a:rPr>
              <a:t>num_int1   = 3</a:t>
            </a:r>
          </a:p>
          <a:p>
            <a:r>
              <a:rPr lang="pt-BR" dirty="0">
                <a:solidFill>
                  <a:srgbClr val="4A4A4A"/>
                </a:solidFill>
                <a:latin typeface="Courier New" panose="02070309020205020404" pitchFamily="49" charset="0"/>
                <a:cs typeface="Courier New" panose="02070309020205020404" pitchFamily="49" charset="0"/>
              </a:rPr>
              <a:t>num_int2   = </a:t>
            </a:r>
            <a:r>
              <a:rPr lang="pt-BR" dirty="0" smtClean="0">
                <a:solidFill>
                  <a:srgbClr val="4A4A4A"/>
                </a:solidFill>
                <a:latin typeface="Courier New" panose="02070309020205020404" pitchFamily="49" charset="0"/>
                <a:cs typeface="Courier New" panose="02070309020205020404" pitchFamily="49" charset="0"/>
              </a:rPr>
              <a:t>3</a:t>
            </a:r>
          </a:p>
          <a:p>
            <a:r>
              <a:rPr lang="pt-BR" dirty="0">
                <a:solidFill>
                  <a:srgbClr val="4A4A4A"/>
                </a:solidFill>
                <a:latin typeface="Courier New" panose="02070309020205020404" pitchFamily="49" charset="0"/>
                <a:cs typeface="Courier New" panose="02070309020205020404" pitchFamily="49" charset="0"/>
              </a:rPr>
              <a:t>num_double = </a:t>
            </a:r>
            <a:r>
              <a:rPr lang="pt-BR" dirty="0" smtClean="0">
                <a:solidFill>
                  <a:srgbClr val="4A4A4A"/>
                </a:solidFill>
                <a:latin typeface="Courier New" panose="02070309020205020404" pitchFamily="49" charset="0"/>
                <a:cs typeface="Courier New" panose="02070309020205020404" pitchFamily="49" charset="0"/>
              </a:rPr>
              <a:t>3.56</a:t>
            </a:r>
            <a:endParaRPr lang="pt-BR" dirty="0">
              <a:solidFill>
                <a:srgbClr val="4A4A4A"/>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69317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800" dirty="0"/>
              <a:t>When a member function is called, it is automatically passed an implicit argument </a:t>
            </a:r>
            <a:r>
              <a:rPr lang="en-US" sz="2800" dirty="0" smtClean="0"/>
              <a:t>that is </a:t>
            </a:r>
            <a:r>
              <a:rPr lang="en-US" sz="2800" dirty="0"/>
              <a:t>a pointer to the invoking object (that is, the object on which the function is called</a:t>
            </a:r>
            <a:r>
              <a:rPr lang="en-US" sz="2800" dirty="0" smtClean="0"/>
              <a:t>).</a:t>
            </a:r>
          </a:p>
          <a:p>
            <a:pPr algn="just"/>
            <a:endParaRPr lang="en-US" sz="1100" dirty="0"/>
          </a:p>
          <a:p>
            <a:pPr algn="just"/>
            <a:r>
              <a:rPr lang="en-US" sz="2800" dirty="0"/>
              <a:t>This pointer is called </a:t>
            </a:r>
            <a:r>
              <a:rPr lang="en-US" sz="2800" b="1" dirty="0"/>
              <a:t>this</a:t>
            </a:r>
            <a:r>
              <a:rPr lang="en-US" sz="2800" dirty="0" smtClean="0"/>
              <a:t>.</a:t>
            </a:r>
          </a:p>
          <a:p>
            <a:pPr algn="just"/>
            <a:endParaRPr lang="en-US" sz="1000" dirty="0" smtClean="0"/>
          </a:p>
          <a:p>
            <a:pPr algn="just"/>
            <a:r>
              <a:rPr lang="en-US" sz="2800" b="1" dirty="0" smtClean="0"/>
              <a:t>friend </a:t>
            </a:r>
            <a:r>
              <a:rPr lang="en-US" sz="2800" dirty="0"/>
              <a:t>functions are not members of a class </a:t>
            </a:r>
            <a:r>
              <a:rPr lang="en-US" sz="2800" dirty="0" smtClean="0"/>
              <a:t>therefore</a:t>
            </a:r>
            <a:r>
              <a:rPr lang="en-US" sz="2800" dirty="0"/>
              <a:t>, are not passed a </a:t>
            </a:r>
            <a:r>
              <a:rPr lang="en-US" sz="2800" b="1" dirty="0"/>
              <a:t>this </a:t>
            </a:r>
            <a:r>
              <a:rPr lang="en-US" sz="2800" dirty="0"/>
              <a:t>pointer. </a:t>
            </a:r>
            <a:endParaRPr lang="en-US" sz="2800" dirty="0" smtClean="0"/>
          </a:p>
          <a:p>
            <a:pPr algn="just"/>
            <a:endParaRPr lang="en-US" sz="1000" dirty="0" smtClean="0"/>
          </a:p>
          <a:p>
            <a:pPr algn="just"/>
            <a:r>
              <a:rPr lang="en-US" sz="2800" b="1" dirty="0" smtClean="0"/>
              <a:t>static </a:t>
            </a:r>
            <a:r>
              <a:rPr lang="en-US" sz="2800" dirty="0"/>
              <a:t>member functions do not </a:t>
            </a:r>
            <a:r>
              <a:rPr lang="en-US" sz="2800" dirty="0" smtClean="0"/>
              <a:t>have a </a:t>
            </a:r>
            <a:r>
              <a:rPr lang="en-US" sz="2800" b="1" dirty="0"/>
              <a:t>this </a:t>
            </a:r>
            <a:r>
              <a:rPr lang="en-US" sz="2800" dirty="0"/>
              <a:t>pointer.</a:t>
            </a:r>
          </a:p>
        </p:txBody>
      </p:sp>
      <p:sp>
        <p:nvSpPr>
          <p:cNvPr id="5" name="Footer Placeholder 4"/>
          <p:cNvSpPr>
            <a:spLocks noGrp="1"/>
          </p:cNvSpPr>
          <p:nvPr>
            <p:ph type="ftr" sz="quarter" idx="3"/>
          </p:nvPr>
        </p:nvSpPr>
        <p:spPr/>
        <p:txBody>
          <a:bodyPr/>
          <a:lstStyle/>
          <a:p>
            <a:pPr>
              <a:defRPr/>
            </a:pPr>
            <a:r>
              <a:rPr lang="en-US" smtClean="0"/>
              <a:t>Sajeeb Saha, Dept. of CSE, JnU</a:t>
            </a:r>
            <a:endParaRPr lang="en-US" dirty="0"/>
          </a:p>
        </p:txBody>
      </p:sp>
      <p:sp>
        <p:nvSpPr>
          <p:cNvPr id="6" name="Slide Number Placeholder 5"/>
          <p:cNvSpPr>
            <a:spLocks noGrp="1"/>
          </p:cNvSpPr>
          <p:nvPr>
            <p:ph type="sldNum" sz="quarter" idx="12"/>
          </p:nvPr>
        </p:nvSpPr>
        <p:spPr/>
        <p:txBody>
          <a:bodyPr/>
          <a:lstStyle/>
          <a:p>
            <a:fld id="{CE308FB9-473D-425F-91BA-31AB478CD0CF}" type="slidenum">
              <a:rPr lang="en-US" smtClean="0"/>
              <a:pPr/>
              <a:t>13</a:t>
            </a:fld>
            <a:endParaRPr lang="en-US"/>
          </a:p>
        </p:txBody>
      </p:sp>
      <p:sp>
        <p:nvSpPr>
          <p:cNvPr id="7" name="Title 3"/>
          <p:cNvSpPr txBox="1">
            <a:spLocks/>
          </p:cNvSpPr>
          <p:nvPr/>
        </p:nvSpPr>
        <p:spPr>
          <a:xfrm>
            <a:off x="457200" y="212725"/>
            <a:ext cx="8229600" cy="701675"/>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Trebuchet MS" pitchFamily="34" charset="0"/>
              </a:defRPr>
            </a:lvl2pPr>
            <a:lvl3pPr algn="ctr" rtl="0" eaLnBrk="0" fontAlgn="base" hangingPunct="0">
              <a:spcBef>
                <a:spcPct val="0"/>
              </a:spcBef>
              <a:spcAft>
                <a:spcPct val="0"/>
              </a:spcAft>
              <a:defRPr sz="4400">
                <a:solidFill>
                  <a:schemeClr val="tx1"/>
                </a:solidFill>
                <a:latin typeface="Trebuchet MS" pitchFamily="34" charset="0"/>
              </a:defRPr>
            </a:lvl3pPr>
            <a:lvl4pPr algn="ctr" rtl="0" eaLnBrk="0" fontAlgn="base" hangingPunct="0">
              <a:spcBef>
                <a:spcPct val="0"/>
              </a:spcBef>
              <a:spcAft>
                <a:spcPct val="0"/>
              </a:spcAft>
              <a:defRPr sz="4400">
                <a:solidFill>
                  <a:schemeClr val="tx1"/>
                </a:solidFill>
                <a:latin typeface="Trebuchet MS" pitchFamily="34" charset="0"/>
              </a:defRPr>
            </a:lvl4pPr>
            <a:lvl5pPr algn="ctr" rtl="0" eaLnBrk="0" fontAlgn="base" hangingPunct="0">
              <a:spcBef>
                <a:spcPct val="0"/>
              </a:spcBef>
              <a:spcAft>
                <a:spcPct val="0"/>
              </a:spcAft>
              <a:defRPr sz="4400">
                <a:solidFill>
                  <a:schemeClr val="tx1"/>
                </a:solidFill>
                <a:latin typeface="Trebuchet MS" pitchFamily="34" charset="0"/>
              </a:defRPr>
            </a:lvl5pPr>
            <a:lvl6pPr marL="457200" algn="ctr" rtl="0" fontAlgn="base">
              <a:spcBef>
                <a:spcPct val="0"/>
              </a:spcBef>
              <a:spcAft>
                <a:spcPct val="0"/>
              </a:spcAft>
              <a:defRPr sz="4400">
                <a:solidFill>
                  <a:schemeClr val="tx1"/>
                </a:solidFill>
                <a:latin typeface="Trebuchet MS" pitchFamily="34" charset="0"/>
              </a:defRPr>
            </a:lvl6pPr>
            <a:lvl7pPr marL="914400" algn="ctr" rtl="0" fontAlgn="base">
              <a:spcBef>
                <a:spcPct val="0"/>
              </a:spcBef>
              <a:spcAft>
                <a:spcPct val="0"/>
              </a:spcAft>
              <a:defRPr sz="4400">
                <a:solidFill>
                  <a:schemeClr val="tx1"/>
                </a:solidFill>
                <a:latin typeface="Trebuchet MS" pitchFamily="34" charset="0"/>
              </a:defRPr>
            </a:lvl7pPr>
            <a:lvl8pPr marL="1371600" algn="ctr" rtl="0" fontAlgn="base">
              <a:spcBef>
                <a:spcPct val="0"/>
              </a:spcBef>
              <a:spcAft>
                <a:spcPct val="0"/>
              </a:spcAft>
              <a:defRPr sz="4400">
                <a:solidFill>
                  <a:schemeClr val="tx1"/>
                </a:solidFill>
                <a:latin typeface="Trebuchet MS" pitchFamily="34" charset="0"/>
              </a:defRPr>
            </a:lvl8pPr>
            <a:lvl9pPr marL="1828800" algn="ctr" rtl="0" fontAlgn="base">
              <a:spcBef>
                <a:spcPct val="0"/>
              </a:spcBef>
              <a:spcAft>
                <a:spcPct val="0"/>
              </a:spcAft>
              <a:defRPr sz="4400">
                <a:solidFill>
                  <a:schemeClr val="tx1"/>
                </a:solidFill>
                <a:latin typeface="Trebuchet MS" pitchFamily="34" charset="0"/>
              </a:defRPr>
            </a:lvl9pPr>
          </a:lstStyle>
          <a:p>
            <a:r>
              <a:rPr lang="en-US" sz="4000" b="1" dirty="0">
                <a:solidFill>
                  <a:srgbClr val="002060"/>
                </a:solidFill>
                <a:latin typeface="Cambria" panose="02040503050406030204" pitchFamily="18" charset="0"/>
              </a:rPr>
              <a:t>The this pointer</a:t>
            </a:r>
          </a:p>
        </p:txBody>
      </p:sp>
    </p:spTree>
    <p:extLst>
      <p:ext uri="{BB962C8B-B14F-4D97-AF65-F5344CB8AC3E}">
        <p14:creationId xmlns:p14="http://schemas.microsoft.com/office/powerpoint/2010/main" val="6242164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800" dirty="0" smtClean="0"/>
              <a:t>this pointer is generally used to access member variables that have been hidden by local variables having the same name inside a member function</a:t>
            </a:r>
          </a:p>
          <a:p>
            <a:endParaRPr lang="en-US" sz="2800" dirty="0"/>
          </a:p>
        </p:txBody>
      </p:sp>
      <p:sp>
        <p:nvSpPr>
          <p:cNvPr id="5" name="Rectangle 3"/>
          <p:cNvSpPr txBox="1">
            <a:spLocks noChangeArrowheads="1"/>
          </p:cNvSpPr>
          <p:nvPr/>
        </p:nvSpPr>
        <p:spPr bwMode="auto">
          <a:xfrm>
            <a:off x="762000" y="2895600"/>
            <a:ext cx="3657600" cy="3429000"/>
          </a:xfrm>
          <a:prstGeom prst="rect">
            <a:avLst/>
          </a:prstGeom>
          <a:noFill/>
          <a:ln w="9525">
            <a:solidFill>
              <a:schemeClr val="tx1"/>
            </a:solidFill>
            <a:miter lim="800000"/>
            <a:headEnd/>
            <a:tailEnd/>
          </a:ln>
        </p:spPr>
        <p:txBody>
          <a:bodyPr/>
          <a:lstStyle/>
          <a:p>
            <a:pPr marL="342900" indent="-342900" algn="just">
              <a:lnSpc>
                <a:spcPct val="80000"/>
              </a:lnSpc>
              <a:spcBef>
                <a:spcPct val="20000"/>
              </a:spcBef>
              <a:defRPr/>
            </a:pPr>
            <a:r>
              <a:rPr lang="en-US" sz="2400" dirty="0">
                <a:solidFill>
                  <a:srgbClr val="0000CC"/>
                </a:solidFill>
                <a:latin typeface="Cambria" panose="02040503050406030204" pitchFamily="18" charset="0"/>
              </a:rPr>
              <a:t>class A{</a:t>
            </a:r>
          </a:p>
          <a:p>
            <a:pPr marL="342900" indent="-342900" algn="just">
              <a:lnSpc>
                <a:spcPct val="80000"/>
              </a:lnSpc>
              <a:spcBef>
                <a:spcPct val="20000"/>
              </a:spcBef>
              <a:defRPr/>
            </a:pPr>
            <a:r>
              <a:rPr lang="en-US" sz="2400" dirty="0">
                <a:solidFill>
                  <a:srgbClr val="0000CC"/>
                </a:solidFill>
                <a:latin typeface="Cambria" panose="02040503050406030204" pitchFamily="18" charset="0"/>
              </a:rPr>
              <a:t>   </a:t>
            </a:r>
            <a:r>
              <a:rPr lang="en-US" sz="2000" dirty="0">
                <a:solidFill>
                  <a:srgbClr val="0000CC"/>
                </a:solidFill>
                <a:latin typeface="Cambria" panose="02040503050406030204" pitchFamily="18" charset="0"/>
              </a:rPr>
              <a:t>int x;</a:t>
            </a:r>
          </a:p>
          <a:p>
            <a:pPr marL="342900" indent="-342900" algn="just">
              <a:lnSpc>
                <a:spcPct val="80000"/>
              </a:lnSpc>
              <a:spcBef>
                <a:spcPct val="20000"/>
              </a:spcBef>
              <a:defRPr/>
            </a:pPr>
            <a:r>
              <a:rPr lang="en-US" sz="2000" dirty="0">
                <a:solidFill>
                  <a:srgbClr val="0000CC"/>
                </a:solidFill>
                <a:latin typeface="Cambria" panose="02040503050406030204" pitchFamily="18" charset="0"/>
              </a:rPr>
              <a:t>public:</a:t>
            </a:r>
          </a:p>
          <a:p>
            <a:pPr marL="342900" indent="-342900" algn="just">
              <a:lnSpc>
                <a:spcPct val="80000"/>
              </a:lnSpc>
              <a:spcBef>
                <a:spcPct val="20000"/>
              </a:spcBef>
              <a:defRPr/>
            </a:pPr>
            <a:r>
              <a:rPr lang="en-US" sz="2000" dirty="0">
                <a:solidFill>
                  <a:srgbClr val="0000CC"/>
                </a:solidFill>
                <a:latin typeface="Cambria" panose="02040503050406030204" pitchFamily="18" charset="0"/>
              </a:rPr>
              <a:t>   A(</a:t>
            </a:r>
            <a:r>
              <a:rPr lang="en-US" sz="2000" dirty="0" err="1">
                <a:solidFill>
                  <a:srgbClr val="0000CC"/>
                </a:solidFill>
                <a:latin typeface="Cambria" panose="02040503050406030204" pitchFamily="18" charset="0"/>
              </a:rPr>
              <a:t>int</a:t>
            </a:r>
            <a:r>
              <a:rPr lang="en-US" sz="2000" dirty="0">
                <a:solidFill>
                  <a:srgbClr val="0000CC"/>
                </a:solidFill>
                <a:latin typeface="Cambria" panose="02040503050406030204" pitchFamily="18" charset="0"/>
              </a:rPr>
              <a:t> x) {</a:t>
            </a:r>
          </a:p>
          <a:p>
            <a:pPr marL="342900" indent="-342900" algn="just">
              <a:lnSpc>
                <a:spcPct val="80000"/>
              </a:lnSpc>
              <a:spcBef>
                <a:spcPct val="20000"/>
              </a:spcBef>
              <a:defRPr/>
            </a:pPr>
            <a:r>
              <a:rPr lang="en-US" sz="2000" dirty="0">
                <a:solidFill>
                  <a:srgbClr val="0000CC"/>
                </a:solidFill>
                <a:latin typeface="Cambria" panose="02040503050406030204" pitchFamily="18" charset="0"/>
              </a:rPr>
              <a:t>      x = x; </a:t>
            </a:r>
            <a:r>
              <a:rPr lang="en-US" b="1" i="1" dirty="0">
                <a:solidFill>
                  <a:srgbClr val="0000CC"/>
                </a:solidFill>
                <a:latin typeface="Cambria" panose="02040503050406030204" pitchFamily="18" charset="0"/>
              </a:rPr>
              <a:t>// only copies local ‘x’ to itself; the member ‘x’ remains uninitialized</a:t>
            </a:r>
          </a:p>
          <a:p>
            <a:pPr marL="342900" indent="-342900" algn="just">
              <a:lnSpc>
                <a:spcPct val="80000"/>
              </a:lnSpc>
              <a:spcBef>
                <a:spcPct val="20000"/>
              </a:spcBef>
              <a:defRPr/>
            </a:pPr>
            <a:r>
              <a:rPr lang="en-US" sz="2000" dirty="0">
                <a:solidFill>
                  <a:srgbClr val="0000CC"/>
                </a:solidFill>
                <a:latin typeface="Cambria" panose="02040503050406030204" pitchFamily="18" charset="0"/>
              </a:rPr>
              <a:t>      this-&gt;x = x; </a:t>
            </a:r>
            <a:r>
              <a:rPr lang="en-US" b="1" i="1" dirty="0">
                <a:solidFill>
                  <a:srgbClr val="0000CC"/>
                </a:solidFill>
                <a:latin typeface="Cambria" panose="02040503050406030204" pitchFamily="18" charset="0"/>
              </a:rPr>
              <a:t>// now its ok</a:t>
            </a:r>
            <a:endParaRPr lang="en-US" sz="2000" b="1" i="1" dirty="0">
              <a:solidFill>
                <a:srgbClr val="0000CC"/>
              </a:solidFill>
              <a:latin typeface="Cambria" panose="02040503050406030204" pitchFamily="18" charset="0"/>
            </a:endParaRPr>
          </a:p>
          <a:p>
            <a:pPr marL="342900" indent="-342900" algn="just">
              <a:lnSpc>
                <a:spcPct val="80000"/>
              </a:lnSpc>
              <a:spcBef>
                <a:spcPct val="20000"/>
              </a:spcBef>
              <a:defRPr/>
            </a:pPr>
            <a:r>
              <a:rPr lang="en-US" sz="2000" dirty="0">
                <a:solidFill>
                  <a:srgbClr val="0000CC"/>
                </a:solidFill>
                <a:latin typeface="Cambria" panose="02040503050406030204" pitchFamily="18" charset="0"/>
              </a:rPr>
              <a:t>   }</a:t>
            </a:r>
          </a:p>
        </p:txBody>
      </p:sp>
      <p:sp>
        <p:nvSpPr>
          <p:cNvPr id="6" name="Rectangle 3"/>
          <p:cNvSpPr txBox="1">
            <a:spLocks noChangeArrowheads="1"/>
          </p:cNvSpPr>
          <p:nvPr/>
        </p:nvSpPr>
        <p:spPr bwMode="auto">
          <a:xfrm>
            <a:off x="4724400" y="2895600"/>
            <a:ext cx="3657600" cy="3429000"/>
          </a:xfrm>
          <a:prstGeom prst="rect">
            <a:avLst/>
          </a:prstGeom>
          <a:noFill/>
          <a:ln w="9525">
            <a:solidFill>
              <a:schemeClr val="tx1"/>
            </a:solidFill>
            <a:miter lim="800000"/>
            <a:headEnd/>
            <a:tailEnd/>
          </a:ln>
        </p:spPr>
        <p:txBody>
          <a:bodyPr/>
          <a:lstStyle/>
          <a:p>
            <a:pPr marL="342900" indent="-342900" algn="just">
              <a:lnSpc>
                <a:spcPct val="80000"/>
              </a:lnSpc>
              <a:spcBef>
                <a:spcPct val="20000"/>
              </a:spcBef>
              <a:defRPr/>
            </a:pPr>
            <a:r>
              <a:rPr lang="en-US" sz="2400" dirty="0">
                <a:solidFill>
                  <a:srgbClr val="0000CC"/>
                </a:solidFill>
                <a:latin typeface="Cambria" panose="02040503050406030204" pitchFamily="18" charset="0"/>
              </a:rPr>
              <a:t>void f1() {</a:t>
            </a:r>
          </a:p>
          <a:p>
            <a:pPr marL="342900" indent="-342900" algn="just">
              <a:lnSpc>
                <a:spcPct val="80000"/>
              </a:lnSpc>
              <a:spcBef>
                <a:spcPct val="20000"/>
              </a:spcBef>
              <a:defRPr/>
            </a:pPr>
            <a:r>
              <a:rPr lang="en-US" sz="2000" dirty="0">
                <a:solidFill>
                  <a:srgbClr val="0000CC"/>
                </a:solidFill>
                <a:latin typeface="Cambria" panose="02040503050406030204" pitchFamily="18" charset="0"/>
              </a:rPr>
              <a:t>      int x = 0;</a:t>
            </a:r>
          </a:p>
          <a:p>
            <a:pPr marL="342900" indent="-342900" algn="just">
              <a:lnSpc>
                <a:spcPct val="80000"/>
              </a:lnSpc>
              <a:spcBef>
                <a:spcPct val="20000"/>
              </a:spcBef>
              <a:defRPr/>
            </a:pPr>
            <a:r>
              <a:rPr lang="en-US" sz="2000" dirty="0">
                <a:solidFill>
                  <a:srgbClr val="0000CC"/>
                </a:solidFill>
                <a:latin typeface="Cambria" panose="02040503050406030204" pitchFamily="18" charset="0"/>
              </a:rPr>
              <a:t>      </a:t>
            </a:r>
            <a:r>
              <a:rPr lang="en-US" sz="2000" dirty="0" err="1">
                <a:solidFill>
                  <a:srgbClr val="0000CC"/>
                </a:solidFill>
                <a:latin typeface="Cambria" panose="02040503050406030204" pitchFamily="18" charset="0"/>
              </a:rPr>
              <a:t>cout</a:t>
            </a:r>
            <a:r>
              <a:rPr lang="en-US" sz="2000" dirty="0">
                <a:solidFill>
                  <a:srgbClr val="0000CC"/>
                </a:solidFill>
                <a:latin typeface="Cambria" panose="02040503050406030204" pitchFamily="18" charset="0"/>
              </a:rPr>
              <a:t> &lt;&lt; x; </a:t>
            </a:r>
            <a:r>
              <a:rPr lang="en-US" b="1" i="1" dirty="0">
                <a:solidFill>
                  <a:srgbClr val="0000CC"/>
                </a:solidFill>
                <a:latin typeface="Cambria" panose="02040503050406030204" pitchFamily="18" charset="0"/>
              </a:rPr>
              <a:t>// prints value of local ‘x’</a:t>
            </a:r>
            <a:endParaRPr lang="en-US" sz="2000" b="1" i="1" dirty="0">
              <a:solidFill>
                <a:srgbClr val="0000CC"/>
              </a:solidFill>
              <a:latin typeface="Cambria" panose="02040503050406030204" pitchFamily="18" charset="0"/>
            </a:endParaRPr>
          </a:p>
          <a:p>
            <a:pPr marL="342900" indent="-342900" algn="just">
              <a:lnSpc>
                <a:spcPct val="80000"/>
              </a:lnSpc>
              <a:spcBef>
                <a:spcPct val="20000"/>
              </a:spcBef>
              <a:defRPr/>
            </a:pPr>
            <a:r>
              <a:rPr lang="en-US" sz="2000" dirty="0">
                <a:solidFill>
                  <a:srgbClr val="0000CC"/>
                </a:solidFill>
                <a:latin typeface="Cambria" panose="02040503050406030204" pitchFamily="18" charset="0"/>
              </a:rPr>
              <a:t>      </a:t>
            </a:r>
            <a:r>
              <a:rPr lang="en-US" sz="2000" dirty="0" err="1">
                <a:solidFill>
                  <a:srgbClr val="0000CC"/>
                </a:solidFill>
                <a:latin typeface="Cambria" panose="02040503050406030204" pitchFamily="18" charset="0"/>
              </a:rPr>
              <a:t>cout</a:t>
            </a:r>
            <a:r>
              <a:rPr lang="en-US" sz="2000" dirty="0">
                <a:solidFill>
                  <a:srgbClr val="0000CC"/>
                </a:solidFill>
                <a:latin typeface="Cambria" panose="02040503050406030204" pitchFamily="18" charset="0"/>
              </a:rPr>
              <a:t> &lt;&lt; this-&gt;x; </a:t>
            </a:r>
            <a:r>
              <a:rPr lang="en-US" b="1" i="1" dirty="0">
                <a:solidFill>
                  <a:srgbClr val="0000CC"/>
                </a:solidFill>
                <a:latin typeface="Cambria" panose="02040503050406030204" pitchFamily="18" charset="0"/>
              </a:rPr>
              <a:t>// prints value of member ‘x’</a:t>
            </a:r>
            <a:endParaRPr lang="en-US" sz="2000" b="1" i="1" dirty="0">
              <a:solidFill>
                <a:srgbClr val="0000CC"/>
              </a:solidFill>
              <a:latin typeface="Cambria" panose="02040503050406030204" pitchFamily="18" charset="0"/>
            </a:endParaRPr>
          </a:p>
          <a:p>
            <a:pPr marL="342900" indent="-342900" algn="just">
              <a:lnSpc>
                <a:spcPct val="80000"/>
              </a:lnSpc>
              <a:spcBef>
                <a:spcPct val="20000"/>
              </a:spcBef>
              <a:defRPr/>
            </a:pPr>
            <a:r>
              <a:rPr lang="en-US" sz="2000" dirty="0">
                <a:solidFill>
                  <a:srgbClr val="0000CC"/>
                </a:solidFill>
                <a:latin typeface="Cambria" panose="02040503050406030204" pitchFamily="18" charset="0"/>
              </a:rPr>
              <a:t>   }</a:t>
            </a:r>
          </a:p>
          <a:p>
            <a:pPr marL="342900" indent="-342900" algn="just">
              <a:lnSpc>
                <a:spcPct val="80000"/>
              </a:lnSpc>
              <a:spcBef>
                <a:spcPct val="20000"/>
              </a:spcBef>
              <a:defRPr/>
            </a:pPr>
            <a:r>
              <a:rPr lang="en-US" sz="2400" dirty="0">
                <a:solidFill>
                  <a:srgbClr val="0000CC"/>
                </a:solidFill>
                <a:latin typeface="Cambria" panose="02040503050406030204" pitchFamily="18" charset="0"/>
              </a:rPr>
              <a:t>};</a:t>
            </a:r>
          </a:p>
        </p:txBody>
      </p:sp>
      <p:sp>
        <p:nvSpPr>
          <p:cNvPr id="7" name="Footer Placeholder 6"/>
          <p:cNvSpPr>
            <a:spLocks noGrp="1"/>
          </p:cNvSpPr>
          <p:nvPr>
            <p:ph type="ftr" sz="quarter" idx="3"/>
          </p:nvPr>
        </p:nvSpPr>
        <p:spPr/>
        <p:txBody>
          <a:bodyPr/>
          <a:lstStyle/>
          <a:p>
            <a:pPr>
              <a:defRPr/>
            </a:pPr>
            <a:r>
              <a:rPr lang="en-US" smtClean="0"/>
              <a:t>Sajeeb Saha, Dept. of CSE, JnU</a:t>
            </a:r>
            <a:endParaRPr lang="en-US" dirty="0"/>
          </a:p>
        </p:txBody>
      </p:sp>
      <p:sp>
        <p:nvSpPr>
          <p:cNvPr id="8" name="Slide Number Placeholder 7"/>
          <p:cNvSpPr>
            <a:spLocks noGrp="1"/>
          </p:cNvSpPr>
          <p:nvPr>
            <p:ph type="sldNum" sz="quarter" idx="12"/>
          </p:nvPr>
        </p:nvSpPr>
        <p:spPr/>
        <p:txBody>
          <a:bodyPr/>
          <a:lstStyle/>
          <a:p>
            <a:fld id="{CE308FB9-473D-425F-91BA-31AB478CD0CF}" type="slidenum">
              <a:rPr lang="en-US" smtClean="0"/>
              <a:pPr/>
              <a:t>14</a:t>
            </a:fld>
            <a:endParaRPr lang="en-US"/>
          </a:p>
        </p:txBody>
      </p:sp>
      <p:sp>
        <p:nvSpPr>
          <p:cNvPr id="9" name="Title 3"/>
          <p:cNvSpPr txBox="1">
            <a:spLocks/>
          </p:cNvSpPr>
          <p:nvPr/>
        </p:nvSpPr>
        <p:spPr>
          <a:xfrm>
            <a:off x="457200" y="212725"/>
            <a:ext cx="8229600" cy="701675"/>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Trebuchet MS" pitchFamily="34" charset="0"/>
              </a:defRPr>
            </a:lvl2pPr>
            <a:lvl3pPr algn="ctr" rtl="0" eaLnBrk="0" fontAlgn="base" hangingPunct="0">
              <a:spcBef>
                <a:spcPct val="0"/>
              </a:spcBef>
              <a:spcAft>
                <a:spcPct val="0"/>
              </a:spcAft>
              <a:defRPr sz="4400">
                <a:solidFill>
                  <a:schemeClr val="tx1"/>
                </a:solidFill>
                <a:latin typeface="Trebuchet MS" pitchFamily="34" charset="0"/>
              </a:defRPr>
            </a:lvl3pPr>
            <a:lvl4pPr algn="ctr" rtl="0" eaLnBrk="0" fontAlgn="base" hangingPunct="0">
              <a:spcBef>
                <a:spcPct val="0"/>
              </a:spcBef>
              <a:spcAft>
                <a:spcPct val="0"/>
              </a:spcAft>
              <a:defRPr sz="4400">
                <a:solidFill>
                  <a:schemeClr val="tx1"/>
                </a:solidFill>
                <a:latin typeface="Trebuchet MS" pitchFamily="34" charset="0"/>
              </a:defRPr>
            </a:lvl4pPr>
            <a:lvl5pPr algn="ctr" rtl="0" eaLnBrk="0" fontAlgn="base" hangingPunct="0">
              <a:spcBef>
                <a:spcPct val="0"/>
              </a:spcBef>
              <a:spcAft>
                <a:spcPct val="0"/>
              </a:spcAft>
              <a:defRPr sz="4400">
                <a:solidFill>
                  <a:schemeClr val="tx1"/>
                </a:solidFill>
                <a:latin typeface="Trebuchet MS" pitchFamily="34" charset="0"/>
              </a:defRPr>
            </a:lvl5pPr>
            <a:lvl6pPr marL="457200" algn="ctr" rtl="0" fontAlgn="base">
              <a:spcBef>
                <a:spcPct val="0"/>
              </a:spcBef>
              <a:spcAft>
                <a:spcPct val="0"/>
              </a:spcAft>
              <a:defRPr sz="4400">
                <a:solidFill>
                  <a:schemeClr val="tx1"/>
                </a:solidFill>
                <a:latin typeface="Trebuchet MS" pitchFamily="34" charset="0"/>
              </a:defRPr>
            </a:lvl6pPr>
            <a:lvl7pPr marL="914400" algn="ctr" rtl="0" fontAlgn="base">
              <a:spcBef>
                <a:spcPct val="0"/>
              </a:spcBef>
              <a:spcAft>
                <a:spcPct val="0"/>
              </a:spcAft>
              <a:defRPr sz="4400">
                <a:solidFill>
                  <a:schemeClr val="tx1"/>
                </a:solidFill>
                <a:latin typeface="Trebuchet MS" pitchFamily="34" charset="0"/>
              </a:defRPr>
            </a:lvl7pPr>
            <a:lvl8pPr marL="1371600" algn="ctr" rtl="0" fontAlgn="base">
              <a:spcBef>
                <a:spcPct val="0"/>
              </a:spcBef>
              <a:spcAft>
                <a:spcPct val="0"/>
              </a:spcAft>
              <a:defRPr sz="4400">
                <a:solidFill>
                  <a:schemeClr val="tx1"/>
                </a:solidFill>
                <a:latin typeface="Trebuchet MS" pitchFamily="34" charset="0"/>
              </a:defRPr>
            </a:lvl8pPr>
            <a:lvl9pPr marL="1828800" algn="ctr" rtl="0" fontAlgn="base">
              <a:spcBef>
                <a:spcPct val="0"/>
              </a:spcBef>
              <a:spcAft>
                <a:spcPct val="0"/>
              </a:spcAft>
              <a:defRPr sz="4400">
                <a:solidFill>
                  <a:schemeClr val="tx1"/>
                </a:solidFill>
                <a:latin typeface="Trebuchet MS" pitchFamily="34" charset="0"/>
              </a:defRPr>
            </a:lvl9pPr>
          </a:lstStyle>
          <a:p>
            <a:r>
              <a:rPr lang="en-US" sz="4000" b="1" dirty="0">
                <a:solidFill>
                  <a:srgbClr val="002060"/>
                </a:solidFill>
                <a:latin typeface="Cambria" panose="02040503050406030204" pitchFamily="18" charset="0"/>
              </a:rPr>
              <a:t>The this pointer</a:t>
            </a:r>
          </a:p>
        </p:txBody>
      </p:sp>
    </p:spTree>
    <p:extLst>
      <p:ext uri="{BB962C8B-B14F-4D97-AF65-F5344CB8AC3E}">
        <p14:creationId xmlns:p14="http://schemas.microsoft.com/office/powerpoint/2010/main" val="14642911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800" dirty="0" smtClean="0"/>
              <a:t>In general, a pointer of one type cannot point to an object of a different type.</a:t>
            </a:r>
          </a:p>
          <a:p>
            <a:pPr lvl="1" algn="just"/>
            <a:r>
              <a:rPr lang="en-US" sz="2400" dirty="0" smtClean="0"/>
              <a:t>there is an important exception to this rule that relates only to derived classes</a:t>
            </a:r>
          </a:p>
          <a:p>
            <a:pPr lvl="1" algn="just"/>
            <a:endParaRPr lang="en-US" sz="1100" dirty="0" smtClean="0"/>
          </a:p>
          <a:p>
            <a:pPr algn="just"/>
            <a:r>
              <a:rPr lang="en-US" sz="2800" dirty="0" smtClean="0"/>
              <a:t>A base class pointer can also be used as a pointer to an object of any class derived from that base</a:t>
            </a:r>
            <a:r>
              <a:rPr lang="en-US" sz="2400" dirty="0" smtClean="0"/>
              <a:t>.</a:t>
            </a:r>
          </a:p>
          <a:p>
            <a:pPr lvl="1" algn="just"/>
            <a:r>
              <a:rPr lang="en-US" sz="2400" dirty="0" smtClean="0"/>
              <a:t>But the opposite is not true.</a:t>
            </a:r>
          </a:p>
          <a:p>
            <a:pPr lvl="1" algn="just"/>
            <a:endParaRPr lang="en-US" sz="1300" dirty="0" smtClean="0"/>
          </a:p>
          <a:p>
            <a:pPr algn="just"/>
            <a:endParaRPr lang="en-US" sz="2800" dirty="0"/>
          </a:p>
        </p:txBody>
      </p:sp>
      <p:sp>
        <p:nvSpPr>
          <p:cNvPr id="5" name="Footer Placeholder 4"/>
          <p:cNvSpPr>
            <a:spLocks noGrp="1"/>
          </p:cNvSpPr>
          <p:nvPr>
            <p:ph type="ftr" sz="quarter" idx="3"/>
          </p:nvPr>
        </p:nvSpPr>
        <p:spPr/>
        <p:txBody>
          <a:bodyPr/>
          <a:lstStyle/>
          <a:p>
            <a:pPr>
              <a:defRPr/>
            </a:pPr>
            <a:r>
              <a:rPr lang="en-US" smtClean="0"/>
              <a:t>Sajeeb Saha, Dept. of CSE, JnU</a:t>
            </a:r>
            <a:endParaRPr lang="en-US" dirty="0"/>
          </a:p>
        </p:txBody>
      </p:sp>
      <p:sp>
        <p:nvSpPr>
          <p:cNvPr id="6" name="Slide Number Placeholder 5"/>
          <p:cNvSpPr>
            <a:spLocks noGrp="1"/>
          </p:cNvSpPr>
          <p:nvPr>
            <p:ph type="sldNum" sz="quarter" idx="12"/>
          </p:nvPr>
        </p:nvSpPr>
        <p:spPr/>
        <p:txBody>
          <a:bodyPr/>
          <a:lstStyle/>
          <a:p>
            <a:fld id="{CE308FB9-473D-425F-91BA-31AB478CD0CF}" type="slidenum">
              <a:rPr lang="en-US" smtClean="0"/>
              <a:pPr/>
              <a:t>15</a:t>
            </a:fld>
            <a:endParaRPr lang="en-US"/>
          </a:p>
        </p:txBody>
      </p:sp>
      <p:sp>
        <p:nvSpPr>
          <p:cNvPr id="7" name="Title 3"/>
          <p:cNvSpPr txBox="1">
            <a:spLocks/>
          </p:cNvSpPr>
          <p:nvPr/>
        </p:nvSpPr>
        <p:spPr>
          <a:xfrm>
            <a:off x="457200" y="212725"/>
            <a:ext cx="8229600" cy="701675"/>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Trebuchet MS" pitchFamily="34" charset="0"/>
              </a:defRPr>
            </a:lvl2pPr>
            <a:lvl3pPr algn="ctr" rtl="0" eaLnBrk="0" fontAlgn="base" hangingPunct="0">
              <a:spcBef>
                <a:spcPct val="0"/>
              </a:spcBef>
              <a:spcAft>
                <a:spcPct val="0"/>
              </a:spcAft>
              <a:defRPr sz="4400">
                <a:solidFill>
                  <a:schemeClr val="tx1"/>
                </a:solidFill>
                <a:latin typeface="Trebuchet MS" pitchFamily="34" charset="0"/>
              </a:defRPr>
            </a:lvl3pPr>
            <a:lvl4pPr algn="ctr" rtl="0" eaLnBrk="0" fontAlgn="base" hangingPunct="0">
              <a:spcBef>
                <a:spcPct val="0"/>
              </a:spcBef>
              <a:spcAft>
                <a:spcPct val="0"/>
              </a:spcAft>
              <a:defRPr sz="4400">
                <a:solidFill>
                  <a:schemeClr val="tx1"/>
                </a:solidFill>
                <a:latin typeface="Trebuchet MS" pitchFamily="34" charset="0"/>
              </a:defRPr>
            </a:lvl4pPr>
            <a:lvl5pPr algn="ctr" rtl="0" eaLnBrk="0" fontAlgn="base" hangingPunct="0">
              <a:spcBef>
                <a:spcPct val="0"/>
              </a:spcBef>
              <a:spcAft>
                <a:spcPct val="0"/>
              </a:spcAft>
              <a:defRPr sz="4400">
                <a:solidFill>
                  <a:schemeClr val="tx1"/>
                </a:solidFill>
                <a:latin typeface="Trebuchet MS" pitchFamily="34" charset="0"/>
              </a:defRPr>
            </a:lvl5pPr>
            <a:lvl6pPr marL="457200" algn="ctr" rtl="0" fontAlgn="base">
              <a:spcBef>
                <a:spcPct val="0"/>
              </a:spcBef>
              <a:spcAft>
                <a:spcPct val="0"/>
              </a:spcAft>
              <a:defRPr sz="4400">
                <a:solidFill>
                  <a:schemeClr val="tx1"/>
                </a:solidFill>
                <a:latin typeface="Trebuchet MS" pitchFamily="34" charset="0"/>
              </a:defRPr>
            </a:lvl6pPr>
            <a:lvl7pPr marL="914400" algn="ctr" rtl="0" fontAlgn="base">
              <a:spcBef>
                <a:spcPct val="0"/>
              </a:spcBef>
              <a:spcAft>
                <a:spcPct val="0"/>
              </a:spcAft>
              <a:defRPr sz="4400">
                <a:solidFill>
                  <a:schemeClr val="tx1"/>
                </a:solidFill>
                <a:latin typeface="Trebuchet MS" pitchFamily="34" charset="0"/>
              </a:defRPr>
            </a:lvl7pPr>
            <a:lvl8pPr marL="1371600" algn="ctr" rtl="0" fontAlgn="base">
              <a:spcBef>
                <a:spcPct val="0"/>
              </a:spcBef>
              <a:spcAft>
                <a:spcPct val="0"/>
              </a:spcAft>
              <a:defRPr sz="4400">
                <a:solidFill>
                  <a:schemeClr val="tx1"/>
                </a:solidFill>
                <a:latin typeface="Trebuchet MS" pitchFamily="34" charset="0"/>
              </a:defRPr>
            </a:lvl8pPr>
            <a:lvl9pPr marL="1828800" algn="ctr" rtl="0" fontAlgn="base">
              <a:spcBef>
                <a:spcPct val="0"/>
              </a:spcBef>
              <a:spcAft>
                <a:spcPct val="0"/>
              </a:spcAft>
              <a:defRPr sz="4400">
                <a:solidFill>
                  <a:schemeClr val="tx1"/>
                </a:solidFill>
                <a:latin typeface="Trebuchet MS" pitchFamily="34" charset="0"/>
              </a:defRPr>
            </a:lvl9pPr>
          </a:lstStyle>
          <a:p>
            <a:r>
              <a:rPr lang="en-US" sz="4000" b="1" dirty="0">
                <a:solidFill>
                  <a:srgbClr val="002060"/>
                </a:solidFill>
                <a:latin typeface="Cambria" panose="02040503050406030204" pitchFamily="18" charset="0"/>
              </a:rPr>
              <a:t>Pointer to derived types</a:t>
            </a:r>
          </a:p>
        </p:txBody>
      </p:sp>
    </p:spTree>
    <p:extLst>
      <p:ext uri="{BB962C8B-B14F-4D97-AF65-F5344CB8AC3E}">
        <p14:creationId xmlns:p14="http://schemas.microsoft.com/office/powerpoint/2010/main" val="9353972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3886200" cy="4953000"/>
          </a:xfrm>
          <a:ln>
            <a:solidFill>
              <a:schemeClr val="accent1"/>
            </a:solidFill>
          </a:ln>
        </p:spPr>
        <p:txBody>
          <a:bodyPr>
            <a:normAutofit/>
          </a:bodyPr>
          <a:lstStyle/>
          <a:p>
            <a:pPr>
              <a:buNone/>
            </a:pPr>
            <a:r>
              <a:rPr lang="en-US" sz="2000" dirty="0" smtClean="0">
                <a:solidFill>
                  <a:srgbClr val="0000CC"/>
                </a:solidFill>
              </a:rPr>
              <a:t>#include &lt;</a:t>
            </a:r>
            <a:r>
              <a:rPr lang="en-US" sz="2000" dirty="0" err="1" smtClean="0">
                <a:solidFill>
                  <a:srgbClr val="0000CC"/>
                </a:solidFill>
              </a:rPr>
              <a:t>iostream</a:t>
            </a:r>
            <a:r>
              <a:rPr lang="en-US" sz="2000" dirty="0" smtClean="0">
                <a:solidFill>
                  <a:srgbClr val="0000CC"/>
                </a:solidFill>
              </a:rPr>
              <a:t>&gt;</a:t>
            </a:r>
          </a:p>
          <a:p>
            <a:pPr>
              <a:buNone/>
            </a:pPr>
            <a:r>
              <a:rPr lang="en-US" sz="2000" dirty="0" smtClean="0">
                <a:solidFill>
                  <a:srgbClr val="0000CC"/>
                </a:solidFill>
              </a:rPr>
              <a:t>using namespace std;</a:t>
            </a:r>
          </a:p>
          <a:p>
            <a:pPr>
              <a:buNone/>
            </a:pPr>
            <a:endParaRPr lang="en-US" sz="1000" dirty="0" smtClean="0">
              <a:solidFill>
                <a:srgbClr val="0000CC"/>
              </a:solidFill>
            </a:endParaRPr>
          </a:p>
          <a:p>
            <a:pPr>
              <a:buNone/>
            </a:pPr>
            <a:r>
              <a:rPr lang="en-US" sz="2000" dirty="0" smtClean="0">
                <a:solidFill>
                  <a:srgbClr val="0000CC"/>
                </a:solidFill>
              </a:rPr>
              <a:t>class base {</a:t>
            </a:r>
          </a:p>
          <a:p>
            <a:pPr lvl="1">
              <a:buNone/>
            </a:pPr>
            <a:r>
              <a:rPr lang="en-US" sz="1600" dirty="0" err="1" smtClean="0">
                <a:solidFill>
                  <a:srgbClr val="0000CC"/>
                </a:solidFill>
              </a:rPr>
              <a:t>int</a:t>
            </a:r>
            <a:r>
              <a:rPr lang="en-US" sz="1600" dirty="0" smtClean="0">
                <a:solidFill>
                  <a:srgbClr val="0000CC"/>
                </a:solidFill>
              </a:rPr>
              <a:t> </a:t>
            </a:r>
            <a:r>
              <a:rPr lang="en-US" sz="1600" dirty="0" err="1" smtClean="0">
                <a:solidFill>
                  <a:srgbClr val="0000CC"/>
                </a:solidFill>
              </a:rPr>
              <a:t>i</a:t>
            </a:r>
            <a:r>
              <a:rPr lang="en-US" sz="1600" dirty="0" smtClean="0">
                <a:solidFill>
                  <a:srgbClr val="0000CC"/>
                </a:solidFill>
              </a:rPr>
              <a:t>;</a:t>
            </a:r>
          </a:p>
          <a:p>
            <a:pPr lvl="1">
              <a:buNone/>
            </a:pPr>
            <a:r>
              <a:rPr lang="en-US" sz="1600" dirty="0" smtClean="0">
                <a:solidFill>
                  <a:srgbClr val="0000CC"/>
                </a:solidFill>
              </a:rPr>
              <a:t>public:</a:t>
            </a:r>
          </a:p>
          <a:p>
            <a:pPr lvl="1">
              <a:buNone/>
            </a:pPr>
            <a:r>
              <a:rPr lang="en-US" sz="1600" dirty="0" smtClean="0">
                <a:solidFill>
                  <a:srgbClr val="0000CC"/>
                </a:solidFill>
              </a:rPr>
              <a:t>void </a:t>
            </a:r>
            <a:r>
              <a:rPr lang="en-US" sz="1600" dirty="0" err="1" smtClean="0">
                <a:solidFill>
                  <a:srgbClr val="0000CC"/>
                </a:solidFill>
              </a:rPr>
              <a:t>set_i</a:t>
            </a:r>
            <a:r>
              <a:rPr lang="en-US" sz="1600" dirty="0" smtClean="0">
                <a:solidFill>
                  <a:srgbClr val="0000CC"/>
                </a:solidFill>
              </a:rPr>
              <a:t>(</a:t>
            </a:r>
            <a:r>
              <a:rPr lang="en-US" sz="1600" dirty="0" err="1" smtClean="0">
                <a:solidFill>
                  <a:srgbClr val="0000CC"/>
                </a:solidFill>
              </a:rPr>
              <a:t>int</a:t>
            </a:r>
            <a:r>
              <a:rPr lang="en-US" sz="1600" dirty="0" smtClean="0">
                <a:solidFill>
                  <a:srgbClr val="0000CC"/>
                </a:solidFill>
              </a:rPr>
              <a:t> num) { </a:t>
            </a:r>
            <a:r>
              <a:rPr lang="en-US" sz="1600" dirty="0" err="1" smtClean="0">
                <a:solidFill>
                  <a:srgbClr val="0000CC"/>
                </a:solidFill>
              </a:rPr>
              <a:t>i</a:t>
            </a:r>
            <a:r>
              <a:rPr lang="en-US" sz="1600" dirty="0" smtClean="0">
                <a:solidFill>
                  <a:srgbClr val="0000CC"/>
                </a:solidFill>
              </a:rPr>
              <a:t>=num; }</a:t>
            </a:r>
          </a:p>
          <a:p>
            <a:pPr lvl="1">
              <a:buNone/>
            </a:pPr>
            <a:r>
              <a:rPr lang="en-US" sz="1600" dirty="0" err="1" smtClean="0">
                <a:solidFill>
                  <a:srgbClr val="0000CC"/>
                </a:solidFill>
              </a:rPr>
              <a:t>int</a:t>
            </a:r>
            <a:r>
              <a:rPr lang="en-US" sz="1600" dirty="0" smtClean="0">
                <a:solidFill>
                  <a:srgbClr val="0000CC"/>
                </a:solidFill>
              </a:rPr>
              <a:t> </a:t>
            </a:r>
            <a:r>
              <a:rPr lang="en-US" sz="1600" dirty="0" err="1" smtClean="0">
                <a:solidFill>
                  <a:srgbClr val="0000CC"/>
                </a:solidFill>
              </a:rPr>
              <a:t>get_i</a:t>
            </a:r>
            <a:r>
              <a:rPr lang="en-US" sz="1600" dirty="0" smtClean="0">
                <a:solidFill>
                  <a:srgbClr val="0000CC"/>
                </a:solidFill>
              </a:rPr>
              <a:t>() { return </a:t>
            </a:r>
            <a:r>
              <a:rPr lang="en-US" sz="1600" dirty="0" err="1" smtClean="0">
                <a:solidFill>
                  <a:srgbClr val="0000CC"/>
                </a:solidFill>
              </a:rPr>
              <a:t>i</a:t>
            </a:r>
            <a:r>
              <a:rPr lang="en-US" sz="1600" dirty="0" smtClean="0">
                <a:solidFill>
                  <a:srgbClr val="0000CC"/>
                </a:solidFill>
              </a:rPr>
              <a:t>; }</a:t>
            </a:r>
          </a:p>
          <a:p>
            <a:pPr>
              <a:buNone/>
            </a:pPr>
            <a:r>
              <a:rPr lang="en-US" sz="2000" dirty="0" smtClean="0">
                <a:solidFill>
                  <a:srgbClr val="0000CC"/>
                </a:solidFill>
              </a:rPr>
              <a:t>};</a:t>
            </a:r>
          </a:p>
          <a:p>
            <a:pPr>
              <a:buNone/>
            </a:pPr>
            <a:endParaRPr lang="en-US" sz="1000" dirty="0" smtClean="0">
              <a:solidFill>
                <a:srgbClr val="0000CC"/>
              </a:solidFill>
            </a:endParaRPr>
          </a:p>
          <a:p>
            <a:pPr>
              <a:buNone/>
            </a:pPr>
            <a:r>
              <a:rPr lang="en-US" sz="2000" dirty="0" smtClean="0">
                <a:solidFill>
                  <a:srgbClr val="0000CC"/>
                </a:solidFill>
              </a:rPr>
              <a:t>class derived: public base {</a:t>
            </a:r>
          </a:p>
          <a:p>
            <a:pPr lvl="1">
              <a:buNone/>
            </a:pPr>
            <a:r>
              <a:rPr lang="en-US" sz="1600" dirty="0" err="1" smtClean="0">
                <a:solidFill>
                  <a:srgbClr val="0000CC"/>
                </a:solidFill>
              </a:rPr>
              <a:t>int</a:t>
            </a:r>
            <a:r>
              <a:rPr lang="en-US" sz="1600" dirty="0" smtClean="0">
                <a:solidFill>
                  <a:srgbClr val="0000CC"/>
                </a:solidFill>
              </a:rPr>
              <a:t> j;</a:t>
            </a:r>
          </a:p>
          <a:p>
            <a:pPr lvl="1">
              <a:buNone/>
            </a:pPr>
            <a:r>
              <a:rPr lang="en-US" sz="1600" dirty="0" smtClean="0">
                <a:solidFill>
                  <a:srgbClr val="0000CC"/>
                </a:solidFill>
              </a:rPr>
              <a:t>public:</a:t>
            </a:r>
          </a:p>
          <a:p>
            <a:pPr lvl="1">
              <a:buNone/>
            </a:pPr>
            <a:r>
              <a:rPr lang="en-US" sz="1600" dirty="0" smtClean="0">
                <a:solidFill>
                  <a:srgbClr val="0000CC"/>
                </a:solidFill>
              </a:rPr>
              <a:t>void </a:t>
            </a:r>
            <a:r>
              <a:rPr lang="en-US" sz="1600" dirty="0" err="1" smtClean="0">
                <a:solidFill>
                  <a:srgbClr val="0000CC"/>
                </a:solidFill>
              </a:rPr>
              <a:t>set_j</a:t>
            </a:r>
            <a:r>
              <a:rPr lang="en-US" sz="1600" dirty="0" smtClean="0">
                <a:solidFill>
                  <a:srgbClr val="0000CC"/>
                </a:solidFill>
              </a:rPr>
              <a:t>(</a:t>
            </a:r>
            <a:r>
              <a:rPr lang="en-US" sz="1600" dirty="0" err="1" smtClean="0">
                <a:solidFill>
                  <a:srgbClr val="0000CC"/>
                </a:solidFill>
              </a:rPr>
              <a:t>int</a:t>
            </a:r>
            <a:r>
              <a:rPr lang="en-US" sz="1600" dirty="0" smtClean="0">
                <a:solidFill>
                  <a:srgbClr val="0000CC"/>
                </a:solidFill>
              </a:rPr>
              <a:t> num) { j=num; }</a:t>
            </a:r>
          </a:p>
          <a:p>
            <a:pPr lvl="1">
              <a:buNone/>
            </a:pPr>
            <a:r>
              <a:rPr lang="en-US" sz="1600" dirty="0" err="1" smtClean="0">
                <a:solidFill>
                  <a:srgbClr val="0000CC"/>
                </a:solidFill>
              </a:rPr>
              <a:t>int</a:t>
            </a:r>
            <a:r>
              <a:rPr lang="en-US" sz="1600" dirty="0" smtClean="0">
                <a:solidFill>
                  <a:srgbClr val="0000CC"/>
                </a:solidFill>
              </a:rPr>
              <a:t> </a:t>
            </a:r>
            <a:r>
              <a:rPr lang="en-US" sz="1600" dirty="0" err="1" smtClean="0">
                <a:solidFill>
                  <a:srgbClr val="0000CC"/>
                </a:solidFill>
              </a:rPr>
              <a:t>get_j</a:t>
            </a:r>
            <a:r>
              <a:rPr lang="en-US" sz="1600" dirty="0" smtClean="0">
                <a:solidFill>
                  <a:srgbClr val="0000CC"/>
                </a:solidFill>
              </a:rPr>
              <a:t>() { return j; }</a:t>
            </a:r>
          </a:p>
          <a:p>
            <a:pPr>
              <a:buNone/>
            </a:pPr>
            <a:r>
              <a:rPr lang="en-US" sz="2000" dirty="0" smtClean="0">
                <a:solidFill>
                  <a:srgbClr val="0000CC"/>
                </a:solidFill>
              </a:rPr>
              <a:t>};</a:t>
            </a:r>
          </a:p>
        </p:txBody>
      </p:sp>
      <p:sp>
        <p:nvSpPr>
          <p:cNvPr id="5" name="Content Placeholder 2"/>
          <p:cNvSpPr txBox="1">
            <a:spLocks/>
          </p:cNvSpPr>
          <p:nvPr/>
        </p:nvSpPr>
        <p:spPr>
          <a:xfrm>
            <a:off x="4648200" y="1143000"/>
            <a:ext cx="3886200" cy="4953000"/>
          </a:xfrm>
          <a:prstGeom prst="rect">
            <a:avLst/>
          </a:prstGeom>
          <a:ln>
            <a:solidFill>
              <a:schemeClr val="accent1"/>
            </a:solidFill>
          </a:ln>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sz="1700" b="0" i="0" u="none" strike="noStrike" kern="1200" cap="none" spc="0" normalizeH="0" baseline="0" noProof="0" dirty="0" err="1" smtClean="0">
                <a:ln>
                  <a:noFill/>
                </a:ln>
                <a:solidFill>
                  <a:srgbClr val="0000CC"/>
                </a:solidFill>
                <a:effectLst/>
                <a:uLnTx/>
                <a:uFillTx/>
                <a:latin typeface="Cambria" panose="02040503050406030204" pitchFamily="18" charset="0"/>
                <a:cs typeface="Times New Roman" pitchFamily="18" charset="0"/>
              </a:rPr>
              <a:t>int</a:t>
            </a:r>
            <a:r>
              <a:rPr kumimoji="0" lang="en-US" sz="1700" b="0" i="0" u="none" strike="noStrike" kern="1200" cap="none" spc="0" normalizeH="0" baseline="0" noProof="0" dirty="0" smtClean="0">
                <a:ln>
                  <a:noFill/>
                </a:ln>
                <a:solidFill>
                  <a:srgbClr val="0000CC"/>
                </a:solidFill>
                <a:effectLst/>
                <a:uLnTx/>
                <a:uFillTx/>
                <a:latin typeface="Cambria" panose="02040503050406030204" pitchFamily="18" charset="0"/>
                <a:cs typeface="Times New Roman" pitchFamily="18" charset="0"/>
              </a:rPr>
              <a:t> main()</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sz="1700" b="0" i="0" u="none" strike="noStrike" kern="1200" cap="none" spc="0" normalizeH="0" baseline="0" noProof="0" dirty="0" smtClean="0">
                <a:ln>
                  <a:noFill/>
                </a:ln>
                <a:solidFill>
                  <a:srgbClr val="0000CC"/>
                </a:solidFill>
                <a:effectLst/>
                <a:uLnTx/>
                <a:uFillTx/>
                <a:latin typeface="Cambria" panose="02040503050406030204" pitchFamily="18" charset="0"/>
                <a:cs typeface="Times New Roman" pitchFamily="18" charset="0"/>
              </a:rPr>
              <a:t>{</a:t>
            </a:r>
          </a:p>
          <a:p>
            <a:pPr marL="800100" lvl="1" indent="-342900">
              <a:spcBef>
                <a:spcPct val="20000"/>
              </a:spcBef>
              <a:buFont typeface="Wingdings" pitchFamily="2" charset="2"/>
              <a:buNone/>
              <a:defRPr/>
            </a:pPr>
            <a:r>
              <a:rPr kumimoji="0" lang="en-US" sz="1600" b="0" i="0" u="none" strike="noStrike" kern="1200" cap="none" spc="0" normalizeH="0" baseline="0" noProof="0" dirty="0" smtClean="0">
                <a:ln>
                  <a:noFill/>
                </a:ln>
                <a:solidFill>
                  <a:srgbClr val="0000CC"/>
                </a:solidFill>
                <a:effectLst/>
                <a:uLnTx/>
                <a:uFillTx/>
                <a:latin typeface="Cambria" panose="02040503050406030204" pitchFamily="18" charset="0"/>
                <a:cs typeface="Times New Roman" pitchFamily="18" charset="0"/>
              </a:rPr>
              <a:t>base *</a:t>
            </a:r>
            <a:r>
              <a:rPr kumimoji="0" lang="en-US" sz="1600" b="0" i="0" u="none" strike="noStrike" kern="1200" cap="none" spc="0" normalizeH="0" baseline="0" noProof="0" dirty="0" err="1" smtClean="0">
                <a:ln>
                  <a:noFill/>
                </a:ln>
                <a:solidFill>
                  <a:srgbClr val="0000CC"/>
                </a:solidFill>
                <a:effectLst/>
                <a:uLnTx/>
                <a:uFillTx/>
                <a:latin typeface="Cambria" panose="02040503050406030204" pitchFamily="18" charset="0"/>
                <a:cs typeface="Times New Roman" pitchFamily="18" charset="0"/>
              </a:rPr>
              <a:t>bp</a:t>
            </a:r>
            <a:r>
              <a:rPr kumimoji="0" lang="en-US" sz="1600" b="0" i="0" u="none" strike="noStrike" kern="1200" cap="none" spc="0" normalizeH="0" baseline="0" noProof="0" dirty="0" smtClean="0">
                <a:ln>
                  <a:noFill/>
                </a:ln>
                <a:solidFill>
                  <a:srgbClr val="0000CC"/>
                </a:solidFill>
                <a:effectLst/>
                <a:uLnTx/>
                <a:uFillTx/>
                <a:latin typeface="Cambria" panose="02040503050406030204" pitchFamily="18" charset="0"/>
                <a:cs typeface="Times New Roman" pitchFamily="18" charset="0"/>
              </a:rPr>
              <a:t>;</a:t>
            </a:r>
          </a:p>
          <a:p>
            <a:pPr marL="800100" lvl="1" indent="-342900">
              <a:spcBef>
                <a:spcPct val="20000"/>
              </a:spcBef>
              <a:buFont typeface="Wingdings" pitchFamily="2" charset="2"/>
              <a:buNone/>
              <a:defRPr/>
            </a:pPr>
            <a:r>
              <a:rPr kumimoji="0" lang="en-US" sz="1600" b="0" i="0" u="none" strike="noStrike" kern="1200" cap="none" spc="0" normalizeH="0" baseline="0" noProof="0" dirty="0" smtClean="0">
                <a:ln>
                  <a:noFill/>
                </a:ln>
                <a:solidFill>
                  <a:srgbClr val="0000CC"/>
                </a:solidFill>
                <a:effectLst/>
                <a:uLnTx/>
                <a:uFillTx/>
                <a:latin typeface="Cambria" panose="02040503050406030204" pitchFamily="18" charset="0"/>
                <a:cs typeface="Times New Roman" pitchFamily="18" charset="0"/>
              </a:rPr>
              <a:t>derived d;</a:t>
            </a:r>
          </a:p>
          <a:p>
            <a:pPr marL="800100" lvl="1" indent="-342900">
              <a:spcBef>
                <a:spcPct val="20000"/>
              </a:spcBef>
              <a:buFont typeface="Wingdings" pitchFamily="2" charset="2"/>
              <a:buNone/>
              <a:defRPr/>
            </a:pPr>
            <a:r>
              <a:rPr kumimoji="0" lang="en-US" sz="1600" b="0" i="0" u="none" strike="noStrike" kern="1200" cap="none" spc="0" normalizeH="0" baseline="0" noProof="0" dirty="0" err="1" smtClean="0">
                <a:ln>
                  <a:noFill/>
                </a:ln>
                <a:solidFill>
                  <a:srgbClr val="0000CC"/>
                </a:solidFill>
                <a:effectLst/>
                <a:uLnTx/>
                <a:uFillTx/>
                <a:latin typeface="Cambria" panose="02040503050406030204" pitchFamily="18" charset="0"/>
                <a:cs typeface="Times New Roman" pitchFamily="18" charset="0"/>
              </a:rPr>
              <a:t>bp</a:t>
            </a:r>
            <a:r>
              <a:rPr kumimoji="0" lang="en-US" sz="1600" b="0" i="0" u="none" strike="noStrike" kern="1200" cap="none" spc="0" normalizeH="0" baseline="0" noProof="0" dirty="0" smtClean="0">
                <a:ln>
                  <a:noFill/>
                </a:ln>
                <a:solidFill>
                  <a:srgbClr val="0000CC"/>
                </a:solidFill>
                <a:effectLst/>
                <a:uLnTx/>
                <a:uFillTx/>
                <a:latin typeface="Cambria" panose="02040503050406030204" pitchFamily="18" charset="0"/>
                <a:cs typeface="Times New Roman" pitchFamily="18" charset="0"/>
              </a:rPr>
              <a:t> = &amp;d; // base pointer points to derived object</a:t>
            </a:r>
          </a:p>
          <a:p>
            <a:pPr marL="800100" lvl="1" indent="-342900">
              <a:spcBef>
                <a:spcPct val="20000"/>
              </a:spcBef>
              <a:buFont typeface="Wingdings" pitchFamily="2" charset="2"/>
              <a:buNone/>
              <a:defRPr/>
            </a:pPr>
            <a:r>
              <a:rPr kumimoji="0" lang="en-US" sz="1600" b="0" i="0" u="none" strike="noStrike" kern="1200" cap="none" spc="0" normalizeH="0" baseline="0" noProof="0" dirty="0" smtClean="0">
                <a:ln>
                  <a:noFill/>
                </a:ln>
                <a:solidFill>
                  <a:srgbClr val="0000CC"/>
                </a:solidFill>
                <a:effectLst/>
                <a:uLnTx/>
                <a:uFillTx/>
                <a:latin typeface="Cambria" panose="02040503050406030204" pitchFamily="18" charset="0"/>
                <a:cs typeface="Times New Roman" pitchFamily="18" charset="0"/>
              </a:rPr>
              <a:t>// access derived object using base pointer</a:t>
            </a:r>
          </a:p>
          <a:p>
            <a:pPr marL="800100" lvl="1" indent="-342900">
              <a:spcBef>
                <a:spcPct val="20000"/>
              </a:spcBef>
              <a:buFont typeface="Wingdings" pitchFamily="2" charset="2"/>
              <a:buNone/>
              <a:defRPr/>
            </a:pPr>
            <a:r>
              <a:rPr kumimoji="0" lang="en-US" sz="1600" b="0" i="0" u="none" strike="noStrike" kern="1200" cap="none" spc="0" normalizeH="0" baseline="0" noProof="0" dirty="0" err="1" smtClean="0">
                <a:ln>
                  <a:noFill/>
                </a:ln>
                <a:solidFill>
                  <a:srgbClr val="0000CC"/>
                </a:solidFill>
                <a:effectLst/>
                <a:uLnTx/>
                <a:uFillTx/>
                <a:latin typeface="Cambria" panose="02040503050406030204" pitchFamily="18" charset="0"/>
                <a:cs typeface="Times New Roman" pitchFamily="18" charset="0"/>
              </a:rPr>
              <a:t>bp</a:t>
            </a:r>
            <a:r>
              <a:rPr kumimoji="0" lang="en-US" sz="1600" b="0" i="0" u="none" strike="noStrike" kern="1200" cap="none" spc="0" normalizeH="0" baseline="0" noProof="0" dirty="0" smtClean="0">
                <a:ln>
                  <a:noFill/>
                </a:ln>
                <a:solidFill>
                  <a:srgbClr val="0000CC"/>
                </a:solidFill>
                <a:effectLst/>
                <a:uLnTx/>
                <a:uFillTx/>
                <a:latin typeface="Cambria" panose="02040503050406030204" pitchFamily="18" charset="0"/>
                <a:cs typeface="Times New Roman" pitchFamily="18" charset="0"/>
              </a:rPr>
              <a:t>-&gt;</a:t>
            </a:r>
            <a:r>
              <a:rPr kumimoji="0" lang="en-US" sz="1600" b="0" i="0" u="none" strike="noStrike" kern="1200" cap="none" spc="0" normalizeH="0" baseline="0" noProof="0" dirty="0" err="1" smtClean="0">
                <a:ln>
                  <a:noFill/>
                </a:ln>
                <a:solidFill>
                  <a:srgbClr val="0000CC"/>
                </a:solidFill>
                <a:effectLst/>
                <a:uLnTx/>
                <a:uFillTx/>
                <a:latin typeface="Cambria" panose="02040503050406030204" pitchFamily="18" charset="0"/>
                <a:cs typeface="Times New Roman" pitchFamily="18" charset="0"/>
              </a:rPr>
              <a:t>set_i</a:t>
            </a:r>
            <a:r>
              <a:rPr kumimoji="0" lang="en-US" sz="1600" b="0" i="0" u="none" strike="noStrike" kern="1200" cap="none" spc="0" normalizeH="0" baseline="0" noProof="0" dirty="0" smtClean="0">
                <a:ln>
                  <a:noFill/>
                </a:ln>
                <a:solidFill>
                  <a:srgbClr val="0000CC"/>
                </a:solidFill>
                <a:effectLst/>
                <a:uLnTx/>
                <a:uFillTx/>
                <a:latin typeface="Cambria" panose="02040503050406030204" pitchFamily="18" charset="0"/>
                <a:cs typeface="Times New Roman" pitchFamily="18" charset="0"/>
              </a:rPr>
              <a:t>(10);</a:t>
            </a:r>
          </a:p>
          <a:p>
            <a:pPr marL="800100" lvl="1" indent="-342900">
              <a:spcBef>
                <a:spcPct val="20000"/>
              </a:spcBef>
              <a:buFont typeface="Wingdings" pitchFamily="2" charset="2"/>
              <a:buNone/>
              <a:defRPr/>
            </a:pPr>
            <a:r>
              <a:rPr kumimoji="0" lang="en-US" sz="1600" b="0" i="0" u="none" strike="noStrike" kern="1200" cap="none" spc="0" normalizeH="0" baseline="0" noProof="0" dirty="0" err="1" smtClean="0">
                <a:ln>
                  <a:noFill/>
                </a:ln>
                <a:solidFill>
                  <a:srgbClr val="0000CC"/>
                </a:solidFill>
                <a:effectLst/>
                <a:uLnTx/>
                <a:uFillTx/>
                <a:latin typeface="Cambria" panose="02040503050406030204" pitchFamily="18" charset="0"/>
                <a:cs typeface="Times New Roman" pitchFamily="18" charset="0"/>
              </a:rPr>
              <a:t>cout</a:t>
            </a:r>
            <a:r>
              <a:rPr kumimoji="0" lang="en-US" sz="1600" b="0" i="0" u="none" strike="noStrike" kern="1200" cap="none" spc="0" normalizeH="0" baseline="0" noProof="0" dirty="0" smtClean="0">
                <a:ln>
                  <a:noFill/>
                </a:ln>
                <a:solidFill>
                  <a:srgbClr val="0000CC"/>
                </a:solidFill>
                <a:effectLst/>
                <a:uLnTx/>
                <a:uFillTx/>
                <a:latin typeface="Cambria" panose="02040503050406030204" pitchFamily="18" charset="0"/>
                <a:cs typeface="Times New Roman" pitchFamily="18" charset="0"/>
              </a:rPr>
              <a:t> &lt;&lt; </a:t>
            </a:r>
            <a:r>
              <a:rPr kumimoji="0" lang="en-US" sz="1600" b="0" i="0" u="none" strike="noStrike" kern="1200" cap="none" spc="0" normalizeH="0" baseline="0" noProof="0" dirty="0" err="1" smtClean="0">
                <a:ln>
                  <a:noFill/>
                </a:ln>
                <a:solidFill>
                  <a:srgbClr val="0000CC"/>
                </a:solidFill>
                <a:effectLst/>
                <a:uLnTx/>
                <a:uFillTx/>
                <a:latin typeface="Cambria" panose="02040503050406030204" pitchFamily="18" charset="0"/>
                <a:cs typeface="Times New Roman" pitchFamily="18" charset="0"/>
              </a:rPr>
              <a:t>bp</a:t>
            </a:r>
            <a:r>
              <a:rPr kumimoji="0" lang="en-US" sz="1600" b="0" i="0" u="none" strike="noStrike" kern="1200" cap="none" spc="0" normalizeH="0" baseline="0" noProof="0" dirty="0" smtClean="0">
                <a:ln>
                  <a:noFill/>
                </a:ln>
                <a:solidFill>
                  <a:srgbClr val="0000CC"/>
                </a:solidFill>
                <a:effectLst/>
                <a:uLnTx/>
                <a:uFillTx/>
                <a:latin typeface="Cambria" panose="02040503050406030204" pitchFamily="18" charset="0"/>
                <a:cs typeface="Times New Roman" pitchFamily="18" charset="0"/>
              </a:rPr>
              <a:t>-&gt;</a:t>
            </a:r>
            <a:r>
              <a:rPr kumimoji="0" lang="en-US" sz="1600" b="0" i="0" u="none" strike="noStrike" kern="1200" cap="none" spc="0" normalizeH="0" baseline="0" noProof="0" dirty="0" err="1" smtClean="0">
                <a:ln>
                  <a:noFill/>
                </a:ln>
                <a:solidFill>
                  <a:srgbClr val="0000CC"/>
                </a:solidFill>
                <a:effectLst/>
                <a:uLnTx/>
                <a:uFillTx/>
                <a:latin typeface="Cambria" panose="02040503050406030204" pitchFamily="18" charset="0"/>
                <a:cs typeface="Times New Roman" pitchFamily="18" charset="0"/>
              </a:rPr>
              <a:t>get_i</a:t>
            </a:r>
            <a:r>
              <a:rPr kumimoji="0" lang="en-US" sz="1600" b="0" i="0" u="none" strike="noStrike" kern="1200" cap="none" spc="0" normalizeH="0" baseline="0" noProof="0" dirty="0" smtClean="0">
                <a:ln>
                  <a:noFill/>
                </a:ln>
                <a:solidFill>
                  <a:srgbClr val="0000CC"/>
                </a:solidFill>
                <a:effectLst/>
                <a:uLnTx/>
                <a:uFillTx/>
                <a:latin typeface="Cambria" panose="02040503050406030204" pitchFamily="18" charset="0"/>
                <a:cs typeface="Times New Roman" pitchFamily="18" charset="0"/>
              </a:rPr>
              <a:t>() &lt;&lt; " ";</a:t>
            </a:r>
          </a:p>
          <a:p>
            <a:pPr marL="800100" lvl="1" indent="-342900">
              <a:spcBef>
                <a:spcPct val="20000"/>
              </a:spcBef>
              <a:buFont typeface="Wingdings" pitchFamily="2" charset="2"/>
              <a:buNone/>
              <a:defRPr/>
            </a:pPr>
            <a:r>
              <a:rPr kumimoji="0" lang="en-US" sz="1600" b="0" i="0" u="none" strike="noStrike" kern="1200" cap="none" spc="0" normalizeH="0" baseline="0" noProof="0" dirty="0" smtClean="0">
                <a:ln>
                  <a:noFill/>
                </a:ln>
                <a:solidFill>
                  <a:srgbClr val="0000CC"/>
                </a:solidFill>
                <a:effectLst/>
                <a:uLnTx/>
                <a:uFillTx/>
                <a:latin typeface="Cambria" panose="02040503050406030204" pitchFamily="18" charset="0"/>
                <a:cs typeface="Times New Roman" pitchFamily="18" charset="0"/>
              </a:rPr>
              <a:t>/* The following won't work. </a:t>
            </a:r>
          </a:p>
          <a:p>
            <a:pPr marL="800100" lvl="1" indent="-342900">
              <a:spcBef>
                <a:spcPct val="20000"/>
              </a:spcBef>
              <a:buFont typeface="Wingdings" pitchFamily="2" charset="2"/>
              <a:buNone/>
              <a:defRPr/>
            </a:pPr>
            <a:r>
              <a:rPr kumimoji="0" lang="en-US" sz="1600" b="0" i="0" u="none" strike="noStrike" kern="1200" cap="none" spc="0" normalizeH="0" baseline="0" noProof="0" dirty="0" err="1" smtClean="0">
                <a:ln>
                  <a:noFill/>
                </a:ln>
                <a:solidFill>
                  <a:srgbClr val="0000CC"/>
                </a:solidFill>
                <a:effectLst/>
                <a:uLnTx/>
                <a:uFillTx/>
                <a:latin typeface="Cambria" panose="02040503050406030204" pitchFamily="18" charset="0"/>
                <a:cs typeface="Times New Roman" pitchFamily="18" charset="0"/>
              </a:rPr>
              <a:t>bp</a:t>
            </a:r>
            <a:r>
              <a:rPr kumimoji="0" lang="en-US" sz="1600" b="0" i="0" u="none" strike="noStrike" kern="1200" cap="none" spc="0" normalizeH="0" baseline="0" noProof="0" dirty="0" smtClean="0">
                <a:ln>
                  <a:noFill/>
                </a:ln>
                <a:solidFill>
                  <a:srgbClr val="0000CC"/>
                </a:solidFill>
                <a:effectLst/>
                <a:uLnTx/>
                <a:uFillTx/>
                <a:latin typeface="Cambria" panose="02040503050406030204" pitchFamily="18" charset="0"/>
                <a:cs typeface="Times New Roman" pitchFamily="18" charset="0"/>
              </a:rPr>
              <a:t>-&gt;</a:t>
            </a:r>
            <a:r>
              <a:rPr kumimoji="0" lang="en-US" sz="1600" b="0" i="0" u="none" strike="noStrike" kern="1200" cap="none" spc="0" normalizeH="0" baseline="0" noProof="0" dirty="0" err="1" smtClean="0">
                <a:ln>
                  <a:noFill/>
                </a:ln>
                <a:solidFill>
                  <a:srgbClr val="0000CC"/>
                </a:solidFill>
                <a:effectLst/>
                <a:uLnTx/>
                <a:uFillTx/>
                <a:latin typeface="Cambria" panose="02040503050406030204" pitchFamily="18" charset="0"/>
                <a:cs typeface="Times New Roman" pitchFamily="18" charset="0"/>
              </a:rPr>
              <a:t>set_j</a:t>
            </a:r>
            <a:r>
              <a:rPr kumimoji="0" lang="en-US" sz="1600" b="0" i="0" u="none" strike="noStrike" kern="1200" cap="none" spc="0" normalizeH="0" baseline="0" noProof="0" dirty="0" smtClean="0">
                <a:ln>
                  <a:noFill/>
                </a:ln>
                <a:solidFill>
                  <a:srgbClr val="0000CC"/>
                </a:solidFill>
                <a:effectLst/>
                <a:uLnTx/>
                <a:uFillTx/>
                <a:latin typeface="Cambria" panose="02040503050406030204" pitchFamily="18" charset="0"/>
                <a:cs typeface="Times New Roman" pitchFamily="18" charset="0"/>
              </a:rPr>
              <a:t>(88); 	// error</a:t>
            </a:r>
          </a:p>
          <a:p>
            <a:pPr marL="800100" lvl="1" indent="-342900">
              <a:spcBef>
                <a:spcPct val="20000"/>
              </a:spcBef>
              <a:buFont typeface="Wingdings" pitchFamily="2" charset="2"/>
              <a:buNone/>
              <a:defRPr/>
            </a:pPr>
            <a:r>
              <a:rPr kumimoji="0" lang="en-US" sz="1600" b="0" i="0" u="none" strike="noStrike" kern="1200" cap="none" spc="0" normalizeH="0" baseline="0" noProof="0" dirty="0" err="1" smtClean="0">
                <a:ln>
                  <a:noFill/>
                </a:ln>
                <a:solidFill>
                  <a:srgbClr val="0000CC"/>
                </a:solidFill>
                <a:effectLst/>
                <a:uLnTx/>
                <a:uFillTx/>
                <a:latin typeface="Cambria" panose="02040503050406030204" pitchFamily="18" charset="0"/>
                <a:cs typeface="Times New Roman" pitchFamily="18" charset="0"/>
              </a:rPr>
              <a:t>cout</a:t>
            </a:r>
            <a:r>
              <a:rPr kumimoji="0" lang="en-US" sz="1600" b="0" i="0" u="none" strike="noStrike" kern="1200" cap="none" spc="0" normalizeH="0" baseline="0" noProof="0" dirty="0" smtClean="0">
                <a:ln>
                  <a:noFill/>
                </a:ln>
                <a:solidFill>
                  <a:srgbClr val="0000CC"/>
                </a:solidFill>
                <a:effectLst/>
                <a:uLnTx/>
                <a:uFillTx/>
                <a:latin typeface="Cambria" panose="02040503050406030204" pitchFamily="18" charset="0"/>
                <a:cs typeface="Times New Roman" pitchFamily="18" charset="0"/>
              </a:rPr>
              <a:t> &lt;&lt; </a:t>
            </a:r>
            <a:r>
              <a:rPr kumimoji="0" lang="en-US" sz="1600" b="0" i="0" u="none" strike="noStrike" kern="1200" cap="none" spc="0" normalizeH="0" baseline="0" noProof="0" dirty="0" err="1" smtClean="0">
                <a:ln>
                  <a:noFill/>
                </a:ln>
                <a:solidFill>
                  <a:srgbClr val="0000CC"/>
                </a:solidFill>
                <a:effectLst/>
                <a:uLnTx/>
                <a:uFillTx/>
                <a:latin typeface="Cambria" panose="02040503050406030204" pitchFamily="18" charset="0"/>
                <a:cs typeface="Times New Roman" pitchFamily="18" charset="0"/>
              </a:rPr>
              <a:t>bp</a:t>
            </a:r>
            <a:r>
              <a:rPr kumimoji="0" lang="en-US" sz="1600" b="0" i="0" u="none" strike="noStrike" kern="1200" cap="none" spc="0" normalizeH="0" baseline="0" noProof="0" dirty="0" smtClean="0">
                <a:ln>
                  <a:noFill/>
                </a:ln>
                <a:solidFill>
                  <a:srgbClr val="0000CC"/>
                </a:solidFill>
                <a:effectLst/>
                <a:uLnTx/>
                <a:uFillTx/>
                <a:latin typeface="Cambria" panose="02040503050406030204" pitchFamily="18" charset="0"/>
                <a:cs typeface="Times New Roman" pitchFamily="18" charset="0"/>
              </a:rPr>
              <a:t>-&gt;</a:t>
            </a:r>
            <a:r>
              <a:rPr kumimoji="0" lang="en-US" sz="1600" b="0" i="0" u="none" strike="noStrike" kern="1200" cap="none" spc="0" normalizeH="0" baseline="0" noProof="0" dirty="0" err="1" smtClean="0">
                <a:ln>
                  <a:noFill/>
                </a:ln>
                <a:solidFill>
                  <a:srgbClr val="0000CC"/>
                </a:solidFill>
                <a:effectLst/>
                <a:uLnTx/>
                <a:uFillTx/>
                <a:latin typeface="Cambria" panose="02040503050406030204" pitchFamily="18" charset="0"/>
                <a:cs typeface="Times New Roman" pitchFamily="18" charset="0"/>
              </a:rPr>
              <a:t>get_j</a:t>
            </a:r>
            <a:r>
              <a:rPr kumimoji="0" lang="en-US" sz="1600" b="0" i="0" u="none" strike="noStrike" kern="1200" cap="none" spc="0" normalizeH="0" baseline="0" noProof="0" dirty="0" smtClean="0">
                <a:ln>
                  <a:noFill/>
                </a:ln>
                <a:solidFill>
                  <a:srgbClr val="0000CC"/>
                </a:solidFill>
                <a:effectLst/>
                <a:uLnTx/>
                <a:uFillTx/>
                <a:latin typeface="Cambria" panose="02040503050406030204" pitchFamily="18" charset="0"/>
                <a:cs typeface="Times New Roman" pitchFamily="18" charset="0"/>
              </a:rPr>
              <a:t>(); 	// error</a:t>
            </a:r>
          </a:p>
          <a:p>
            <a:pPr marL="800100" lvl="1" indent="-342900">
              <a:spcBef>
                <a:spcPct val="20000"/>
              </a:spcBef>
              <a:buFont typeface="Wingdings" pitchFamily="2" charset="2"/>
              <a:buNone/>
              <a:defRPr/>
            </a:pPr>
            <a:r>
              <a:rPr kumimoji="0" lang="en-US" sz="1600" b="0" i="0" u="none" strike="noStrike" kern="1200" cap="none" spc="0" normalizeH="0" baseline="0" noProof="0" dirty="0" smtClean="0">
                <a:ln>
                  <a:noFill/>
                </a:ln>
                <a:solidFill>
                  <a:srgbClr val="0000CC"/>
                </a:solidFill>
                <a:effectLst/>
                <a:uLnTx/>
                <a:uFillTx/>
                <a:latin typeface="Cambria" panose="02040503050406030204" pitchFamily="18" charset="0"/>
                <a:cs typeface="Times New Roman" pitchFamily="18" charset="0"/>
              </a:rPr>
              <a:t>*/</a:t>
            </a:r>
          </a:p>
          <a:p>
            <a:pPr marL="800100" lvl="1" indent="-342900">
              <a:spcBef>
                <a:spcPct val="20000"/>
              </a:spcBef>
              <a:buFont typeface="Wingdings" pitchFamily="2" charset="2"/>
              <a:buNone/>
              <a:defRPr/>
            </a:pPr>
            <a:r>
              <a:rPr kumimoji="0" lang="en-US" sz="1600" b="0" i="0" u="none" strike="noStrike" kern="1200" cap="none" spc="0" normalizeH="0" baseline="0" noProof="0" dirty="0" smtClean="0">
                <a:ln>
                  <a:noFill/>
                </a:ln>
                <a:solidFill>
                  <a:srgbClr val="0000CC"/>
                </a:solidFill>
                <a:effectLst/>
                <a:uLnTx/>
                <a:uFillTx/>
                <a:latin typeface="Cambria" panose="02040503050406030204" pitchFamily="18" charset="0"/>
                <a:cs typeface="Times New Roman" pitchFamily="18" charset="0"/>
              </a:rPr>
              <a:t>return 0;</a:t>
            </a:r>
            <a:endParaRPr kumimoji="0" lang="en-US" sz="1700" b="0" i="0" u="none" strike="noStrike" kern="1200" cap="none" spc="0" normalizeH="0" baseline="0" noProof="0" dirty="0" smtClean="0">
              <a:ln>
                <a:noFill/>
              </a:ln>
              <a:solidFill>
                <a:srgbClr val="0000CC"/>
              </a:solidFill>
              <a:effectLst/>
              <a:uLnTx/>
              <a:uFillTx/>
              <a:latin typeface="Cambria" panose="02040503050406030204" pitchFamily="18" charset="0"/>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sz="1700" b="0" i="0" u="none" strike="noStrike" kern="1200" cap="none" spc="0" normalizeH="0" baseline="0" noProof="0" dirty="0" smtClean="0">
                <a:ln>
                  <a:noFill/>
                </a:ln>
                <a:solidFill>
                  <a:srgbClr val="0000CC"/>
                </a:solidFill>
                <a:effectLst/>
                <a:uLnTx/>
                <a:uFillTx/>
                <a:latin typeface="Cambria" panose="02040503050406030204" pitchFamily="18" charset="0"/>
                <a:cs typeface="Times New Roman" pitchFamily="18" charset="0"/>
              </a:rPr>
              <a:t>}</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endParaRPr kumimoji="0" lang="en-US" sz="1700" b="0" i="0" u="none" strike="noStrike" kern="1200" cap="none" spc="0" normalizeH="0" baseline="0" noProof="0" dirty="0">
              <a:ln>
                <a:noFill/>
              </a:ln>
              <a:solidFill>
                <a:srgbClr val="0000CC"/>
              </a:solidFill>
              <a:effectLst/>
              <a:uLnTx/>
              <a:uFillTx/>
              <a:latin typeface="Cambria" panose="02040503050406030204" pitchFamily="18" charset="0"/>
              <a:cs typeface="Times New Roman" pitchFamily="18" charset="0"/>
            </a:endParaRPr>
          </a:p>
        </p:txBody>
      </p:sp>
      <p:sp>
        <p:nvSpPr>
          <p:cNvPr id="6" name="Footer Placeholder 5"/>
          <p:cNvSpPr>
            <a:spLocks noGrp="1"/>
          </p:cNvSpPr>
          <p:nvPr>
            <p:ph type="ftr" sz="quarter" idx="3"/>
          </p:nvPr>
        </p:nvSpPr>
        <p:spPr/>
        <p:txBody>
          <a:bodyPr/>
          <a:lstStyle/>
          <a:p>
            <a:pPr>
              <a:defRPr/>
            </a:pPr>
            <a:r>
              <a:rPr lang="en-US" smtClean="0"/>
              <a:t>Sajeeb Saha, Dept. of CSE, JnU</a:t>
            </a:r>
            <a:endParaRPr lang="en-US" dirty="0"/>
          </a:p>
        </p:txBody>
      </p:sp>
      <p:sp>
        <p:nvSpPr>
          <p:cNvPr id="7" name="Slide Number Placeholder 6"/>
          <p:cNvSpPr>
            <a:spLocks noGrp="1"/>
          </p:cNvSpPr>
          <p:nvPr>
            <p:ph type="sldNum" sz="quarter" idx="12"/>
          </p:nvPr>
        </p:nvSpPr>
        <p:spPr/>
        <p:txBody>
          <a:bodyPr/>
          <a:lstStyle/>
          <a:p>
            <a:fld id="{CE308FB9-473D-425F-91BA-31AB478CD0CF}" type="slidenum">
              <a:rPr lang="en-US" smtClean="0"/>
              <a:pPr/>
              <a:t>16</a:t>
            </a:fld>
            <a:endParaRPr lang="en-US"/>
          </a:p>
        </p:txBody>
      </p:sp>
      <p:sp>
        <p:nvSpPr>
          <p:cNvPr id="8" name="Title 3"/>
          <p:cNvSpPr txBox="1">
            <a:spLocks/>
          </p:cNvSpPr>
          <p:nvPr/>
        </p:nvSpPr>
        <p:spPr>
          <a:xfrm>
            <a:off x="457200" y="212725"/>
            <a:ext cx="8229600" cy="701675"/>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Trebuchet MS" pitchFamily="34" charset="0"/>
              </a:defRPr>
            </a:lvl2pPr>
            <a:lvl3pPr algn="ctr" rtl="0" eaLnBrk="0" fontAlgn="base" hangingPunct="0">
              <a:spcBef>
                <a:spcPct val="0"/>
              </a:spcBef>
              <a:spcAft>
                <a:spcPct val="0"/>
              </a:spcAft>
              <a:defRPr sz="4400">
                <a:solidFill>
                  <a:schemeClr val="tx1"/>
                </a:solidFill>
                <a:latin typeface="Trebuchet MS" pitchFamily="34" charset="0"/>
              </a:defRPr>
            </a:lvl3pPr>
            <a:lvl4pPr algn="ctr" rtl="0" eaLnBrk="0" fontAlgn="base" hangingPunct="0">
              <a:spcBef>
                <a:spcPct val="0"/>
              </a:spcBef>
              <a:spcAft>
                <a:spcPct val="0"/>
              </a:spcAft>
              <a:defRPr sz="4400">
                <a:solidFill>
                  <a:schemeClr val="tx1"/>
                </a:solidFill>
                <a:latin typeface="Trebuchet MS" pitchFamily="34" charset="0"/>
              </a:defRPr>
            </a:lvl4pPr>
            <a:lvl5pPr algn="ctr" rtl="0" eaLnBrk="0" fontAlgn="base" hangingPunct="0">
              <a:spcBef>
                <a:spcPct val="0"/>
              </a:spcBef>
              <a:spcAft>
                <a:spcPct val="0"/>
              </a:spcAft>
              <a:defRPr sz="4400">
                <a:solidFill>
                  <a:schemeClr val="tx1"/>
                </a:solidFill>
                <a:latin typeface="Trebuchet MS" pitchFamily="34" charset="0"/>
              </a:defRPr>
            </a:lvl5pPr>
            <a:lvl6pPr marL="457200" algn="ctr" rtl="0" fontAlgn="base">
              <a:spcBef>
                <a:spcPct val="0"/>
              </a:spcBef>
              <a:spcAft>
                <a:spcPct val="0"/>
              </a:spcAft>
              <a:defRPr sz="4400">
                <a:solidFill>
                  <a:schemeClr val="tx1"/>
                </a:solidFill>
                <a:latin typeface="Trebuchet MS" pitchFamily="34" charset="0"/>
              </a:defRPr>
            </a:lvl6pPr>
            <a:lvl7pPr marL="914400" algn="ctr" rtl="0" fontAlgn="base">
              <a:spcBef>
                <a:spcPct val="0"/>
              </a:spcBef>
              <a:spcAft>
                <a:spcPct val="0"/>
              </a:spcAft>
              <a:defRPr sz="4400">
                <a:solidFill>
                  <a:schemeClr val="tx1"/>
                </a:solidFill>
                <a:latin typeface="Trebuchet MS" pitchFamily="34" charset="0"/>
              </a:defRPr>
            </a:lvl7pPr>
            <a:lvl8pPr marL="1371600" algn="ctr" rtl="0" fontAlgn="base">
              <a:spcBef>
                <a:spcPct val="0"/>
              </a:spcBef>
              <a:spcAft>
                <a:spcPct val="0"/>
              </a:spcAft>
              <a:defRPr sz="4400">
                <a:solidFill>
                  <a:schemeClr val="tx1"/>
                </a:solidFill>
                <a:latin typeface="Trebuchet MS" pitchFamily="34" charset="0"/>
              </a:defRPr>
            </a:lvl8pPr>
            <a:lvl9pPr marL="1828800" algn="ctr" rtl="0" fontAlgn="base">
              <a:spcBef>
                <a:spcPct val="0"/>
              </a:spcBef>
              <a:spcAft>
                <a:spcPct val="0"/>
              </a:spcAft>
              <a:defRPr sz="4400">
                <a:solidFill>
                  <a:schemeClr val="tx1"/>
                </a:solidFill>
                <a:latin typeface="Trebuchet MS" pitchFamily="34" charset="0"/>
              </a:defRPr>
            </a:lvl9pPr>
          </a:lstStyle>
          <a:p>
            <a:r>
              <a:rPr lang="en-US" sz="4000" b="1" dirty="0">
                <a:solidFill>
                  <a:srgbClr val="002060"/>
                </a:solidFill>
                <a:latin typeface="Cambria" panose="02040503050406030204" pitchFamily="18" charset="0"/>
              </a:rPr>
              <a:t>Pointer to derived types</a:t>
            </a:r>
          </a:p>
        </p:txBody>
      </p:sp>
    </p:spTree>
    <p:extLst>
      <p:ext uri="{BB962C8B-B14F-4D97-AF65-F5344CB8AC3E}">
        <p14:creationId xmlns:p14="http://schemas.microsoft.com/office/powerpoint/2010/main" val="40457552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983163"/>
          </a:xfrm>
        </p:spPr>
        <p:txBody>
          <a:bodyPr>
            <a:normAutofit fontScale="77500" lnSpcReduction="20000"/>
          </a:bodyPr>
          <a:lstStyle/>
          <a:p>
            <a:pPr algn="just"/>
            <a:r>
              <a:rPr lang="en-US" sz="3300" dirty="0" smtClean="0"/>
              <a:t>When using a base pointer to point to a derived object, you can access only the members of the derived type that were inherited from the base</a:t>
            </a:r>
            <a:r>
              <a:rPr lang="en-US" sz="2800" dirty="0" smtClean="0"/>
              <a:t>. </a:t>
            </a:r>
          </a:p>
          <a:p>
            <a:pPr lvl="1" algn="just"/>
            <a:r>
              <a:rPr lang="en-US" dirty="0" smtClean="0"/>
              <a:t>you won't be able to access any members added by the derived class.</a:t>
            </a:r>
          </a:p>
          <a:p>
            <a:pPr algn="just"/>
            <a:endParaRPr lang="en-US" sz="1300" dirty="0" smtClean="0"/>
          </a:p>
          <a:p>
            <a:pPr algn="just"/>
            <a:r>
              <a:rPr lang="en-US" dirty="0" smtClean="0"/>
              <a:t>It is possible to cast a base pointer into a pointer of the derived type to access a member of the derived class through the base pointer. </a:t>
            </a:r>
          </a:p>
          <a:p>
            <a:pPr algn="just"/>
            <a:endParaRPr lang="en-US" sz="2800" dirty="0" smtClean="0"/>
          </a:p>
          <a:p>
            <a:pPr algn="just"/>
            <a:r>
              <a:rPr lang="en-US" sz="2800" dirty="0" smtClean="0"/>
              <a:t>For example, this is valid C++ code:</a:t>
            </a:r>
          </a:p>
          <a:p>
            <a:pPr lvl="1" algn="just">
              <a:buNone/>
            </a:pPr>
            <a:r>
              <a:rPr lang="en-US" sz="2600" dirty="0" smtClean="0">
                <a:solidFill>
                  <a:schemeClr val="accent1">
                    <a:lumMod val="50000"/>
                  </a:schemeClr>
                </a:solidFill>
                <a:latin typeface="Courier New" panose="02070309020205020404" pitchFamily="49" charset="0"/>
                <a:cs typeface="Courier New" panose="02070309020205020404" pitchFamily="49" charset="0"/>
              </a:rPr>
              <a:t>// access now allowed because of cast</a:t>
            </a:r>
          </a:p>
          <a:p>
            <a:pPr lvl="1" algn="just">
              <a:buNone/>
            </a:pPr>
            <a:r>
              <a:rPr lang="en-US" sz="2600" dirty="0" smtClean="0">
                <a:solidFill>
                  <a:schemeClr val="accent1">
                    <a:lumMod val="50000"/>
                  </a:schemeClr>
                </a:solidFill>
                <a:latin typeface="Courier New" panose="02070309020205020404" pitchFamily="49" charset="0"/>
                <a:cs typeface="Courier New" panose="02070309020205020404" pitchFamily="49" charset="0"/>
              </a:rPr>
              <a:t>((derived *)</a:t>
            </a:r>
            <a:r>
              <a:rPr lang="en-US" sz="2600" dirty="0" err="1" smtClean="0">
                <a:solidFill>
                  <a:schemeClr val="accent1">
                    <a:lumMod val="50000"/>
                  </a:schemeClr>
                </a:solidFill>
                <a:latin typeface="Courier New" panose="02070309020205020404" pitchFamily="49" charset="0"/>
                <a:cs typeface="Courier New" panose="02070309020205020404" pitchFamily="49" charset="0"/>
              </a:rPr>
              <a:t>bp</a:t>
            </a:r>
            <a:r>
              <a:rPr lang="en-US" sz="2600" dirty="0" smtClean="0">
                <a:solidFill>
                  <a:schemeClr val="accent1">
                    <a:lumMod val="50000"/>
                  </a:schemeClr>
                </a:solidFill>
                <a:latin typeface="Courier New" panose="02070309020205020404" pitchFamily="49" charset="0"/>
                <a:cs typeface="Courier New" panose="02070309020205020404" pitchFamily="49" charset="0"/>
              </a:rPr>
              <a:t>)-&gt;</a:t>
            </a:r>
            <a:r>
              <a:rPr lang="en-US" sz="2600" dirty="0" err="1" smtClean="0">
                <a:solidFill>
                  <a:schemeClr val="accent1">
                    <a:lumMod val="50000"/>
                  </a:schemeClr>
                </a:solidFill>
                <a:latin typeface="Courier New" panose="02070309020205020404" pitchFamily="49" charset="0"/>
                <a:cs typeface="Courier New" panose="02070309020205020404" pitchFamily="49" charset="0"/>
              </a:rPr>
              <a:t>set_j</a:t>
            </a:r>
            <a:r>
              <a:rPr lang="en-US" sz="2600" dirty="0" smtClean="0">
                <a:solidFill>
                  <a:schemeClr val="accent1">
                    <a:lumMod val="50000"/>
                  </a:schemeClr>
                </a:solidFill>
                <a:latin typeface="Courier New" panose="02070309020205020404" pitchFamily="49" charset="0"/>
                <a:cs typeface="Courier New" panose="02070309020205020404" pitchFamily="49" charset="0"/>
              </a:rPr>
              <a:t>(88);</a:t>
            </a:r>
          </a:p>
          <a:p>
            <a:pPr lvl="1" algn="just">
              <a:buNone/>
            </a:pPr>
            <a:r>
              <a:rPr lang="en-US" sz="2600" dirty="0" err="1" smtClean="0">
                <a:solidFill>
                  <a:schemeClr val="accent1">
                    <a:lumMod val="50000"/>
                  </a:schemeClr>
                </a:solidFill>
                <a:latin typeface="Courier New" panose="02070309020205020404" pitchFamily="49" charset="0"/>
                <a:cs typeface="Courier New" panose="02070309020205020404" pitchFamily="49" charset="0"/>
              </a:rPr>
              <a:t>cout</a:t>
            </a:r>
            <a:r>
              <a:rPr lang="en-US" sz="2600" dirty="0" smtClean="0">
                <a:solidFill>
                  <a:schemeClr val="accent1">
                    <a:lumMod val="50000"/>
                  </a:schemeClr>
                </a:solidFill>
                <a:latin typeface="Courier New" panose="02070309020205020404" pitchFamily="49" charset="0"/>
                <a:cs typeface="Courier New" panose="02070309020205020404" pitchFamily="49" charset="0"/>
              </a:rPr>
              <a:t> &lt;&lt; ((derived *)</a:t>
            </a:r>
            <a:r>
              <a:rPr lang="en-US" sz="2600" dirty="0" err="1" smtClean="0">
                <a:solidFill>
                  <a:schemeClr val="accent1">
                    <a:lumMod val="50000"/>
                  </a:schemeClr>
                </a:solidFill>
                <a:latin typeface="Courier New" panose="02070309020205020404" pitchFamily="49" charset="0"/>
                <a:cs typeface="Courier New" panose="02070309020205020404" pitchFamily="49" charset="0"/>
              </a:rPr>
              <a:t>bp</a:t>
            </a:r>
            <a:r>
              <a:rPr lang="en-US" sz="2600" dirty="0" smtClean="0">
                <a:solidFill>
                  <a:schemeClr val="accent1">
                    <a:lumMod val="50000"/>
                  </a:schemeClr>
                </a:solidFill>
                <a:latin typeface="Courier New" panose="02070309020205020404" pitchFamily="49" charset="0"/>
                <a:cs typeface="Courier New" panose="02070309020205020404" pitchFamily="49" charset="0"/>
              </a:rPr>
              <a:t>)-&gt;</a:t>
            </a:r>
            <a:r>
              <a:rPr lang="en-US" sz="2600" dirty="0" err="1" smtClean="0">
                <a:solidFill>
                  <a:schemeClr val="accent1">
                    <a:lumMod val="50000"/>
                  </a:schemeClr>
                </a:solidFill>
                <a:latin typeface="Courier New" panose="02070309020205020404" pitchFamily="49" charset="0"/>
                <a:cs typeface="Courier New" panose="02070309020205020404" pitchFamily="49" charset="0"/>
              </a:rPr>
              <a:t>get_j</a:t>
            </a:r>
            <a:r>
              <a:rPr lang="en-US" sz="2600" dirty="0" smtClean="0">
                <a:solidFill>
                  <a:schemeClr val="accent1">
                    <a:lumMod val="50000"/>
                  </a:schemeClr>
                </a:solidFill>
                <a:latin typeface="Courier New" panose="02070309020205020404" pitchFamily="49" charset="0"/>
                <a:cs typeface="Courier New" panose="02070309020205020404" pitchFamily="49" charset="0"/>
              </a:rPr>
              <a:t>();</a:t>
            </a:r>
          </a:p>
          <a:p>
            <a:pPr algn="just"/>
            <a:endParaRPr lang="en-US" sz="2800" dirty="0"/>
          </a:p>
        </p:txBody>
      </p:sp>
      <p:sp>
        <p:nvSpPr>
          <p:cNvPr id="5" name="Footer Placeholder 4"/>
          <p:cNvSpPr>
            <a:spLocks noGrp="1"/>
          </p:cNvSpPr>
          <p:nvPr>
            <p:ph type="ftr" sz="quarter" idx="3"/>
          </p:nvPr>
        </p:nvSpPr>
        <p:spPr/>
        <p:txBody>
          <a:bodyPr/>
          <a:lstStyle/>
          <a:p>
            <a:pPr>
              <a:defRPr/>
            </a:pPr>
            <a:r>
              <a:rPr lang="en-US" smtClean="0"/>
              <a:t>Sajeeb Saha, Dept. of CSE, JnU</a:t>
            </a:r>
            <a:endParaRPr lang="en-US" dirty="0"/>
          </a:p>
        </p:txBody>
      </p:sp>
      <p:sp>
        <p:nvSpPr>
          <p:cNvPr id="6" name="Slide Number Placeholder 5"/>
          <p:cNvSpPr>
            <a:spLocks noGrp="1"/>
          </p:cNvSpPr>
          <p:nvPr>
            <p:ph type="sldNum" sz="quarter" idx="12"/>
          </p:nvPr>
        </p:nvSpPr>
        <p:spPr/>
        <p:txBody>
          <a:bodyPr/>
          <a:lstStyle/>
          <a:p>
            <a:fld id="{CE308FB9-473D-425F-91BA-31AB478CD0CF}" type="slidenum">
              <a:rPr lang="en-US" smtClean="0"/>
              <a:pPr/>
              <a:t>17</a:t>
            </a:fld>
            <a:endParaRPr lang="en-US"/>
          </a:p>
        </p:txBody>
      </p:sp>
      <p:sp>
        <p:nvSpPr>
          <p:cNvPr id="7" name="Title 3"/>
          <p:cNvSpPr txBox="1">
            <a:spLocks/>
          </p:cNvSpPr>
          <p:nvPr/>
        </p:nvSpPr>
        <p:spPr>
          <a:xfrm>
            <a:off x="457200" y="212725"/>
            <a:ext cx="8229600" cy="701675"/>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Trebuchet MS" pitchFamily="34" charset="0"/>
              </a:defRPr>
            </a:lvl2pPr>
            <a:lvl3pPr algn="ctr" rtl="0" eaLnBrk="0" fontAlgn="base" hangingPunct="0">
              <a:spcBef>
                <a:spcPct val="0"/>
              </a:spcBef>
              <a:spcAft>
                <a:spcPct val="0"/>
              </a:spcAft>
              <a:defRPr sz="4400">
                <a:solidFill>
                  <a:schemeClr val="tx1"/>
                </a:solidFill>
                <a:latin typeface="Trebuchet MS" pitchFamily="34" charset="0"/>
              </a:defRPr>
            </a:lvl3pPr>
            <a:lvl4pPr algn="ctr" rtl="0" eaLnBrk="0" fontAlgn="base" hangingPunct="0">
              <a:spcBef>
                <a:spcPct val="0"/>
              </a:spcBef>
              <a:spcAft>
                <a:spcPct val="0"/>
              </a:spcAft>
              <a:defRPr sz="4400">
                <a:solidFill>
                  <a:schemeClr val="tx1"/>
                </a:solidFill>
                <a:latin typeface="Trebuchet MS" pitchFamily="34" charset="0"/>
              </a:defRPr>
            </a:lvl4pPr>
            <a:lvl5pPr algn="ctr" rtl="0" eaLnBrk="0" fontAlgn="base" hangingPunct="0">
              <a:spcBef>
                <a:spcPct val="0"/>
              </a:spcBef>
              <a:spcAft>
                <a:spcPct val="0"/>
              </a:spcAft>
              <a:defRPr sz="4400">
                <a:solidFill>
                  <a:schemeClr val="tx1"/>
                </a:solidFill>
                <a:latin typeface="Trebuchet MS" pitchFamily="34" charset="0"/>
              </a:defRPr>
            </a:lvl5pPr>
            <a:lvl6pPr marL="457200" algn="ctr" rtl="0" fontAlgn="base">
              <a:spcBef>
                <a:spcPct val="0"/>
              </a:spcBef>
              <a:spcAft>
                <a:spcPct val="0"/>
              </a:spcAft>
              <a:defRPr sz="4400">
                <a:solidFill>
                  <a:schemeClr val="tx1"/>
                </a:solidFill>
                <a:latin typeface="Trebuchet MS" pitchFamily="34" charset="0"/>
              </a:defRPr>
            </a:lvl6pPr>
            <a:lvl7pPr marL="914400" algn="ctr" rtl="0" fontAlgn="base">
              <a:spcBef>
                <a:spcPct val="0"/>
              </a:spcBef>
              <a:spcAft>
                <a:spcPct val="0"/>
              </a:spcAft>
              <a:defRPr sz="4400">
                <a:solidFill>
                  <a:schemeClr val="tx1"/>
                </a:solidFill>
                <a:latin typeface="Trebuchet MS" pitchFamily="34" charset="0"/>
              </a:defRPr>
            </a:lvl7pPr>
            <a:lvl8pPr marL="1371600" algn="ctr" rtl="0" fontAlgn="base">
              <a:spcBef>
                <a:spcPct val="0"/>
              </a:spcBef>
              <a:spcAft>
                <a:spcPct val="0"/>
              </a:spcAft>
              <a:defRPr sz="4400">
                <a:solidFill>
                  <a:schemeClr val="tx1"/>
                </a:solidFill>
                <a:latin typeface="Trebuchet MS" pitchFamily="34" charset="0"/>
              </a:defRPr>
            </a:lvl8pPr>
            <a:lvl9pPr marL="1828800" algn="ctr" rtl="0" fontAlgn="base">
              <a:spcBef>
                <a:spcPct val="0"/>
              </a:spcBef>
              <a:spcAft>
                <a:spcPct val="0"/>
              </a:spcAft>
              <a:defRPr sz="4400">
                <a:solidFill>
                  <a:schemeClr val="tx1"/>
                </a:solidFill>
                <a:latin typeface="Trebuchet MS" pitchFamily="34" charset="0"/>
              </a:defRPr>
            </a:lvl9pPr>
          </a:lstStyle>
          <a:p>
            <a:r>
              <a:rPr lang="en-US" sz="4000" b="1" dirty="0">
                <a:solidFill>
                  <a:srgbClr val="002060"/>
                </a:solidFill>
                <a:latin typeface="Cambria" panose="02040503050406030204" pitchFamily="18" charset="0"/>
              </a:rPr>
              <a:t>Pointer to derived types</a:t>
            </a:r>
          </a:p>
        </p:txBody>
      </p:sp>
    </p:spTree>
    <p:extLst>
      <p:ext uri="{BB962C8B-B14F-4D97-AF65-F5344CB8AC3E}">
        <p14:creationId xmlns:p14="http://schemas.microsoft.com/office/powerpoint/2010/main" val="28405931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sz="quarter" idx="1"/>
          </p:nvPr>
        </p:nvSpPr>
        <p:spPr>
          <a:xfrm>
            <a:off x="457200" y="1066801"/>
            <a:ext cx="8229600" cy="4952999"/>
          </a:xfrm>
        </p:spPr>
        <p:txBody>
          <a:bodyPr>
            <a:normAutofit/>
          </a:bodyPr>
          <a:lstStyle/>
          <a:p>
            <a:pPr algn="just">
              <a:lnSpc>
                <a:spcPct val="80000"/>
              </a:lnSpc>
            </a:pPr>
            <a:r>
              <a:rPr lang="en-US" sz="2800" dirty="0" smtClean="0"/>
              <a:t>C++ introduces two operators to dynamically allocate and free memory : </a:t>
            </a:r>
          </a:p>
          <a:p>
            <a:pPr lvl="1" algn="just">
              <a:lnSpc>
                <a:spcPct val="80000"/>
              </a:lnSpc>
            </a:pPr>
            <a:r>
              <a:rPr lang="en-US" sz="2400" b="1" dirty="0" err="1" smtClean="0">
                <a:solidFill>
                  <a:srgbClr val="0000CC"/>
                </a:solidFill>
              </a:rPr>
              <a:t>p_var</a:t>
            </a:r>
            <a:r>
              <a:rPr lang="en-US" sz="2400" b="1" dirty="0" smtClean="0">
                <a:solidFill>
                  <a:srgbClr val="0000CC"/>
                </a:solidFill>
              </a:rPr>
              <a:t> = </a:t>
            </a:r>
            <a:r>
              <a:rPr lang="en-US" sz="2400" b="1" dirty="0" smtClean="0">
                <a:solidFill>
                  <a:schemeClr val="accent2"/>
                </a:solidFill>
              </a:rPr>
              <a:t>new</a:t>
            </a:r>
            <a:r>
              <a:rPr lang="en-US" sz="2400" b="1" dirty="0" smtClean="0">
                <a:solidFill>
                  <a:srgbClr val="0000CC"/>
                </a:solidFill>
              </a:rPr>
              <a:t> type</a:t>
            </a:r>
          </a:p>
          <a:p>
            <a:pPr lvl="1" algn="just">
              <a:lnSpc>
                <a:spcPct val="80000"/>
              </a:lnSpc>
              <a:buNone/>
            </a:pPr>
            <a:r>
              <a:rPr lang="en-US" sz="2400" dirty="0" smtClean="0">
                <a:solidFill>
                  <a:srgbClr val="0000CC"/>
                </a:solidFill>
              </a:rPr>
              <a:t>    new returns a pointer to dynamically allocated memory that is sufficient to hold a data object of type </a:t>
            </a:r>
            <a:r>
              <a:rPr lang="en-US" sz="2400" b="1" dirty="0" err="1" smtClean="0">
                <a:solidFill>
                  <a:srgbClr val="0000CC"/>
                </a:solidFill>
              </a:rPr>
              <a:t>type</a:t>
            </a:r>
            <a:endParaRPr lang="en-US" sz="2400" b="1" dirty="0" smtClean="0">
              <a:solidFill>
                <a:srgbClr val="0000CC"/>
              </a:solidFill>
            </a:endParaRPr>
          </a:p>
          <a:p>
            <a:pPr lvl="1" algn="just">
              <a:lnSpc>
                <a:spcPct val="80000"/>
              </a:lnSpc>
            </a:pPr>
            <a:r>
              <a:rPr lang="en-US" sz="2400" b="1" dirty="0" smtClean="0">
                <a:solidFill>
                  <a:schemeClr val="accent2"/>
                </a:solidFill>
              </a:rPr>
              <a:t>delete</a:t>
            </a:r>
            <a:r>
              <a:rPr lang="en-US" sz="2400" b="1" dirty="0" smtClean="0">
                <a:solidFill>
                  <a:srgbClr val="0000CC"/>
                </a:solidFill>
              </a:rPr>
              <a:t> </a:t>
            </a:r>
            <a:r>
              <a:rPr lang="en-US" sz="2400" b="1" dirty="0" err="1" smtClean="0">
                <a:solidFill>
                  <a:srgbClr val="0000CC"/>
                </a:solidFill>
              </a:rPr>
              <a:t>p_var</a:t>
            </a:r>
            <a:endParaRPr lang="en-US" sz="2400" b="1" dirty="0" smtClean="0">
              <a:solidFill>
                <a:srgbClr val="0000CC"/>
              </a:solidFill>
            </a:endParaRPr>
          </a:p>
          <a:p>
            <a:pPr lvl="1" algn="just">
              <a:lnSpc>
                <a:spcPct val="80000"/>
              </a:lnSpc>
              <a:buNone/>
            </a:pPr>
            <a:r>
              <a:rPr lang="en-US" sz="2400" dirty="0" smtClean="0">
                <a:solidFill>
                  <a:srgbClr val="0000CC"/>
                </a:solidFill>
              </a:rPr>
              <a:t>    releases the memory previously allocated by new</a:t>
            </a:r>
          </a:p>
          <a:p>
            <a:pPr lvl="1" algn="just">
              <a:lnSpc>
                <a:spcPct val="80000"/>
              </a:lnSpc>
              <a:buNone/>
            </a:pPr>
            <a:endParaRPr lang="en-US" sz="2400" dirty="0" smtClean="0"/>
          </a:p>
          <a:p>
            <a:pPr algn="just">
              <a:lnSpc>
                <a:spcPct val="80000"/>
              </a:lnSpc>
            </a:pPr>
            <a:r>
              <a:rPr lang="en-US" sz="2800" dirty="0" smtClean="0"/>
              <a:t>Memory allocated by new must be released using </a:t>
            </a:r>
            <a:r>
              <a:rPr lang="en-US" sz="2800" dirty="0" smtClean="0"/>
              <a:t>delete</a:t>
            </a:r>
            <a:endParaRPr lang="en-US" sz="2800" dirty="0" smtClean="0"/>
          </a:p>
        </p:txBody>
      </p:sp>
      <p:sp>
        <p:nvSpPr>
          <p:cNvPr id="2" name="Footer Placeholder 1"/>
          <p:cNvSpPr>
            <a:spLocks noGrp="1"/>
          </p:cNvSpPr>
          <p:nvPr>
            <p:ph type="ftr" sz="quarter" idx="3"/>
          </p:nvPr>
        </p:nvSpPr>
        <p:spPr/>
        <p:txBody>
          <a:bodyPr/>
          <a:lstStyle/>
          <a:p>
            <a:pPr>
              <a:defRPr/>
            </a:pPr>
            <a:r>
              <a:rPr lang="en-US" smtClean="0"/>
              <a:t>Sajeeb Saha, Dept. of CSE, JnU</a:t>
            </a:r>
            <a:endParaRPr lang="en-US" dirty="0"/>
          </a:p>
        </p:txBody>
      </p:sp>
      <p:sp>
        <p:nvSpPr>
          <p:cNvPr id="3" name="Slide Number Placeholder 2"/>
          <p:cNvSpPr>
            <a:spLocks noGrp="1"/>
          </p:cNvSpPr>
          <p:nvPr>
            <p:ph type="sldNum" sz="quarter" idx="12"/>
          </p:nvPr>
        </p:nvSpPr>
        <p:spPr/>
        <p:txBody>
          <a:bodyPr/>
          <a:lstStyle/>
          <a:p>
            <a:fld id="{CE308FB9-473D-425F-91BA-31AB478CD0CF}" type="slidenum">
              <a:rPr lang="en-US" smtClean="0"/>
              <a:pPr/>
              <a:t>18</a:t>
            </a:fld>
            <a:endParaRPr lang="en-US"/>
          </a:p>
        </p:txBody>
      </p:sp>
      <p:sp>
        <p:nvSpPr>
          <p:cNvPr id="7" name="Title 3"/>
          <p:cNvSpPr txBox="1">
            <a:spLocks/>
          </p:cNvSpPr>
          <p:nvPr/>
        </p:nvSpPr>
        <p:spPr>
          <a:xfrm>
            <a:off x="457200" y="212725"/>
            <a:ext cx="8229600" cy="701675"/>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Trebuchet MS" pitchFamily="34" charset="0"/>
              </a:defRPr>
            </a:lvl2pPr>
            <a:lvl3pPr algn="ctr" rtl="0" eaLnBrk="0" fontAlgn="base" hangingPunct="0">
              <a:spcBef>
                <a:spcPct val="0"/>
              </a:spcBef>
              <a:spcAft>
                <a:spcPct val="0"/>
              </a:spcAft>
              <a:defRPr sz="4400">
                <a:solidFill>
                  <a:schemeClr val="tx1"/>
                </a:solidFill>
                <a:latin typeface="Trebuchet MS" pitchFamily="34" charset="0"/>
              </a:defRPr>
            </a:lvl3pPr>
            <a:lvl4pPr algn="ctr" rtl="0" eaLnBrk="0" fontAlgn="base" hangingPunct="0">
              <a:spcBef>
                <a:spcPct val="0"/>
              </a:spcBef>
              <a:spcAft>
                <a:spcPct val="0"/>
              </a:spcAft>
              <a:defRPr sz="4400">
                <a:solidFill>
                  <a:schemeClr val="tx1"/>
                </a:solidFill>
                <a:latin typeface="Trebuchet MS" pitchFamily="34" charset="0"/>
              </a:defRPr>
            </a:lvl4pPr>
            <a:lvl5pPr algn="ctr" rtl="0" eaLnBrk="0" fontAlgn="base" hangingPunct="0">
              <a:spcBef>
                <a:spcPct val="0"/>
              </a:spcBef>
              <a:spcAft>
                <a:spcPct val="0"/>
              </a:spcAft>
              <a:defRPr sz="4400">
                <a:solidFill>
                  <a:schemeClr val="tx1"/>
                </a:solidFill>
                <a:latin typeface="Trebuchet MS" pitchFamily="34" charset="0"/>
              </a:defRPr>
            </a:lvl5pPr>
            <a:lvl6pPr marL="457200" algn="ctr" rtl="0" fontAlgn="base">
              <a:spcBef>
                <a:spcPct val="0"/>
              </a:spcBef>
              <a:spcAft>
                <a:spcPct val="0"/>
              </a:spcAft>
              <a:defRPr sz="4400">
                <a:solidFill>
                  <a:schemeClr val="tx1"/>
                </a:solidFill>
                <a:latin typeface="Trebuchet MS" pitchFamily="34" charset="0"/>
              </a:defRPr>
            </a:lvl6pPr>
            <a:lvl7pPr marL="914400" algn="ctr" rtl="0" fontAlgn="base">
              <a:spcBef>
                <a:spcPct val="0"/>
              </a:spcBef>
              <a:spcAft>
                <a:spcPct val="0"/>
              </a:spcAft>
              <a:defRPr sz="4400">
                <a:solidFill>
                  <a:schemeClr val="tx1"/>
                </a:solidFill>
                <a:latin typeface="Trebuchet MS" pitchFamily="34" charset="0"/>
              </a:defRPr>
            </a:lvl7pPr>
            <a:lvl8pPr marL="1371600" algn="ctr" rtl="0" fontAlgn="base">
              <a:spcBef>
                <a:spcPct val="0"/>
              </a:spcBef>
              <a:spcAft>
                <a:spcPct val="0"/>
              </a:spcAft>
              <a:defRPr sz="4400">
                <a:solidFill>
                  <a:schemeClr val="tx1"/>
                </a:solidFill>
                <a:latin typeface="Trebuchet MS" pitchFamily="34" charset="0"/>
              </a:defRPr>
            </a:lvl8pPr>
            <a:lvl9pPr marL="1828800" algn="ctr" rtl="0" fontAlgn="base">
              <a:spcBef>
                <a:spcPct val="0"/>
              </a:spcBef>
              <a:spcAft>
                <a:spcPct val="0"/>
              </a:spcAft>
              <a:defRPr sz="4400">
                <a:solidFill>
                  <a:schemeClr val="tx1"/>
                </a:solidFill>
                <a:latin typeface="Trebuchet MS" pitchFamily="34" charset="0"/>
              </a:defRPr>
            </a:lvl9pPr>
          </a:lstStyle>
          <a:p>
            <a:r>
              <a:rPr lang="en-US" sz="3600" b="1" dirty="0">
                <a:solidFill>
                  <a:srgbClr val="002060"/>
                </a:solidFill>
                <a:latin typeface="Cambria" panose="02040503050406030204" pitchFamily="18" charset="0"/>
              </a:rPr>
              <a:t>Dynamic memory allocation in C++</a:t>
            </a:r>
          </a:p>
        </p:txBody>
      </p:sp>
    </p:spTree>
    <p:extLst>
      <p:ext uri="{BB962C8B-B14F-4D97-AF65-F5344CB8AC3E}">
        <p14:creationId xmlns:p14="http://schemas.microsoft.com/office/powerpoint/2010/main" val="19884947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sz="quarter" idx="1"/>
          </p:nvPr>
        </p:nvSpPr>
        <p:spPr>
          <a:xfrm>
            <a:off x="533400" y="1066800"/>
            <a:ext cx="8077200" cy="5407025"/>
          </a:xfrm>
        </p:spPr>
        <p:txBody>
          <a:bodyPr>
            <a:normAutofit/>
          </a:bodyPr>
          <a:lstStyle/>
          <a:p>
            <a:pPr algn="just"/>
            <a:r>
              <a:rPr lang="en-US" sz="2800" dirty="0" smtClean="0"/>
              <a:t>Example:</a:t>
            </a:r>
          </a:p>
          <a:p>
            <a:pPr marL="457200" lvl="1" indent="0" algn="just">
              <a:buNone/>
            </a:pPr>
            <a:r>
              <a:rPr lang="en-US" sz="2400" dirty="0" err="1">
                <a:solidFill>
                  <a:srgbClr val="0000CC"/>
                </a:solidFill>
              </a:rPr>
              <a:t>i</a:t>
            </a:r>
            <a:r>
              <a:rPr lang="en-US" sz="2400" dirty="0" err="1" smtClean="0">
                <a:solidFill>
                  <a:srgbClr val="0000CC"/>
                </a:solidFill>
              </a:rPr>
              <a:t>nt</a:t>
            </a:r>
            <a:r>
              <a:rPr lang="en-US" sz="2400" dirty="0" smtClean="0">
                <a:solidFill>
                  <a:srgbClr val="0000CC"/>
                </a:solidFill>
              </a:rPr>
              <a:t> *p = new </a:t>
            </a:r>
            <a:r>
              <a:rPr lang="en-US" sz="2400" dirty="0" err="1" smtClean="0">
                <a:solidFill>
                  <a:srgbClr val="0000CC"/>
                </a:solidFill>
              </a:rPr>
              <a:t>int</a:t>
            </a:r>
            <a:r>
              <a:rPr lang="en-US" sz="2400" dirty="0" smtClean="0">
                <a:solidFill>
                  <a:srgbClr val="0000CC"/>
                </a:solidFill>
              </a:rPr>
              <a:t>;</a:t>
            </a:r>
          </a:p>
          <a:p>
            <a:pPr marL="457200" lvl="1" indent="0" algn="just">
              <a:buNone/>
            </a:pPr>
            <a:r>
              <a:rPr lang="en-US" sz="2400" dirty="0">
                <a:solidFill>
                  <a:srgbClr val="0000CC"/>
                </a:solidFill>
              </a:rPr>
              <a:t>d</a:t>
            </a:r>
            <a:r>
              <a:rPr lang="en-US" sz="2400" dirty="0" smtClean="0">
                <a:solidFill>
                  <a:srgbClr val="0000CC"/>
                </a:solidFill>
              </a:rPr>
              <a:t>elete p;</a:t>
            </a:r>
          </a:p>
          <a:p>
            <a:pPr algn="just"/>
            <a:endParaRPr lang="en-US" sz="1000" dirty="0"/>
          </a:p>
          <a:p>
            <a:pPr algn="just"/>
            <a:r>
              <a:rPr lang="en-US" sz="2800" dirty="0" smtClean="0"/>
              <a:t>In case of insufficient memory, </a:t>
            </a:r>
            <a:r>
              <a:rPr lang="en-US" sz="2800" b="1" i="1" dirty="0" smtClean="0"/>
              <a:t>new</a:t>
            </a:r>
            <a:r>
              <a:rPr lang="en-US" sz="2800" dirty="0" smtClean="0"/>
              <a:t> can report failure in two ways</a:t>
            </a:r>
          </a:p>
          <a:p>
            <a:pPr lvl="1" algn="just"/>
            <a:r>
              <a:rPr lang="en-US" sz="2400" dirty="0" smtClean="0"/>
              <a:t>By returning a null pointer</a:t>
            </a:r>
          </a:p>
          <a:p>
            <a:pPr lvl="1" algn="just"/>
            <a:r>
              <a:rPr lang="en-US" sz="2400" dirty="0" smtClean="0"/>
              <a:t>By generating an exception</a:t>
            </a:r>
          </a:p>
          <a:p>
            <a:pPr lvl="1" algn="just"/>
            <a:endParaRPr lang="en-US" sz="2400" dirty="0" smtClean="0"/>
          </a:p>
          <a:p>
            <a:pPr algn="just"/>
            <a:r>
              <a:rPr lang="en-US" sz="2800" dirty="0" smtClean="0"/>
              <a:t>The reaction of </a:t>
            </a:r>
            <a:r>
              <a:rPr lang="en-US" sz="2800" b="1" i="1" dirty="0" smtClean="0"/>
              <a:t>new</a:t>
            </a:r>
            <a:r>
              <a:rPr lang="en-US" sz="2800" dirty="0" smtClean="0"/>
              <a:t> in this case varies from compiler to compiler</a:t>
            </a:r>
          </a:p>
        </p:txBody>
      </p:sp>
      <p:sp>
        <p:nvSpPr>
          <p:cNvPr id="2" name="Footer Placeholder 1"/>
          <p:cNvSpPr>
            <a:spLocks noGrp="1"/>
          </p:cNvSpPr>
          <p:nvPr>
            <p:ph type="ftr" sz="quarter" idx="3"/>
          </p:nvPr>
        </p:nvSpPr>
        <p:spPr/>
        <p:txBody>
          <a:bodyPr/>
          <a:lstStyle/>
          <a:p>
            <a:pPr>
              <a:defRPr/>
            </a:pPr>
            <a:r>
              <a:rPr lang="en-US" smtClean="0"/>
              <a:t>Sajeeb Saha, Dept. of CSE, JnU</a:t>
            </a:r>
            <a:endParaRPr lang="en-US" dirty="0"/>
          </a:p>
        </p:txBody>
      </p:sp>
      <p:sp>
        <p:nvSpPr>
          <p:cNvPr id="3" name="Slide Number Placeholder 2"/>
          <p:cNvSpPr>
            <a:spLocks noGrp="1"/>
          </p:cNvSpPr>
          <p:nvPr>
            <p:ph type="sldNum" sz="quarter" idx="12"/>
          </p:nvPr>
        </p:nvSpPr>
        <p:spPr/>
        <p:txBody>
          <a:bodyPr/>
          <a:lstStyle/>
          <a:p>
            <a:fld id="{CE308FB9-473D-425F-91BA-31AB478CD0CF}" type="slidenum">
              <a:rPr lang="en-US" smtClean="0"/>
              <a:pPr/>
              <a:t>19</a:t>
            </a:fld>
            <a:endParaRPr lang="en-US"/>
          </a:p>
        </p:txBody>
      </p:sp>
      <p:sp>
        <p:nvSpPr>
          <p:cNvPr id="7" name="Title 3"/>
          <p:cNvSpPr txBox="1">
            <a:spLocks/>
          </p:cNvSpPr>
          <p:nvPr/>
        </p:nvSpPr>
        <p:spPr>
          <a:xfrm>
            <a:off x="457200" y="212725"/>
            <a:ext cx="8229600" cy="701675"/>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Trebuchet MS" pitchFamily="34" charset="0"/>
              </a:defRPr>
            </a:lvl2pPr>
            <a:lvl3pPr algn="ctr" rtl="0" eaLnBrk="0" fontAlgn="base" hangingPunct="0">
              <a:spcBef>
                <a:spcPct val="0"/>
              </a:spcBef>
              <a:spcAft>
                <a:spcPct val="0"/>
              </a:spcAft>
              <a:defRPr sz="4400">
                <a:solidFill>
                  <a:schemeClr val="tx1"/>
                </a:solidFill>
                <a:latin typeface="Trebuchet MS" pitchFamily="34" charset="0"/>
              </a:defRPr>
            </a:lvl3pPr>
            <a:lvl4pPr algn="ctr" rtl="0" eaLnBrk="0" fontAlgn="base" hangingPunct="0">
              <a:spcBef>
                <a:spcPct val="0"/>
              </a:spcBef>
              <a:spcAft>
                <a:spcPct val="0"/>
              </a:spcAft>
              <a:defRPr sz="4400">
                <a:solidFill>
                  <a:schemeClr val="tx1"/>
                </a:solidFill>
                <a:latin typeface="Trebuchet MS" pitchFamily="34" charset="0"/>
              </a:defRPr>
            </a:lvl4pPr>
            <a:lvl5pPr algn="ctr" rtl="0" eaLnBrk="0" fontAlgn="base" hangingPunct="0">
              <a:spcBef>
                <a:spcPct val="0"/>
              </a:spcBef>
              <a:spcAft>
                <a:spcPct val="0"/>
              </a:spcAft>
              <a:defRPr sz="4400">
                <a:solidFill>
                  <a:schemeClr val="tx1"/>
                </a:solidFill>
                <a:latin typeface="Trebuchet MS" pitchFamily="34" charset="0"/>
              </a:defRPr>
            </a:lvl5pPr>
            <a:lvl6pPr marL="457200" algn="ctr" rtl="0" fontAlgn="base">
              <a:spcBef>
                <a:spcPct val="0"/>
              </a:spcBef>
              <a:spcAft>
                <a:spcPct val="0"/>
              </a:spcAft>
              <a:defRPr sz="4400">
                <a:solidFill>
                  <a:schemeClr val="tx1"/>
                </a:solidFill>
                <a:latin typeface="Trebuchet MS" pitchFamily="34" charset="0"/>
              </a:defRPr>
            </a:lvl6pPr>
            <a:lvl7pPr marL="914400" algn="ctr" rtl="0" fontAlgn="base">
              <a:spcBef>
                <a:spcPct val="0"/>
              </a:spcBef>
              <a:spcAft>
                <a:spcPct val="0"/>
              </a:spcAft>
              <a:defRPr sz="4400">
                <a:solidFill>
                  <a:schemeClr val="tx1"/>
                </a:solidFill>
                <a:latin typeface="Trebuchet MS" pitchFamily="34" charset="0"/>
              </a:defRPr>
            </a:lvl7pPr>
            <a:lvl8pPr marL="1371600" algn="ctr" rtl="0" fontAlgn="base">
              <a:spcBef>
                <a:spcPct val="0"/>
              </a:spcBef>
              <a:spcAft>
                <a:spcPct val="0"/>
              </a:spcAft>
              <a:defRPr sz="4400">
                <a:solidFill>
                  <a:schemeClr val="tx1"/>
                </a:solidFill>
                <a:latin typeface="Trebuchet MS" pitchFamily="34" charset="0"/>
              </a:defRPr>
            </a:lvl8pPr>
            <a:lvl9pPr marL="1828800" algn="ctr" rtl="0" fontAlgn="base">
              <a:spcBef>
                <a:spcPct val="0"/>
              </a:spcBef>
              <a:spcAft>
                <a:spcPct val="0"/>
              </a:spcAft>
              <a:defRPr sz="4400">
                <a:solidFill>
                  <a:schemeClr val="tx1"/>
                </a:solidFill>
                <a:latin typeface="Trebuchet MS" pitchFamily="34" charset="0"/>
              </a:defRPr>
            </a:lvl9pPr>
          </a:lstStyle>
          <a:p>
            <a:r>
              <a:rPr lang="en-US" sz="3600" b="1" dirty="0">
                <a:solidFill>
                  <a:srgbClr val="002060"/>
                </a:solidFill>
                <a:latin typeface="Cambria" panose="02040503050406030204" pitchFamily="18" charset="0"/>
              </a:rPr>
              <a:t>Using new and delete</a:t>
            </a:r>
          </a:p>
        </p:txBody>
      </p:sp>
    </p:spTree>
    <p:extLst>
      <p:ext uri="{BB962C8B-B14F-4D97-AF65-F5344CB8AC3E}">
        <p14:creationId xmlns:p14="http://schemas.microsoft.com/office/powerpoint/2010/main" val="40486667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Type conversion and type cast</a:t>
            </a:r>
          </a:p>
          <a:p>
            <a:r>
              <a:rPr lang="en-US" dirty="0" smtClean="0"/>
              <a:t>The This pointer</a:t>
            </a:r>
          </a:p>
          <a:p>
            <a:r>
              <a:rPr lang="en-US" dirty="0" smtClean="0"/>
              <a:t>Pointers to derived types</a:t>
            </a:r>
          </a:p>
          <a:p>
            <a:r>
              <a:rPr lang="en-US" dirty="0" smtClean="0"/>
              <a:t>Pointers to class members</a:t>
            </a:r>
          </a:p>
          <a:p>
            <a:r>
              <a:rPr lang="en-US" dirty="0" smtClean="0"/>
              <a:t>Dynamic memory allocation in </a:t>
            </a:r>
            <a:r>
              <a:rPr lang="en-US" smtClean="0"/>
              <a:t>C</a:t>
            </a:r>
            <a:r>
              <a:rPr lang="en-US" smtClean="0"/>
              <a:t>++</a:t>
            </a:r>
            <a:endParaRPr lang="en-US" dirty="0" smtClean="0"/>
          </a:p>
          <a:p>
            <a:endParaRPr lang="en-US" dirty="0" smtClean="0"/>
          </a:p>
          <a:p>
            <a:endParaRPr lang="en-US" dirty="0" smtClean="0"/>
          </a:p>
        </p:txBody>
      </p:sp>
      <p:sp>
        <p:nvSpPr>
          <p:cNvPr id="5" name="Footer Placeholder 4"/>
          <p:cNvSpPr>
            <a:spLocks noGrp="1"/>
          </p:cNvSpPr>
          <p:nvPr>
            <p:ph type="ftr" sz="quarter" idx="3"/>
          </p:nvPr>
        </p:nvSpPr>
        <p:spPr/>
        <p:txBody>
          <a:bodyPr/>
          <a:lstStyle/>
          <a:p>
            <a:pPr>
              <a:defRPr/>
            </a:pPr>
            <a:r>
              <a:rPr lang="en-US" smtClean="0"/>
              <a:t>Sajeeb Saha, Dept. of CSE, JnU</a:t>
            </a:r>
            <a:endParaRPr lang="en-US" dirty="0"/>
          </a:p>
        </p:txBody>
      </p:sp>
      <p:sp>
        <p:nvSpPr>
          <p:cNvPr id="6" name="Slide Number Placeholder 5"/>
          <p:cNvSpPr>
            <a:spLocks noGrp="1"/>
          </p:cNvSpPr>
          <p:nvPr>
            <p:ph type="sldNum" sz="quarter" idx="12"/>
          </p:nvPr>
        </p:nvSpPr>
        <p:spPr/>
        <p:txBody>
          <a:bodyPr/>
          <a:lstStyle/>
          <a:p>
            <a:fld id="{CE308FB9-473D-425F-91BA-31AB478CD0CF}" type="slidenum">
              <a:rPr lang="en-US" smtClean="0"/>
              <a:pPr/>
              <a:t>2</a:t>
            </a:fld>
            <a:endParaRPr lang="en-US"/>
          </a:p>
        </p:txBody>
      </p:sp>
      <p:sp>
        <p:nvSpPr>
          <p:cNvPr id="7" name="Title 3"/>
          <p:cNvSpPr txBox="1">
            <a:spLocks/>
          </p:cNvSpPr>
          <p:nvPr/>
        </p:nvSpPr>
        <p:spPr>
          <a:xfrm>
            <a:off x="457200" y="212725"/>
            <a:ext cx="8229600" cy="701675"/>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Trebuchet MS" pitchFamily="34" charset="0"/>
              </a:defRPr>
            </a:lvl2pPr>
            <a:lvl3pPr algn="ctr" rtl="0" eaLnBrk="0" fontAlgn="base" hangingPunct="0">
              <a:spcBef>
                <a:spcPct val="0"/>
              </a:spcBef>
              <a:spcAft>
                <a:spcPct val="0"/>
              </a:spcAft>
              <a:defRPr sz="4400">
                <a:solidFill>
                  <a:schemeClr val="tx1"/>
                </a:solidFill>
                <a:latin typeface="Trebuchet MS" pitchFamily="34" charset="0"/>
              </a:defRPr>
            </a:lvl3pPr>
            <a:lvl4pPr algn="ctr" rtl="0" eaLnBrk="0" fontAlgn="base" hangingPunct="0">
              <a:spcBef>
                <a:spcPct val="0"/>
              </a:spcBef>
              <a:spcAft>
                <a:spcPct val="0"/>
              </a:spcAft>
              <a:defRPr sz="4400">
                <a:solidFill>
                  <a:schemeClr val="tx1"/>
                </a:solidFill>
                <a:latin typeface="Trebuchet MS" pitchFamily="34" charset="0"/>
              </a:defRPr>
            </a:lvl4pPr>
            <a:lvl5pPr algn="ctr" rtl="0" eaLnBrk="0" fontAlgn="base" hangingPunct="0">
              <a:spcBef>
                <a:spcPct val="0"/>
              </a:spcBef>
              <a:spcAft>
                <a:spcPct val="0"/>
              </a:spcAft>
              <a:defRPr sz="4400">
                <a:solidFill>
                  <a:schemeClr val="tx1"/>
                </a:solidFill>
                <a:latin typeface="Trebuchet MS" pitchFamily="34" charset="0"/>
              </a:defRPr>
            </a:lvl5pPr>
            <a:lvl6pPr marL="457200" algn="ctr" rtl="0" fontAlgn="base">
              <a:spcBef>
                <a:spcPct val="0"/>
              </a:spcBef>
              <a:spcAft>
                <a:spcPct val="0"/>
              </a:spcAft>
              <a:defRPr sz="4400">
                <a:solidFill>
                  <a:schemeClr val="tx1"/>
                </a:solidFill>
                <a:latin typeface="Trebuchet MS" pitchFamily="34" charset="0"/>
              </a:defRPr>
            </a:lvl6pPr>
            <a:lvl7pPr marL="914400" algn="ctr" rtl="0" fontAlgn="base">
              <a:spcBef>
                <a:spcPct val="0"/>
              </a:spcBef>
              <a:spcAft>
                <a:spcPct val="0"/>
              </a:spcAft>
              <a:defRPr sz="4400">
                <a:solidFill>
                  <a:schemeClr val="tx1"/>
                </a:solidFill>
                <a:latin typeface="Trebuchet MS" pitchFamily="34" charset="0"/>
              </a:defRPr>
            </a:lvl7pPr>
            <a:lvl8pPr marL="1371600" algn="ctr" rtl="0" fontAlgn="base">
              <a:spcBef>
                <a:spcPct val="0"/>
              </a:spcBef>
              <a:spcAft>
                <a:spcPct val="0"/>
              </a:spcAft>
              <a:defRPr sz="4400">
                <a:solidFill>
                  <a:schemeClr val="tx1"/>
                </a:solidFill>
                <a:latin typeface="Trebuchet MS" pitchFamily="34" charset="0"/>
              </a:defRPr>
            </a:lvl8pPr>
            <a:lvl9pPr marL="1828800" algn="ctr" rtl="0" fontAlgn="base">
              <a:spcBef>
                <a:spcPct val="0"/>
              </a:spcBef>
              <a:spcAft>
                <a:spcPct val="0"/>
              </a:spcAft>
              <a:defRPr sz="4400">
                <a:solidFill>
                  <a:schemeClr val="tx1"/>
                </a:solidFill>
                <a:latin typeface="Trebuchet MS" pitchFamily="34" charset="0"/>
              </a:defRPr>
            </a:lvl9pPr>
          </a:lstStyle>
          <a:p>
            <a:r>
              <a:rPr lang="en-US" sz="4000" b="1" dirty="0" smtClean="0">
                <a:solidFill>
                  <a:srgbClr val="002060"/>
                </a:solidFill>
                <a:latin typeface="Cambria" panose="02040503050406030204" pitchFamily="18" charset="0"/>
              </a:rPr>
              <a:t>Outline</a:t>
            </a:r>
            <a:endParaRPr lang="en-US" sz="4000" b="1" dirty="0">
              <a:solidFill>
                <a:srgbClr val="002060"/>
              </a:solidFill>
              <a:latin typeface="Cambria" panose="02040503050406030204" pitchFamily="18" charset="0"/>
            </a:endParaRPr>
          </a:p>
        </p:txBody>
      </p:sp>
    </p:spTree>
    <p:extLst>
      <p:ext uri="{BB962C8B-B14F-4D97-AF65-F5344CB8AC3E}">
        <p14:creationId xmlns:p14="http://schemas.microsoft.com/office/powerpoint/2010/main" val="5299205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sz="quarter" idx="1"/>
          </p:nvPr>
        </p:nvSpPr>
        <p:spPr>
          <a:xfrm>
            <a:off x="457200" y="1146175"/>
            <a:ext cx="8153400" cy="4873625"/>
          </a:xfrm>
        </p:spPr>
        <p:txBody>
          <a:bodyPr/>
          <a:lstStyle/>
          <a:p>
            <a:pPr algn="just"/>
            <a:r>
              <a:rPr lang="en-US" sz="4000" dirty="0" smtClean="0"/>
              <a:t>Advantages</a:t>
            </a:r>
          </a:p>
          <a:p>
            <a:pPr lvl="1" algn="just"/>
            <a:r>
              <a:rPr lang="en-US" sz="2800" dirty="0" smtClean="0"/>
              <a:t>No need to use </a:t>
            </a:r>
            <a:r>
              <a:rPr lang="en-US" sz="2800" b="1" i="1" dirty="0" err="1" smtClean="0"/>
              <a:t>sizeof</a:t>
            </a:r>
            <a:r>
              <a:rPr lang="en-US" sz="2800" dirty="0" smtClean="0"/>
              <a:t> operator while using new.</a:t>
            </a:r>
          </a:p>
          <a:p>
            <a:pPr lvl="1" algn="just"/>
            <a:r>
              <a:rPr lang="en-US" sz="2800" dirty="0" smtClean="0"/>
              <a:t>New  automatically returns a pointer of the specified type.</a:t>
            </a:r>
          </a:p>
          <a:p>
            <a:pPr lvl="1" algn="just"/>
            <a:r>
              <a:rPr lang="en-US" sz="2800" dirty="0" smtClean="0"/>
              <a:t>In case of objects, </a:t>
            </a:r>
            <a:r>
              <a:rPr lang="en-US" sz="2800" b="1" dirty="0" smtClean="0">
                <a:solidFill>
                  <a:srgbClr val="7030A0"/>
                </a:solidFill>
              </a:rPr>
              <a:t>new</a:t>
            </a:r>
            <a:r>
              <a:rPr lang="en-US" sz="2800" dirty="0" smtClean="0"/>
              <a:t> calls dynamically allocates the object and call its constructor </a:t>
            </a:r>
          </a:p>
          <a:p>
            <a:pPr lvl="1" algn="just"/>
            <a:r>
              <a:rPr lang="en-US" sz="2800" dirty="0" smtClean="0"/>
              <a:t>In case of objects, </a:t>
            </a:r>
            <a:r>
              <a:rPr lang="en-US" sz="2800" b="1" dirty="0" smtClean="0">
                <a:solidFill>
                  <a:srgbClr val="7030A0"/>
                </a:solidFill>
              </a:rPr>
              <a:t>delete</a:t>
            </a:r>
            <a:r>
              <a:rPr lang="en-US" sz="2800" dirty="0" smtClean="0"/>
              <a:t> calls the destructor of the object being released</a:t>
            </a:r>
          </a:p>
        </p:txBody>
      </p:sp>
      <p:sp>
        <p:nvSpPr>
          <p:cNvPr id="2" name="Footer Placeholder 1"/>
          <p:cNvSpPr>
            <a:spLocks noGrp="1"/>
          </p:cNvSpPr>
          <p:nvPr>
            <p:ph type="ftr" sz="quarter" idx="3"/>
          </p:nvPr>
        </p:nvSpPr>
        <p:spPr/>
        <p:txBody>
          <a:bodyPr/>
          <a:lstStyle/>
          <a:p>
            <a:pPr>
              <a:defRPr/>
            </a:pPr>
            <a:r>
              <a:rPr lang="en-US" smtClean="0"/>
              <a:t>Sajeeb Saha, Dept. of CSE, JnU</a:t>
            </a:r>
            <a:endParaRPr lang="en-US" dirty="0"/>
          </a:p>
        </p:txBody>
      </p:sp>
      <p:sp>
        <p:nvSpPr>
          <p:cNvPr id="3" name="Slide Number Placeholder 2"/>
          <p:cNvSpPr>
            <a:spLocks noGrp="1"/>
          </p:cNvSpPr>
          <p:nvPr>
            <p:ph type="sldNum" sz="quarter" idx="12"/>
          </p:nvPr>
        </p:nvSpPr>
        <p:spPr/>
        <p:txBody>
          <a:bodyPr/>
          <a:lstStyle/>
          <a:p>
            <a:fld id="{CE308FB9-473D-425F-91BA-31AB478CD0CF}" type="slidenum">
              <a:rPr lang="en-US" smtClean="0"/>
              <a:pPr/>
              <a:t>20</a:t>
            </a:fld>
            <a:endParaRPr lang="en-US"/>
          </a:p>
        </p:txBody>
      </p:sp>
      <p:sp>
        <p:nvSpPr>
          <p:cNvPr id="7" name="Title 3"/>
          <p:cNvSpPr txBox="1">
            <a:spLocks/>
          </p:cNvSpPr>
          <p:nvPr/>
        </p:nvSpPr>
        <p:spPr>
          <a:xfrm>
            <a:off x="457200" y="212725"/>
            <a:ext cx="8229600" cy="701675"/>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Trebuchet MS" pitchFamily="34" charset="0"/>
              </a:defRPr>
            </a:lvl2pPr>
            <a:lvl3pPr algn="ctr" rtl="0" eaLnBrk="0" fontAlgn="base" hangingPunct="0">
              <a:spcBef>
                <a:spcPct val="0"/>
              </a:spcBef>
              <a:spcAft>
                <a:spcPct val="0"/>
              </a:spcAft>
              <a:defRPr sz="4400">
                <a:solidFill>
                  <a:schemeClr val="tx1"/>
                </a:solidFill>
                <a:latin typeface="Trebuchet MS" pitchFamily="34" charset="0"/>
              </a:defRPr>
            </a:lvl3pPr>
            <a:lvl4pPr algn="ctr" rtl="0" eaLnBrk="0" fontAlgn="base" hangingPunct="0">
              <a:spcBef>
                <a:spcPct val="0"/>
              </a:spcBef>
              <a:spcAft>
                <a:spcPct val="0"/>
              </a:spcAft>
              <a:defRPr sz="4400">
                <a:solidFill>
                  <a:schemeClr val="tx1"/>
                </a:solidFill>
                <a:latin typeface="Trebuchet MS" pitchFamily="34" charset="0"/>
              </a:defRPr>
            </a:lvl4pPr>
            <a:lvl5pPr algn="ctr" rtl="0" eaLnBrk="0" fontAlgn="base" hangingPunct="0">
              <a:spcBef>
                <a:spcPct val="0"/>
              </a:spcBef>
              <a:spcAft>
                <a:spcPct val="0"/>
              </a:spcAft>
              <a:defRPr sz="4400">
                <a:solidFill>
                  <a:schemeClr val="tx1"/>
                </a:solidFill>
                <a:latin typeface="Trebuchet MS" pitchFamily="34" charset="0"/>
              </a:defRPr>
            </a:lvl5pPr>
            <a:lvl6pPr marL="457200" algn="ctr" rtl="0" fontAlgn="base">
              <a:spcBef>
                <a:spcPct val="0"/>
              </a:spcBef>
              <a:spcAft>
                <a:spcPct val="0"/>
              </a:spcAft>
              <a:defRPr sz="4400">
                <a:solidFill>
                  <a:schemeClr val="tx1"/>
                </a:solidFill>
                <a:latin typeface="Trebuchet MS" pitchFamily="34" charset="0"/>
              </a:defRPr>
            </a:lvl6pPr>
            <a:lvl7pPr marL="914400" algn="ctr" rtl="0" fontAlgn="base">
              <a:spcBef>
                <a:spcPct val="0"/>
              </a:spcBef>
              <a:spcAft>
                <a:spcPct val="0"/>
              </a:spcAft>
              <a:defRPr sz="4400">
                <a:solidFill>
                  <a:schemeClr val="tx1"/>
                </a:solidFill>
                <a:latin typeface="Trebuchet MS" pitchFamily="34" charset="0"/>
              </a:defRPr>
            </a:lvl7pPr>
            <a:lvl8pPr marL="1371600" algn="ctr" rtl="0" fontAlgn="base">
              <a:spcBef>
                <a:spcPct val="0"/>
              </a:spcBef>
              <a:spcAft>
                <a:spcPct val="0"/>
              </a:spcAft>
              <a:defRPr sz="4400">
                <a:solidFill>
                  <a:schemeClr val="tx1"/>
                </a:solidFill>
                <a:latin typeface="Trebuchet MS" pitchFamily="34" charset="0"/>
              </a:defRPr>
            </a:lvl8pPr>
            <a:lvl9pPr marL="1828800" algn="ctr" rtl="0" fontAlgn="base">
              <a:spcBef>
                <a:spcPct val="0"/>
              </a:spcBef>
              <a:spcAft>
                <a:spcPct val="0"/>
              </a:spcAft>
              <a:defRPr sz="4400">
                <a:solidFill>
                  <a:schemeClr val="tx1"/>
                </a:solidFill>
                <a:latin typeface="Trebuchet MS" pitchFamily="34" charset="0"/>
              </a:defRPr>
            </a:lvl9pPr>
          </a:lstStyle>
          <a:p>
            <a:r>
              <a:rPr lang="en-US" sz="3600" b="1" dirty="0">
                <a:solidFill>
                  <a:srgbClr val="002060"/>
                </a:solidFill>
                <a:latin typeface="Cambria" panose="02040503050406030204" pitchFamily="18" charset="0"/>
              </a:rPr>
              <a:t>Using new and delete</a:t>
            </a:r>
          </a:p>
        </p:txBody>
      </p:sp>
    </p:spTree>
    <p:extLst>
      <p:ext uri="{BB962C8B-B14F-4D97-AF65-F5344CB8AC3E}">
        <p14:creationId xmlns:p14="http://schemas.microsoft.com/office/powerpoint/2010/main" val="14585523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sz="quarter" idx="1"/>
          </p:nvPr>
        </p:nvSpPr>
        <p:spPr>
          <a:xfrm>
            <a:off x="457200" y="914400"/>
            <a:ext cx="8153400" cy="5407025"/>
          </a:xfrm>
        </p:spPr>
        <p:txBody>
          <a:bodyPr>
            <a:normAutofit/>
          </a:bodyPr>
          <a:lstStyle/>
          <a:p>
            <a:pPr algn="just"/>
            <a:r>
              <a:rPr lang="en-US" sz="3200" dirty="0" smtClean="0"/>
              <a:t>Dynamically allocated objects can be given initial values.</a:t>
            </a:r>
          </a:p>
          <a:p>
            <a:pPr lvl="1" algn="just"/>
            <a:r>
              <a:rPr lang="en-US" sz="2400" b="1" i="1" dirty="0" err="1" smtClean="0">
                <a:solidFill>
                  <a:srgbClr val="0000CC"/>
                </a:solidFill>
              </a:rPr>
              <a:t>int</a:t>
            </a:r>
            <a:r>
              <a:rPr lang="en-US" sz="2400" b="1" i="1" dirty="0" smtClean="0">
                <a:solidFill>
                  <a:srgbClr val="0000CC"/>
                </a:solidFill>
              </a:rPr>
              <a:t> *p = new </a:t>
            </a:r>
            <a:r>
              <a:rPr lang="en-US" sz="2400" b="1" i="1" dirty="0" err="1" smtClean="0">
                <a:solidFill>
                  <a:srgbClr val="0000CC"/>
                </a:solidFill>
              </a:rPr>
              <a:t>int</a:t>
            </a:r>
            <a:r>
              <a:rPr lang="en-US" sz="2400" b="1" i="1" dirty="0" smtClean="0">
                <a:solidFill>
                  <a:srgbClr val="0000CC"/>
                </a:solidFill>
              </a:rPr>
              <a:t>;</a:t>
            </a:r>
          </a:p>
          <a:p>
            <a:pPr lvl="2" algn="just"/>
            <a:r>
              <a:rPr lang="en-US" dirty="0" smtClean="0"/>
              <a:t>Dynamically allocates memory to store an integer value which contains garbage value.</a:t>
            </a:r>
          </a:p>
          <a:p>
            <a:pPr lvl="1" algn="just"/>
            <a:r>
              <a:rPr lang="en-US" sz="2400" b="1" i="1" dirty="0" err="1" smtClean="0">
                <a:solidFill>
                  <a:srgbClr val="0000CC"/>
                </a:solidFill>
              </a:rPr>
              <a:t>int</a:t>
            </a:r>
            <a:r>
              <a:rPr lang="en-US" sz="2400" b="1" i="1" dirty="0" smtClean="0">
                <a:solidFill>
                  <a:srgbClr val="0000CC"/>
                </a:solidFill>
              </a:rPr>
              <a:t> *p = new </a:t>
            </a:r>
            <a:r>
              <a:rPr lang="en-US" sz="2400" b="1" i="1" dirty="0" err="1" smtClean="0">
                <a:solidFill>
                  <a:srgbClr val="0000CC"/>
                </a:solidFill>
              </a:rPr>
              <a:t>int</a:t>
            </a:r>
            <a:r>
              <a:rPr lang="en-US" sz="2400" b="1" i="1" dirty="0" smtClean="0">
                <a:solidFill>
                  <a:srgbClr val="0000CC"/>
                </a:solidFill>
              </a:rPr>
              <a:t>(10);</a:t>
            </a:r>
          </a:p>
          <a:p>
            <a:pPr lvl="2" algn="just"/>
            <a:r>
              <a:rPr lang="en-US" dirty="0" smtClean="0"/>
              <a:t>Dynamically allocates memory to store an integer value and initializes that memory to 10.</a:t>
            </a:r>
          </a:p>
          <a:p>
            <a:pPr lvl="2" algn="just"/>
            <a:r>
              <a:rPr lang="en-US" i="1" dirty="0" smtClean="0"/>
              <a:t>Note the use of parenthesis </a:t>
            </a:r>
            <a:r>
              <a:rPr lang="en-US" b="1" i="1" dirty="0" smtClean="0"/>
              <a:t>( ) </a:t>
            </a:r>
            <a:r>
              <a:rPr lang="en-US" i="1" dirty="0" smtClean="0"/>
              <a:t>while supplying initial values.</a:t>
            </a:r>
          </a:p>
        </p:txBody>
      </p:sp>
      <p:sp>
        <p:nvSpPr>
          <p:cNvPr id="2" name="Footer Placeholder 1"/>
          <p:cNvSpPr>
            <a:spLocks noGrp="1"/>
          </p:cNvSpPr>
          <p:nvPr>
            <p:ph type="ftr" sz="quarter" idx="3"/>
          </p:nvPr>
        </p:nvSpPr>
        <p:spPr/>
        <p:txBody>
          <a:bodyPr/>
          <a:lstStyle/>
          <a:p>
            <a:pPr>
              <a:defRPr/>
            </a:pPr>
            <a:r>
              <a:rPr lang="en-US" smtClean="0"/>
              <a:t>Sajeeb Saha, Dept. of CSE, JnU</a:t>
            </a:r>
            <a:endParaRPr lang="en-US" dirty="0"/>
          </a:p>
        </p:txBody>
      </p:sp>
      <p:sp>
        <p:nvSpPr>
          <p:cNvPr id="3" name="Slide Number Placeholder 2"/>
          <p:cNvSpPr>
            <a:spLocks noGrp="1"/>
          </p:cNvSpPr>
          <p:nvPr>
            <p:ph type="sldNum" sz="quarter" idx="12"/>
          </p:nvPr>
        </p:nvSpPr>
        <p:spPr/>
        <p:txBody>
          <a:bodyPr/>
          <a:lstStyle/>
          <a:p>
            <a:fld id="{CE308FB9-473D-425F-91BA-31AB478CD0CF}" type="slidenum">
              <a:rPr lang="en-US" smtClean="0"/>
              <a:pPr/>
              <a:t>21</a:t>
            </a:fld>
            <a:endParaRPr lang="en-US"/>
          </a:p>
        </p:txBody>
      </p:sp>
      <p:sp>
        <p:nvSpPr>
          <p:cNvPr id="7" name="Title 3"/>
          <p:cNvSpPr txBox="1">
            <a:spLocks/>
          </p:cNvSpPr>
          <p:nvPr/>
        </p:nvSpPr>
        <p:spPr>
          <a:xfrm>
            <a:off x="457200" y="212725"/>
            <a:ext cx="8229600" cy="701675"/>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Trebuchet MS" pitchFamily="34" charset="0"/>
              </a:defRPr>
            </a:lvl2pPr>
            <a:lvl3pPr algn="ctr" rtl="0" eaLnBrk="0" fontAlgn="base" hangingPunct="0">
              <a:spcBef>
                <a:spcPct val="0"/>
              </a:spcBef>
              <a:spcAft>
                <a:spcPct val="0"/>
              </a:spcAft>
              <a:defRPr sz="4400">
                <a:solidFill>
                  <a:schemeClr val="tx1"/>
                </a:solidFill>
                <a:latin typeface="Trebuchet MS" pitchFamily="34" charset="0"/>
              </a:defRPr>
            </a:lvl3pPr>
            <a:lvl4pPr algn="ctr" rtl="0" eaLnBrk="0" fontAlgn="base" hangingPunct="0">
              <a:spcBef>
                <a:spcPct val="0"/>
              </a:spcBef>
              <a:spcAft>
                <a:spcPct val="0"/>
              </a:spcAft>
              <a:defRPr sz="4400">
                <a:solidFill>
                  <a:schemeClr val="tx1"/>
                </a:solidFill>
                <a:latin typeface="Trebuchet MS" pitchFamily="34" charset="0"/>
              </a:defRPr>
            </a:lvl4pPr>
            <a:lvl5pPr algn="ctr" rtl="0" eaLnBrk="0" fontAlgn="base" hangingPunct="0">
              <a:spcBef>
                <a:spcPct val="0"/>
              </a:spcBef>
              <a:spcAft>
                <a:spcPct val="0"/>
              </a:spcAft>
              <a:defRPr sz="4400">
                <a:solidFill>
                  <a:schemeClr val="tx1"/>
                </a:solidFill>
                <a:latin typeface="Trebuchet MS" pitchFamily="34" charset="0"/>
              </a:defRPr>
            </a:lvl5pPr>
            <a:lvl6pPr marL="457200" algn="ctr" rtl="0" fontAlgn="base">
              <a:spcBef>
                <a:spcPct val="0"/>
              </a:spcBef>
              <a:spcAft>
                <a:spcPct val="0"/>
              </a:spcAft>
              <a:defRPr sz="4400">
                <a:solidFill>
                  <a:schemeClr val="tx1"/>
                </a:solidFill>
                <a:latin typeface="Trebuchet MS" pitchFamily="34" charset="0"/>
              </a:defRPr>
            </a:lvl6pPr>
            <a:lvl7pPr marL="914400" algn="ctr" rtl="0" fontAlgn="base">
              <a:spcBef>
                <a:spcPct val="0"/>
              </a:spcBef>
              <a:spcAft>
                <a:spcPct val="0"/>
              </a:spcAft>
              <a:defRPr sz="4400">
                <a:solidFill>
                  <a:schemeClr val="tx1"/>
                </a:solidFill>
                <a:latin typeface="Trebuchet MS" pitchFamily="34" charset="0"/>
              </a:defRPr>
            </a:lvl7pPr>
            <a:lvl8pPr marL="1371600" algn="ctr" rtl="0" fontAlgn="base">
              <a:spcBef>
                <a:spcPct val="0"/>
              </a:spcBef>
              <a:spcAft>
                <a:spcPct val="0"/>
              </a:spcAft>
              <a:defRPr sz="4400">
                <a:solidFill>
                  <a:schemeClr val="tx1"/>
                </a:solidFill>
                <a:latin typeface="Trebuchet MS" pitchFamily="34" charset="0"/>
              </a:defRPr>
            </a:lvl8pPr>
            <a:lvl9pPr marL="1828800" algn="ctr" rtl="0" fontAlgn="base">
              <a:spcBef>
                <a:spcPct val="0"/>
              </a:spcBef>
              <a:spcAft>
                <a:spcPct val="0"/>
              </a:spcAft>
              <a:defRPr sz="4400">
                <a:solidFill>
                  <a:schemeClr val="tx1"/>
                </a:solidFill>
                <a:latin typeface="Trebuchet MS" pitchFamily="34" charset="0"/>
              </a:defRPr>
            </a:lvl9pPr>
          </a:lstStyle>
          <a:p>
            <a:r>
              <a:rPr lang="en-US" sz="3600" b="1" dirty="0">
                <a:solidFill>
                  <a:srgbClr val="002060"/>
                </a:solidFill>
                <a:latin typeface="Cambria" panose="02040503050406030204" pitchFamily="18" charset="0"/>
              </a:rPr>
              <a:t>Using new and delete</a:t>
            </a:r>
          </a:p>
        </p:txBody>
      </p:sp>
    </p:spTree>
    <p:extLst>
      <p:ext uri="{BB962C8B-B14F-4D97-AF65-F5344CB8AC3E}">
        <p14:creationId xmlns:p14="http://schemas.microsoft.com/office/powerpoint/2010/main" val="38320380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sz="quarter" idx="1"/>
          </p:nvPr>
        </p:nvSpPr>
        <p:spPr>
          <a:xfrm>
            <a:off x="457200" y="990600"/>
            <a:ext cx="8229600" cy="5483225"/>
          </a:xfrm>
        </p:spPr>
        <p:txBody>
          <a:bodyPr>
            <a:normAutofit lnSpcReduction="10000"/>
          </a:bodyPr>
          <a:lstStyle/>
          <a:p>
            <a:pPr algn="just">
              <a:buNone/>
            </a:pPr>
            <a:r>
              <a:rPr lang="en-US" sz="2600" b="1" i="1" dirty="0" smtClean="0">
                <a:solidFill>
                  <a:srgbClr val="0000CC"/>
                </a:solidFill>
              </a:rPr>
              <a:t>class A{</a:t>
            </a:r>
          </a:p>
          <a:p>
            <a:pPr lvl="1" algn="just">
              <a:buNone/>
            </a:pPr>
            <a:r>
              <a:rPr lang="en-US" sz="2200" b="1" i="1" dirty="0" smtClean="0">
                <a:solidFill>
                  <a:srgbClr val="0000CC"/>
                </a:solidFill>
              </a:rPr>
              <a:t> </a:t>
            </a:r>
            <a:r>
              <a:rPr lang="en-US" sz="2200" b="1" i="1" dirty="0" err="1" smtClean="0">
                <a:solidFill>
                  <a:srgbClr val="0000CC"/>
                </a:solidFill>
              </a:rPr>
              <a:t>int</a:t>
            </a:r>
            <a:r>
              <a:rPr lang="en-US" sz="2200" b="1" i="1" dirty="0" smtClean="0">
                <a:solidFill>
                  <a:srgbClr val="0000CC"/>
                </a:solidFill>
              </a:rPr>
              <a:t> x;</a:t>
            </a:r>
          </a:p>
          <a:p>
            <a:pPr lvl="1" algn="just">
              <a:buNone/>
            </a:pPr>
            <a:r>
              <a:rPr lang="en-US" sz="2200" b="1" i="1" dirty="0" smtClean="0">
                <a:solidFill>
                  <a:srgbClr val="0000CC"/>
                </a:solidFill>
              </a:rPr>
              <a:t> public: </a:t>
            </a:r>
          </a:p>
          <a:p>
            <a:pPr lvl="1" algn="just">
              <a:buNone/>
            </a:pPr>
            <a:r>
              <a:rPr lang="en-US" sz="2200" b="1" i="1" dirty="0" smtClean="0">
                <a:solidFill>
                  <a:srgbClr val="0000CC"/>
                </a:solidFill>
              </a:rPr>
              <a:t>A(</a:t>
            </a:r>
            <a:r>
              <a:rPr lang="en-US" sz="2200" b="1" i="1" dirty="0" err="1" smtClean="0">
                <a:solidFill>
                  <a:srgbClr val="0000CC"/>
                </a:solidFill>
              </a:rPr>
              <a:t>int</a:t>
            </a:r>
            <a:r>
              <a:rPr lang="en-US" sz="2200" b="1" i="1" dirty="0" smtClean="0">
                <a:solidFill>
                  <a:srgbClr val="0000CC"/>
                </a:solidFill>
              </a:rPr>
              <a:t> n) { x = n; }</a:t>
            </a:r>
          </a:p>
          <a:p>
            <a:pPr algn="just">
              <a:buNone/>
            </a:pPr>
            <a:r>
              <a:rPr lang="en-US" sz="2600" b="1" i="1" dirty="0" smtClean="0">
                <a:solidFill>
                  <a:srgbClr val="0000CC"/>
                </a:solidFill>
              </a:rPr>
              <a:t> };</a:t>
            </a:r>
          </a:p>
          <a:p>
            <a:pPr lvl="1" algn="just"/>
            <a:r>
              <a:rPr lang="en-US" sz="2400" b="1" dirty="0" smtClean="0">
                <a:solidFill>
                  <a:srgbClr val="0000CC"/>
                </a:solidFill>
              </a:rPr>
              <a:t>A *p = new A(10);</a:t>
            </a:r>
          </a:p>
          <a:p>
            <a:pPr lvl="2" algn="just"/>
            <a:r>
              <a:rPr lang="en-US" dirty="0" smtClean="0"/>
              <a:t>Dynamically allocates memory to store a </a:t>
            </a:r>
            <a:r>
              <a:rPr lang="en-US" dirty="0" err="1" smtClean="0"/>
              <a:t>A</a:t>
            </a:r>
            <a:r>
              <a:rPr lang="en-US" dirty="0" smtClean="0"/>
              <a:t> object and calls the constructor A(</a:t>
            </a:r>
            <a:r>
              <a:rPr lang="en-US" dirty="0" err="1" smtClean="0"/>
              <a:t>int</a:t>
            </a:r>
            <a:r>
              <a:rPr lang="en-US" dirty="0" smtClean="0"/>
              <a:t> n) for this object which initializes x to 10.</a:t>
            </a:r>
          </a:p>
          <a:p>
            <a:pPr lvl="1" algn="just"/>
            <a:r>
              <a:rPr lang="en-US" sz="2400" b="1" dirty="0" smtClean="0">
                <a:solidFill>
                  <a:srgbClr val="0000CC"/>
                </a:solidFill>
              </a:rPr>
              <a:t>A *p = new A;</a:t>
            </a:r>
          </a:p>
          <a:p>
            <a:pPr lvl="2" algn="just"/>
            <a:r>
              <a:rPr lang="en-US" dirty="0" smtClean="0"/>
              <a:t>It will produce </a:t>
            </a:r>
            <a:r>
              <a:rPr lang="en-US" b="1" dirty="0" smtClean="0"/>
              <a:t>compiler error</a:t>
            </a:r>
            <a:r>
              <a:rPr lang="en-US" dirty="0" smtClean="0"/>
              <a:t> because in this example class A does not have a default constructor.</a:t>
            </a:r>
          </a:p>
        </p:txBody>
      </p:sp>
      <p:sp>
        <p:nvSpPr>
          <p:cNvPr id="2" name="Footer Placeholder 1"/>
          <p:cNvSpPr>
            <a:spLocks noGrp="1"/>
          </p:cNvSpPr>
          <p:nvPr>
            <p:ph type="ftr" sz="quarter" idx="3"/>
          </p:nvPr>
        </p:nvSpPr>
        <p:spPr/>
        <p:txBody>
          <a:bodyPr/>
          <a:lstStyle/>
          <a:p>
            <a:pPr>
              <a:defRPr/>
            </a:pPr>
            <a:r>
              <a:rPr lang="en-US" smtClean="0"/>
              <a:t>Sajeeb Saha, Dept. of CSE, JnU</a:t>
            </a:r>
            <a:endParaRPr lang="en-US" dirty="0"/>
          </a:p>
        </p:txBody>
      </p:sp>
      <p:sp>
        <p:nvSpPr>
          <p:cNvPr id="3" name="Slide Number Placeholder 2"/>
          <p:cNvSpPr>
            <a:spLocks noGrp="1"/>
          </p:cNvSpPr>
          <p:nvPr>
            <p:ph type="sldNum" sz="quarter" idx="12"/>
          </p:nvPr>
        </p:nvSpPr>
        <p:spPr/>
        <p:txBody>
          <a:bodyPr/>
          <a:lstStyle/>
          <a:p>
            <a:fld id="{CE308FB9-473D-425F-91BA-31AB478CD0CF}" type="slidenum">
              <a:rPr lang="en-US" smtClean="0"/>
              <a:pPr/>
              <a:t>22</a:t>
            </a:fld>
            <a:endParaRPr lang="en-US"/>
          </a:p>
        </p:txBody>
      </p:sp>
      <p:sp>
        <p:nvSpPr>
          <p:cNvPr id="7" name="Title 3"/>
          <p:cNvSpPr txBox="1">
            <a:spLocks/>
          </p:cNvSpPr>
          <p:nvPr/>
        </p:nvSpPr>
        <p:spPr>
          <a:xfrm>
            <a:off x="457200" y="212725"/>
            <a:ext cx="8229600" cy="701675"/>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Trebuchet MS" pitchFamily="34" charset="0"/>
              </a:defRPr>
            </a:lvl2pPr>
            <a:lvl3pPr algn="ctr" rtl="0" eaLnBrk="0" fontAlgn="base" hangingPunct="0">
              <a:spcBef>
                <a:spcPct val="0"/>
              </a:spcBef>
              <a:spcAft>
                <a:spcPct val="0"/>
              </a:spcAft>
              <a:defRPr sz="4400">
                <a:solidFill>
                  <a:schemeClr val="tx1"/>
                </a:solidFill>
                <a:latin typeface="Trebuchet MS" pitchFamily="34" charset="0"/>
              </a:defRPr>
            </a:lvl3pPr>
            <a:lvl4pPr algn="ctr" rtl="0" eaLnBrk="0" fontAlgn="base" hangingPunct="0">
              <a:spcBef>
                <a:spcPct val="0"/>
              </a:spcBef>
              <a:spcAft>
                <a:spcPct val="0"/>
              </a:spcAft>
              <a:defRPr sz="4400">
                <a:solidFill>
                  <a:schemeClr val="tx1"/>
                </a:solidFill>
                <a:latin typeface="Trebuchet MS" pitchFamily="34" charset="0"/>
              </a:defRPr>
            </a:lvl4pPr>
            <a:lvl5pPr algn="ctr" rtl="0" eaLnBrk="0" fontAlgn="base" hangingPunct="0">
              <a:spcBef>
                <a:spcPct val="0"/>
              </a:spcBef>
              <a:spcAft>
                <a:spcPct val="0"/>
              </a:spcAft>
              <a:defRPr sz="4400">
                <a:solidFill>
                  <a:schemeClr val="tx1"/>
                </a:solidFill>
                <a:latin typeface="Trebuchet MS" pitchFamily="34" charset="0"/>
              </a:defRPr>
            </a:lvl5pPr>
            <a:lvl6pPr marL="457200" algn="ctr" rtl="0" fontAlgn="base">
              <a:spcBef>
                <a:spcPct val="0"/>
              </a:spcBef>
              <a:spcAft>
                <a:spcPct val="0"/>
              </a:spcAft>
              <a:defRPr sz="4400">
                <a:solidFill>
                  <a:schemeClr val="tx1"/>
                </a:solidFill>
                <a:latin typeface="Trebuchet MS" pitchFamily="34" charset="0"/>
              </a:defRPr>
            </a:lvl6pPr>
            <a:lvl7pPr marL="914400" algn="ctr" rtl="0" fontAlgn="base">
              <a:spcBef>
                <a:spcPct val="0"/>
              </a:spcBef>
              <a:spcAft>
                <a:spcPct val="0"/>
              </a:spcAft>
              <a:defRPr sz="4400">
                <a:solidFill>
                  <a:schemeClr val="tx1"/>
                </a:solidFill>
                <a:latin typeface="Trebuchet MS" pitchFamily="34" charset="0"/>
              </a:defRPr>
            </a:lvl7pPr>
            <a:lvl8pPr marL="1371600" algn="ctr" rtl="0" fontAlgn="base">
              <a:spcBef>
                <a:spcPct val="0"/>
              </a:spcBef>
              <a:spcAft>
                <a:spcPct val="0"/>
              </a:spcAft>
              <a:defRPr sz="4400">
                <a:solidFill>
                  <a:schemeClr val="tx1"/>
                </a:solidFill>
                <a:latin typeface="Trebuchet MS" pitchFamily="34" charset="0"/>
              </a:defRPr>
            </a:lvl8pPr>
            <a:lvl9pPr marL="1828800" algn="ctr" rtl="0" fontAlgn="base">
              <a:spcBef>
                <a:spcPct val="0"/>
              </a:spcBef>
              <a:spcAft>
                <a:spcPct val="0"/>
              </a:spcAft>
              <a:defRPr sz="4400">
                <a:solidFill>
                  <a:schemeClr val="tx1"/>
                </a:solidFill>
                <a:latin typeface="Trebuchet MS" pitchFamily="34" charset="0"/>
              </a:defRPr>
            </a:lvl9pPr>
          </a:lstStyle>
          <a:p>
            <a:r>
              <a:rPr lang="en-US" sz="3600" b="1" dirty="0">
                <a:solidFill>
                  <a:srgbClr val="002060"/>
                </a:solidFill>
                <a:latin typeface="Cambria" panose="02040503050406030204" pitchFamily="18" charset="0"/>
              </a:rPr>
              <a:t>Allocation of objects</a:t>
            </a:r>
          </a:p>
        </p:txBody>
      </p:sp>
    </p:spTree>
    <p:extLst>
      <p:ext uri="{BB962C8B-B14F-4D97-AF65-F5344CB8AC3E}">
        <p14:creationId xmlns:p14="http://schemas.microsoft.com/office/powerpoint/2010/main" val="13884783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sz="quarter" idx="1"/>
          </p:nvPr>
        </p:nvSpPr>
        <p:spPr>
          <a:xfrm>
            <a:off x="457200" y="990600"/>
            <a:ext cx="8229600" cy="5483225"/>
          </a:xfrm>
        </p:spPr>
        <p:txBody>
          <a:bodyPr>
            <a:normAutofit lnSpcReduction="10000"/>
          </a:bodyPr>
          <a:lstStyle/>
          <a:p>
            <a:pPr algn="just">
              <a:lnSpc>
                <a:spcPct val="80000"/>
              </a:lnSpc>
            </a:pPr>
            <a:r>
              <a:rPr lang="en-US" sz="2800" dirty="0" smtClean="0"/>
              <a:t>We can create dynamically allocated arrays using  new.</a:t>
            </a:r>
          </a:p>
          <a:p>
            <a:pPr algn="just">
              <a:lnSpc>
                <a:spcPct val="80000"/>
              </a:lnSpc>
            </a:pPr>
            <a:endParaRPr lang="en-US" sz="1100" dirty="0" smtClean="0"/>
          </a:p>
          <a:p>
            <a:pPr algn="just">
              <a:lnSpc>
                <a:spcPct val="80000"/>
              </a:lnSpc>
            </a:pPr>
            <a:r>
              <a:rPr lang="en-US" sz="2800" dirty="0" smtClean="0"/>
              <a:t>But deleting a dynamically allocated array needs a slight change in the use of delete</a:t>
            </a:r>
            <a:r>
              <a:rPr lang="en-US" dirty="0" smtClean="0"/>
              <a:t>.</a:t>
            </a:r>
          </a:p>
          <a:p>
            <a:pPr algn="just">
              <a:lnSpc>
                <a:spcPct val="80000"/>
              </a:lnSpc>
            </a:pPr>
            <a:endParaRPr lang="en-US" sz="1100" dirty="0" smtClean="0"/>
          </a:p>
          <a:p>
            <a:pPr algn="just">
              <a:lnSpc>
                <a:spcPct val="80000"/>
              </a:lnSpc>
            </a:pPr>
            <a:r>
              <a:rPr lang="en-US" sz="2800" b="1" dirty="0" smtClean="0"/>
              <a:t>It is not possible to initialize an array that is dynamically allocated.</a:t>
            </a:r>
          </a:p>
          <a:p>
            <a:pPr algn="just">
              <a:lnSpc>
                <a:spcPct val="80000"/>
              </a:lnSpc>
            </a:pPr>
            <a:endParaRPr lang="en-US" sz="1100" b="1" dirty="0" smtClean="0"/>
          </a:p>
          <a:p>
            <a:pPr lvl="1" algn="just">
              <a:lnSpc>
                <a:spcPct val="80000"/>
              </a:lnSpc>
            </a:pPr>
            <a:r>
              <a:rPr lang="en-US" sz="2600" b="1" dirty="0" err="1" smtClean="0">
                <a:solidFill>
                  <a:srgbClr val="0000CC"/>
                </a:solidFill>
              </a:rPr>
              <a:t>int</a:t>
            </a:r>
            <a:r>
              <a:rPr lang="en-US" sz="2600" b="1" dirty="0" smtClean="0">
                <a:solidFill>
                  <a:srgbClr val="0000CC"/>
                </a:solidFill>
              </a:rPr>
              <a:t> *a= new </a:t>
            </a:r>
            <a:r>
              <a:rPr lang="en-US" sz="2600" b="1" dirty="0" err="1" smtClean="0">
                <a:solidFill>
                  <a:srgbClr val="0000CC"/>
                </a:solidFill>
              </a:rPr>
              <a:t>int</a:t>
            </a:r>
            <a:r>
              <a:rPr lang="en-US" sz="2600" b="1" dirty="0" smtClean="0">
                <a:solidFill>
                  <a:srgbClr val="0000CC"/>
                </a:solidFill>
              </a:rPr>
              <a:t>[10];</a:t>
            </a:r>
          </a:p>
          <a:p>
            <a:pPr lvl="2" algn="just">
              <a:lnSpc>
                <a:spcPct val="80000"/>
              </a:lnSpc>
            </a:pPr>
            <a:r>
              <a:rPr lang="en-US" sz="2600" dirty="0" smtClean="0"/>
              <a:t>Creates an array of 10 integers</a:t>
            </a:r>
          </a:p>
          <a:p>
            <a:pPr lvl="2" algn="just">
              <a:lnSpc>
                <a:spcPct val="80000"/>
              </a:lnSpc>
            </a:pPr>
            <a:r>
              <a:rPr lang="en-US" sz="2600" dirty="0" smtClean="0"/>
              <a:t>All integers contain garbage values</a:t>
            </a:r>
          </a:p>
          <a:p>
            <a:pPr lvl="2" algn="just">
              <a:lnSpc>
                <a:spcPct val="80000"/>
              </a:lnSpc>
            </a:pPr>
            <a:r>
              <a:rPr lang="en-US" sz="2600" dirty="0" smtClean="0"/>
              <a:t>Note the use of square brackets [ ]</a:t>
            </a:r>
          </a:p>
          <a:p>
            <a:pPr lvl="2" algn="just">
              <a:lnSpc>
                <a:spcPct val="80000"/>
              </a:lnSpc>
            </a:pPr>
            <a:endParaRPr lang="en-US" sz="1000" dirty="0" smtClean="0"/>
          </a:p>
          <a:p>
            <a:pPr lvl="1" algn="just">
              <a:lnSpc>
                <a:spcPct val="80000"/>
              </a:lnSpc>
            </a:pPr>
            <a:r>
              <a:rPr lang="en-US" sz="2600" b="1" dirty="0" smtClean="0">
                <a:solidFill>
                  <a:srgbClr val="0000CC"/>
                </a:solidFill>
              </a:rPr>
              <a:t>delete [ ] a;</a:t>
            </a:r>
          </a:p>
          <a:p>
            <a:pPr lvl="2" algn="just">
              <a:lnSpc>
                <a:spcPct val="80000"/>
              </a:lnSpc>
            </a:pPr>
            <a:r>
              <a:rPr lang="en-US" sz="2600" dirty="0" smtClean="0"/>
              <a:t>Delete the entire array pointed by a</a:t>
            </a:r>
          </a:p>
          <a:p>
            <a:pPr lvl="2" algn="just">
              <a:lnSpc>
                <a:spcPct val="80000"/>
              </a:lnSpc>
            </a:pPr>
            <a:r>
              <a:rPr lang="en-US" sz="2600" dirty="0" smtClean="0"/>
              <a:t>Note the use of square brackets [ ]</a:t>
            </a:r>
          </a:p>
        </p:txBody>
      </p:sp>
      <p:sp>
        <p:nvSpPr>
          <p:cNvPr id="2" name="Footer Placeholder 1"/>
          <p:cNvSpPr>
            <a:spLocks noGrp="1"/>
          </p:cNvSpPr>
          <p:nvPr>
            <p:ph type="ftr" sz="quarter" idx="3"/>
          </p:nvPr>
        </p:nvSpPr>
        <p:spPr/>
        <p:txBody>
          <a:bodyPr/>
          <a:lstStyle/>
          <a:p>
            <a:pPr>
              <a:defRPr/>
            </a:pPr>
            <a:r>
              <a:rPr lang="en-US" smtClean="0"/>
              <a:t>Sajeeb Saha, Dept. of CSE, JnU</a:t>
            </a:r>
            <a:endParaRPr lang="en-US" dirty="0"/>
          </a:p>
        </p:txBody>
      </p:sp>
      <p:sp>
        <p:nvSpPr>
          <p:cNvPr id="3" name="Slide Number Placeholder 2"/>
          <p:cNvSpPr>
            <a:spLocks noGrp="1"/>
          </p:cNvSpPr>
          <p:nvPr>
            <p:ph type="sldNum" sz="quarter" idx="12"/>
          </p:nvPr>
        </p:nvSpPr>
        <p:spPr/>
        <p:txBody>
          <a:bodyPr/>
          <a:lstStyle/>
          <a:p>
            <a:fld id="{CE308FB9-473D-425F-91BA-31AB478CD0CF}" type="slidenum">
              <a:rPr lang="en-US" smtClean="0"/>
              <a:pPr/>
              <a:t>23</a:t>
            </a:fld>
            <a:endParaRPr lang="en-US"/>
          </a:p>
        </p:txBody>
      </p:sp>
      <p:sp>
        <p:nvSpPr>
          <p:cNvPr id="7" name="Title 3"/>
          <p:cNvSpPr txBox="1">
            <a:spLocks/>
          </p:cNvSpPr>
          <p:nvPr/>
        </p:nvSpPr>
        <p:spPr>
          <a:xfrm>
            <a:off x="457200" y="212725"/>
            <a:ext cx="8229600" cy="701675"/>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Trebuchet MS" pitchFamily="34" charset="0"/>
              </a:defRPr>
            </a:lvl2pPr>
            <a:lvl3pPr algn="ctr" rtl="0" eaLnBrk="0" fontAlgn="base" hangingPunct="0">
              <a:spcBef>
                <a:spcPct val="0"/>
              </a:spcBef>
              <a:spcAft>
                <a:spcPct val="0"/>
              </a:spcAft>
              <a:defRPr sz="4400">
                <a:solidFill>
                  <a:schemeClr val="tx1"/>
                </a:solidFill>
                <a:latin typeface="Trebuchet MS" pitchFamily="34" charset="0"/>
              </a:defRPr>
            </a:lvl3pPr>
            <a:lvl4pPr algn="ctr" rtl="0" eaLnBrk="0" fontAlgn="base" hangingPunct="0">
              <a:spcBef>
                <a:spcPct val="0"/>
              </a:spcBef>
              <a:spcAft>
                <a:spcPct val="0"/>
              </a:spcAft>
              <a:defRPr sz="4400">
                <a:solidFill>
                  <a:schemeClr val="tx1"/>
                </a:solidFill>
                <a:latin typeface="Trebuchet MS" pitchFamily="34" charset="0"/>
              </a:defRPr>
            </a:lvl4pPr>
            <a:lvl5pPr algn="ctr" rtl="0" eaLnBrk="0" fontAlgn="base" hangingPunct="0">
              <a:spcBef>
                <a:spcPct val="0"/>
              </a:spcBef>
              <a:spcAft>
                <a:spcPct val="0"/>
              </a:spcAft>
              <a:defRPr sz="4400">
                <a:solidFill>
                  <a:schemeClr val="tx1"/>
                </a:solidFill>
                <a:latin typeface="Trebuchet MS" pitchFamily="34" charset="0"/>
              </a:defRPr>
            </a:lvl5pPr>
            <a:lvl6pPr marL="457200" algn="ctr" rtl="0" fontAlgn="base">
              <a:spcBef>
                <a:spcPct val="0"/>
              </a:spcBef>
              <a:spcAft>
                <a:spcPct val="0"/>
              </a:spcAft>
              <a:defRPr sz="4400">
                <a:solidFill>
                  <a:schemeClr val="tx1"/>
                </a:solidFill>
                <a:latin typeface="Trebuchet MS" pitchFamily="34" charset="0"/>
              </a:defRPr>
            </a:lvl6pPr>
            <a:lvl7pPr marL="914400" algn="ctr" rtl="0" fontAlgn="base">
              <a:spcBef>
                <a:spcPct val="0"/>
              </a:spcBef>
              <a:spcAft>
                <a:spcPct val="0"/>
              </a:spcAft>
              <a:defRPr sz="4400">
                <a:solidFill>
                  <a:schemeClr val="tx1"/>
                </a:solidFill>
                <a:latin typeface="Trebuchet MS" pitchFamily="34" charset="0"/>
              </a:defRPr>
            </a:lvl7pPr>
            <a:lvl8pPr marL="1371600" algn="ctr" rtl="0" fontAlgn="base">
              <a:spcBef>
                <a:spcPct val="0"/>
              </a:spcBef>
              <a:spcAft>
                <a:spcPct val="0"/>
              </a:spcAft>
              <a:defRPr sz="4400">
                <a:solidFill>
                  <a:schemeClr val="tx1"/>
                </a:solidFill>
                <a:latin typeface="Trebuchet MS" pitchFamily="34" charset="0"/>
              </a:defRPr>
            </a:lvl8pPr>
            <a:lvl9pPr marL="1828800" algn="ctr" rtl="0" fontAlgn="base">
              <a:spcBef>
                <a:spcPct val="0"/>
              </a:spcBef>
              <a:spcAft>
                <a:spcPct val="0"/>
              </a:spcAft>
              <a:defRPr sz="4400">
                <a:solidFill>
                  <a:schemeClr val="tx1"/>
                </a:solidFill>
                <a:latin typeface="Trebuchet MS" pitchFamily="34" charset="0"/>
              </a:defRPr>
            </a:lvl9pPr>
          </a:lstStyle>
          <a:p>
            <a:r>
              <a:rPr lang="en-US" sz="3600" b="1" dirty="0">
                <a:solidFill>
                  <a:srgbClr val="002060"/>
                </a:solidFill>
                <a:latin typeface="Cambria" panose="02040503050406030204" pitchFamily="18" charset="0"/>
              </a:rPr>
              <a:t>Allocation of Arrays</a:t>
            </a:r>
          </a:p>
        </p:txBody>
      </p:sp>
    </p:spTree>
    <p:extLst>
      <p:ext uri="{BB962C8B-B14F-4D97-AF65-F5344CB8AC3E}">
        <p14:creationId xmlns:p14="http://schemas.microsoft.com/office/powerpoint/2010/main" val="26547128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sz="quarter" idx="1"/>
          </p:nvPr>
        </p:nvSpPr>
        <p:spPr>
          <a:xfrm>
            <a:off x="476250" y="1001843"/>
            <a:ext cx="8153400" cy="5429250"/>
          </a:xfrm>
        </p:spPr>
        <p:txBody>
          <a:bodyPr>
            <a:normAutofit/>
          </a:bodyPr>
          <a:lstStyle/>
          <a:p>
            <a:pPr algn="just">
              <a:lnSpc>
                <a:spcPct val="90000"/>
              </a:lnSpc>
            </a:pPr>
            <a:r>
              <a:rPr lang="en-US" sz="2400" dirty="0" smtClean="0"/>
              <a:t>It is not possible to initialize an array that is dynamically allocated. </a:t>
            </a:r>
            <a:r>
              <a:rPr lang="en-US" sz="2400" smtClean="0"/>
              <a:t>In </a:t>
            </a:r>
            <a:r>
              <a:rPr lang="en-US" sz="2400" dirty="0" smtClean="0"/>
              <a:t>order to create an array of objects of a class, the class must have a default constructor.</a:t>
            </a:r>
          </a:p>
        </p:txBody>
      </p:sp>
      <p:sp>
        <p:nvSpPr>
          <p:cNvPr id="6" name="Rectangle 3"/>
          <p:cNvSpPr txBox="1">
            <a:spLocks noChangeArrowheads="1"/>
          </p:cNvSpPr>
          <p:nvPr/>
        </p:nvSpPr>
        <p:spPr bwMode="auto">
          <a:xfrm>
            <a:off x="762000" y="2362200"/>
            <a:ext cx="3657600" cy="3429000"/>
          </a:xfrm>
          <a:prstGeom prst="rect">
            <a:avLst/>
          </a:prstGeom>
          <a:noFill/>
          <a:ln w="9525">
            <a:solidFill>
              <a:schemeClr val="tx1"/>
            </a:solidFill>
            <a:miter lim="800000"/>
            <a:headEnd/>
            <a:tailEnd/>
          </a:ln>
        </p:spPr>
        <p:txBody>
          <a:bodyPr/>
          <a:lstStyle/>
          <a:p>
            <a:pPr marL="342900" indent="-342900" algn="just">
              <a:lnSpc>
                <a:spcPct val="80000"/>
              </a:lnSpc>
              <a:spcBef>
                <a:spcPct val="20000"/>
              </a:spcBef>
              <a:defRPr/>
            </a:pPr>
            <a:r>
              <a:rPr lang="en-US" sz="2000" dirty="0">
                <a:solidFill>
                  <a:srgbClr val="0000CC"/>
                </a:solidFill>
                <a:latin typeface="Cambria" panose="02040503050406030204" pitchFamily="18" charset="0"/>
              </a:rPr>
              <a:t>class A { </a:t>
            </a:r>
          </a:p>
          <a:p>
            <a:pPr marL="342900" indent="-342900" algn="just">
              <a:lnSpc>
                <a:spcPct val="80000"/>
              </a:lnSpc>
              <a:spcBef>
                <a:spcPct val="20000"/>
              </a:spcBef>
              <a:defRPr/>
            </a:pPr>
            <a:r>
              <a:rPr lang="en-US" sz="2000" dirty="0">
                <a:solidFill>
                  <a:srgbClr val="0000CC"/>
                </a:solidFill>
                <a:latin typeface="Cambria" panose="02040503050406030204" pitchFamily="18" charset="0"/>
              </a:rPr>
              <a:t>   int x; </a:t>
            </a:r>
          </a:p>
          <a:p>
            <a:pPr marL="342900" indent="-342900" algn="just">
              <a:lnSpc>
                <a:spcPct val="80000"/>
              </a:lnSpc>
              <a:spcBef>
                <a:spcPct val="20000"/>
              </a:spcBef>
              <a:defRPr/>
            </a:pPr>
            <a:r>
              <a:rPr lang="en-US" sz="2000" dirty="0">
                <a:solidFill>
                  <a:srgbClr val="0000CC"/>
                </a:solidFill>
                <a:latin typeface="Cambria" panose="02040503050406030204" pitchFamily="18" charset="0"/>
              </a:rPr>
              <a:t>public: </a:t>
            </a:r>
          </a:p>
          <a:p>
            <a:pPr marL="342900" indent="-342900" algn="just">
              <a:lnSpc>
                <a:spcPct val="80000"/>
              </a:lnSpc>
              <a:spcBef>
                <a:spcPct val="20000"/>
              </a:spcBef>
              <a:defRPr/>
            </a:pPr>
            <a:r>
              <a:rPr lang="en-US" sz="2000" dirty="0">
                <a:solidFill>
                  <a:srgbClr val="0000CC"/>
                </a:solidFill>
                <a:latin typeface="Cambria" panose="02040503050406030204" pitchFamily="18" charset="0"/>
              </a:rPr>
              <a:t>   A(</a:t>
            </a:r>
            <a:r>
              <a:rPr lang="en-US" sz="2000" dirty="0" err="1">
                <a:solidFill>
                  <a:srgbClr val="0000CC"/>
                </a:solidFill>
                <a:latin typeface="Cambria" panose="02040503050406030204" pitchFamily="18" charset="0"/>
              </a:rPr>
              <a:t>int</a:t>
            </a:r>
            <a:r>
              <a:rPr lang="en-US" sz="2000" dirty="0">
                <a:solidFill>
                  <a:srgbClr val="0000CC"/>
                </a:solidFill>
                <a:latin typeface="Cambria" panose="02040503050406030204" pitchFamily="18" charset="0"/>
              </a:rPr>
              <a:t> n) { x = n; } };</a:t>
            </a:r>
          </a:p>
          <a:p>
            <a:pPr marL="342900" indent="-342900" algn="just">
              <a:lnSpc>
                <a:spcPct val="80000"/>
              </a:lnSpc>
              <a:spcBef>
                <a:spcPct val="20000"/>
              </a:spcBef>
              <a:defRPr/>
            </a:pPr>
            <a:endParaRPr lang="en-US" sz="2000" dirty="0">
              <a:solidFill>
                <a:srgbClr val="0000CC"/>
              </a:solidFill>
              <a:latin typeface="Cambria" panose="02040503050406030204" pitchFamily="18" charset="0"/>
            </a:endParaRPr>
          </a:p>
          <a:p>
            <a:pPr marL="342900" indent="-342900" algn="just">
              <a:lnSpc>
                <a:spcPct val="80000"/>
              </a:lnSpc>
              <a:spcBef>
                <a:spcPct val="20000"/>
              </a:spcBef>
              <a:defRPr/>
            </a:pPr>
            <a:r>
              <a:rPr lang="en-US" sz="2000" dirty="0">
                <a:solidFill>
                  <a:srgbClr val="0000CC"/>
                </a:solidFill>
                <a:latin typeface="Cambria" panose="02040503050406030204" pitchFamily="18" charset="0"/>
              </a:rPr>
              <a:t>A *array = new A[10]; </a:t>
            </a:r>
          </a:p>
          <a:p>
            <a:pPr marL="342900" indent="-342900" algn="just">
              <a:lnSpc>
                <a:spcPct val="80000"/>
              </a:lnSpc>
              <a:spcBef>
                <a:spcPct val="20000"/>
              </a:spcBef>
              <a:defRPr/>
            </a:pPr>
            <a:r>
              <a:rPr lang="en-US" sz="2000" b="1" dirty="0">
                <a:solidFill>
                  <a:srgbClr val="0000CC"/>
                </a:solidFill>
                <a:latin typeface="Cambria" panose="02040503050406030204" pitchFamily="18" charset="0"/>
              </a:rPr>
              <a:t>// compiler error</a:t>
            </a:r>
          </a:p>
        </p:txBody>
      </p:sp>
      <p:sp>
        <p:nvSpPr>
          <p:cNvPr id="7" name="Rectangle 3"/>
          <p:cNvSpPr txBox="1">
            <a:spLocks noChangeArrowheads="1"/>
          </p:cNvSpPr>
          <p:nvPr/>
        </p:nvSpPr>
        <p:spPr bwMode="auto">
          <a:xfrm>
            <a:off x="4800600" y="2362200"/>
            <a:ext cx="3657600" cy="3429000"/>
          </a:xfrm>
          <a:prstGeom prst="rect">
            <a:avLst/>
          </a:prstGeom>
          <a:noFill/>
          <a:ln w="9525">
            <a:solidFill>
              <a:schemeClr val="tx1"/>
            </a:solidFill>
            <a:miter lim="800000"/>
            <a:headEnd/>
            <a:tailEnd/>
          </a:ln>
        </p:spPr>
        <p:txBody>
          <a:bodyPr/>
          <a:lstStyle/>
          <a:p>
            <a:pPr marL="342900" indent="-342900" algn="just">
              <a:lnSpc>
                <a:spcPct val="80000"/>
              </a:lnSpc>
              <a:spcBef>
                <a:spcPct val="20000"/>
              </a:spcBef>
              <a:defRPr/>
            </a:pPr>
            <a:r>
              <a:rPr lang="en-US" sz="2000" dirty="0">
                <a:solidFill>
                  <a:srgbClr val="0000CC"/>
                </a:solidFill>
                <a:latin typeface="Cambria" panose="02040503050406030204" pitchFamily="18" charset="0"/>
              </a:rPr>
              <a:t>class A { </a:t>
            </a:r>
          </a:p>
          <a:p>
            <a:pPr marL="342900" indent="-342900" algn="just">
              <a:lnSpc>
                <a:spcPct val="80000"/>
              </a:lnSpc>
              <a:spcBef>
                <a:spcPct val="20000"/>
              </a:spcBef>
              <a:defRPr/>
            </a:pPr>
            <a:r>
              <a:rPr lang="en-US" sz="2000" dirty="0">
                <a:solidFill>
                  <a:srgbClr val="0000CC"/>
                </a:solidFill>
                <a:latin typeface="Cambria" panose="02040503050406030204" pitchFamily="18" charset="0"/>
              </a:rPr>
              <a:t>   int x; </a:t>
            </a:r>
          </a:p>
          <a:p>
            <a:pPr marL="342900" indent="-342900" algn="just">
              <a:lnSpc>
                <a:spcPct val="80000"/>
              </a:lnSpc>
              <a:spcBef>
                <a:spcPct val="20000"/>
              </a:spcBef>
              <a:defRPr/>
            </a:pPr>
            <a:r>
              <a:rPr lang="en-US" sz="2000" dirty="0">
                <a:solidFill>
                  <a:srgbClr val="0000CC"/>
                </a:solidFill>
                <a:latin typeface="Cambria" panose="02040503050406030204" pitchFamily="18" charset="0"/>
              </a:rPr>
              <a:t>public: </a:t>
            </a:r>
          </a:p>
          <a:p>
            <a:pPr marL="342900" indent="-342900" algn="just">
              <a:lnSpc>
                <a:spcPct val="80000"/>
              </a:lnSpc>
              <a:spcBef>
                <a:spcPct val="20000"/>
              </a:spcBef>
              <a:defRPr/>
            </a:pPr>
            <a:r>
              <a:rPr lang="en-US" sz="2000" dirty="0">
                <a:solidFill>
                  <a:srgbClr val="0000CC"/>
                </a:solidFill>
                <a:latin typeface="Cambria" panose="02040503050406030204" pitchFamily="18" charset="0"/>
              </a:rPr>
              <a:t>   A() { x = 0; }</a:t>
            </a:r>
          </a:p>
          <a:p>
            <a:pPr marL="342900" indent="-342900" algn="just">
              <a:lnSpc>
                <a:spcPct val="80000"/>
              </a:lnSpc>
              <a:spcBef>
                <a:spcPct val="20000"/>
              </a:spcBef>
              <a:defRPr/>
            </a:pPr>
            <a:r>
              <a:rPr lang="en-US" sz="2000" dirty="0">
                <a:solidFill>
                  <a:srgbClr val="0000CC"/>
                </a:solidFill>
                <a:latin typeface="Cambria" panose="02040503050406030204" pitchFamily="18" charset="0"/>
              </a:rPr>
              <a:t>   A(</a:t>
            </a:r>
            <a:r>
              <a:rPr lang="en-US" sz="2000" dirty="0" err="1">
                <a:solidFill>
                  <a:srgbClr val="0000CC"/>
                </a:solidFill>
                <a:latin typeface="Cambria" panose="02040503050406030204" pitchFamily="18" charset="0"/>
              </a:rPr>
              <a:t>int</a:t>
            </a:r>
            <a:r>
              <a:rPr lang="en-US" sz="2000" dirty="0">
                <a:solidFill>
                  <a:srgbClr val="0000CC"/>
                </a:solidFill>
                <a:latin typeface="Cambria" panose="02040503050406030204" pitchFamily="18" charset="0"/>
              </a:rPr>
              <a:t> n) { x = n; } };</a:t>
            </a:r>
          </a:p>
          <a:p>
            <a:pPr marL="342900" indent="-342900" algn="just">
              <a:lnSpc>
                <a:spcPct val="80000"/>
              </a:lnSpc>
              <a:spcBef>
                <a:spcPct val="20000"/>
              </a:spcBef>
              <a:defRPr/>
            </a:pPr>
            <a:r>
              <a:rPr lang="en-US" sz="2000" dirty="0">
                <a:solidFill>
                  <a:srgbClr val="0000CC"/>
                </a:solidFill>
                <a:latin typeface="Cambria" panose="02040503050406030204" pitchFamily="18" charset="0"/>
              </a:rPr>
              <a:t>A *array = new A[10]; </a:t>
            </a:r>
            <a:r>
              <a:rPr lang="en-US" sz="2000" b="1" dirty="0">
                <a:solidFill>
                  <a:srgbClr val="0000CC"/>
                </a:solidFill>
                <a:latin typeface="Cambria" panose="02040503050406030204" pitchFamily="18" charset="0"/>
              </a:rPr>
              <a:t>// no error</a:t>
            </a:r>
          </a:p>
          <a:p>
            <a:pPr marL="342900" indent="-342900" algn="just">
              <a:lnSpc>
                <a:spcPct val="80000"/>
              </a:lnSpc>
              <a:spcBef>
                <a:spcPct val="20000"/>
              </a:spcBef>
              <a:defRPr/>
            </a:pPr>
            <a:r>
              <a:rPr lang="en-US" sz="2000" b="1" dirty="0">
                <a:solidFill>
                  <a:srgbClr val="0000CC"/>
                </a:solidFill>
                <a:latin typeface="Cambria" panose="02040503050406030204" pitchFamily="18" charset="0"/>
              </a:rPr>
              <a:t>// use array</a:t>
            </a:r>
          </a:p>
          <a:p>
            <a:pPr marL="342900" indent="-342900" algn="just">
              <a:lnSpc>
                <a:spcPct val="80000"/>
              </a:lnSpc>
              <a:spcBef>
                <a:spcPct val="20000"/>
              </a:spcBef>
              <a:defRPr/>
            </a:pPr>
            <a:r>
              <a:rPr lang="en-US" sz="2000" dirty="0">
                <a:solidFill>
                  <a:srgbClr val="0000CC"/>
                </a:solidFill>
                <a:latin typeface="Cambria" panose="02040503050406030204" pitchFamily="18" charset="0"/>
              </a:rPr>
              <a:t>delete [ ] array;</a:t>
            </a:r>
          </a:p>
        </p:txBody>
      </p:sp>
      <p:sp>
        <p:nvSpPr>
          <p:cNvPr id="2" name="Footer Placeholder 1"/>
          <p:cNvSpPr>
            <a:spLocks noGrp="1"/>
          </p:cNvSpPr>
          <p:nvPr>
            <p:ph type="ftr" sz="quarter" idx="3"/>
          </p:nvPr>
        </p:nvSpPr>
        <p:spPr/>
        <p:txBody>
          <a:bodyPr/>
          <a:lstStyle/>
          <a:p>
            <a:pPr>
              <a:defRPr/>
            </a:pPr>
            <a:r>
              <a:rPr lang="en-US" smtClean="0"/>
              <a:t>Sajeeb Saha, Dept. of CSE, JnU</a:t>
            </a:r>
            <a:endParaRPr lang="en-US" dirty="0"/>
          </a:p>
        </p:txBody>
      </p:sp>
      <p:sp>
        <p:nvSpPr>
          <p:cNvPr id="3" name="Slide Number Placeholder 2"/>
          <p:cNvSpPr>
            <a:spLocks noGrp="1"/>
          </p:cNvSpPr>
          <p:nvPr>
            <p:ph type="sldNum" sz="quarter" idx="12"/>
          </p:nvPr>
        </p:nvSpPr>
        <p:spPr/>
        <p:txBody>
          <a:bodyPr/>
          <a:lstStyle/>
          <a:p>
            <a:fld id="{CE308FB9-473D-425F-91BA-31AB478CD0CF}" type="slidenum">
              <a:rPr lang="en-US" smtClean="0"/>
              <a:pPr/>
              <a:t>24</a:t>
            </a:fld>
            <a:endParaRPr lang="en-US"/>
          </a:p>
        </p:txBody>
      </p:sp>
      <p:sp>
        <p:nvSpPr>
          <p:cNvPr id="9" name="Title 3"/>
          <p:cNvSpPr txBox="1">
            <a:spLocks/>
          </p:cNvSpPr>
          <p:nvPr/>
        </p:nvSpPr>
        <p:spPr>
          <a:xfrm>
            <a:off x="457200" y="212725"/>
            <a:ext cx="8229600" cy="701675"/>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Trebuchet MS" pitchFamily="34" charset="0"/>
              </a:defRPr>
            </a:lvl2pPr>
            <a:lvl3pPr algn="ctr" rtl="0" eaLnBrk="0" fontAlgn="base" hangingPunct="0">
              <a:spcBef>
                <a:spcPct val="0"/>
              </a:spcBef>
              <a:spcAft>
                <a:spcPct val="0"/>
              </a:spcAft>
              <a:defRPr sz="4400">
                <a:solidFill>
                  <a:schemeClr val="tx1"/>
                </a:solidFill>
                <a:latin typeface="Trebuchet MS" pitchFamily="34" charset="0"/>
              </a:defRPr>
            </a:lvl3pPr>
            <a:lvl4pPr algn="ctr" rtl="0" eaLnBrk="0" fontAlgn="base" hangingPunct="0">
              <a:spcBef>
                <a:spcPct val="0"/>
              </a:spcBef>
              <a:spcAft>
                <a:spcPct val="0"/>
              </a:spcAft>
              <a:defRPr sz="4400">
                <a:solidFill>
                  <a:schemeClr val="tx1"/>
                </a:solidFill>
                <a:latin typeface="Trebuchet MS" pitchFamily="34" charset="0"/>
              </a:defRPr>
            </a:lvl4pPr>
            <a:lvl5pPr algn="ctr" rtl="0" eaLnBrk="0" fontAlgn="base" hangingPunct="0">
              <a:spcBef>
                <a:spcPct val="0"/>
              </a:spcBef>
              <a:spcAft>
                <a:spcPct val="0"/>
              </a:spcAft>
              <a:defRPr sz="4400">
                <a:solidFill>
                  <a:schemeClr val="tx1"/>
                </a:solidFill>
                <a:latin typeface="Trebuchet MS" pitchFamily="34" charset="0"/>
              </a:defRPr>
            </a:lvl5pPr>
            <a:lvl6pPr marL="457200" algn="ctr" rtl="0" fontAlgn="base">
              <a:spcBef>
                <a:spcPct val="0"/>
              </a:spcBef>
              <a:spcAft>
                <a:spcPct val="0"/>
              </a:spcAft>
              <a:defRPr sz="4400">
                <a:solidFill>
                  <a:schemeClr val="tx1"/>
                </a:solidFill>
                <a:latin typeface="Trebuchet MS" pitchFamily="34" charset="0"/>
              </a:defRPr>
            </a:lvl6pPr>
            <a:lvl7pPr marL="914400" algn="ctr" rtl="0" fontAlgn="base">
              <a:spcBef>
                <a:spcPct val="0"/>
              </a:spcBef>
              <a:spcAft>
                <a:spcPct val="0"/>
              </a:spcAft>
              <a:defRPr sz="4400">
                <a:solidFill>
                  <a:schemeClr val="tx1"/>
                </a:solidFill>
                <a:latin typeface="Trebuchet MS" pitchFamily="34" charset="0"/>
              </a:defRPr>
            </a:lvl7pPr>
            <a:lvl8pPr marL="1371600" algn="ctr" rtl="0" fontAlgn="base">
              <a:spcBef>
                <a:spcPct val="0"/>
              </a:spcBef>
              <a:spcAft>
                <a:spcPct val="0"/>
              </a:spcAft>
              <a:defRPr sz="4400">
                <a:solidFill>
                  <a:schemeClr val="tx1"/>
                </a:solidFill>
                <a:latin typeface="Trebuchet MS" pitchFamily="34" charset="0"/>
              </a:defRPr>
            </a:lvl8pPr>
            <a:lvl9pPr marL="1828800" algn="ctr" rtl="0" fontAlgn="base">
              <a:spcBef>
                <a:spcPct val="0"/>
              </a:spcBef>
              <a:spcAft>
                <a:spcPct val="0"/>
              </a:spcAft>
              <a:defRPr sz="4400">
                <a:solidFill>
                  <a:schemeClr val="tx1"/>
                </a:solidFill>
                <a:latin typeface="Trebuchet MS" pitchFamily="34" charset="0"/>
              </a:defRPr>
            </a:lvl9pPr>
          </a:lstStyle>
          <a:p>
            <a:r>
              <a:rPr lang="en-US" sz="3600" b="1" dirty="0">
                <a:solidFill>
                  <a:srgbClr val="002060"/>
                </a:solidFill>
                <a:latin typeface="Cambria" panose="02040503050406030204" pitchFamily="18" charset="0"/>
              </a:rPr>
              <a:t>Allocation of Arrays of Objects</a:t>
            </a:r>
          </a:p>
        </p:txBody>
      </p:sp>
    </p:spTree>
    <p:extLst>
      <p:ext uri="{BB962C8B-B14F-4D97-AF65-F5344CB8AC3E}">
        <p14:creationId xmlns:p14="http://schemas.microsoft.com/office/powerpoint/2010/main" val="12159590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sz="quarter" idx="1"/>
          </p:nvPr>
        </p:nvSpPr>
        <p:spPr>
          <a:xfrm>
            <a:off x="457200" y="1207358"/>
            <a:ext cx="8229600" cy="4873625"/>
          </a:xfrm>
        </p:spPr>
        <p:txBody>
          <a:bodyPr/>
          <a:lstStyle/>
          <a:p>
            <a:r>
              <a:rPr lang="en-US" sz="3200" b="1" dirty="0" smtClean="0">
                <a:solidFill>
                  <a:srgbClr val="0000CC"/>
                </a:solidFill>
              </a:rPr>
              <a:t>A *array = new A[10];</a:t>
            </a:r>
          </a:p>
          <a:p>
            <a:pPr lvl="1"/>
            <a:r>
              <a:rPr lang="en-US" sz="2400" dirty="0" smtClean="0"/>
              <a:t>The default constructor is called for all the objects.</a:t>
            </a:r>
          </a:p>
          <a:p>
            <a:pPr lvl="1"/>
            <a:endParaRPr lang="en-US" sz="2400" dirty="0" smtClean="0"/>
          </a:p>
          <a:p>
            <a:r>
              <a:rPr lang="en-US" sz="3200" b="1" dirty="0" smtClean="0">
                <a:solidFill>
                  <a:srgbClr val="0000CC"/>
                </a:solidFill>
              </a:rPr>
              <a:t>delete [ ] array;</a:t>
            </a:r>
          </a:p>
          <a:p>
            <a:pPr lvl="1"/>
            <a:r>
              <a:rPr lang="en-US" sz="2400" dirty="0" smtClean="0"/>
              <a:t>Destructor is called for all the objects present in the array</a:t>
            </a:r>
            <a:r>
              <a:rPr lang="en-US" sz="2000" dirty="0" smtClean="0"/>
              <a:t>.</a:t>
            </a:r>
          </a:p>
        </p:txBody>
      </p:sp>
      <p:sp>
        <p:nvSpPr>
          <p:cNvPr id="2" name="Footer Placeholder 1"/>
          <p:cNvSpPr>
            <a:spLocks noGrp="1"/>
          </p:cNvSpPr>
          <p:nvPr>
            <p:ph type="ftr" sz="quarter" idx="3"/>
          </p:nvPr>
        </p:nvSpPr>
        <p:spPr/>
        <p:txBody>
          <a:bodyPr/>
          <a:lstStyle/>
          <a:p>
            <a:pPr>
              <a:defRPr/>
            </a:pPr>
            <a:r>
              <a:rPr lang="en-US" smtClean="0"/>
              <a:t>Sajeeb Saha, Dept. of CSE, JnU</a:t>
            </a:r>
            <a:endParaRPr lang="en-US" dirty="0"/>
          </a:p>
        </p:txBody>
      </p:sp>
      <p:sp>
        <p:nvSpPr>
          <p:cNvPr id="3" name="Slide Number Placeholder 2"/>
          <p:cNvSpPr>
            <a:spLocks noGrp="1"/>
          </p:cNvSpPr>
          <p:nvPr>
            <p:ph type="sldNum" sz="quarter" idx="12"/>
          </p:nvPr>
        </p:nvSpPr>
        <p:spPr/>
        <p:txBody>
          <a:bodyPr/>
          <a:lstStyle/>
          <a:p>
            <a:fld id="{CE308FB9-473D-425F-91BA-31AB478CD0CF}" type="slidenum">
              <a:rPr lang="en-US" smtClean="0"/>
              <a:pPr/>
              <a:t>25</a:t>
            </a:fld>
            <a:endParaRPr lang="en-US"/>
          </a:p>
        </p:txBody>
      </p:sp>
      <p:sp>
        <p:nvSpPr>
          <p:cNvPr id="7" name="Title 3"/>
          <p:cNvSpPr txBox="1">
            <a:spLocks/>
          </p:cNvSpPr>
          <p:nvPr/>
        </p:nvSpPr>
        <p:spPr>
          <a:xfrm>
            <a:off x="457200" y="212725"/>
            <a:ext cx="8229600" cy="701675"/>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Trebuchet MS" pitchFamily="34" charset="0"/>
              </a:defRPr>
            </a:lvl2pPr>
            <a:lvl3pPr algn="ctr" rtl="0" eaLnBrk="0" fontAlgn="base" hangingPunct="0">
              <a:spcBef>
                <a:spcPct val="0"/>
              </a:spcBef>
              <a:spcAft>
                <a:spcPct val="0"/>
              </a:spcAft>
              <a:defRPr sz="4400">
                <a:solidFill>
                  <a:schemeClr val="tx1"/>
                </a:solidFill>
                <a:latin typeface="Trebuchet MS" pitchFamily="34" charset="0"/>
              </a:defRPr>
            </a:lvl3pPr>
            <a:lvl4pPr algn="ctr" rtl="0" eaLnBrk="0" fontAlgn="base" hangingPunct="0">
              <a:spcBef>
                <a:spcPct val="0"/>
              </a:spcBef>
              <a:spcAft>
                <a:spcPct val="0"/>
              </a:spcAft>
              <a:defRPr sz="4400">
                <a:solidFill>
                  <a:schemeClr val="tx1"/>
                </a:solidFill>
                <a:latin typeface="Trebuchet MS" pitchFamily="34" charset="0"/>
              </a:defRPr>
            </a:lvl4pPr>
            <a:lvl5pPr algn="ctr" rtl="0" eaLnBrk="0" fontAlgn="base" hangingPunct="0">
              <a:spcBef>
                <a:spcPct val="0"/>
              </a:spcBef>
              <a:spcAft>
                <a:spcPct val="0"/>
              </a:spcAft>
              <a:defRPr sz="4400">
                <a:solidFill>
                  <a:schemeClr val="tx1"/>
                </a:solidFill>
                <a:latin typeface="Trebuchet MS" pitchFamily="34" charset="0"/>
              </a:defRPr>
            </a:lvl5pPr>
            <a:lvl6pPr marL="457200" algn="ctr" rtl="0" fontAlgn="base">
              <a:spcBef>
                <a:spcPct val="0"/>
              </a:spcBef>
              <a:spcAft>
                <a:spcPct val="0"/>
              </a:spcAft>
              <a:defRPr sz="4400">
                <a:solidFill>
                  <a:schemeClr val="tx1"/>
                </a:solidFill>
                <a:latin typeface="Trebuchet MS" pitchFamily="34" charset="0"/>
              </a:defRPr>
            </a:lvl6pPr>
            <a:lvl7pPr marL="914400" algn="ctr" rtl="0" fontAlgn="base">
              <a:spcBef>
                <a:spcPct val="0"/>
              </a:spcBef>
              <a:spcAft>
                <a:spcPct val="0"/>
              </a:spcAft>
              <a:defRPr sz="4400">
                <a:solidFill>
                  <a:schemeClr val="tx1"/>
                </a:solidFill>
                <a:latin typeface="Trebuchet MS" pitchFamily="34" charset="0"/>
              </a:defRPr>
            </a:lvl7pPr>
            <a:lvl8pPr marL="1371600" algn="ctr" rtl="0" fontAlgn="base">
              <a:spcBef>
                <a:spcPct val="0"/>
              </a:spcBef>
              <a:spcAft>
                <a:spcPct val="0"/>
              </a:spcAft>
              <a:defRPr sz="4400">
                <a:solidFill>
                  <a:schemeClr val="tx1"/>
                </a:solidFill>
                <a:latin typeface="Trebuchet MS" pitchFamily="34" charset="0"/>
              </a:defRPr>
            </a:lvl8pPr>
            <a:lvl9pPr marL="1828800" algn="ctr" rtl="0" fontAlgn="base">
              <a:spcBef>
                <a:spcPct val="0"/>
              </a:spcBef>
              <a:spcAft>
                <a:spcPct val="0"/>
              </a:spcAft>
              <a:defRPr sz="4400">
                <a:solidFill>
                  <a:schemeClr val="tx1"/>
                </a:solidFill>
                <a:latin typeface="Trebuchet MS" pitchFamily="34" charset="0"/>
              </a:defRPr>
            </a:lvl9pPr>
          </a:lstStyle>
          <a:p>
            <a:r>
              <a:rPr lang="en-US" sz="3600" b="1" dirty="0">
                <a:solidFill>
                  <a:srgbClr val="002060"/>
                </a:solidFill>
                <a:latin typeface="Cambria" panose="02040503050406030204" pitchFamily="18" charset="0"/>
              </a:rPr>
              <a:t>Allocation of Arrays of Objects</a:t>
            </a:r>
          </a:p>
        </p:txBody>
      </p:sp>
    </p:spTree>
    <p:extLst>
      <p:ext uri="{BB962C8B-B14F-4D97-AF65-F5344CB8AC3E}">
        <p14:creationId xmlns:p14="http://schemas.microsoft.com/office/powerpoint/2010/main" val="12622407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045077"/>
          </a:xfrm>
        </p:spPr>
        <p:txBody>
          <a:bodyPr/>
          <a:lstStyle/>
          <a:p>
            <a:pPr algn="just">
              <a:buFont typeface="Arial" panose="020B0604020202020204" pitchFamily="34" charset="0"/>
              <a:buChar char="•"/>
            </a:pPr>
            <a:r>
              <a:rPr lang="en-US" sz="2800" dirty="0"/>
              <a:t>Memory in your C++ program is divided into two parts −</a:t>
            </a:r>
          </a:p>
          <a:p>
            <a:pPr lvl="1" algn="just"/>
            <a:r>
              <a:rPr lang="en-US" sz="2400" b="1" dirty="0"/>
              <a:t>The stack</a:t>
            </a:r>
            <a:r>
              <a:rPr lang="en-US" sz="2400" dirty="0"/>
              <a:t> − All variables declared inside the function will take up memory from the stack.</a:t>
            </a:r>
          </a:p>
          <a:p>
            <a:pPr lvl="1" algn="just"/>
            <a:r>
              <a:rPr lang="en-US" sz="2400" b="1" dirty="0"/>
              <a:t>The heap</a:t>
            </a:r>
            <a:r>
              <a:rPr lang="en-US" sz="2400" dirty="0"/>
              <a:t> − This is unused memory of the program and can be used to allocate the memory dynamically when program runs.</a:t>
            </a:r>
          </a:p>
          <a:p>
            <a:pPr algn="just">
              <a:buFont typeface="Arial" panose="020B0604020202020204" pitchFamily="34" charset="0"/>
              <a:buChar char="•"/>
            </a:pPr>
            <a:r>
              <a:rPr lang="en-US" dirty="0"/>
              <a:t> </a:t>
            </a:r>
            <a:r>
              <a:rPr lang="en-US" dirty="0" smtClean="0"/>
              <a:t>Dynamic </a:t>
            </a:r>
            <a:r>
              <a:rPr lang="en-US" sz="2800" dirty="0" smtClean="0"/>
              <a:t>memory is allocated at </a:t>
            </a:r>
            <a:r>
              <a:rPr lang="en-US" sz="2800" dirty="0"/>
              <a:t>run time within the heap for the variable of a given type using </a:t>
            </a:r>
            <a:r>
              <a:rPr lang="en-US" sz="2800" dirty="0" smtClean="0">
                <a:solidFill>
                  <a:srgbClr val="0000CC"/>
                </a:solidFill>
              </a:rPr>
              <a:t>new </a:t>
            </a:r>
            <a:r>
              <a:rPr lang="en-US" sz="2800" dirty="0" smtClean="0"/>
              <a:t>operator</a:t>
            </a:r>
            <a:endParaRPr lang="en-US" sz="2800" dirty="0"/>
          </a:p>
        </p:txBody>
      </p:sp>
      <p:sp>
        <p:nvSpPr>
          <p:cNvPr id="5" name="Footer Placeholder 4"/>
          <p:cNvSpPr>
            <a:spLocks noGrp="1"/>
          </p:cNvSpPr>
          <p:nvPr>
            <p:ph type="ftr" sz="quarter" idx="3"/>
          </p:nvPr>
        </p:nvSpPr>
        <p:spPr/>
        <p:txBody>
          <a:bodyPr/>
          <a:lstStyle/>
          <a:p>
            <a:pPr>
              <a:defRPr/>
            </a:pPr>
            <a:r>
              <a:rPr lang="en-US" smtClean="0"/>
              <a:t>Sajeeb Saha, Dept. of CSE, JnU</a:t>
            </a:r>
            <a:endParaRPr lang="en-US" dirty="0"/>
          </a:p>
        </p:txBody>
      </p:sp>
      <p:sp>
        <p:nvSpPr>
          <p:cNvPr id="6" name="Slide Number Placeholder 5"/>
          <p:cNvSpPr>
            <a:spLocks noGrp="1"/>
          </p:cNvSpPr>
          <p:nvPr>
            <p:ph type="sldNum" sz="quarter" idx="12"/>
          </p:nvPr>
        </p:nvSpPr>
        <p:spPr/>
        <p:txBody>
          <a:bodyPr/>
          <a:lstStyle/>
          <a:p>
            <a:fld id="{CE308FB9-473D-425F-91BA-31AB478CD0CF}" type="slidenum">
              <a:rPr lang="en-US" smtClean="0"/>
              <a:pPr/>
              <a:t>26</a:t>
            </a:fld>
            <a:endParaRPr lang="en-US"/>
          </a:p>
        </p:txBody>
      </p:sp>
      <p:sp>
        <p:nvSpPr>
          <p:cNvPr id="7" name="Title 3"/>
          <p:cNvSpPr txBox="1">
            <a:spLocks/>
          </p:cNvSpPr>
          <p:nvPr/>
        </p:nvSpPr>
        <p:spPr>
          <a:xfrm>
            <a:off x="457200" y="212725"/>
            <a:ext cx="8229600" cy="701675"/>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Trebuchet MS" pitchFamily="34" charset="0"/>
              </a:defRPr>
            </a:lvl2pPr>
            <a:lvl3pPr algn="ctr" rtl="0" eaLnBrk="0" fontAlgn="base" hangingPunct="0">
              <a:spcBef>
                <a:spcPct val="0"/>
              </a:spcBef>
              <a:spcAft>
                <a:spcPct val="0"/>
              </a:spcAft>
              <a:defRPr sz="4400">
                <a:solidFill>
                  <a:schemeClr val="tx1"/>
                </a:solidFill>
                <a:latin typeface="Trebuchet MS" pitchFamily="34" charset="0"/>
              </a:defRPr>
            </a:lvl3pPr>
            <a:lvl4pPr algn="ctr" rtl="0" eaLnBrk="0" fontAlgn="base" hangingPunct="0">
              <a:spcBef>
                <a:spcPct val="0"/>
              </a:spcBef>
              <a:spcAft>
                <a:spcPct val="0"/>
              </a:spcAft>
              <a:defRPr sz="4400">
                <a:solidFill>
                  <a:schemeClr val="tx1"/>
                </a:solidFill>
                <a:latin typeface="Trebuchet MS" pitchFamily="34" charset="0"/>
              </a:defRPr>
            </a:lvl4pPr>
            <a:lvl5pPr algn="ctr" rtl="0" eaLnBrk="0" fontAlgn="base" hangingPunct="0">
              <a:spcBef>
                <a:spcPct val="0"/>
              </a:spcBef>
              <a:spcAft>
                <a:spcPct val="0"/>
              </a:spcAft>
              <a:defRPr sz="4400">
                <a:solidFill>
                  <a:schemeClr val="tx1"/>
                </a:solidFill>
                <a:latin typeface="Trebuchet MS" pitchFamily="34" charset="0"/>
              </a:defRPr>
            </a:lvl5pPr>
            <a:lvl6pPr marL="457200" algn="ctr" rtl="0" fontAlgn="base">
              <a:spcBef>
                <a:spcPct val="0"/>
              </a:spcBef>
              <a:spcAft>
                <a:spcPct val="0"/>
              </a:spcAft>
              <a:defRPr sz="4400">
                <a:solidFill>
                  <a:schemeClr val="tx1"/>
                </a:solidFill>
                <a:latin typeface="Trebuchet MS" pitchFamily="34" charset="0"/>
              </a:defRPr>
            </a:lvl6pPr>
            <a:lvl7pPr marL="914400" algn="ctr" rtl="0" fontAlgn="base">
              <a:spcBef>
                <a:spcPct val="0"/>
              </a:spcBef>
              <a:spcAft>
                <a:spcPct val="0"/>
              </a:spcAft>
              <a:defRPr sz="4400">
                <a:solidFill>
                  <a:schemeClr val="tx1"/>
                </a:solidFill>
                <a:latin typeface="Trebuchet MS" pitchFamily="34" charset="0"/>
              </a:defRPr>
            </a:lvl7pPr>
            <a:lvl8pPr marL="1371600" algn="ctr" rtl="0" fontAlgn="base">
              <a:spcBef>
                <a:spcPct val="0"/>
              </a:spcBef>
              <a:spcAft>
                <a:spcPct val="0"/>
              </a:spcAft>
              <a:defRPr sz="4400">
                <a:solidFill>
                  <a:schemeClr val="tx1"/>
                </a:solidFill>
                <a:latin typeface="Trebuchet MS" pitchFamily="34" charset="0"/>
              </a:defRPr>
            </a:lvl8pPr>
            <a:lvl9pPr marL="1828800" algn="ctr" rtl="0" fontAlgn="base">
              <a:spcBef>
                <a:spcPct val="0"/>
              </a:spcBef>
              <a:spcAft>
                <a:spcPct val="0"/>
              </a:spcAft>
              <a:defRPr sz="4400">
                <a:solidFill>
                  <a:schemeClr val="tx1"/>
                </a:solidFill>
                <a:latin typeface="Trebuchet MS" pitchFamily="34" charset="0"/>
              </a:defRPr>
            </a:lvl9pPr>
          </a:lstStyle>
          <a:p>
            <a:r>
              <a:rPr lang="en-US" sz="3600" b="1" dirty="0">
                <a:solidFill>
                  <a:srgbClr val="002060"/>
                </a:solidFill>
                <a:latin typeface="Cambria" panose="02040503050406030204" pitchFamily="18" charset="0"/>
              </a:rPr>
              <a:t>Dynamic memory allocation</a:t>
            </a:r>
          </a:p>
        </p:txBody>
      </p:sp>
    </p:spTree>
    <p:extLst>
      <p:ext uri="{BB962C8B-B14F-4D97-AF65-F5344CB8AC3E}">
        <p14:creationId xmlns:p14="http://schemas.microsoft.com/office/powerpoint/2010/main" val="631069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buFont typeface="Arial" panose="020B0604020202020204" pitchFamily="34" charset="0"/>
              <a:buChar char="•"/>
            </a:pPr>
            <a:r>
              <a:rPr lang="en-US" sz="2800" dirty="0" smtClean="0"/>
              <a:t>There </a:t>
            </a:r>
            <a:r>
              <a:rPr lang="en-US" sz="2800" dirty="0"/>
              <a:t>may be cases where the memory needs of a program can only be determined during </a:t>
            </a:r>
            <a:r>
              <a:rPr lang="en-US" sz="2800" dirty="0" smtClean="0"/>
              <a:t>runtime</a:t>
            </a:r>
          </a:p>
          <a:p>
            <a:pPr lvl="1" algn="just"/>
            <a:r>
              <a:rPr lang="en-US" sz="2400" dirty="0" smtClean="0"/>
              <a:t>For </a:t>
            </a:r>
            <a:r>
              <a:rPr lang="en-US" sz="2400" dirty="0"/>
              <a:t>example, when the memory needed depends on user </a:t>
            </a:r>
            <a:r>
              <a:rPr lang="en-US" sz="2400" dirty="0" smtClean="0"/>
              <a:t>input</a:t>
            </a:r>
          </a:p>
          <a:p>
            <a:pPr lvl="1" algn="just"/>
            <a:endParaRPr lang="en-US" sz="2400" dirty="0" smtClean="0"/>
          </a:p>
          <a:p>
            <a:pPr algn="just">
              <a:buFont typeface="Arial" panose="020B0604020202020204" pitchFamily="34" charset="0"/>
              <a:buChar char="•"/>
            </a:pPr>
            <a:r>
              <a:rPr lang="en-US" sz="2800" dirty="0" smtClean="0"/>
              <a:t>Dynamic memory is allocated at </a:t>
            </a:r>
            <a:r>
              <a:rPr lang="en-US" sz="2800" dirty="0"/>
              <a:t>run time within the heap for the variable of a given type using </a:t>
            </a:r>
            <a:r>
              <a:rPr lang="en-US" sz="2800" dirty="0" smtClean="0">
                <a:solidFill>
                  <a:srgbClr val="0000CC"/>
                </a:solidFill>
              </a:rPr>
              <a:t>new </a:t>
            </a:r>
            <a:r>
              <a:rPr lang="en-US" sz="2800" dirty="0" smtClean="0"/>
              <a:t>operator</a:t>
            </a:r>
            <a:endParaRPr lang="en-US" sz="2800" dirty="0"/>
          </a:p>
        </p:txBody>
      </p:sp>
      <p:sp>
        <p:nvSpPr>
          <p:cNvPr id="5" name="Footer Placeholder 4"/>
          <p:cNvSpPr>
            <a:spLocks noGrp="1"/>
          </p:cNvSpPr>
          <p:nvPr>
            <p:ph type="ftr" sz="quarter" idx="3"/>
          </p:nvPr>
        </p:nvSpPr>
        <p:spPr/>
        <p:txBody>
          <a:bodyPr/>
          <a:lstStyle/>
          <a:p>
            <a:pPr>
              <a:defRPr/>
            </a:pPr>
            <a:r>
              <a:rPr lang="en-US" smtClean="0"/>
              <a:t>Sajeeb Saha, Dept. of CSE, JnU</a:t>
            </a:r>
            <a:endParaRPr lang="en-US" dirty="0"/>
          </a:p>
        </p:txBody>
      </p:sp>
      <p:sp>
        <p:nvSpPr>
          <p:cNvPr id="6" name="Slide Number Placeholder 5"/>
          <p:cNvSpPr>
            <a:spLocks noGrp="1"/>
          </p:cNvSpPr>
          <p:nvPr>
            <p:ph type="sldNum" sz="quarter" idx="12"/>
          </p:nvPr>
        </p:nvSpPr>
        <p:spPr/>
        <p:txBody>
          <a:bodyPr/>
          <a:lstStyle/>
          <a:p>
            <a:fld id="{CE308FB9-473D-425F-91BA-31AB478CD0CF}" type="slidenum">
              <a:rPr lang="en-US" smtClean="0"/>
              <a:pPr/>
              <a:t>27</a:t>
            </a:fld>
            <a:endParaRPr lang="en-US"/>
          </a:p>
        </p:txBody>
      </p:sp>
      <p:sp>
        <p:nvSpPr>
          <p:cNvPr id="7" name="Title 3"/>
          <p:cNvSpPr txBox="1">
            <a:spLocks/>
          </p:cNvSpPr>
          <p:nvPr/>
        </p:nvSpPr>
        <p:spPr>
          <a:xfrm>
            <a:off x="457200" y="212725"/>
            <a:ext cx="8229600" cy="701675"/>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Trebuchet MS" pitchFamily="34" charset="0"/>
              </a:defRPr>
            </a:lvl2pPr>
            <a:lvl3pPr algn="ctr" rtl="0" eaLnBrk="0" fontAlgn="base" hangingPunct="0">
              <a:spcBef>
                <a:spcPct val="0"/>
              </a:spcBef>
              <a:spcAft>
                <a:spcPct val="0"/>
              </a:spcAft>
              <a:defRPr sz="4400">
                <a:solidFill>
                  <a:schemeClr val="tx1"/>
                </a:solidFill>
                <a:latin typeface="Trebuchet MS" pitchFamily="34" charset="0"/>
              </a:defRPr>
            </a:lvl3pPr>
            <a:lvl4pPr algn="ctr" rtl="0" eaLnBrk="0" fontAlgn="base" hangingPunct="0">
              <a:spcBef>
                <a:spcPct val="0"/>
              </a:spcBef>
              <a:spcAft>
                <a:spcPct val="0"/>
              </a:spcAft>
              <a:defRPr sz="4400">
                <a:solidFill>
                  <a:schemeClr val="tx1"/>
                </a:solidFill>
                <a:latin typeface="Trebuchet MS" pitchFamily="34" charset="0"/>
              </a:defRPr>
            </a:lvl4pPr>
            <a:lvl5pPr algn="ctr" rtl="0" eaLnBrk="0" fontAlgn="base" hangingPunct="0">
              <a:spcBef>
                <a:spcPct val="0"/>
              </a:spcBef>
              <a:spcAft>
                <a:spcPct val="0"/>
              </a:spcAft>
              <a:defRPr sz="4400">
                <a:solidFill>
                  <a:schemeClr val="tx1"/>
                </a:solidFill>
                <a:latin typeface="Trebuchet MS" pitchFamily="34" charset="0"/>
              </a:defRPr>
            </a:lvl5pPr>
            <a:lvl6pPr marL="457200" algn="ctr" rtl="0" fontAlgn="base">
              <a:spcBef>
                <a:spcPct val="0"/>
              </a:spcBef>
              <a:spcAft>
                <a:spcPct val="0"/>
              </a:spcAft>
              <a:defRPr sz="4400">
                <a:solidFill>
                  <a:schemeClr val="tx1"/>
                </a:solidFill>
                <a:latin typeface="Trebuchet MS" pitchFamily="34" charset="0"/>
              </a:defRPr>
            </a:lvl6pPr>
            <a:lvl7pPr marL="914400" algn="ctr" rtl="0" fontAlgn="base">
              <a:spcBef>
                <a:spcPct val="0"/>
              </a:spcBef>
              <a:spcAft>
                <a:spcPct val="0"/>
              </a:spcAft>
              <a:defRPr sz="4400">
                <a:solidFill>
                  <a:schemeClr val="tx1"/>
                </a:solidFill>
                <a:latin typeface="Trebuchet MS" pitchFamily="34" charset="0"/>
              </a:defRPr>
            </a:lvl7pPr>
            <a:lvl8pPr marL="1371600" algn="ctr" rtl="0" fontAlgn="base">
              <a:spcBef>
                <a:spcPct val="0"/>
              </a:spcBef>
              <a:spcAft>
                <a:spcPct val="0"/>
              </a:spcAft>
              <a:defRPr sz="4400">
                <a:solidFill>
                  <a:schemeClr val="tx1"/>
                </a:solidFill>
                <a:latin typeface="Trebuchet MS" pitchFamily="34" charset="0"/>
              </a:defRPr>
            </a:lvl8pPr>
            <a:lvl9pPr marL="1828800" algn="ctr" rtl="0" fontAlgn="base">
              <a:spcBef>
                <a:spcPct val="0"/>
              </a:spcBef>
              <a:spcAft>
                <a:spcPct val="0"/>
              </a:spcAft>
              <a:defRPr sz="4400">
                <a:solidFill>
                  <a:schemeClr val="tx1"/>
                </a:solidFill>
                <a:latin typeface="Trebuchet MS" pitchFamily="34" charset="0"/>
              </a:defRPr>
            </a:lvl9pPr>
          </a:lstStyle>
          <a:p>
            <a:r>
              <a:rPr lang="en-US" sz="3600" b="1" dirty="0">
                <a:solidFill>
                  <a:srgbClr val="002060"/>
                </a:solidFill>
                <a:latin typeface="Cambria" panose="02040503050406030204" pitchFamily="18" charset="0"/>
              </a:rPr>
              <a:t>Dynamic memory allocation</a:t>
            </a:r>
          </a:p>
        </p:txBody>
      </p:sp>
    </p:spTree>
    <p:extLst>
      <p:ext uri="{BB962C8B-B14F-4D97-AF65-F5344CB8AC3E}">
        <p14:creationId xmlns:p14="http://schemas.microsoft.com/office/powerpoint/2010/main" val="40592477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Chapter 13</a:t>
            </a:r>
          </a:p>
          <a:p>
            <a:pPr marL="457200" lvl="1" indent="0">
              <a:buNone/>
            </a:pPr>
            <a:r>
              <a:rPr lang="en-US" dirty="0" smtClean="0"/>
              <a:t>[ C++ : </a:t>
            </a:r>
            <a:r>
              <a:rPr lang="en-US" dirty="0"/>
              <a:t>The complete </a:t>
            </a:r>
            <a:r>
              <a:rPr lang="en-US" dirty="0" smtClean="0"/>
              <a:t>reference ]</a:t>
            </a:r>
            <a:endParaRPr lang="en-US" dirty="0"/>
          </a:p>
        </p:txBody>
      </p:sp>
      <p:sp>
        <p:nvSpPr>
          <p:cNvPr id="5" name="Footer Placeholder 4"/>
          <p:cNvSpPr>
            <a:spLocks noGrp="1"/>
          </p:cNvSpPr>
          <p:nvPr>
            <p:ph type="ftr" sz="quarter" idx="3"/>
          </p:nvPr>
        </p:nvSpPr>
        <p:spPr/>
        <p:txBody>
          <a:bodyPr/>
          <a:lstStyle/>
          <a:p>
            <a:pPr>
              <a:defRPr/>
            </a:pPr>
            <a:r>
              <a:rPr lang="en-US" smtClean="0"/>
              <a:t>Sajeeb Saha, Dept. of CSE, JnU</a:t>
            </a:r>
            <a:endParaRPr lang="en-US" dirty="0"/>
          </a:p>
        </p:txBody>
      </p:sp>
      <p:sp>
        <p:nvSpPr>
          <p:cNvPr id="6" name="Slide Number Placeholder 5"/>
          <p:cNvSpPr>
            <a:spLocks noGrp="1"/>
          </p:cNvSpPr>
          <p:nvPr>
            <p:ph type="sldNum" sz="quarter" idx="12"/>
          </p:nvPr>
        </p:nvSpPr>
        <p:spPr/>
        <p:txBody>
          <a:bodyPr/>
          <a:lstStyle/>
          <a:p>
            <a:fld id="{CE308FB9-473D-425F-91BA-31AB478CD0CF}" type="slidenum">
              <a:rPr lang="en-US" smtClean="0"/>
              <a:pPr/>
              <a:t>28</a:t>
            </a:fld>
            <a:endParaRPr lang="en-US"/>
          </a:p>
        </p:txBody>
      </p:sp>
      <p:sp>
        <p:nvSpPr>
          <p:cNvPr id="8" name="Title 3"/>
          <p:cNvSpPr txBox="1">
            <a:spLocks/>
          </p:cNvSpPr>
          <p:nvPr/>
        </p:nvSpPr>
        <p:spPr>
          <a:xfrm>
            <a:off x="457200" y="212725"/>
            <a:ext cx="8229600" cy="701675"/>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Trebuchet MS" pitchFamily="34" charset="0"/>
              </a:defRPr>
            </a:lvl2pPr>
            <a:lvl3pPr algn="ctr" rtl="0" eaLnBrk="0" fontAlgn="base" hangingPunct="0">
              <a:spcBef>
                <a:spcPct val="0"/>
              </a:spcBef>
              <a:spcAft>
                <a:spcPct val="0"/>
              </a:spcAft>
              <a:defRPr sz="4400">
                <a:solidFill>
                  <a:schemeClr val="tx1"/>
                </a:solidFill>
                <a:latin typeface="Trebuchet MS" pitchFamily="34" charset="0"/>
              </a:defRPr>
            </a:lvl3pPr>
            <a:lvl4pPr algn="ctr" rtl="0" eaLnBrk="0" fontAlgn="base" hangingPunct="0">
              <a:spcBef>
                <a:spcPct val="0"/>
              </a:spcBef>
              <a:spcAft>
                <a:spcPct val="0"/>
              </a:spcAft>
              <a:defRPr sz="4400">
                <a:solidFill>
                  <a:schemeClr val="tx1"/>
                </a:solidFill>
                <a:latin typeface="Trebuchet MS" pitchFamily="34" charset="0"/>
              </a:defRPr>
            </a:lvl4pPr>
            <a:lvl5pPr algn="ctr" rtl="0" eaLnBrk="0" fontAlgn="base" hangingPunct="0">
              <a:spcBef>
                <a:spcPct val="0"/>
              </a:spcBef>
              <a:spcAft>
                <a:spcPct val="0"/>
              </a:spcAft>
              <a:defRPr sz="4400">
                <a:solidFill>
                  <a:schemeClr val="tx1"/>
                </a:solidFill>
                <a:latin typeface="Trebuchet MS" pitchFamily="34" charset="0"/>
              </a:defRPr>
            </a:lvl5pPr>
            <a:lvl6pPr marL="457200" algn="ctr" rtl="0" fontAlgn="base">
              <a:spcBef>
                <a:spcPct val="0"/>
              </a:spcBef>
              <a:spcAft>
                <a:spcPct val="0"/>
              </a:spcAft>
              <a:defRPr sz="4400">
                <a:solidFill>
                  <a:schemeClr val="tx1"/>
                </a:solidFill>
                <a:latin typeface="Trebuchet MS" pitchFamily="34" charset="0"/>
              </a:defRPr>
            </a:lvl6pPr>
            <a:lvl7pPr marL="914400" algn="ctr" rtl="0" fontAlgn="base">
              <a:spcBef>
                <a:spcPct val="0"/>
              </a:spcBef>
              <a:spcAft>
                <a:spcPct val="0"/>
              </a:spcAft>
              <a:defRPr sz="4400">
                <a:solidFill>
                  <a:schemeClr val="tx1"/>
                </a:solidFill>
                <a:latin typeface="Trebuchet MS" pitchFamily="34" charset="0"/>
              </a:defRPr>
            </a:lvl7pPr>
            <a:lvl8pPr marL="1371600" algn="ctr" rtl="0" fontAlgn="base">
              <a:spcBef>
                <a:spcPct val="0"/>
              </a:spcBef>
              <a:spcAft>
                <a:spcPct val="0"/>
              </a:spcAft>
              <a:defRPr sz="4400">
                <a:solidFill>
                  <a:schemeClr val="tx1"/>
                </a:solidFill>
                <a:latin typeface="Trebuchet MS" pitchFamily="34" charset="0"/>
              </a:defRPr>
            </a:lvl8pPr>
            <a:lvl9pPr marL="1828800" algn="ctr" rtl="0" fontAlgn="base">
              <a:spcBef>
                <a:spcPct val="0"/>
              </a:spcBef>
              <a:spcAft>
                <a:spcPct val="0"/>
              </a:spcAft>
              <a:defRPr sz="4400">
                <a:solidFill>
                  <a:schemeClr val="tx1"/>
                </a:solidFill>
                <a:latin typeface="Trebuchet MS" pitchFamily="34" charset="0"/>
              </a:defRPr>
            </a:lvl9pPr>
          </a:lstStyle>
          <a:p>
            <a:r>
              <a:rPr lang="en-US" sz="3600" b="1" dirty="0" smtClean="0">
                <a:solidFill>
                  <a:srgbClr val="002060"/>
                </a:solidFill>
                <a:latin typeface="Cambria" panose="02040503050406030204" pitchFamily="18" charset="0"/>
              </a:rPr>
              <a:t>Reference</a:t>
            </a:r>
            <a:endParaRPr lang="en-US" sz="3600" b="1" dirty="0">
              <a:solidFill>
                <a:srgbClr val="002060"/>
              </a:solidFill>
              <a:latin typeface="Cambria" panose="02040503050406030204" pitchFamily="18" charset="0"/>
            </a:endParaRPr>
          </a:p>
        </p:txBody>
      </p:sp>
    </p:spTree>
    <p:extLst>
      <p:ext uri="{BB962C8B-B14F-4D97-AF65-F5344CB8AC3E}">
        <p14:creationId xmlns:p14="http://schemas.microsoft.com/office/powerpoint/2010/main" val="31828891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bwMode="auto">
          <a:xfrm>
            <a:off x="476250" y="2667000"/>
            <a:ext cx="8229600" cy="1204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600" kern="1200">
                <a:solidFill>
                  <a:schemeClr val="tx1"/>
                </a:solidFill>
                <a:latin typeface="Cambria" panose="02040503050406030204" pitchFamily="18" charset="0"/>
                <a:ea typeface="+mn-ea"/>
                <a:cs typeface="+mn-cs"/>
              </a:defRPr>
            </a:lvl1pPr>
            <a:lvl2pPr marL="742950" indent="-285750" algn="l" rtl="0" eaLnBrk="0" fontAlgn="base" hangingPunct="0">
              <a:spcBef>
                <a:spcPct val="20000"/>
              </a:spcBef>
              <a:spcAft>
                <a:spcPct val="0"/>
              </a:spcAft>
              <a:buFont typeface="Arial" charset="0"/>
              <a:buChar char="–"/>
              <a:defRPr sz="3200" kern="1200">
                <a:solidFill>
                  <a:schemeClr val="tx1"/>
                </a:solidFill>
                <a:latin typeface="Cambria" panose="02040503050406030204" pitchFamily="18" charset="0"/>
                <a:ea typeface="+mn-ea"/>
                <a:cs typeface="+mn-cs"/>
              </a:defRPr>
            </a:lvl2pPr>
            <a:lvl3pPr marL="1143000" indent="-228600" algn="l" rtl="0" eaLnBrk="0" fontAlgn="base" hangingPunct="0">
              <a:spcBef>
                <a:spcPct val="20000"/>
              </a:spcBef>
              <a:spcAft>
                <a:spcPct val="0"/>
              </a:spcAft>
              <a:buFont typeface="Arial" charset="0"/>
              <a:buChar char="•"/>
              <a:defRPr sz="2800" kern="1200">
                <a:solidFill>
                  <a:schemeClr val="tx1"/>
                </a:solidFill>
                <a:latin typeface="Cambria" panose="02040503050406030204" pitchFamily="18" charset="0"/>
                <a:ea typeface="+mn-ea"/>
                <a:cs typeface="+mn-cs"/>
              </a:defRPr>
            </a:lvl3pPr>
            <a:lvl4pPr marL="1600200" indent="-228600" algn="l" rtl="0" eaLnBrk="0" fontAlgn="base" hangingPunct="0">
              <a:spcBef>
                <a:spcPct val="20000"/>
              </a:spcBef>
              <a:spcAft>
                <a:spcPct val="0"/>
              </a:spcAft>
              <a:buFont typeface="Arial" charset="0"/>
              <a:buChar char="–"/>
              <a:defRPr sz="2400" kern="1200">
                <a:solidFill>
                  <a:schemeClr val="tx1"/>
                </a:solidFill>
                <a:latin typeface="Cambria" panose="02040503050406030204" pitchFamily="18" charset="0"/>
                <a:ea typeface="+mn-ea"/>
                <a:cs typeface="+mn-cs"/>
              </a:defRPr>
            </a:lvl4pPr>
            <a:lvl5pPr marL="2057400" indent="-228600" algn="l" rtl="0" eaLnBrk="0" fontAlgn="base" hangingPunct="0">
              <a:spcBef>
                <a:spcPct val="20000"/>
              </a:spcBef>
              <a:spcAft>
                <a:spcPct val="0"/>
              </a:spcAft>
              <a:buFont typeface="Arial" charset="0"/>
              <a:buChar char="»"/>
              <a:defRPr sz="2400" kern="1200">
                <a:solidFill>
                  <a:schemeClr val="tx1"/>
                </a:solidFill>
                <a:latin typeface="Cambria" panose="02040503050406030204"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buFont typeface="Arial" charset="0"/>
              <a:buNone/>
            </a:pPr>
            <a:r>
              <a:rPr lang="en-US" sz="6600" smtClean="0"/>
              <a:t>Thank you</a:t>
            </a:r>
            <a:endParaRPr lang="en-US" sz="6600" dirty="0"/>
          </a:p>
        </p:txBody>
      </p:sp>
      <p:sp>
        <p:nvSpPr>
          <p:cNvPr id="3" name="Footer Placeholder 2"/>
          <p:cNvSpPr>
            <a:spLocks noGrp="1"/>
          </p:cNvSpPr>
          <p:nvPr>
            <p:ph type="ftr" sz="quarter" idx="3"/>
          </p:nvPr>
        </p:nvSpPr>
        <p:spPr/>
        <p:txBody>
          <a:bodyPr/>
          <a:lstStyle/>
          <a:p>
            <a:pPr>
              <a:defRPr/>
            </a:pPr>
            <a:r>
              <a:rPr lang="en-US" smtClean="0"/>
              <a:t>Sajeeb Saha, Dept. of CSE, JnU</a:t>
            </a:r>
            <a:endParaRPr lang="en-US" dirty="0"/>
          </a:p>
        </p:txBody>
      </p:sp>
      <p:sp>
        <p:nvSpPr>
          <p:cNvPr id="5" name="Slide Number Placeholder 4"/>
          <p:cNvSpPr>
            <a:spLocks noGrp="1"/>
          </p:cNvSpPr>
          <p:nvPr>
            <p:ph type="sldNum" sz="quarter" idx="12"/>
          </p:nvPr>
        </p:nvSpPr>
        <p:spPr/>
        <p:txBody>
          <a:bodyPr/>
          <a:lstStyle/>
          <a:p>
            <a:fld id="{CE308FB9-473D-425F-91BA-31AB478CD0CF}" type="slidenum">
              <a:rPr lang="en-US" smtClean="0"/>
              <a:pPr/>
              <a:t>29</a:t>
            </a:fld>
            <a:endParaRPr lang="en-US"/>
          </a:p>
        </p:txBody>
      </p:sp>
    </p:spTree>
    <p:extLst>
      <p:ext uri="{BB962C8B-B14F-4D97-AF65-F5344CB8AC3E}">
        <p14:creationId xmlns:p14="http://schemas.microsoft.com/office/powerpoint/2010/main" val="6255497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602163"/>
          </a:xfrm>
        </p:spPr>
        <p:txBody>
          <a:bodyPr/>
          <a:lstStyle/>
          <a:p>
            <a:pPr algn="just"/>
            <a:r>
              <a:rPr lang="en-US" sz="2800" dirty="0" smtClean="0"/>
              <a:t>In an assignment statement, in which the type of the right side differs from the left, the type of the right side is converted into that of the left</a:t>
            </a:r>
          </a:p>
          <a:p>
            <a:pPr algn="just"/>
            <a:endParaRPr lang="en-US" sz="1200" dirty="0" smtClean="0"/>
          </a:p>
          <a:p>
            <a:pPr algn="just"/>
            <a:r>
              <a:rPr lang="en-US" sz="2800" dirty="0" smtClean="0"/>
              <a:t>When the left side is larger than the type of the right side, this process causes no problem</a:t>
            </a:r>
          </a:p>
          <a:p>
            <a:pPr algn="just"/>
            <a:endParaRPr lang="en-US" sz="1200" dirty="0" smtClean="0"/>
          </a:p>
          <a:p>
            <a:pPr algn="just"/>
            <a:r>
              <a:rPr lang="en-US" sz="2800" dirty="0" smtClean="0"/>
              <a:t>However, when the type of the left side is smaller than the type of the right, data loss may occur</a:t>
            </a:r>
          </a:p>
          <a:p>
            <a:pPr algn="just"/>
            <a:endParaRPr lang="en-US" sz="2800" dirty="0" smtClean="0"/>
          </a:p>
          <a:p>
            <a:pPr algn="just"/>
            <a:endParaRPr lang="en-US" dirty="0" smtClean="0"/>
          </a:p>
          <a:p>
            <a:pPr algn="just"/>
            <a:endParaRPr lang="en-US" dirty="0" smtClean="0"/>
          </a:p>
          <a:p>
            <a:pPr algn="just"/>
            <a:endParaRPr lang="en-US" dirty="0" smtClean="0"/>
          </a:p>
          <a:p>
            <a:pPr algn="just"/>
            <a:endParaRPr lang="en-US" dirty="0"/>
          </a:p>
        </p:txBody>
      </p:sp>
      <p:sp>
        <p:nvSpPr>
          <p:cNvPr id="5" name="Footer Placeholder 4"/>
          <p:cNvSpPr>
            <a:spLocks noGrp="1"/>
          </p:cNvSpPr>
          <p:nvPr>
            <p:ph type="ftr" sz="quarter" idx="3"/>
          </p:nvPr>
        </p:nvSpPr>
        <p:spPr/>
        <p:txBody>
          <a:bodyPr/>
          <a:lstStyle/>
          <a:p>
            <a:pPr>
              <a:defRPr/>
            </a:pPr>
            <a:r>
              <a:rPr lang="en-US" smtClean="0"/>
              <a:t>Sajeeb Saha, Dept. of CSE, JnU</a:t>
            </a:r>
            <a:endParaRPr lang="en-US" dirty="0"/>
          </a:p>
        </p:txBody>
      </p:sp>
      <p:sp>
        <p:nvSpPr>
          <p:cNvPr id="6" name="Slide Number Placeholder 5"/>
          <p:cNvSpPr>
            <a:spLocks noGrp="1"/>
          </p:cNvSpPr>
          <p:nvPr>
            <p:ph type="sldNum" sz="quarter" idx="12"/>
          </p:nvPr>
        </p:nvSpPr>
        <p:spPr/>
        <p:txBody>
          <a:bodyPr/>
          <a:lstStyle/>
          <a:p>
            <a:fld id="{CE308FB9-473D-425F-91BA-31AB478CD0CF}" type="slidenum">
              <a:rPr lang="en-US" smtClean="0"/>
              <a:pPr/>
              <a:t>3</a:t>
            </a:fld>
            <a:endParaRPr lang="en-US"/>
          </a:p>
        </p:txBody>
      </p:sp>
      <p:sp>
        <p:nvSpPr>
          <p:cNvPr id="7" name="Title 3"/>
          <p:cNvSpPr txBox="1">
            <a:spLocks/>
          </p:cNvSpPr>
          <p:nvPr/>
        </p:nvSpPr>
        <p:spPr>
          <a:xfrm>
            <a:off x="457200" y="212725"/>
            <a:ext cx="8229600" cy="701675"/>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Trebuchet MS" pitchFamily="34" charset="0"/>
              </a:defRPr>
            </a:lvl2pPr>
            <a:lvl3pPr algn="ctr" rtl="0" eaLnBrk="0" fontAlgn="base" hangingPunct="0">
              <a:spcBef>
                <a:spcPct val="0"/>
              </a:spcBef>
              <a:spcAft>
                <a:spcPct val="0"/>
              </a:spcAft>
              <a:defRPr sz="4400">
                <a:solidFill>
                  <a:schemeClr val="tx1"/>
                </a:solidFill>
                <a:latin typeface="Trebuchet MS" pitchFamily="34" charset="0"/>
              </a:defRPr>
            </a:lvl3pPr>
            <a:lvl4pPr algn="ctr" rtl="0" eaLnBrk="0" fontAlgn="base" hangingPunct="0">
              <a:spcBef>
                <a:spcPct val="0"/>
              </a:spcBef>
              <a:spcAft>
                <a:spcPct val="0"/>
              </a:spcAft>
              <a:defRPr sz="4400">
                <a:solidFill>
                  <a:schemeClr val="tx1"/>
                </a:solidFill>
                <a:latin typeface="Trebuchet MS" pitchFamily="34" charset="0"/>
              </a:defRPr>
            </a:lvl4pPr>
            <a:lvl5pPr algn="ctr" rtl="0" eaLnBrk="0" fontAlgn="base" hangingPunct="0">
              <a:spcBef>
                <a:spcPct val="0"/>
              </a:spcBef>
              <a:spcAft>
                <a:spcPct val="0"/>
              </a:spcAft>
              <a:defRPr sz="4400">
                <a:solidFill>
                  <a:schemeClr val="tx1"/>
                </a:solidFill>
                <a:latin typeface="Trebuchet MS" pitchFamily="34" charset="0"/>
              </a:defRPr>
            </a:lvl5pPr>
            <a:lvl6pPr marL="457200" algn="ctr" rtl="0" fontAlgn="base">
              <a:spcBef>
                <a:spcPct val="0"/>
              </a:spcBef>
              <a:spcAft>
                <a:spcPct val="0"/>
              </a:spcAft>
              <a:defRPr sz="4400">
                <a:solidFill>
                  <a:schemeClr val="tx1"/>
                </a:solidFill>
                <a:latin typeface="Trebuchet MS" pitchFamily="34" charset="0"/>
              </a:defRPr>
            </a:lvl6pPr>
            <a:lvl7pPr marL="914400" algn="ctr" rtl="0" fontAlgn="base">
              <a:spcBef>
                <a:spcPct val="0"/>
              </a:spcBef>
              <a:spcAft>
                <a:spcPct val="0"/>
              </a:spcAft>
              <a:defRPr sz="4400">
                <a:solidFill>
                  <a:schemeClr val="tx1"/>
                </a:solidFill>
                <a:latin typeface="Trebuchet MS" pitchFamily="34" charset="0"/>
              </a:defRPr>
            </a:lvl7pPr>
            <a:lvl8pPr marL="1371600" algn="ctr" rtl="0" fontAlgn="base">
              <a:spcBef>
                <a:spcPct val="0"/>
              </a:spcBef>
              <a:spcAft>
                <a:spcPct val="0"/>
              </a:spcAft>
              <a:defRPr sz="4400">
                <a:solidFill>
                  <a:schemeClr val="tx1"/>
                </a:solidFill>
                <a:latin typeface="Trebuchet MS" pitchFamily="34" charset="0"/>
              </a:defRPr>
            </a:lvl8pPr>
            <a:lvl9pPr marL="1828800" algn="ctr" rtl="0" fontAlgn="base">
              <a:spcBef>
                <a:spcPct val="0"/>
              </a:spcBef>
              <a:spcAft>
                <a:spcPct val="0"/>
              </a:spcAft>
              <a:defRPr sz="4400">
                <a:solidFill>
                  <a:schemeClr val="tx1"/>
                </a:solidFill>
                <a:latin typeface="Trebuchet MS" pitchFamily="34" charset="0"/>
              </a:defRPr>
            </a:lvl9pPr>
          </a:lstStyle>
          <a:p>
            <a:r>
              <a:rPr lang="en-US" sz="4000" b="1" dirty="0">
                <a:solidFill>
                  <a:srgbClr val="002060"/>
                </a:solidFill>
                <a:latin typeface="Cambria" panose="02040503050406030204" pitchFamily="18" charset="0"/>
              </a:rPr>
              <a:t>Type </a:t>
            </a:r>
            <a:r>
              <a:rPr lang="en-US" sz="4000" b="1" dirty="0" smtClean="0">
                <a:solidFill>
                  <a:srgbClr val="002060"/>
                </a:solidFill>
                <a:latin typeface="Cambria" panose="02040503050406030204" pitchFamily="18" charset="0"/>
              </a:rPr>
              <a:t>Conversion </a:t>
            </a:r>
            <a:r>
              <a:rPr lang="en-US" sz="4000" b="1" dirty="0">
                <a:solidFill>
                  <a:srgbClr val="002060"/>
                </a:solidFill>
                <a:latin typeface="Cambria" panose="02040503050406030204" pitchFamily="18" charset="0"/>
              </a:rPr>
              <a:t>in </a:t>
            </a:r>
            <a:r>
              <a:rPr lang="en-US" sz="4000" b="1" dirty="0" smtClean="0">
                <a:solidFill>
                  <a:srgbClr val="002060"/>
                </a:solidFill>
                <a:latin typeface="Cambria" panose="02040503050406030204" pitchFamily="18" charset="0"/>
              </a:rPr>
              <a:t>Assignment</a:t>
            </a:r>
            <a:endParaRPr lang="en-US" sz="4000" b="1" dirty="0">
              <a:solidFill>
                <a:srgbClr val="002060"/>
              </a:solidFill>
              <a:latin typeface="Cambria" panose="02040503050406030204" pitchFamily="18" charset="0"/>
            </a:endParaRPr>
          </a:p>
        </p:txBody>
      </p:sp>
    </p:spTree>
    <p:extLst>
      <p:ext uri="{BB962C8B-B14F-4D97-AF65-F5344CB8AC3E}">
        <p14:creationId xmlns:p14="http://schemas.microsoft.com/office/powerpoint/2010/main" val="36508598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lgn="just">
              <a:buFont typeface="Arial" panose="020B0604020202020204" pitchFamily="34" charset="0"/>
              <a:buChar char="•"/>
            </a:pPr>
            <a:r>
              <a:rPr lang="en-US" sz="2800" dirty="0" smtClean="0"/>
              <a:t>When the type of the right side is larger than the type of the left side, the basic rule is that the appropriate number of high order bits will be removed</a:t>
            </a:r>
          </a:p>
          <a:p>
            <a:pPr algn="just">
              <a:buFont typeface="Arial" panose="020B0604020202020204" pitchFamily="34" charset="0"/>
              <a:buChar char="•"/>
            </a:pPr>
            <a:endParaRPr lang="en-US" sz="1100" dirty="0" smtClean="0"/>
          </a:p>
          <a:p>
            <a:pPr algn="just">
              <a:buFont typeface="Arial" panose="020B0604020202020204" pitchFamily="34" charset="0"/>
              <a:buChar char="•"/>
            </a:pPr>
            <a:r>
              <a:rPr lang="en-US" sz="2800" dirty="0" smtClean="0"/>
              <a:t>However, when converting from a floating point value to an integer value, the fractional part is lost, and if the number is too large to fit in the integer type, a garbage value will result</a:t>
            </a:r>
          </a:p>
          <a:p>
            <a:pPr algn="just">
              <a:buFont typeface="Arial" panose="020B0604020202020204" pitchFamily="34" charset="0"/>
              <a:buChar char="•"/>
            </a:pPr>
            <a:endParaRPr lang="en-US" sz="1100" dirty="0" smtClean="0"/>
          </a:p>
          <a:p>
            <a:pPr algn="just">
              <a:buFont typeface="Arial" panose="020B0604020202020204" pitchFamily="34" charset="0"/>
              <a:buChar char="•"/>
            </a:pPr>
            <a:r>
              <a:rPr lang="en-US" sz="2800" dirty="0" smtClean="0"/>
              <a:t>What will happen when a character variable holds a value greater than 127 is implementation dependent</a:t>
            </a:r>
          </a:p>
        </p:txBody>
      </p:sp>
      <p:sp>
        <p:nvSpPr>
          <p:cNvPr id="5" name="Footer Placeholder 4"/>
          <p:cNvSpPr>
            <a:spLocks noGrp="1"/>
          </p:cNvSpPr>
          <p:nvPr>
            <p:ph type="ftr" sz="quarter" idx="3"/>
          </p:nvPr>
        </p:nvSpPr>
        <p:spPr/>
        <p:txBody>
          <a:bodyPr/>
          <a:lstStyle/>
          <a:p>
            <a:pPr>
              <a:defRPr/>
            </a:pPr>
            <a:r>
              <a:rPr lang="en-US" smtClean="0"/>
              <a:t>Sajeeb Saha, Dept. of CSE, JnU</a:t>
            </a:r>
            <a:endParaRPr lang="en-US" dirty="0"/>
          </a:p>
        </p:txBody>
      </p:sp>
      <p:sp>
        <p:nvSpPr>
          <p:cNvPr id="6" name="Slide Number Placeholder 5"/>
          <p:cNvSpPr>
            <a:spLocks noGrp="1"/>
          </p:cNvSpPr>
          <p:nvPr>
            <p:ph type="sldNum" sz="quarter" idx="12"/>
          </p:nvPr>
        </p:nvSpPr>
        <p:spPr/>
        <p:txBody>
          <a:bodyPr/>
          <a:lstStyle/>
          <a:p>
            <a:fld id="{CE308FB9-473D-425F-91BA-31AB478CD0CF}" type="slidenum">
              <a:rPr lang="en-US" smtClean="0"/>
              <a:pPr/>
              <a:t>4</a:t>
            </a:fld>
            <a:endParaRPr lang="en-US"/>
          </a:p>
        </p:txBody>
      </p:sp>
      <p:sp>
        <p:nvSpPr>
          <p:cNvPr id="7" name="Title 3"/>
          <p:cNvSpPr txBox="1">
            <a:spLocks/>
          </p:cNvSpPr>
          <p:nvPr/>
        </p:nvSpPr>
        <p:spPr>
          <a:xfrm>
            <a:off x="457200" y="212725"/>
            <a:ext cx="8229600" cy="701675"/>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Trebuchet MS" pitchFamily="34" charset="0"/>
              </a:defRPr>
            </a:lvl2pPr>
            <a:lvl3pPr algn="ctr" rtl="0" eaLnBrk="0" fontAlgn="base" hangingPunct="0">
              <a:spcBef>
                <a:spcPct val="0"/>
              </a:spcBef>
              <a:spcAft>
                <a:spcPct val="0"/>
              </a:spcAft>
              <a:defRPr sz="4400">
                <a:solidFill>
                  <a:schemeClr val="tx1"/>
                </a:solidFill>
                <a:latin typeface="Trebuchet MS" pitchFamily="34" charset="0"/>
              </a:defRPr>
            </a:lvl3pPr>
            <a:lvl4pPr algn="ctr" rtl="0" eaLnBrk="0" fontAlgn="base" hangingPunct="0">
              <a:spcBef>
                <a:spcPct val="0"/>
              </a:spcBef>
              <a:spcAft>
                <a:spcPct val="0"/>
              </a:spcAft>
              <a:defRPr sz="4400">
                <a:solidFill>
                  <a:schemeClr val="tx1"/>
                </a:solidFill>
                <a:latin typeface="Trebuchet MS" pitchFamily="34" charset="0"/>
              </a:defRPr>
            </a:lvl4pPr>
            <a:lvl5pPr algn="ctr" rtl="0" eaLnBrk="0" fontAlgn="base" hangingPunct="0">
              <a:spcBef>
                <a:spcPct val="0"/>
              </a:spcBef>
              <a:spcAft>
                <a:spcPct val="0"/>
              </a:spcAft>
              <a:defRPr sz="4400">
                <a:solidFill>
                  <a:schemeClr val="tx1"/>
                </a:solidFill>
                <a:latin typeface="Trebuchet MS" pitchFamily="34" charset="0"/>
              </a:defRPr>
            </a:lvl5pPr>
            <a:lvl6pPr marL="457200" algn="ctr" rtl="0" fontAlgn="base">
              <a:spcBef>
                <a:spcPct val="0"/>
              </a:spcBef>
              <a:spcAft>
                <a:spcPct val="0"/>
              </a:spcAft>
              <a:defRPr sz="4400">
                <a:solidFill>
                  <a:schemeClr val="tx1"/>
                </a:solidFill>
                <a:latin typeface="Trebuchet MS" pitchFamily="34" charset="0"/>
              </a:defRPr>
            </a:lvl6pPr>
            <a:lvl7pPr marL="914400" algn="ctr" rtl="0" fontAlgn="base">
              <a:spcBef>
                <a:spcPct val="0"/>
              </a:spcBef>
              <a:spcAft>
                <a:spcPct val="0"/>
              </a:spcAft>
              <a:defRPr sz="4400">
                <a:solidFill>
                  <a:schemeClr val="tx1"/>
                </a:solidFill>
                <a:latin typeface="Trebuchet MS" pitchFamily="34" charset="0"/>
              </a:defRPr>
            </a:lvl7pPr>
            <a:lvl8pPr marL="1371600" algn="ctr" rtl="0" fontAlgn="base">
              <a:spcBef>
                <a:spcPct val="0"/>
              </a:spcBef>
              <a:spcAft>
                <a:spcPct val="0"/>
              </a:spcAft>
              <a:defRPr sz="4400">
                <a:solidFill>
                  <a:schemeClr val="tx1"/>
                </a:solidFill>
                <a:latin typeface="Trebuchet MS" pitchFamily="34" charset="0"/>
              </a:defRPr>
            </a:lvl8pPr>
            <a:lvl9pPr marL="1828800" algn="ctr" rtl="0" fontAlgn="base">
              <a:spcBef>
                <a:spcPct val="0"/>
              </a:spcBef>
              <a:spcAft>
                <a:spcPct val="0"/>
              </a:spcAft>
              <a:defRPr sz="4400">
                <a:solidFill>
                  <a:schemeClr val="tx1"/>
                </a:solidFill>
                <a:latin typeface="Trebuchet MS" pitchFamily="34" charset="0"/>
              </a:defRPr>
            </a:lvl9pPr>
          </a:lstStyle>
          <a:p>
            <a:r>
              <a:rPr lang="en-US" sz="4000" b="1" dirty="0">
                <a:solidFill>
                  <a:srgbClr val="002060"/>
                </a:solidFill>
                <a:latin typeface="Cambria" panose="02040503050406030204" pitchFamily="18" charset="0"/>
              </a:rPr>
              <a:t>Type </a:t>
            </a:r>
            <a:r>
              <a:rPr lang="en-US" sz="4000" b="1" dirty="0" smtClean="0">
                <a:solidFill>
                  <a:srgbClr val="002060"/>
                </a:solidFill>
                <a:latin typeface="Cambria" panose="02040503050406030204" pitchFamily="18" charset="0"/>
              </a:rPr>
              <a:t>Conversion </a:t>
            </a:r>
            <a:r>
              <a:rPr lang="en-US" sz="4000" b="1" dirty="0">
                <a:solidFill>
                  <a:srgbClr val="002060"/>
                </a:solidFill>
                <a:latin typeface="Cambria" panose="02040503050406030204" pitchFamily="18" charset="0"/>
              </a:rPr>
              <a:t>in </a:t>
            </a:r>
            <a:r>
              <a:rPr lang="en-US" sz="4000" b="1" dirty="0" smtClean="0">
                <a:solidFill>
                  <a:srgbClr val="002060"/>
                </a:solidFill>
                <a:latin typeface="Cambria" panose="02040503050406030204" pitchFamily="18" charset="0"/>
              </a:rPr>
              <a:t>Assignment</a:t>
            </a:r>
            <a:endParaRPr lang="en-US" sz="4000" b="1" dirty="0">
              <a:solidFill>
                <a:srgbClr val="002060"/>
              </a:solidFill>
              <a:latin typeface="Cambria" panose="02040503050406030204" pitchFamily="18" charset="0"/>
            </a:endParaRPr>
          </a:p>
        </p:txBody>
      </p:sp>
    </p:spTree>
    <p:extLst>
      <p:ext uri="{BB962C8B-B14F-4D97-AF65-F5344CB8AC3E}">
        <p14:creationId xmlns:p14="http://schemas.microsoft.com/office/powerpoint/2010/main" val="40478836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800" dirty="0"/>
              <a:t>C++ allows us to convert data of one type to that of another. This is known as type conversion</a:t>
            </a:r>
            <a:r>
              <a:rPr lang="en-US" sz="2800" dirty="0" smtClean="0"/>
              <a:t>.</a:t>
            </a:r>
          </a:p>
          <a:p>
            <a:endParaRPr lang="en-US" sz="2800" dirty="0"/>
          </a:p>
          <a:p>
            <a:r>
              <a:rPr lang="en-US" sz="2800" dirty="0"/>
              <a:t>There are two types of type conversion in C</a:t>
            </a:r>
            <a:r>
              <a:rPr lang="en-US" sz="2800" dirty="0" smtClean="0"/>
              <a:t>++.</a:t>
            </a:r>
          </a:p>
          <a:p>
            <a:endParaRPr lang="en-US" sz="500" dirty="0"/>
          </a:p>
          <a:p>
            <a:pPr lvl="1"/>
            <a:r>
              <a:rPr lang="en-US" sz="2400" dirty="0"/>
              <a:t>Implicit </a:t>
            </a:r>
            <a:r>
              <a:rPr lang="en-US" sz="2400" dirty="0" smtClean="0"/>
              <a:t>Conversion</a:t>
            </a:r>
          </a:p>
          <a:p>
            <a:pPr lvl="1"/>
            <a:endParaRPr lang="en-US" sz="1050" dirty="0"/>
          </a:p>
          <a:p>
            <a:pPr lvl="1"/>
            <a:r>
              <a:rPr lang="en-US" sz="2400" dirty="0"/>
              <a:t>Explicit Conversion (also known as Type Casting</a:t>
            </a:r>
            <a:r>
              <a:rPr lang="en-US" sz="2400" dirty="0" smtClean="0"/>
              <a:t>)</a:t>
            </a:r>
            <a:endParaRPr lang="en-US" sz="2400" dirty="0"/>
          </a:p>
        </p:txBody>
      </p:sp>
      <p:sp>
        <p:nvSpPr>
          <p:cNvPr id="5" name="Footer Placeholder 4"/>
          <p:cNvSpPr>
            <a:spLocks noGrp="1"/>
          </p:cNvSpPr>
          <p:nvPr>
            <p:ph type="ftr" sz="quarter" idx="3"/>
          </p:nvPr>
        </p:nvSpPr>
        <p:spPr/>
        <p:txBody>
          <a:bodyPr/>
          <a:lstStyle/>
          <a:p>
            <a:pPr>
              <a:defRPr/>
            </a:pPr>
            <a:r>
              <a:rPr lang="en-US" smtClean="0"/>
              <a:t>Sajeeb Saha, Dept. of CSE, JnU</a:t>
            </a:r>
            <a:endParaRPr lang="en-US" dirty="0"/>
          </a:p>
        </p:txBody>
      </p:sp>
      <p:sp>
        <p:nvSpPr>
          <p:cNvPr id="6" name="Slide Number Placeholder 5"/>
          <p:cNvSpPr>
            <a:spLocks noGrp="1"/>
          </p:cNvSpPr>
          <p:nvPr>
            <p:ph type="sldNum" sz="quarter" idx="12"/>
          </p:nvPr>
        </p:nvSpPr>
        <p:spPr/>
        <p:txBody>
          <a:bodyPr/>
          <a:lstStyle/>
          <a:p>
            <a:fld id="{CE308FB9-473D-425F-91BA-31AB478CD0CF}" type="slidenum">
              <a:rPr lang="en-US" smtClean="0"/>
              <a:pPr/>
              <a:t>5</a:t>
            </a:fld>
            <a:endParaRPr lang="en-US"/>
          </a:p>
        </p:txBody>
      </p:sp>
      <p:sp>
        <p:nvSpPr>
          <p:cNvPr id="7" name="Title 3"/>
          <p:cNvSpPr txBox="1">
            <a:spLocks/>
          </p:cNvSpPr>
          <p:nvPr/>
        </p:nvSpPr>
        <p:spPr>
          <a:xfrm>
            <a:off x="457200" y="212725"/>
            <a:ext cx="8229600" cy="701675"/>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Trebuchet MS" pitchFamily="34" charset="0"/>
              </a:defRPr>
            </a:lvl2pPr>
            <a:lvl3pPr algn="ctr" rtl="0" eaLnBrk="0" fontAlgn="base" hangingPunct="0">
              <a:spcBef>
                <a:spcPct val="0"/>
              </a:spcBef>
              <a:spcAft>
                <a:spcPct val="0"/>
              </a:spcAft>
              <a:defRPr sz="4400">
                <a:solidFill>
                  <a:schemeClr val="tx1"/>
                </a:solidFill>
                <a:latin typeface="Trebuchet MS" pitchFamily="34" charset="0"/>
              </a:defRPr>
            </a:lvl3pPr>
            <a:lvl4pPr algn="ctr" rtl="0" eaLnBrk="0" fontAlgn="base" hangingPunct="0">
              <a:spcBef>
                <a:spcPct val="0"/>
              </a:spcBef>
              <a:spcAft>
                <a:spcPct val="0"/>
              </a:spcAft>
              <a:defRPr sz="4400">
                <a:solidFill>
                  <a:schemeClr val="tx1"/>
                </a:solidFill>
                <a:latin typeface="Trebuchet MS" pitchFamily="34" charset="0"/>
              </a:defRPr>
            </a:lvl4pPr>
            <a:lvl5pPr algn="ctr" rtl="0" eaLnBrk="0" fontAlgn="base" hangingPunct="0">
              <a:spcBef>
                <a:spcPct val="0"/>
              </a:spcBef>
              <a:spcAft>
                <a:spcPct val="0"/>
              </a:spcAft>
              <a:defRPr sz="4400">
                <a:solidFill>
                  <a:schemeClr val="tx1"/>
                </a:solidFill>
                <a:latin typeface="Trebuchet MS" pitchFamily="34" charset="0"/>
              </a:defRPr>
            </a:lvl5pPr>
            <a:lvl6pPr marL="457200" algn="ctr" rtl="0" fontAlgn="base">
              <a:spcBef>
                <a:spcPct val="0"/>
              </a:spcBef>
              <a:spcAft>
                <a:spcPct val="0"/>
              </a:spcAft>
              <a:defRPr sz="4400">
                <a:solidFill>
                  <a:schemeClr val="tx1"/>
                </a:solidFill>
                <a:latin typeface="Trebuchet MS" pitchFamily="34" charset="0"/>
              </a:defRPr>
            </a:lvl6pPr>
            <a:lvl7pPr marL="914400" algn="ctr" rtl="0" fontAlgn="base">
              <a:spcBef>
                <a:spcPct val="0"/>
              </a:spcBef>
              <a:spcAft>
                <a:spcPct val="0"/>
              </a:spcAft>
              <a:defRPr sz="4400">
                <a:solidFill>
                  <a:schemeClr val="tx1"/>
                </a:solidFill>
                <a:latin typeface="Trebuchet MS" pitchFamily="34" charset="0"/>
              </a:defRPr>
            </a:lvl7pPr>
            <a:lvl8pPr marL="1371600" algn="ctr" rtl="0" fontAlgn="base">
              <a:spcBef>
                <a:spcPct val="0"/>
              </a:spcBef>
              <a:spcAft>
                <a:spcPct val="0"/>
              </a:spcAft>
              <a:defRPr sz="4400">
                <a:solidFill>
                  <a:schemeClr val="tx1"/>
                </a:solidFill>
                <a:latin typeface="Trebuchet MS" pitchFamily="34" charset="0"/>
              </a:defRPr>
            </a:lvl8pPr>
            <a:lvl9pPr marL="1828800" algn="ctr" rtl="0" fontAlgn="base">
              <a:spcBef>
                <a:spcPct val="0"/>
              </a:spcBef>
              <a:spcAft>
                <a:spcPct val="0"/>
              </a:spcAft>
              <a:defRPr sz="4400">
                <a:solidFill>
                  <a:schemeClr val="tx1"/>
                </a:solidFill>
                <a:latin typeface="Trebuchet MS" pitchFamily="34" charset="0"/>
              </a:defRPr>
            </a:lvl9pPr>
          </a:lstStyle>
          <a:p>
            <a:r>
              <a:rPr lang="en-US" sz="4000" b="1" dirty="0">
                <a:solidFill>
                  <a:srgbClr val="002060"/>
                </a:solidFill>
                <a:latin typeface="Cambria" panose="02040503050406030204" pitchFamily="18" charset="0"/>
              </a:rPr>
              <a:t>Type </a:t>
            </a:r>
            <a:r>
              <a:rPr lang="en-US" sz="4000" b="1" dirty="0" smtClean="0">
                <a:solidFill>
                  <a:srgbClr val="002060"/>
                </a:solidFill>
                <a:latin typeface="Cambria" panose="02040503050406030204" pitchFamily="18" charset="0"/>
              </a:rPr>
              <a:t>Conversion</a:t>
            </a:r>
            <a:endParaRPr lang="en-US" sz="4000" b="1" dirty="0">
              <a:solidFill>
                <a:srgbClr val="002060"/>
              </a:solidFill>
              <a:latin typeface="Cambria" panose="02040503050406030204" pitchFamily="18" charset="0"/>
            </a:endParaRPr>
          </a:p>
        </p:txBody>
      </p:sp>
    </p:spTree>
    <p:extLst>
      <p:ext uri="{BB962C8B-B14F-4D97-AF65-F5344CB8AC3E}">
        <p14:creationId xmlns:p14="http://schemas.microsoft.com/office/powerpoint/2010/main" val="27841794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81086"/>
            <a:ext cx="8229600" cy="1585914"/>
          </a:xfrm>
        </p:spPr>
        <p:txBody>
          <a:bodyPr>
            <a:normAutofit lnSpcReduction="10000"/>
          </a:bodyPr>
          <a:lstStyle/>
          <a:p>
            <a:pPr algn="just"/>
            <a:r>
              <a:rPr lang="en-US" sz="2400" dirty="0"/>
              <a:t>The type conversion that is done automatically done by the compiler is known as implicit type conversion. </a:t>
            </a:r>
            <a:endParaRPr lang="en-US" sz="2400" dirty="0" smtClean="0"/>
          </a:p>
          <a:p>
            <a:pPr algn="just"/>
            <a:r>
              <a:rPr lang="en-US" sz="2400" dirty="0" smtClean="0"/>
              <a:t>This </a:t>
            </a:r>
            <a:r>
              <a:rPr lang="en-US" sz="2400" dirty="0"/>
              <a:t>type of conversion is also known as automatic conversion.</a:t>
            </a:r>
            <a:endParaRPr lang="en-US" sz="2400" dirty="0" smtClean="0"/>
          </a:p>
        </p:txBody>
      </p:sp>
      <p:sp>
        <p:nvSpPr>
          <p:cNvPr id="5" name="Footer Placeholder 4"/>
          <p:cNvSpPr>
            <a:spLocks noGrp="1"/>
          </p:cNvSpPr>
          <p:nvPr>
            <p:ph type="ftr" sz="quarter" idx="3"/>
          </p:nvPr>
        </p:nvSpPr>
        <p:spPr/>
        <p:txBody>
          <a:bodyPr/>
          <a:lstStyle/>
          <a:p>
            <a:pPr>
              <a:defRPr/>
            </a:pPr>
            <a:r>
              <a:rPr lang="en-US" smtClean="0"/>
              <a:t>Sajeeb Saha, Dept. of CSE, JnU</a:t>
            </a:r>
            <a:endParaRPr lang="en-US" dirty="0"/>
          </a:p>
        </p:txBody>
      </p:sp>
      <p:sp>
        <p:nvSpPr>
          <p:cNvPr id="6" name="Slide Number Placeholder 5"/>
          <p:cNvSpPr>
            <a:spLocks noGrp="1"/>
          </p:cNvSpPr>
          <p:nvPr>
            <p:ph type="sldNum" sz="quarter" idx="12"/>
          </p:nvPr>
        </p:nvSpPr>
        <p:spPr/>
        <p:txBody>
          <a:bodyPr/>
          <a:lstStyle/>
          <a:p>
            <a:fld id="{CE308FB9-473D-425F-91BA-31AB478CD0CF}" type="slidenum">
              <a:rPr lang="en-US" smtClean="0"/>
              <a:pPr/>
              <a:t>6</a:t>
            </a:fld>
            <a:endParaRPr lang="en-US"/>
          </a:p>
        </p:txBody>
      </p:sp>
      <p:sp>
        <p:nvSpPr>
          <p:cNvPr id="7" name="Title 3"/>
          <p:cNvSpPr txBox="1">
            <a:spLocks/>
          </p:cNvSpPr>
          <p:nvPr/>
        </p:nvSpPr>
        <p:spPr>
          <a:xfrm>
            <a:off x="457200" y="212725"/>
            <a:ext cx="8229600" cy="701675"/>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Trebuchet MS" pitchFamily="34" charset="0"/>
              </a:defRPr>
            </a:lvl2pPr>
            <a:lvl3pPr algn="ctr" rtl="0" eaLnBrk="0" fontAlgn="base" hangingPunct="0">
              <a:spcBef>
                <a:spcPct val="0"/>
              </a:spcBef>
              <a:spcAft>
                <a:spcPct val="0"/>
              </a:spcAft>
              <a:defRPr sz="4400">
                <a:solidFill>
                  <a:schemeClr val="tx1"/>
                </a:solidFill>
                <a:latin typeface="Trebuchet MS" pitchFamily="34" charset="0"/>
              </a:defRPr>
            </a:lvl3pPr>
            <a:lvl4pPr algn="ctr" rtl="0" eaLnBrk="0" fontAlgn="base" hangingPunct="0">
              <a:spcBef>
                <a:spcPct val="0"/>
              </a:spcBef>
              <a:spcAft>
                <a:spcPct val="0"/>
              </a:spcAft>
              <a:defRPr sz="4400">
                <a:solidFill>
                  <a:schemeClr val="tx1"/>
                </a:solidFill>
                <a:latin typeface="Trebuchet MS" pitchFamily="34" charset="0"/>
              </a:defRPr>
            </a:lvl4pPr>
            <a:lvl5pPr algn="ctr" rtl="0" eaLnBrk="0" fontAlgn="base" hangingPunct="0">
              <a:spcBef>
                <a:spcPct val="0"/>
              </a:spcBef>
              <a:spcAft>
                <a:spcPct val="0"/>
              </a:spcAft>
              <a:defRPr sz="4400">
                <a:solidFill>
                  <a:schemeClr val="tx1"/>
                </a:solidFill>
                <a:latin typeface="Trebuchet MS" pitchFamily="34" charset="0"/>
              </a:defRPr>
            </a:lvl5pPr>
            <a:lvl6pPr marL="457200" algn="ctr" rtl="0" fontAlgn="base">
              <a:spcBef>
                <a:spcPct val="0"/>
              </a:spcBef>
              <a:spcAft>
                <a:spcPct val="0"/>
              </a:spcAft>
              <a:defRPr sz="4400">
                <a:solidFill>
                  <a:schemeClr val="tx1"/>
                </a:solidFill>
                <a:latin typeface="Trebuchet MS" pitchFamily="34" charset="0"/>
              </a:defRPr>
            </a:lvl6pPr>
            <a:lvl7pPr marL="914400" algn="ctr" rtl="0" fontAlgn="base">
              <a:spcBef>
                <a:spcPct val="0"/>
              </a:spcBef>
              <a:spcAft>
                <a:spcPct val="0"/>
              </a:spcAft>
              <a:defRPr sz="4400">
                <a:solidFill>
                  <a:schemeClr val="tx1"/>
                </a:solidFill>
                <a:latin typeface="Trebuchet MS" pitchFamily="34" charset="0"/>
              </a:defRPr>
            </a:lvl7pPr>
            <a:lvl8pPr marL="1371600" algn="ctr" rtl="0" fontAlgn="base">
              <a:spcBef>
                <a:spcPct val="0"/>
              </a:spcBef>
              <a:spcAft>
                <a:spcPct val="0"/>
              </a:spcAft>
              <a:defRPr sz="4400">
                <a:solidFill>
                  <a:schemeClr val="tx1"/>
                </a:solidFill>
                <a:latin typeface="Trebuchet MS" pitchFamily="34" charset="0"/>
              </a:defRPr>
            </a:lvl8pPr>
            <a:lvl9pPr marL="1828800" algn="ctr" rtl="0" fontAlgn="base">
              <a:spcBef>
                <a:spcPct val="0"/>
              </a:spcBef>
              <a:spcAft>
                <a:spcPct val="0"/>
              </a:spcAft>
              <a:defRPr sz="4400">
                <a:solidFill>
                  <a:schemeClr val="tx1"/>
                </a:solidFill>
                <a:latin typeface="Trebuchet MS" pitchFamily="34" charset="0"/>
              </a:defRPr>
            </a:lvl9pPr>
          </a:lstStyle>
          <a:p>
            <a:r>
              <a:rPr lang="en-US" sz="4000" b="1" dirty="0">
                <a:solidFill>
                  <a:srgbClr val="002060"/>
                </a:solidFill>
                <a:latin typeface="Cambria" panose="02040503050406030204" pitchFamily="18" charset="0"/>
              </a:rPr>
              <a:t>Implicit Conversion</a:t>
            </a:r>
          </a:p>
        </p:txBody>
      </p:sp>
      <p:sp>
        <p:nvSpPr>
          <p:cNvPr id="4" name="Rectangle 3"/>
          <p:cNvSpPr/>
          <p:nvPr/>
        </p:nvSpPr>
        <p:spPr>
          <a:xfrm>
            <a:off x="2438400" y="2303225"/>
            <a:ext cx="6400800" cy="4108817"/>
          </a:xfrm>
          <a:prstGeom prst="rect">
            <a:avLst/>
          </a:prstGeom>
          <a:solidFill>
            <a:schemeClr val="bg1">
              <a:lumMod val="95000"/>
            </a:schemeClr>
          </a:solidFill>
        </p:spPr>
        <p:txBody>
          <a:bodyPr wrap="square">
            <a:spAutoFit/>
          </a:bodyPr>
          <a:lstStyle/>
          <a:p>
            <a:r>
              <a:rPr lang="en-US" sz="1400" dirty="0">
                <a:latin typeface="Courier New" panose="02070309020205020404" pitchFamily="49" charset="0"/>
                <a:cs typeface="Courier New" panose="02070309020205020404" pitchFamily="49" charset="0"/>
              </a:rPr>
              <a:t>// Working of implicit type-conversion</a:t>
            </a:r>
          </a:p>
          <a:p>
            <a:endParaRPr lang="en-US" sz="7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#include &lt;</a:t>
            </a:r>
            <a:r>
              <a:rPr lang="en-US" sz="1400" dirty="0" err="1">
                <a:latin typeface="Courier New" panose="02070309020205020404" pitchFamily="49" charset="0"/>
                <a:cs typeface="Courier New" panose="02070309020205020404" pitchFamily="49" charset="0"/>
              </a:rPr>
              <a:t>iostream</a:t>
            </a:r>
            <a:r>
              <a:rPr lang="en-US" sz="1400" dirty="0">
                <a:latin typeface="Courier New" panose="02070309020205020404" pitchFamily="49" charset="0"/>
                <a:cs typeface="Courier New" panose="02070309020205020404" pitchFamily="49" charset="0"/>
              </a:rPr>
              <a:t>&gt;</a:t>
            </a:r>
          </a:p>
          <a:p>
            <a:r>
              <a:rPr lang="en-US" sz="1400" dirty="0">
                <a:latin typeface="Courier New" panose="02070309020205020404" pitchFamily="49" charset="0"/>
                <a:cs typeface="Courier New" panose="02070309020205020404" pitchFamily="49" charset="0"/>
              </a:rPr>
              <a:t>using namespace </a:t>
            </a:r>
            <a:r>
              <a:rPr lang="en-US" sz="1400" dirty="0" err="1">
                <a:latin typeface="Courier New" panose="02070309020205020404" pitchFamily="49" charset="0"/>
                <a:cs typeface="Courier New" panose="02070309020205020404" pitchFamily="49" charset="0"/>
              </a:rPr>
              <a:t>std</a:t>
            </a:r>
            <a:r>
              <a:rPr lang="en-US" sz="1400" dirty="0">
                <a:latin typeface="Courier New" panose="02070309020205020404" pitchFamily="49" charset="0"/>
                <a:cs typeface="Courier New" panose="02070309020205020404" pitchFamily="49" charset="0"/>
              </a:rPr>
              <a:t>;</a:t>
            </a:r>
          </a:p>
          <a:p>
            <a:endParaRPr lang="en-US" sz="800" dirty="0">
              <a:latin typeface="Courier New" panose="02070309020205020404" pitchFamily="49" charset="0"/>
              <a:cs typeface="Courier New" panose="02070309020205020404" pitchFamily="49" charset="0"/>
            </a:endParaRPr>
          </a:p>
          <a:p>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main() {</a:t>
            </a:r>
          </a:p>
          <a:p>
            <a:r>
              <a:rPr lang="en-US" sz="1400" dirty="0">
                <a:latin typeface="Courier New" panose="02070309020205020404" pitchFamily="49" charset="0"/>
                <a:cs typeface="Courier New" panose="02070309020205020404" pitchFamily="49" charset="0"/>
              </a:rPr>
              <a:t>   // assigning an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value to </a:t>
            </a:r>
            <a:r>
              <a:rPr lang="en-US" sz="1400" dirty="0" err="1">
                <a:latin typeface="Courier New" panose="02070309020205020404" pitchFamily="49" charset="0"/>
                <a:cs typeface="Courier New" panose="02070309020205020404" pitchFamily="49" charset="0"/>
              </a:rPr>
              <a:t>num_int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num_int</a:t>
            </a:r>
            <a:r>
              <a:rPr lang="en-US" sz="1400" dirty="0">
                <a:latin typeface="Courier New" panose="02070309020205020404" pitchFamily="49" charset="0"/>
                <a:cs typeface="Courier New" panose="02070309020205020404" pitchFamily="49" charset="0"/>
              </a:rPr>
              <a:t> = 9;</a:t>
            </a:r>
          </a:p>
          <a:p>
            <a:endParaRPr lang="en-US" sz="7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 declaring a double type variable</a:t>
            </a:r>
          </a:p>
          <a:p>
            <a:r>
              <a:rPr lang="en-US" sz="1400" dirty="0">
                <a:latin typeface="Courier New" panose="02070309020205020404" pitchFamily="49" charset="0"/>
                <a:cs typeface="Courier New" panose="02070309020205020404" pitchFamily="49" charset="0"/>
              </a:rPr>
              <a:t>   double </a:t>
            </a:r>
            <a:r>
              <a:rPr lang="en-US" sz="1400" dirty="0" err="1">
                <a:latin typeface="Courier New" panose="02070309020205020404" pitchFamily="49" charset="0"/>
                <a:cs typeface="Courier New" panose="02070309020205020404" pitchFamily="49" charset="0"/>
              </a:rPr>
              <a:t>num_double</a:t>
            </a:r>
            <a:r>
              <a:rPr lang="en-US" sz="1400" dirty="0">
                <a:latin typeface="Courier New" panose="02070309020205020404" pitchFamily="49" charset="0"/>
                <a:cs typeface="Courier New" panose="02070309020205020404" pitchFamily="49" charset="0"/>
              </a:rPr>
              <a:t>;</a:t>
            </a:r>
          </a:p>
          <a:p>
            <a:r>
              <a:rPr lang="en-US" sz="700" dirty="0">
                <a:latin typeface="Courier New" panose="02070309020205020404" pitchFamily="49" charset="0"/>
                <a:cs typeface="Courier New" panose="02070309020205020404" pitchFamily="49" charset="0"/>
              </a:rPr>
              <a:t> </a:t>
            </a:r>
            <a:endParaRPr lang="en-US" sz="2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 implicit conversion</a:t>
            </a:r>
          </a:p>
          <a:p>
            <a:r>
              <a:rPr lang="en-US" sz="1400" dirty="0">
                <a:latin typeface="Courier New" panose="02070309020205020404" pitchFamily="49" charset="0"/>
                <a:cs typeface="Courier New" panose="02070309020205020404" pitchFamily="49" charset="0"/>
              </a:rPr>
              <a:t>   // assigning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value to a double variable</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num_double</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num_int</a:t>
            </a:r>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cout</a:t>
            </a:r>
            <a:r>
              <a:rPr lang="en-US" sz="1400" dirty="0">
                <a:latin typeface="Courier New" panose="02070309020205020404" pitchFamily="49" charset="0"/>
                <a:cs typeface="Courier New" panose="02070309020205020404" pitchFamily="49" charset="0"/>
              </a:rPr>
              <a:t> &lt;&lt; "</a:t>
            </a:r>
            <a:r>
              <a:rPr lang="en-US" sz="1400" dirty="0" err="1">
                <a:latin typeface="Courier New" panose="02070309020205020404" pitchFamily="49" charset="0"/>
                <a:cs typeface="Courier New" panose="02070309020205020404" pitchFamily="49" charset="0"/>
              </a:rPr>
              <a:t>num_int</a:t>
            </a:r>
            <a:r>
              <a:rPr lang="en-US" sz="1400" dirty="0">
                <a:latin typeface="Courier New" panose="02070309020205020404" pitchFamily="49" charset="0"/>
                <a:cs typeface="Courier New" panose="02070309020205020404" pitchFamily="49" charset="0"/>
              </a:rPr>
              <a:t> = " &lt;&lt; </a:t>
            </a:r>
            <a:r>
              <a:rPr lang="en-US" sz="1400" dirty="0" err="1">
                <a:latin typeface="Courier New" panose="02070309020205020404" pitchFamily="49" charset="0"/>
                <a:cs typeface="Courier New" panose="02070309020205020404" pitchFamily="49" charset="0"/>
              </a:rPr>
              <a:t>num_int</a:t>
            </a:r>
            <a:r>
              <a:rPr lang="en-US" sz="1400" dirty="0">
                <a:latin typeface="Courier New" panose="02070309020205020404" pitchFamily="49" charset="0"/>
                <a:cs typeface="Courier New" panose="02070309020205020404" pitchFamily="49" charset="0"/>
              </a:rPr>
              <a:t> &lt;&lt; </a:t>
            </a:r>
            <a:r>
              <a:rPr lang="en-US" sz="1400" dirty="0" err="1">
                <a:latin typeface="Courier New" panose="02070309020205020404" pitchFamily="49" charset="0"/>
                <a:cs typeface="Courier New" panose="02070309020205020404" pitchFamily="49" charset="0"/>
              </a:rPr>
              <a:t>endl</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cout</a:t>
            </a:r>
            <a:r>
              <a:rPr lang="en-US" sz="1400" dirty="0">
                <a:latin typeface="Courier New" panose="02070309020205020404" pitchFamily="49" charset="0"/>
                <a:cs typeface="Courier New" panose="02070309020205020404" pitchFamily="49" charset="0"/>
              </a:rPr>
              <a:t> &lt;&lt; "</a:t>
            </a:r>
            <a:r>
              <a:rPr lang="en-US" sz="1400" dirty="0" err="1">
                <a:latin typeface="Courier New" panose="02070309020205020404" pitchFamily="49" charset="0"/>
                <a:cs typeface="Courier New" panose="02070309020205020404" pitchFamily="49" charset="0"/>
              </a:rPr>
              <a:t>num_double</a:t>
            </a:r>
            <a:r>
              <a:rPr lang="en-US" sz="1400" dirty="0">
                <a:latin typeface="Courier New" panose="02070309020205020404" pitchFamily="49" charset="0"/>
                <a:cs typeface="Courier New" panose="02070309020205020404" pitchFamily="49" charset="0"/>
              </a:rPr>
              <a:t> = " &lt;&lt; </a:t>
            </a:r>
            <a:r>
              <a:rPr lang="en-US" sz="1400" dirty="0" err="1">
                <a:latin typeface="Courier New" panose="02070309020205020404" pitchFamily="49" charset="0"/>
                <a:cs typeface="Courier New" panose="02070309020205020404" pitchFamily="49" charset="0"/>
              </a:rPr>
              <a:t>num_double</a:t>
            </a:r>
            <a:r>
              <a:rPr lang="en-US" sz="1400" dirty="0">
                <a:latin typeface="Courier New" panose="02070309020205020404" pitchFamily="49" charset="0"/>
                <a:cs typeface="Courier New" panose="02070309020205020404" pitchFamily="49" charset="0"/>
              </a:rPr>
              <a:t> &lt;&lt; </a:t>
            </a:r>
            <a:r>
              <a:rPr lang="en-US" sz="1400" dirty="0" err="1">
                <a:latin typeface="Courier New" panose="02070309020205020404" pitchFamily="49" charset="0"/>
                <a:cs typeface="Courier New" panose="02070309020205020404" pitchFamily="49" charset="0"/>
              </a:rPr>
              <a:t>endl</a:t>
            </a:r>
            <a:r>
              <a:rPr lang="en-US" sz="1400" dirty="0">
                <a:latin typeface="Courier New" panose="02070309020205020404" pitchFamily="49" charset="0"/>
                <a:cs typeface="Courier New" panose="02070309020205020404" pitchFamily="49" charset="0"/>
              </a:rPr>
              <a:t>;</a:t>
            </a:r>
          </a:p>
          <a:p>
            <a:endParaRPr lang="en-US" sz="8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return 0;</a:t>
            </a:r>
          </a:p>
          <a:p>
            <a:r>
              <a:rPr lang="en-US" sz="1400" dirty="0">
                <a:latin typeface="Courier New" panose="02070309020205020404" pitchFamily="49" charset="0"/>
                <a:cs typeface="Courier New" panose="02070309020205020404" pitchFamily="49" charset="0"/>
              </a:rPr>
              <a:t>}</a:t>
            </a:r>
          </a:p>
        </p:txBody>
      </p:sp>
      <p:sp>
        <p:nvSpPr>
          <p:cNvPr id="9" name="Rectangle 3"/>
          <p:cNvSpPr>
            <a:spLocks noChangeArrowheads="1"/>
          </p:cNvSpPr>
          <p:nvPr/>
        </p:nvSpPr>
        <p:spPr bwMode="auto">
          <a:xfrm>
            <a:off x="485775" y="5181600"/>
            <a:ext cx="2743200" cy="984885"/>
          </a:xfrm>
          <a:prstGeom prst="rect">
            <a:avLst/>
          </a:prstGeom>
          <a:solidFill>
            <a:schemeClr val="bg1">
              <a:lumMod val="65000"/>
            </a:schemeClr>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Output</a:t>
            </a:r>
            <a:endParaRPr kumimoji="0" lang="en-US" b="0" i="0" u="none" strike="noStrike" cap="none" normalizeH="0" baseline="0" dirty="0" smtClean="0">
              <a:ln>
                <a:noFill/>
              </a:ln>
              <a:solidFill>
                <a:srgbClr val="25265E"/>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25265E"/>
                </a:solidFill>
                <a:effectLst/>
                <a:latin typeface="Courier New" panose="02070309020205020404" pitchFamily="49" charset="0"/>
                <a:cs typeface="Courier New" panose="02070309020205020404" pitchFamily="49" charset="0"/>
              </a:rPr>
              <a:t>num_int</a:t>
            </a:r>
            <a:r>
              <a:rPr kumimoji="0" lang="en-US" b="0" i="0" u="none" strike="noStrike" cap="none" normalizeH="0" baseline="0" dirty="0" smtClean="0">
                <a:ln>
                  <a:noFill/>
                </a:ln>
                <a:solidFill>
                  <a:srgbClr val="25265E"/>
                </a:solidFill>
                <a:effectLst/>
                <a:latin typeface="Courier New" panose="02070309020205020404" pitchFamily="49" charset="0"/>
                <a:cs typeface="Courier New" panose="02070309020205020404" pitchFamily="49" charset="0"/>
              </a:rPr>
              <a:t> = 9</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25265E"/>
                </a:solidFill>
                <a:effectLst/>
                <a:latin typeface="Courier New" panose="02070309020205020404" pitchFamily="49" charset="0"/>
                <a:cs typeface="Courier New" panose="02070309020205020404" pitchFamily="49" charset="0"/>
              </a:rPr>
              <a:t>num_double</a:t>
            </a:r>
            <a:r>
              <a:rPr kumimoji="0" lang="en-US" b="0" i="0" u="none" strike="noStrike" cap="none" normalizeH="0" baseline="0" dirty="0" smtClean="0">
                <a:ln>
                  <a:noFill/>
                </a:ln>
                <a:solidFill>
                  <a:srgbClr val="25265E"/>
                </a:solidFill>
                <a:effectLst/>
                <a:latin typeface="Courier New" panose="02070309020205020404" pitchFamily="49" charset="0"/>
                <a:cs typeface="Courier New" panose="02070309020205020404" pitchFamily="49" charset="0"/>
              </a:rPr>
              <a:t> = 9</a:t>
            </a:r>
            <a:endParaRPr kumimoji="0" lang="en-US" sz="40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6570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p:txBody>
          <a:bodyPr/>
          <a:lstStyle/>
          <a:p>
            <a:pPr>
              <a:defRPr/>
            </a:pPr>
            <a:r>
              <a:rPr lang="en-US" smtClean="0"/>
              <a:t>Sajeeb Saha, Dept. of CSE, JnU</a:t>
            </a:r>
            <a:endParaRPr lang="en-US" dirty="0"/>
          </a:p>
        </p:txBody>
      </p:sp>
      <p:sp>
        <p:nvSpPr>
          <p:cNvPr id="6" name="Slide Number Placeholder 5"/>
          <p:cNvSpPr>
            <a:spLocks noGrp="1"/>
          </p:cNvSpPr>
          <p:nvPr>
            <p:ph type="sldNum" sz="quarter" idx="12"/>
          </p:nvPr>
        </p:nvSpPr>
        <p:spPr/>
        <p:txBody>
          <a:bodyPr/>
          <a:lstStyle/>
          <a:p>
            <a:fld id="{CE308FB9-473D-425F-91BA-31AB478CD0CF}" type="slidenum">
              <a:rPr lang="en-US" smtClean="0"/>
              <a:pPr/>
              <a:t>7</a:t>
            </a:fld>
            <a:endParaRPr lang="en-US"/>
          </a:p>
        </p:txBody>
      </p:sp>
      <p:sp>
        <p:nvSpPr>
          <p:cNvPr id="7" name="Title 3"/>
          <p:cNvSpPr txBox="1">
            <a:spLocks/>
          </p:cNvSpPr>
          <p:nvPr/>
        </p:nvSpPr>
        <p:spPr>
          <a:xfrm>
            <a:off x="457200" y="212725"/>
            <a:ext cx="8229600" cy="701675"/>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Trebuchet MS" pitchFamily="34" charset="0"/>
              </a:defRPr>
            </a:lvl2pPr>
            <a:lvl3pPr algn="ctr" rtl="0" eaLnBrk="0" fontAlgn="base" hangingPunct="0">
              <a:spcBef>
                <a:spcPct val="0"/>
              </a:spcBef>
              <a:spcAft>
                <a:spcPct val="0"/>
              </a:spcAft>
              <a:defRPr sz="4400">
                <a:solidFill>
                  <a:schemeClr val="tx1"/>
                </a:solidFill>
                <a:latin typeface="Trebuchet MS" pitchFamily="34" charset="0"/>
              </a:defRPr>
            </a:lvl3pPr>
            <a:lvl4pPr algn="ctr" rtl="0" eaLnBrk="0" fontAlgn="base" hangingPunct="0">
              <a:spcBef>
                <a:spcPct val="0"/>
              </a:spcBef>
              <a:spcAft>
                <a:spcPct val="0"/>
              </a:spcAft>
              <a:defRPr sz="4400">
                <a:solidFill>
                  <a:schemeClr val="tx1"/>
                </a:solidFill>
                <a:latin typeface="Trebuchet MS" pitchFamily="34" charset="0"/>
              </a:defRPr>
            </a:lvl4pPr>
            <a:lvl5pPr algn="ctr" rtl="0" eaLnBrk="0" fontAlgn="base" hangingPunct="0">
              <a:spcBef>
                <a:spcPct val="0"/>
              </a:spcBef>
              <a:spcAft>
                <a:spcPct val="0"/>
              </a:spcAft>
              <a:defRPr sz="4400">
                <a:solidFill>
                  <a:schemeClr val="tx1"/>
                </a:solidFill>
                <a:latin typeface="Trebuchet MS" pitchFamily="34" charset="0"/>
              </a:defRPr>
            </a:lvl5pPr>
            <a:lvl6pPr marL="457200" algn="ctr" rtl="0" fontAlgn="base">
              <a:spcBef>
                <a:spcPct val="0"/>
              </a:spcBef>
              <a:spcAft>
                <a:spcPct val="0"/>
              </a:spcAft>
              <a:defRPr sz="4400">
                <a:solidFill>
                  <a:schemeClr val="tx1"/>
                </a:solidFill>
                <a:latin typeface="Trebuchet MS" pitchFamily="34" charset="0"/>
              </a:defRPr>
            </a:lvl6pPr>
            <a:lvl7pPr marL="914400" algn="ctr" rtl="0" fontAlgn="base">
              <a:spcBef>
                <a:spcPct val="0"/>
              </a:spcBef>
              <a:spcAft>
                <a:spcPct val="0"/>
              </a:spcAft>
              <a:defRPr sz="4400">
                <a:solidFill>
                  <a:schemeClr val="tx1"/>
                </a:solidFill>
                <a:latin typeface="Trebuchet MS" pitchFamily="34" charset="0"/>
              </a:defRPr>
            </a:lvl7pPr>
            <a:lvl8pPr marL="1371600" algn="ctr" rtl="0" fontAlgn="base">
              <a:spcBef>
                <a:spcPct val="0"/>
              </a:spcBef>
              <a:spcAft>
                <a:spcPct val="0"/>
              </a:spcAft>
              <a:defRPr sz="4400">
                <a:solidFill>
                  <a:schemeClr val="tx1"/>
                </a:solidFill>
                <a:latin typeface="Trebuchet MS" pitchFamily="34" charset="0"/>
              </a:defRPr>
            </a:lvl8pPr>
            <a:lvl9pPr marL="1828800" algn="ctr" rtl="0" fontAlgn="base">
              <a:spcBef>
                <a:spcPct val="0"/>
              </a:spcBef>
              <a:spcAft>
                <a:spcPct val="0"/>
              </a:spcAft>
              <a:defRPr sz="4400">
                <a:solidFill>
                  <a:schemeClr val="tx1"/>
                </a:solidFill>
                <a:latin typeface="Trebuchet MS" pitchFamily="34" charset="0"/>
              </a:defRPr>
            </a:lvl9pPr>
          </a:lstStyle>
          <a:p>
            <a:r>
              <a:rPr lang="en-US" sz="4000" b="1" dirty="0">
                <a:solidFill>
                  <a:srgbClr val="002060"/>
                </a:solidFill>
                <a:latin typeface="Cambria" panose="02040503050406030204" pitchFamily="18" charset="0"/>
              </a:rPr>
              <a:t>Implicit Conversion</a:t>
            </a:r>
          </a:p>
        </p:txBody>
      </p:sp>
      <p:sp>
        <p:nvSpPr>
          <p:cNvPr id="4" name="Rectangle 3"/>
          <p:cNvSpPr/>
          <p:nvPr/>
        </p:nvSpPr>
        <p:spPr>
          <a:xfrm>
            <a:off x="1371600" y="1371600"/>
            <a:ext cx="6400800" cy="4185761"/>
          </a:xfrm>
          <a:prstGeom prst="rect">
            <a:avLst/>
          </a:prstGeom>
          <a:solidFill>
            <a:schemeClr val="bg1">
              <a:lumMod val="95000"/>
            </a:schemeClr>
          </a:solidFill>
        </p:spPr>
        <p:txBody>
          <a:bodyPr wrap="square">
            <a:spAutoFit/>
          </a:bodyPr>
          <a:lstStyle/>
          <a:p>
            <a:r>
              <a:rPr lang="en-US" sz="1400" dirty="0">
                <a:latin typeface="Courier New" panose="02070309020205020404" pitchFamily="49" charset="0"/>
                <a:cs typeface="Courier New" panose="02070309020205020404" pitchFamily="49" charset="0"/>
              </a:rPr>
              <a:t>//Working of Implicit type-conversion</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#include &lt;</a:t>
            </a:r>
            <a:r>
              <a:rPr lang="en-US" sz="1400" dirty="0" err="1">
                <a:latin typeface="Courier New" panose="02070309020205020404" pitchFamily="49" charset="0"/>
                <a:cs typeface="Courier New" panose="02070309020205020404" pitchFamily="49" charset="0"/>
              </a:rPr>
              <a:t>iostream</a:t>
            </a:r>
            <a:r>
              <a:rPr lang="en-US" sz="1400" dirty="0">
                <a:latin typeface="Courier New" panose="02070309020205020404" pitchFamily="49" charset="0"/>
                <a:cs typeface="Courier New" panose="02070309020205020404" pitchFamily="49" charset="0"/>
              </a:rPr>
              <a:t>&gt;</a:t>
            </a:r>
          </a:p>
          <a:p>
            <a:r>
              <a:rPr lang="en-US" sz="1400" dirty="0">
                <a:latin typeface="Courier New" panose="02070309020205020404" pitchFamily="49" charset="0"/>
                <a:cs typeface="Courier New" panose="02070309020205020404" pitchFamily="49" charset="0"/>
              </a:rPr>
              <a:t>using namespace </a:t>
            </a:r>
            <a:r>
              <a:rPr lang="en-US" sz="1400" dirty="0" err="1">
                <a:latin typeface="Courier New" panose="02070309020205020404" pitchFamily="49" charset="0"/>
                <a:cs typeface="Courier New" panose="02070309020205020404" pitchFamily="49" charset="0"/>
              </a:rPr>
              <a:t>std</a:t>
            </a:r>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main() {</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num_int</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double </a:t>
            </a:r>
            <a:r>
              <a:rPr lang="en-US" sz="1400" dirty="0" err="1">
                <a:latin typeface="Courier New" panose="02070309020205020404" pitchFamily="49" charset="0"/>
                <a:cs typeface="Courier New" panose="02070309020205020404" pitchFamily="49" charset="0"/>
              </a:rPr>
              <a:t>num_double</a:t>
            </a:r>
            <a:r>
              <a:rPr lang="en-US" sz="1400" dirty="0">
                <a:latin typeface="Courier New" panose="02070309020205020404" pitchFamily="49" charset="0"/>
                <a:cs typeface="Courier New" panose="02070309020205020404" pitchFamily="49" charset="0"/>
              </a:rPr>
              <a:t> = 9.99;</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 implicit conversion</a:t>
            </a:r>
          </a:p>
          <a:p>
            <a:r>
              <a:rPr lang="en-US" sz="1400" dirty="0">
                <a:latin typeface="Courier New" panose="02070309020205020404" pitchFamily="49" charset="0"/>
                <a:cs typeface="Courier New" panose="02070309020205020404" pitchFamily="49" charset="0"/>
              </a:rPr>
              <a:t>   // assigning a double value to an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variable</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num_int</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num_double</a:t>
            </a:r>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cout</a:t>
            </a:r>
            <a:r>
              <a:rPr lang="en-US" sz="1400" dirty="0">
                <a:latin typeface="Courier New" panose="02070309020205020404" pitchFamily="49" charset="0"/>
                <a:cs typeface="Courier New" panose="02070309020205020404" pitchFamily="49" charset="0"/>
              </a:rPr>
              <a:t> &lt;&lt; "</a:t>
            </a:r>
            <a:r>
              <a:rPr lang="en-US" sz="1400" dirty="0" err="1">
                <a:latin typeface="Courier New" panose="02070309020205020404" pitchFamily="49" charset="0"/>
                <a:cs typeface="Courier New" panose="02070309020205020404" pitchFamily="49" charset="0"/>
              </a:rPr>
              <a:t>num_int</a:t>
            </a:r>
            <a:r>
              <a:rPr lang="en-US" sz="1400" dirty="0">
                <a:latin typeface="Courier New" panose="02070309020205020404" pitchFamily="49" charset="0"/>
                <a:cs typeface="Courier New" panose="02070309020205020404" pitchFamily="49" charset="0"/>
              </a:rPr>
              <a:t> = " &lt;&lt; </a:t>
            </a:r>
            <a:r>
              <a:rPr lang="en-US" sz="1400" dirty="0" err="1">
                <a:latin typeface="Courier New" panose="02070309020205020404" pitchFamily="49" charset="0"/>
                <a:cs typeface="Courier New" panose="02070309020205020404" pitchFamily="49" charset="0"/>
              </a:rPr>
              <a:t>num_int</a:t>
            </a:r>
            <a:r>
              <a:rPr lang="en-US" sz="1400" dirty="0">
                <a:latin typeface="Courier New" panose="02070309020205020404" pitchFamily="49" charset="0"/>
                <a:cs typeface="Courier New" panose="02070309020205020404" pitchFamily="49" charset="0"/>
              </a:rPr>
              <a:t> &lt;&lt; </a:t>
            </a:r>
            <a:r>
              <a:rPr lang="en-US" sz="1400" dirty="0" err="1">
                <a:latin typeface="Courier New" panose="02070309020205020404" pitchFamily="49" charset="0"/>
                <a:cs typeface="Courier New" panose="02070309020205020404" pitchFamily="49" charset="0"/>
              </a:rPr>
              <a:t>endl</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cout</a:t>
            </a:r>
            <a:r>
              <a:rPr lang="en-US" sz="1400" dirty="0">
                <a:latin typeface="Courier New" panose="02070309020205020404" pitchFamily="49" charset="0"/>
                <a:cs typeface="Courier New" panose="02070309020205020404" pitchFamily="49" charset="0"/>
              </a:rPr>
              <a:t> &lt;&lt; "</a:t>
            </a:r>
            <a:r>
              <a:rPr lang="en-US" sz="1400" dirty="0" err="1">
                <a:latin typeface="Courier New" panose="02070309020205020404" pitchFamily="49" charset="0"/>
                <a:cs typeface="Courier New" panose="02070309020205020404" pitchFamily="49" charset="0"/>
              </a:rPr>
              <a:t>num_double</a:t>
            </a:r>
            <a:r>
              <a:rPr lang="en-US" sz="1400" dirty="0">
                <a:latin typeface="Courier New" panose="02070309020205020404" pitchFamily="49" charset="0"/>
                <a:cs typeface="Courier New" panose="02070309020205020404" pitchFamily="49" charset="0"/>
              </a:rPr>
              <a:t> = " &lt;&lt; </a:t>
            </a:r>
            <a:r>
              <a:rPr lang="en-US" sz="1400" dirty="0" err="1">
                <a:latin typeface="Courier New" panose="02070309020205020404" pitchFamily="49" charset="0"/>
                <a:cs typeface="Courier New" panose="02070309020205020404" pitchFamily="49" charset="0"/>
              </a:rPr>
              <a:t>num_double</a:t>
            </a:r>
            <a:r>
              <a:rPr lang="en-US" sz="1400" dirty="0">
                <a:latin typeface="Courier New" panose="02070309020205020404" pitchFamily="49" charset="0"/>
                <a:cs typeface="Courier New" panose="02070309020205020404" pitchFamily="49" charset="0"/>
              </a:rPr>
              <a:t> &lt;&lt; </a:t>
            </a:r>
            <a:r>
              <a:rPr lang="en-US" sz="1400" dirty="0" err="1">
                <a:latin typeface="Courier New" panose="02070309020205020404" pitchFamily="49" charset="0"/>
                <a:cs typeface="Courier New" panose="02070309020205020404" pitchFamily="49" charset="0"/>
              </a:rPr>
              <a:t>endl</a:t>
            </a:r>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return 0;</a:t>
            </a:r>
          </a:p>
          <a:p>
            <a:r>
              <a:rPr lang="en-US" sz="1400" dirty="0">
                <a:latin typeface="Courier New" panose="02070309020205020404" pitchFamily="49" charset="0"/>
                <a:cs typeface="Courier New" panose="02070309020205020404" pitchFamily="49" charset="0"/>
              </a:rPr>
              <a:t>}</a:t>
            </a:r>
          </a:p>
        </p:txBody>
      </p:sp>
      <p:sp>
        <p:nvSpPr>
          <p:cNvPr id="10" name="Rectangle 3"/>
          <p:cNvSpPr>
            <a:spLocks noChangeArrowheads="1"/>
          </p:cNvSpPr>
          <p:nvPr/>
        </p:nvSpPr>
        <p:spPr bwMode="auto">
          <a:xfrm>
            <a:off x="5486400" y="5064918"/>
            <a:ext cx="2743200" cy="984885"/>
          </a:xfrm>
          <a:prstGeom prst="rect">
            <a:avLst/>
          </a:prstGeom>
          <a:solidFill>
            <a:schemeClr val="bg1">
              <a:lumMod val="65000"/>
            </a:schemeClr>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Output</a:t>
            </a:r>
            <a:endParaRPr kumimoji="0" lang="en-US" b="0" i="0" u="none" strike="noStrike" cap="none" normalizeH="0" baseline="0" dirty="0" smtClean="0">
              <a:ln>
                <a:noFill/>
              </a:ln>
              <a:solidFill>
                <a:srgbClr val="25265E"/>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25265E"/>
                </a:solidFill>
                <a:effectLst/>
                <a:latin typeface="Courier New" panose="02070309020205020404" pitchFamily="49" charset="0"/>
                <a:cs typeface="Courier New" panose="02070309020205020404" pitchFamily="49" charset="0"/>
              </a:rPr>
              <a:t>num_int</a:t>
            </a:r>
            <a:r>
              <a:rPr kumimoji="0" lang="en-US" b="0" i="0" u="none" strike="noStrike" cap="none" normalizeH="0" baseline="0" dirty="0" smtClean="0">
                <a:ln>
                  <a:noFill/>
                </a:ln>
                <a:solidFill>
                  <a:srgbClr val="25265E"/>
                </a:solidFill>
                <a:effectLst/>
                <a:latin typeface="Courier New" panose="02070309020205020404" pitchFamily="49" charset="0"/>
                <a:cs typeface="Courier New" panose="02070309020205020404" pitchFamily="49" charset="0"/>
              </a:rPr>
              <a:t> = 9</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25265E"/>
                </a:solidFill>
                <a:effectLst/>
                <a:latin typeface="Courier New" panose="02070309020205020404" pitchFamily="49" charset="0"/>
                <a:cs typeface="Courier New" panose="02070309020205020404" pitchFamily="49" charset="0"/>
              </a:rPr>
              <a:t>num_double</a:t>
            </a:r>
            <a:r>
              <a:rPr kumimoji="0" lang="en-US" b="0" i="0" u="none" strike="noStrike" cap="none" normalizeH="0" baseline="0" dirty="0" smtClean="0">
                <a:ln>
                  <a:noFill/>
                </a:ln>
                <a:solidFill>
                  <a:srgbClr val="25265E"/>
                </a:solidFill>
                <a:effectLst/>
                <a:latin typeface="Courier New" panose="02070309020205020404" pitchFamily="49" charset="0"/>
                <a:cs typeface="Courier New" panose="02070309020205020404" pitchFamily="49" charset="0"/>
              </a:rPr>
              <a:t> = 9.99</a:t>
            </a:r>
            <a:r>
              <a:rPr kumimoji="0" lang="en-US" sz="11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endParaRPr kumimoji="0" lang="en-US" sz="40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66426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p:txBody>
          <a:bodyPr/>
          <a:lstStyle/>
          <a:p>
            <a:pPr>
              <a:defRPr/>
            </a:pPr>
            <a:r>
              <a:rPr lang="en-US" smtClean="0"/>
              <a:t>Sajeeb Saha, Dept. of CSE, JnU</a:t>
            </a:r>
            <a:endParaRPr lang="en-US" dirty="0"/>
          </a:p>
        </p:txBody>
      </p:sp>
      <p:sp>
        <p:nvSpPr>
          <p:cNvPr id="6" name="Slide Number Placeholder 5"/>
          <p:cNvSpPr>
            <a:spLocks noGrp="1"/>
          </p:cNvSpPr>
          <p:nvPr>
            <p:ph type="sldNum" sz="quarter" idx="12"/>
          </p:nvPr>
        </p:nvSpPr>
        <p:spPr/>
        <p:txBody>
          <a:bodyPr/>
          <a:lstStyle/>
          <a:p>
            <a:fld id="{CE308FB9-473D-425F-91BA-31AB478CD0CF}" type="slidenum">
              <a:rPr lang="en-US" smtClean="0"/>
              <a:pPr/>
              <a:t>8</a:t>
            </a:fld>
            <a:endParaRPr lang="en-US"/>
          </a:p>
        </p:txBody>
      </p:sp>
      <p:sp>
        <p:nvSpPr>
          <p:cNvPr id="7" name="Title 3"/>
          <p:cNvSpPr txBox="1">
            <a:spLocks/>
          </p:cNvSpPr>
          <p:nvPr/>
        </p:nvSpPr>
        <p:spPr>
          <a:xfrm>
            <a:off x="457200" y="212725"/>
            <a:ext cx="8229600" cy="701675"/>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Trebuchet MS" pitchFamily="34" charset="0"/>
              </a:defRPr>
            </a:lvl2pPr>
            <a:lvl3pPr algn="ctr" rtl="0" eaLnBrk="0" fontAlgn="base" hangingPunct="0">
              <a:spcBef>
                <a:spcPct val="0"/>
              </a:spcBef>
              <a:spcAft>
                <a:spcPct val="0"/>
              </a:spcAft>
              <a:defRPr sz="4400">
                <a:solidFill>
                  <a:schemeClr val="tx1"/>
                </a:solidFill>
                <a:latin typeface="Trebuchet MS" pitchFamily="34" charset="0"/>
              </a:defRPr>
            </a:lvl3pPr>
            <a:lvl4pPr algn="ctr" rtl="0" eaLnBrk="0" fontAlgn="base" hangingPunct="0">
              <a:spcBef>
                <a:spcPct val="0"/>
              </a:spcBef>
              <a:spcAft>
                <a:spcPct val="0"/>
              </a:spcAft>
              <a:defRPr sz="4400">
                <a:solidFill>
                  <a:schemeClr val="tx1"/>
                </a:solidFill>
                <a:latin typeface="Trebuchet MS" pitchFamily="34" charset="0"/>
              </a:defRPr>
            </a:lvl4pPr>
            <a:lvl5pPr algn="ctr" rtl="0" eaLnBrk="0" fontAlgn="base" hangingPunct="0">
              <a:spcBef>
                <a:spcPct val="0"/>
              </a:spcBef>
              <a:spcAft>
                <a:spcPct val="0"/>
              </a:spcAft>
              <a:defRPr sz="4400">
                <a:solidFill>
                  <a:schemeClr val="tx1"/>
                </a:solidFill>
                <a:latin typeface="Trebuchet MS" pitchFamily="34" charset="0"/>
              </a:defRPr>
            </a:lvl5pPr>
            <a:lvl6pPr marL="457200" algn="ctr" rtl="0" fontAlgn="base">
              <a:spcBef>
                <a:spcPct val="0"/>
              </a:spcBef>
              <a:spcAft>
                <a:spcPct val="0"/>
              </a:spcAft>
              <a:defRPr sz="4400">
                <a:solidFill>
                  <a:schemeClr val="tx1"/>
                </a:solidFill>
                <a:latin typeface="Trebuchet MS" pitchFamily="34" charset="0"/>
              </a:defRPr>
            </a:lvl6pPr>
            <a:lvl7pPr marL="914400" algn="ctr" rtl="0" fontAlgn="base">
              <a:spcBef>
                <a:spcPct val="0"/>
              </a:spcBef>
              <a:spcAft>
                <a:spcPct val="0"/>
              </a:spcAft>
              <a:defRPr sz="4400">
                <a:solidFill>
                  <a:schemeClr val="tx1"/>
                </a:solidFill>
                <a:latin typeface="Trebuchet MS" pitchFamily="34" charset="0"/>
              </a:defRPr>
            </a:lvl7pPr>
            <a:lvl8pPr marL="1371600" algn="ctr" rtl="0" fontAlgn="base">
              <a:spcBef>
                <a:spcPct val="0"/>
              </a:spcBef>
              <a:spcAft>
                <a:spcPct val="0"/>
              </a:spcAft>
              <a:defRPr sz="4400">
                <a:solidFill>
                  <a:schemeClr val="tx1"/>
                </a:solidFill>
                <a:latin typeface="Trebuchet MS" pitchFamily="34" charset="0"/>
              </a:defRPr>
            </a:lvl8pPr>
            <a:lvl9pPr marL="1828800" algn="ctr" rtl="0" fontAlgn="base">
              <a:spcBef>
                <a:spcPct val="0"/>
              </a:spcBef>
              <a:spcAft>
                <a:spcPct val="0"/>
              </a:spcAft>
              <a:defRPr sz="4400">
                <a:solidFill>
                  <a:schemeClr val="tx1"/>
                </a:solidFill>
                <a:latin typeface="Trebuchet MS" pitchFamily="34" charset="0"/>
              </a:defRPr>
            </a:lvl9pPr>
          </a:lstStyle>
          <a:p>
            <a:r>
              <a:rPr lang="en-US" sz="4000" b="1" dirty="0">
                <a:solidFill>
                  <a:srgbClr val="002060"/>
                </a:solidFill>
                <a:latin typeface="Cambria" panose="02040503050406030204" pitchFamily="18" charset="0"/>
              </a:rPr>
              <a:t>Implicit Conversion</a:t>
            </a:r>
          </a:p>
        </p:txBody>
      </p:sp>
      <p:pic>
        <p:nvPicPr>
          <p:cNvPr id="4098" name="Picture 2" descr="https://cdn.programiz.com/sites/tutorial2program/files/cpp-type-convers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599" y="914400"/>
            <a:ext cx="3211927" cy="5497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60714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81086"/>
            <a:ext cx="8229600" cy="5330956"/>
          </a:xfrm>
        </p:spPr>
        <p:txBody>
          <a:bodyPr>
            <a:normAutofit lnSpcReduction="10000"/>
          </a:bodyPr>
          <a:lstStyle/>
          <a:p>
            <a:pPr algn="just">
              <a:buFont typeface="Arial" panose="020B0604020202020204" pitchFamily="34" charset="0"/>
              <a:buChar char="•"/>
            </a:pPr>
            <a:r>
              <a:rPr lang="en-US" sz="2800" dirty="0"/>
              <a:t>When the user manually changes data from one type to another, this is known as </a:t>
            </a:r>
            <a:r>
              <a:rPr lang="en-US" sz="2800" b="1" dirty="0"/>
              <a:t>explicit conversion</a:t>
            </a:r>
            <a:r>
              <a:rPr lang="en-US" sz="2800" dirty="0"/>
              <a:t>. </a:t>
            </a:r>
            <a:endParaRPr lang="en-US" sz="2800" dirty="0" smtClean="0"/>
          </a:p>
          <a:p>
            <a:pPr algn="just">
              <a:buFont typeface="Arial" panose="020B0604020202020204" pitchFamily="34" charset="0"/>
              <a:buChar char="•"/>
            </a:pPr>
            <a:r>
              <a:rPr lang="en-US" sz="2800" dirty="0" smtClean="0"/>
              <a:t>This </a:t>
            </a:r>
            <a:r>
              <a:rPr lang="en-US" sz="2800" dirty="0"/>
              <a:t>type of conversion is also known as </a:t>
            </a:r>
            <a:r>
              <a:rPr lang="en-US" sz="2800" b="1" dirty="0"/>
              <a:t>type casting</a:t>
            </a:r>
            <a:r>
              <a:rPr lang="en-US" sz="2800" dirty="0" smtClean="0"/>
              <a:t>.</a:t>
            </a:r>
          </a:p>
          <a:p>
            <a:pPr algn="just">
              <a:buFont typeface="Arial" panose="020B0604020202020204" pitchFamily="34" charset="0"/>
              <a:buChar char="•"/>
            </a:pPr>
            <a:r>
              <a:rPr lang="en-US" sz="2800" dirty="0" smtClean="0"/>
              <a:t>Type casting is used to transform the type of a variable temporarily</a:t>
            </a:r>
          </a:p>
          <a:p>
            <a:pPr algn="just">
              <a:buFont typeface="Arial" panose="020B0604020202020204" pitchFamily="34" charset="0"/>
              <a:buChar char="•"/>
            </a:pPr>
            <a:r>
              <a:rPr lang="en-US" sz="2800" dirty="0" smtClean="0"/>
              <a:t>General form: </a:t>
            </a:r>
            <a:r>
              <a:rPr lang="en-US" sz="2800" dirty="0" smtClean="0">
                <a:solidFill>
                  <a:srgbClr val="0000CC"/>
                </a:solidFill>
              </a:rPr>
              <a:t>(data type) expression</a:t>
            </a:r>
          </a:p>
          <a:p>
            <a:pPr marL="0" indent="0" algn="just">
              <a:buNone/>
            </a:pPr>
            <a:r>
              <a:rPr lang="en-US" sz="2800" dirty="0"/>
              <a:t>	</a:t>
            </a:r>
            <a:r>
              <a:rPr lang="en-US" sz="2400" dirty="0" smtClean="0"/>
              <a:t>where </a:t>
            </a:r>
            <a:r>
              <a:rPr lang="en-US" sz="2400" dirty="0" smtClean="0">
                <a:solidFill>
                  <a:srgbClr val="0000CC"/>
                </a:solidFill>
              </a:rPr>
              <a:t>data type</a:t>
            </a:r>
            <a:r>
              <a:rPr lang="en-US" sz="2400" dirty="0" smtClean="0"/>
              <a:t> is the name of a valid c/</a:t>
            </a:r>
            <a:r>
              <a:rPr lang="en-US" sz="2400" dirty="0" err="1" smtClean="0"/>
              <a:t>c++</a:t>
            </a:r>
            <a:r>
              <a:rPr lang="en-US" sz="2400" dirty="0" smtClean="0"/>
              <a:t> data type</a:t>
            </a:r>
          </a:p>
          <a:p>
            <a:pPr algn="just">
              <a:buFont typeface="Arial" panose="020B0604020202020204" pitchFamily="34" charset="0"/>
              <a:buChar char="•"/>
            </a:pPr>
            <a:r>
              <a:rPr lang="en-US" sz="2800" dirty="0" smtClean="0"/>
              <a:t>Example: </a:t>
            </a:r>
          </a:p>
          <a:p>
            <a:pPr marL="400050" lvl="1" indent="0" algn="just">
              <a:buNone/>
            </a:pPr>
            <a:r>
              <a:rPr lang="en-US" sz="2400" dirty="0" err="1" smtClean="0">
                <a:solidFill>
                  <a:srgbClr val="0000CC"/>
                </a:solidFill>
              </a:rPr>
              <a:t>int</a:t>
            </a:r>
            <a:r>
              <a:rPr lang="en-US" sz="2400" dirty="0" smtClean="0">
                <a:solidFill>
                  <a:srgbClr val="0000CC"/>
                </a:solidFill>
              </a:rPr>
              <a:t> a = 5, b =6;</a:t>
            </a:r>
          </a:p>
          <a:p>
            <a:pPr marL="400050" lvl="1" indent="0" algn="just">
              <a:buNone/>
            </a:pPr>
            <a:r>
              <a:rPr lang="en-US" sz="2400" dirty="0" smtClean="0">
                <a:solidFill>
                  <a:srgbClr val="0000CC"/>
                </a:solidFill>
              </a:rPr>
              <a:t>double c = (double)a/b;</a:t>
            </a:r>
          </a:p>
        </p:txBody>
      </p:sp>
      <p:sp>
        <p:nvSpPr>
          <p:cNvPr id="5" name="Footer Placeholder 4"/>
          <p:cNvSpPr>
            <a:spLocks noGrp="1"/>
          </p:cNvSpPr>
          <p:nvPr>
            <p:ph type="ftr" sz="quarter" idx="3"/>
          </p:nvPr>
        </p:nvSpPr>
        <p:spPr/>
        <p:txBody>
          <a:bodyPr/>
          <a:lstStyle/>
          <a:p>
            <a:pPr>
              <a:defRPr/>
            </a:pPr>
            <a:r>
              <a:rPr lang="en-US" smtClean="0"/>
              <a:t>Sajeeb Saha, Dept. of CSE, JnU</a:t>
            </a:r>
            <a:endParaRPr lang="en-US" dirty="0"/>
          </a:p>
        </p:txBody>
      </p:sp>
      <p:sp>
        <p:nvSpPr>
          <p:cNvPr id="6" name="Slide Number Placeholder 5"/>
          <p:cNvSpPr>
            <a:spLocks noGrp="1"/>
          </p:cNvSpPr>
          <p:nvPr>
            <p:ph type="sldNum" sz="quarter" idx="12"/>
          </p:nvPr>
        </p:nvSpPr>
        <p:spPr/>
        <p:txBody>
          <a:bodyPr/>
          <a:lstStyle/>
          <a:p>
            <a:fld id="{CE308FB9-473D-425F-91BA-31AB478CD0CF}" type="slidenum">
              <a:rPr lang="en-US" smtClean="0"/>
              <a:pPr/>
              <a:t>9</a:t>
            </a:fld>
            <a:endParaRPr lang="en-US"/>
          </a:p>
        </p:txBody>
      </p:sp>
      <p:sp>
        <p:nvSpPr>
          <p:cNvPr id="7" name="Title 3"/>
          <p:cNvSpPr txBox="1">
            <a:spLocks/>
          </p:cNvSpPr>
          <p:nvPr/>
        </p:nvSpPr>
        <p:spPr>
          <a:xfrm>
            <a:off x="457200" y="212725"/>
            <a:ext cx="8229600" cy="701675"/>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Trebuchet MS" pitchFamily="34" charset="0"/>
              </a:defRPr>
            </a:lvl2pPr>
            <a:lvl3pPr algn="ctr" rtl="0" eaLnBrk="0" fontAlgn="base" hangingPunct="0">
              <a:spcBef>
                <a:spcPct val="0"/>
              </a:spcBef>
              <a:spcAft>
                <a:spcPct val="0"/>
              </a:spcAft>
              <a:defRPr sz="4400">
                <a:solidFill>
                  <a:schemeClr val="tx1"/>
                </a:solidFill>
                <a:latin typeface="Trebuchet MS" pitchFamily="34" charset="0"/>
              </a:defRPr>
            </a:lvl3pPr>
            <a:lvl4pPr algn="ctr" rtl="0" eaLnBrk="0" fontAlgn="base" hangingPunct="0">
              <a:spcBef>
                <a:spcPct val="0"/>
              </a:spcBef>
              <a:spcAft>
                <a:spcPct val="0"/>
              </a:spcAft>
              <a:defRPr sz="4400">
                <a:solidFill>
                  <a:schemeClr val="tx1"/>
                </a:solidFill>
                <a:latin typeface="Trebuchet MS" pitchFamily="34" charset="0"/>
              </a:defRPr>
            </a:lvl4pPr>
            <a:lvl5pPr algn="ctr" rtl="0" eaLnBrk="0" fontAlgn="base" hangingPunct="0">
              <a:spcBef>
                <a:spcPct val="0"/>
              </a:spcBef>
              <a:spcAft>
                <a:spcPct val="0"/>
              </a:spcAft>
              <a:defRPr sz="4400">
                <a:solidFill>
                  <a:schemeClr val="tx1"/>
                </a:solidFill>
                <a:latin typeface="Trebuchet MS" pitchFamily="34" charset="0"/>
              </a:defRPr>
            </a:lvl5pPr>
            <a:lvl6pPr marL="457200" algn="ctr" rtl="0" fontAlgn="base">
              <a:spcBef>
                <a:spcPct val="0"/>
              </a:spcBef>
              <a:spcAft>
                <a:spcPct val="0"/>
              </a:spcAft>
              <a:defRPr sz="4400">
                <a:solidFill>
                  <a:schemeClr val="tx1"/>
                </a:solidFill>
                <a:latin typeface="Trebuchet MS" pitchFamily="34" charset="0"/>
              </a:defRPr>
            </a:lvl6pPr>
            <a:lvl7pPr marL="914400" algn="ctr" rtl="0" fontAlgn="base">
              <a:spcBef>
                <a:spcPct val="0"/>
              </a:spcBef>
              <a:spcAft>
                <a:spcPct val="0"/>
              </a:spcAft>
              <a:defRPr sz="4400">
                <a:solidFill>
                  <a:schemeClr val="tx1"/>
                </a:solidFill>
                <a:latin typeface="Trebuchet MS" pitchFamily="34" charset="0"/>
              </a:defRPr>
            </a:lvl7pPr>
            <a:lvl8pPr marL="1371600" algn="ctr" rtl="0" fontAlgn="base">
              <a:spcBef>
                <a:spcPct val="0"/>
              </a:spcBef>
              <a:spcAft>
                <a:spcPct val="0"/>
              </a:spcAft>
              <a:defRPr sz="4400">
                <a:solidFill>
                  <a:schemeClr val="tx1"/>
                </a:solidFill>
                <a:latin typeface="Trebuchet MS" pitchFamily="34" charset="0"/>
              </a:defRPr>
            </a:lvl8pPr>
            <a:lvl9pPr marL="1828800" algn="ctr" rtl="0" fontAlgn="base">
              <a:spcBef>
                <a:spcPct val="0"/>
              </a:spcBef>
              <a:spcAft>
                <a:spcPct val="0"/>
              </a:spcAft>
              <a:defRPr sz="4400">
                <a:solidFill>
                  <a:schemeClr val="tx1"/>
                </a:solidFill>
                <a:latin typeface="Trebuchet MS" pitchFamily="34" charset="0"/>
              </a:defRPr>
            </a:lvl9pPr>
          </a:lstStyle>
          <a:p>
            <a:r>
              <a:rPr lang="en-US" sz="4000" b="1" dirty="0" smtClean="0">
                <a:solidFill>
                  <a:srgbClr val="002060"/>
                </a:solidFill>
                <a:latin typeface="Cambria" panose="02040503050406030204" pitchFamily="18" charset="0"/>
              </a:rPr>
              <a:t>Explicit Conversion</a:t>
            </a:r>
            <a:endParaRPr lang="en-US" sz="4000" b="1" dirty="0">
              <a:solidFill>
                <a:srgbClr val="002060"/>
              </a:solidFill>
              <a:latin typeface="Cambria" panose="02040503050406030204" pitchFamily="18" charset="0"/>
            </a:endParaRPr>
          </a:p>
        </p:txBody>
      </p:sp>
    </p:spTree>
    <p:extLst>
      <p:ext uri="{BB962C8B-B14F-4D97-AF65-F5344CB8AC3E}">
        <p14:creationId xmlns:p14="http://schemas.microsoft.com/office/powerpoint/2010/main" val="2343158053"/>
      </p:ext>
    </p:extLst>
  </p:cSld>
  <p:clrMapOvr>
    <a:masterClrMapping/>
  </p:clrMapOvr>
  <p:timing>
    <p:tnLst>
      <p:par>
        <p:cTn id="1" dur="indefinite" restart="never" nodeType="tmRoot"/>
      </p:par>
    </p:tnLst>
  </p:timing>
</p:sld>
</file>

<file path=ppt/theme/theme1.xml><?xml version="1.0" encoding="utf-8"?>
<a:theme xmlns:a="http://schemas.openxmlformats.org/drawingml/2006/main" name="GN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5917</TotalTime>
  <Words>2104</Words>
  <Application>Microsoft Office PowerPoint</Application>
  <PresentationFormat>On-screen Show (4:3)</PresentationFormat>
  <Paragraphs>363</Paragraphs>
  <Slides>29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Calibri</vt:lpstr>
      <vt:lpstr>Cambria</vt:lpstr>
      <vt:lpstr>Courier New</vt:lpstr>
      <vt:lpstr>Times New Roman</vt:lpstr>
      <vt:lpstr>Trebuchet MS</vt:lpstr>
      <vt:lpstr>Wingdings</vt:lpstr>
      <vt:lpstr>GNR</vt:lpstr>
      <vt:lpstr>CSE1201: Object Oriented Programming-I (C++)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Sajeeb</dc:creator>
  <cp:lastModifiedBy>Sajeeb Saha</cp:lastModifiedBy>
  <cp:revision>264</cp:revision>
  <cp:lastPrinted>2016-04-24T18:47:01Z</cp:lastPrinted>
  <dcterms:created xsi:type="dcterms:W3CDTF">2015-12-02T19:12:51Z</dcterms:created>
  <dcterms:modified xsi:type="dcterms:W3CDTF">2021-01-21T10:03:35Z</dcterms:modified>
</cp:coreProperties>
</file>