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0" r:id="rId2"/>
    <p:sldId id="271" r:id="rId3"/>
    <p:sldId id="284" r:id="rId4"/>
    <p:sldId id="285" r:id="rId5"/>
    <p:sldId id="286" r:id="rId6"/>
    <p:sldId id="287" r:id="rId7"/>
    <p:sldId id="279" r:id="rId8"/>
    <p:sldId id="282" r:id="rId9"/>
    <p:sldId id="275" r:id="rId10"/>
    <p:sldId id="283" r:id="rId11"/>
    <p:sldId id="288" r:id="rId12"/>
    <p:sldId id="278" r:id="rId13"/>
    <p:sldId id="269" r:id="rId14"/>
  </p:sldIdLst>
  <p:sldSz cx="9144000" cy="6858000" type="screen4x3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3188" autoAdjust="0"/>
  </p:normalViewPr>
  <p:slideViewPr>
    <p:cSldViewPr>
      <p:cViewPr varScale="1">
        <p:scale>
          <a:sx n="67" d="100"/>
          <a:sy n="67" d="100"/>
        </p:scale>
        <p:origin x="1260" y="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E404FA2-0307-4AAA-97E0-1B95DA04011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2C43C2F9-D9EF-4AC1-838D-2DF7E93C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C4E2BA7-849A-4ED4-AF09-6D3072CE7341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8638"/>
            <a:ext cx="3525838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50300"/>
            <a:ext cx="7447280" cy="317396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94506AF-6DAD-4FB0-9D80-7EEDD5FF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6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1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9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08FB9-473D-425F-91BA-31AB478CD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5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bright="13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2400"/>
            <a:ext cx="91424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81086"/>
            <a:ext cx="8229600" cy="50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61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802438"/>
            <a:ext cx="9144000" cy="61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2" descr="https://seeklogo.com/images/J/jagannath-university-logo-91BCEFF258-seeklogo.com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08" y="6152391"/>
            <a:ext cx="679104" cy="6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13</a:t>
            </a:r>
            <a:endParaRPr lang="en-US" sz="1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3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ln w="19050"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CSE1201: Object Oriented Programming-I (C++)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86100" y="3352800"/>
            <a:ext cx="2971800" cy="6858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Lecture 13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User-defined Copy Constructor 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5122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0"/>
            <a:ext cx="4724400" cy="267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6725" y="1006475"/>
            <a:ext cx="838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mbria" panose="02040503050406030204" pitchFamily="18" charset="0"/>
              </a:rPr>
              <a:t>User-defined Copy </a:t>
            </a:r>
            <a:r>
              <a:rPr lang="en-US" sz="2400" dirty="0">
                <a:latin typeface="Cambria" panose="02040503050406030204" pitchFamily="18" charset="0"/>
              </a:rPr>
              <a:t>constructors perform Deep copy of the object. 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Deep copy dynamically allocates the memory for the copy and then copies the actual value, both the source and copy have distinct memory locations.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Both the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source and copy are distinct and will not share the same memory location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7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Copy constructor is called when a new object is created from an existing object, as a copy of the existing object. </a:t>
            </a:r>
            <a:endParaRPr lang="en-US" sz="2800" dirty="0" smtClean="0"/>
          </a:p>
          <a:p>
            <a:pPr algn="just"/>
            <a:r>
              <a:rPr lang="en-US" sz="2800" dirty="0" smtClean="0"/>
              <a:t>Assignment </a:t>
            </a:r>
            <a:r>
              <a:rPr lang="en-US" sz="2800" dirty="0"/>
              <a:t>operator is called when an already initialized object is assigned a new value from another existing object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Copy </a:t>
            </a:r>
            <a:r>
              <a:rPr lang="en-US" sz="2800" dirty="0" smtClean="0"/>
              <a:t>constructors </a:t>
            </a:r>
            <a:r>
              <a:rPr lang="en-US" sz="2800" b="1" dirty="0" smtClean="0">
                <a:solidFill>
                  <a:srgbClr val="0000CC"/>
                </a:solidFill>
              </a:rPr>
              <a:t>do not affect assignment operations.</a:t>
            </a:r>
          </a:p>
          <a:p>
            <a:pPr lvl="1" algn="just"/>
            <a:r>
              <a:rPr lang="fr-FR" dirty="0" err="1"/>
              <a:t>MyClass</a:t>
            </a:r>
            <a:r>
              <a:rPr lang="fr-FR" dirty="0"/>
              <a:t> t1, t2; </a:t>
            </a:r>
          </a:p>
          <a:p>
            <a:pPr lvl="1" algn="just"/>
            <a:r>
              <a:rPr lang="fr-FR" dirty="0" err="1"/>
              <a:t>MyClass</a:t>
            </a:r>
            <a:r>
              <a:rPr lang="fr-FR" dirty="0"/>
              <a:t> t3 = t1;  // ----&gt; </a:t>
            </a:r>
            <a:r>
              <a:rPr lang="fr-FR" dirty="0" smtClean="0"/>
              <a:t>(copy) </a:t>
            </a:r>
            <a:endParaRPr lang="fr-FR" dirty="0"/>
          </a:p>
          <a:p>
            <a:pPr lvl="1" algn="just"/>
            <a:r>
              <a:rPr lang="fr-FR" dirty="0"/>
              <a:t>t2 = t1;          // -----&gt; </a:t>
            </a:r>
            <a:r>
              <a:rPr lang="fr-FR" dirty="0" smtClean="0"/>
              <a:t>(assignement) </a:t>
            </a:r>
          </a:p>
          <a:p>
            <a:pPr lvl="1"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200" b="1" dirty="0">
                <a:solidFill>
                  <a:srgbClr val="002060"/>
                </a:solidFill>
                <a:latin typeface="Cambria" panose="02040503050406030204" pitchFamily="18" charset="0"/>
              </a:rPr>
              <a:t>Copy </a:t>
            </a:r>
            <a:r>
              <a:rPr lang="en-US" sz="32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Constructor Vs. Assignment Operator </a:t>
            </a:r>
            <a:endParaRPr lang="en-US" sz="32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01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14</a:t>
            </a:r>
          </a:p>
          <a:p>
            <a:pPr marL="457200" lvl="1" indent="0">
              <a:buNone/>
            </a:pPr>
            <a:r>
              <a:rPr lang="en-US" dirty="0" smtClean="0"/>
              <a:t>[ C++ : </a:t>
            </a:r>
            <a:r>
              <a:rPr lang="en-US" dirty="0"/>
              <a:t>The complete </a:t>
            </a:r>
            <a:r>
              <a:rPr lang="en-US" dirty="0" smtClean="0"/>
              <a:t>reference 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9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936D-5988-401F-847C-043FC26F755E}" type="slidenum">
              <a:rPr lang="en-US"/>
              <a:pPr/>
              <a:t>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6250" y="2667000"/>
            <a:ext cx="8229600" cy="120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None/>
            </a:pPr>
            <a:r>
              <a:rPr lang="en-US" sz="660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2554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Outline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 </a:t>
            </a:r>
            <a:r>
              <a:rPr lang="en-US" sz="2800" dirty="0"/>
              <a:t>copy constructor is a member function which initializes an object using another object of the same class. </a:t>
            </a:r>
          </a:p>
          <a:p>
            <a:pPr algn="just"/>
            <a:r>
              <a:rPr lang="en-US" sz="2800" dirty="0"/>
              <a:t>A copy constructor has the following general function prototype: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Copy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Constructor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Copy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Constructor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92256" y="1066800"/>
            <a:ext cx="6559488" cy="5601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y;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Point(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x1, 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y1) { x = x1; y = y1; }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Copy constructor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Point(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 &amp;p2) {x = p2.x; y = p2.y; }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            { 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x; }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            { 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y; }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 p1(10, 15);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Normal constructor is called here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 p2 = p1;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Copy constructor is called here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Let us access values assigned by constructors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"p1.x = 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p1.getX() &lt;&lt;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p1.y = 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p1.getY();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"\np2.x = 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p2.getX() &lt;&lt;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p2.y = 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p2.getY();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3631793"/>
            <a:ext cx="3048000" cy="10926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p1.x = 10, p1.y = 15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p2.x = 10, p2.y = 15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75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When </a:t>
            </a:r>
            <a:r>
              <a:rPr lang="en-US" sz="2800" dirty="0"/>
              <a:t>an object of the class is returned by value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When </a:t>
            </a:r>
            <a:r>
              <a:rPr lang="en-US" sz="2800" dirty="0"/>
              <a:t>an object of the class is passed (to a function) by value as an argument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When </a:t>
            </a:r>
            <a:r>
              <a:rPr lang="en-US" sz="2800" dirty="0"/>
              <a:t>an object is constructed based on another object of the same class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When </a:t>
            </a:r>
            <a:r>
              <a:rPr lang="en-US" sz="2800" dirty="0"/>
              <a:t>the compiler generates a temporary object.</a:t>
            </a:r>
          </a:p>
          <a:p>
            <a:pPr marL="0" indent="0" algn="just">
              <a:buNone/>
            </a:pPr>
            <a:r>
              <a:rPr lang="en-US" sz="2800" dirty="0" smtClean="0"/>
              <a:t>	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When is copy constructor called?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4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1086"/>
            <a:ext cx="8534400" cy="516731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sz="3200" dirty="0" smtClean="0"/>
              <a:t>Object initialization can occur in three ways:</a:t>
            </a:r>
          </a:p>
          <a:p>
            <a:pPr lvl="1" algn="just">
              <a:lnSpc>
                <a:spcPct val="80000"/>
              </a:lnSpc>
            </a:pPr>
            <a:r>
              <a:rPr lang="en-US" sz="2800" dirty="0" smtClean="0"/>
              <a:t>When an object is used to initialize another in a declaration statement</a:t>
            </a:r>
          </a:p>
          <a:p>
            <a:pPr lvl="2" algn="just">
              <a:lnSpc>
                <a:spcPct val="80000"/>
              </a:lnSpc>
              <a:buNone/>
            </a:pPr>
            <a:r>
              <a:rPr lang="en-US" sz="24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lvl="2" algn="just">
              <a:lnSpc>
                <a:spcPct val="80000"/>
              </a:lnSpc>
              <a:buNone/>
            </a:pPr>
            <a:r>
              <a:rPr lang="en-US" sz="24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</a:t>
            </a:r>
            <a:r>
              <a:rPr lang="en-US" sz="2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algn="just">
              <a:lnSpc>
                <a:spcPct val="80000"/>
              </a:lnSpc>
              <a:buNone/>
            </a:pPr>
            <a:endParaRPr lang="en-US" sz="2400" dirty="0" smtClean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lnSpc>
                <a:spcPct val="80000"/>
              </a:lnSpc>
            </a:pPr>
            <a:r>
              <a:rPr lang="en-US" sz="2800" dirty="0" smtClean="0"/>
              <a:t>When an object is passed as a parameter to a function</a:t>
            </a:r>
          </a:p>
          <a:p>
            <a:pPr lvl="2" algn="just">
              <a:lnSpc>
                <a:spcPct val="80000"/>
              </a:lnSpc>
              <a:buNone/>
            </a:pPr>
            <a:r>
              <a:rPr lang="en-US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sz="2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algn="just"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func1(y); // calls “void func1( </a:t>
            </a:r>
            <a:r>
              <a:rPr lang="en-US" sz="24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)”</a:t>
            </a:r>
          </a:p>
          <a:p>
            <a:pPr lvl="2" algn="just">
              <a:lnSpc>
                <a:spcPct val="80000"/>
              </a:lnSpc>
              <a:buNone/>
            </a:pPr>
            <a:endParaRPr lang="en-US" sz="2400" dirty="0" smtClean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lnSpc>
                <a:spcPct val="80000"/>
              </a:lnSpc>
            </a:pPr>
            <a:r>
              <a:rPr lang="en-US" sz="2800" dirty="0" smtClean="0"/>
              <a:t>When a temporary object is created for use as a return value by a function</a:t>
            </a:r>
          </a:p>
          <a:p>
            <a:pPr lvl="2" algn="just">
              <a:lnSpc>
                <a:spcPct val="80000"/>
              </a:lnSpc>
              <a:buNone/>
            </a:pPr>
            <a:r>
              <a:rPr lang="en-US" sz="24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func2(); </a:t>
            </a:r>
          </a:p>
          <a:p>
            <a:pPr lvl="2" algn="just"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gets </a:t>
            </a:r>
            <a:r>
              <a:rPr lang="en-US" sz="2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object returned from “</a:t>
            </a:r>
            <a:r>
              <a:rPr lang="en-US" sz="24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func2()”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When is copy constructor called?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7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086"/>
            <a:ext cx="8229600" cy="52435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/>
              <a:t>By default when we assign an object to another object, or initialize a new object by an existing object, a bitwise (member wise) copy is performed</a:t>
            </a:r>
            <a:r>
              <a:rPr lang="en-US" sz="2800" dirty="0" smtClean="0"/>
              <a:t>.</a:t>
            </a:r>
          </a:p>
          <a:p>
            <a:pPr algn="just"/>
            <a:endParaRPr lang="en-US" sz="1500" dirty="0" smtClean="0"/>
          </a:p>
          <a:p>
            <a:pPr algn="just"/>
            <a:r>
              <a:rPr lang="en-US" sz="2800" dirty="0"/>
              <a:t>The compiler created </a:t>
            </a:r>
            <a:r>
              <a:rPr lang="en-US" sz="2800" dirty="0" smtClean="0"/>
              <a:t>default copy </a:t>
            </a:r>
            <a:r>
              <a:rPr lang="en-US" sz="2800" dirty="0"/>
              <a:t>constructor works fine in general</a:t>
            </a:r>
            <a:r>
              <a:rPr lang="en-US" sz="2800" dirty="0" smtClean="0"/>
              <a:t>.</a:t>
            </a:r>
          </a:p>
          <a:p>
            <a:pPr algn="just"/>
            <a:endParaRPr lang="en-US" sz="1500" dirty="0" smtClean="0"/>
          </a:p>
          <a:p>
            <a:pPr algn="just"/>
            <a:r>
              <a:rPr lang="en-US" sz="2800" dirty="0" smtClean="0"/>
              <a:t>This cause problems when the objects contain pointer/reference to dynamically allocated memory </a:t>
            </a:r>
          </a:p>
          <a:p>
            <a:pPr lvl="1" algn="just"/>
            <a:r>
              <a:rPr lang="en-US" sz="2400" dirty="0" smtClean="0">
                <a:solidFill>
                  <a:srgbClr val="0000CC"/>
                </a:solidFill>
              </a:rPr>
              <a:t>Pointer in both objects will point to same memory address</a:t>
            </a:r>
            <a:endParaRPr lang="en-US" sz="2400" dirty="0">
              <a:solidFill>
                <a:srgbClr val="0000CC"/>
              </a:solidFill>
            </a:endParaRPr>
          </a:p>
          <a:p>
            <a:pPr lvl="1" algn="just"/>
            <a:endParaRPr lang="en-US" sz="1500" dirty="0" smtClean="0"/>
          </a:p>
          <a:p>
            <a:pPr marL="342900" lvl="1" indent="-342900" algn="just">
              <a:buFont typeface="Wingdings" pitchFamily="2" charset="2"/>
              <a:buChar char="ü"/>
            </a:pPr>
            <a:r>
              <a:rPr lang="en-US" dirty="0" smtClean="0"/>
              <a:t>When destructors </a:t>
            </a:r>
            <a:r>
              <a:rPr lang="en-US" dirty="0"/>
              <a:t>are used to free that </a:t>
            </a:r>
            <a:r>
              <a:rPr lang="en-US" dirty="0" smtClean="0"/>
              <a:t>memory, It causes the same memory to be released multiple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Why Copy Constructor is Needed?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Default Copy Constructor 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3074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762547"/>
            <a:ext cx="4495800" cy="382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85774" y="914400"/>
            <a:ext cx="83534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The default copy constructor can only produce the shallow copy.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A Shallow copy is defined as the process of creating the copy of an object by copying data of all the member variables as it is.</a:t>
            </a:r>
          </a:p>
        </p:txBody>
      </p:sp>
    </p:spTree>
    <p:extLst>
      <p:ext uri="{BB962C8B-B14F-4D97-AF65-F5344CB8AC3E}">
        <p14:creationId xmlns:p14="http://schemas.microsoft.com/office/powerpoint/2010/main" val="6801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User defined </a:t>
            </a:r>
            <a:r>
              <a:rPr lang="en-US" sz="2800" dirty="0" smtClean="0">
                <a:solidFill>
                  <a:srgbClr val="0000CC"/>
                </a:solidFill>
              </a:rPr>
              <a:t>Copy constructors </a:t>
            </a:r>
            <a:r>
              <a:rPr lang="en-US" sz="2800" dirty="0" smtClean="0"/>
              <a:t>can be used to solve this problem, while we perform </a:t>
            </a:r>
            <a:r>
              <a:rPr lang="en-US" sz="2800" b="1" dirty="0" smtClean="0">
                <a:solidFill>
                  <a:srgbClr val="0000CC"/>
                </a:solidFill>
              </a:rPr>
              <a:t>object initialization </a:t>
            </a:r>
            <a:r>
              <a:rPr lang="en-US" sz="2800" dirty="0" smtClean="0"/>
              <a:t>with another object of the same class.</a:t>
            </a:r>
          </a:p>
          <a:p>
            <a:pPr lvl="1" algn="just"/>
            <a:r>
              <a:rPr lang="en-US" dirty="0" err="1" smtClean="0"/>
              <a:t>MyClass</a:t>
            </a:r>
            <a:r>
              <a:rPr lang="en-US" dirty="0" smtClean="0"/>
              <a:t> ob1;</a:t>
            </a:r>
          </a:p>
          <a:p>
            <a:pPr lvl="1" algn="just"/>
            <a:r>
              <a:rPr lang="en-US" dirty="0" err="1" smtClean="0"/>
              <a:t>MyClass</a:t>
            </a:r>
            <a:r>
              <a:rPr lang="en-US" dirty="0" smtClean="0"/>
              <a:t> ob2 = ob1; // uses copy </a:t>
            </a:r>
            <a:r>
              <a:rPr lang="en-US" dirty="0" smtClean="0"/>
              <a:t>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User-defined Copy </a:t>
            </a:r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Constructor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8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N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4965</TotalTime>
  <Words>577</Words>
  <Application>Microsoft Office PowerPoint</Application>
  <PresentationFormat>On-screen Show (4:3)</PresentationFormat>
  <Paragraphs>113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Courier New</vt:lpstr>
      <vt:lpstr>Trebuchet MS</vt:lpstr>
      <vt:lpstr>Wingdings</vt:lpstr>
      <vt:lpstr>GNR</vt:lpstr>
      <vt:lpstr>CSE1201: Object Oriented Programming-I (C++)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Sajeeb</dc:creator>
  <cp:lastModifiedBy>Sajeeb Saha</cp:lastModifiedBy>
  <cp:revision>255</cp:revision>
  <cp:lastPrinted>2016-04-24T18:47:01Z</cp:lastPrinted>
  <dcterms:created xsi:type="dcterms:W3CDTF">2015-12-02T19:12:51Z</dcterms:created>
  <dcterms:modified xsi:type="dcterms:W3CDTF">2021-01-23T10:12:45Z</dcterms:modified>
</cp:coreProperties>
</file>