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70" r:id="rId2"/>
    <p:sldId id="271" r:id="rId3"/>
    <p:sldId id="274" r:id="rId4"/>
    <p:sldId id="275" r:id="rId5"/>
    <p:sldId id="276" r:id="rId6"/>
    <p:sldId id="277" r:id="rId7"/>
    <p:sldId id="278" r:id="rId8"/>
    <p:sldId id="301" r:id="rId9"/>
    <p:sldId id="302" r:id="rId10"/>
    <p:sldId id="298" r:id="rId11"/>
    <p:sldId id="279" r:id="rId12"/>
    <p:sldId id="280" r:id="rId13"/>
    <p:sldId id="281" r:id="rId14"/>
    <p:sldId id="303" r:id="rId15"/>
    <p:sldId id="282" r:id="rId16"/>
    <p:sldId id="283" r:id="rId17"/>
    <p:sldId id="284" r:id="rId18"/>
    <p:sldId id="299" r:id="rId19"/>
    <p:sldId id="285" r:id="rId20"/>
    <p:sldId id="286" r:id="rId21"/>
    <p:sldId id="288" r:id="rId22"/>
    <p:sldId id="289" r:id="rId23"/>
    <p:sldId id="290" r:id="rId24"/>
    <p:sldId id="291" r:id="rId25"/>
    <p:sldId id="292" r:id="rId26"/>
    <p:sldId id="293" r:id="rId27"/>
    <p:sldId id="297" r:id="rId28"/>
    <p:sldId id="269" r:id="rId29"/>
  </p:sldIdLst>
  <p:sldSz cx="9144000" cy="6858000" type="screen4x3"/>
  <p:notesSz cx="9309100" cy="70532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3188" autoAdjust="0"/>
  </p:normalViewPr>
  <p:slideViewPr>
    <p:cSldViewPr>
      <p:cViewPr varScale="1">
        <p:scale>
          <a:sx n="67" d="100"/>
          <a:sy n="67" d="100"/>
        </p:scale>
        <p:origin x="1260" y="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5E404FA2-0307-4AAA-97E0-1B95DA04011A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2C43C2F9-D9EF-4AC1-838D-2DF7E93C3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023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1C4E2BA7-849A-4ED4-AF09-6D3072CE734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2425" y="528638"/>
            <a:ext cx="3525838" cy="2644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50300"/>
            <a:ext cx="7447280" cy="317396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94506AF-6DAD-4FB0-9D80-7EEDD5FF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1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2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9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1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9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08FB9-473D-425F-91BA-31AB478CD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5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Saha, Dept. of CSE, JnU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3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Saha, Dept. of CSE, JnU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1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"/>
                    </a14:imgEffect>
                    <a14:imgEffect>
                      <a14:brightnessContrast bright="13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152400"/>
            <a:ext cx="914241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81086"/>
            <a:ext cx="8229600" cy="504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61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802438"/>
            <a:ext cx="9144000" cy="61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2" descr="https://seeklogo.com/images/J/jagannath-university-logo-91BCEFF258-seeklogo.com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508" y="6152391"/>
            <a:ext cx="679104" cy="62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14</a:t>
            </a:r>
            <a:endParaRPr lang="en-US" sz="1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3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  <a:ln w="19050"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CSE1201: Object Oriented Programming-I (C++)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86100" y="3352800"/>
            <a:ext cx="2971800" cy="6858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Lecture 14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r>
              <a:rPr lang="en-US" sz="3200" smtClean="0"/>
              <a:t>Overloading Unary Operator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410200"/>
          </a:xfrm>
        </p:spPr>
        <p:txBody>
          <a:bodyPr/>
          <a:lstStyle/>
          <a:p>
            <a:pPr>
              <a:buFontTx/>
              <a:buNone/>
            </a:pPr>
            <a:endParaRPr lang="en-US" sz="1600" smtClean="0"/>
          </a:p>
          <a:p>
            <a:pPr>
              <a:buFontTx/>
              <a:buNone/>
            </a:pPr>
            <a:endParaRPr lang="en-US" sz="1600" smtClean="0"/>
          </a:p>
        </p:txBody>
      </p:sp>
      <p:sp>
        <p:nvSpPr>
          <p:cNvPr id="6" name="Rectangle 5"/>
          <p:cNvSpPr/>
          <p:nvPr/>
        </p:nvSpPr>
        <p:spPr bwMode="auto">
          <a:xfrm>
            <a:off x="381000" y="990600"/>
            <a:ext cx="4191000" cy="510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2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endParaRPr lang="en-US" sz="12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space {</a:t>
            </a: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2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2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b, </a:t>
            </a:r>
            <a:r>
              <a:rPr lang="en-US" sz="12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c);</a:t>
            </a: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display (void);</a:t>
            </a: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operator-();</a:t>
            </a: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space :: </a:t>
            </a:r>
            <a:r>
              <a:rPr lang="en-US" sz="12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2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b, </a:t>
            </a:r>
            <a:r>
              <a:rPr lang="en-US" sz="12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c)</a:t>
            </a: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x=a;</a:t>
            </a: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y=b;</a:t>
            </a: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z=c;</a:t>
            </a: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space :: display(void)</a:t>
            </a: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 ";</a:t>
            </a: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y &lt;&lt; " ";</a:t>
            </a: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z &lt;&lt; "\n";</a:t>
            </a: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724400" y="990600"/>
            <a:ext cx="4191000" cy="510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space ::operator-()</a:t>
            </a: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x= -x;</a:t>
            </a: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y= -y;</a:t>
            </a: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z= -z;</a:t>
            </a: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endParaRPr lang="en-US" sz="12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space S;</a:t>
            </a: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S.getdata</a:t>
            </a: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(10,-20,30);</a:t>
            </a:r>
          </a:p>
          <a:p>
            <a:pPr>
              <a:defRPr/>
            </a:pPr>
            <a:endParaRPr lang="en-US" sz="12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"S: ";</a:t>
            </a: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S.display</a:t>
            </a: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defRPr/>
            </a:pPr>
            <a:endParaRPr lang="en-US" sz="12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-S;</a:t>
            </a:r>
          </a:p>
          <a:p>
            <a:pPr>
              <a:defRPr/>
            </a:pPr>
            <a:endParaRPr lang="en-US" sz="12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"S: ";</a:t>
            </a: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S.display</a:t>
            </a: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defRPr/>
            </a:pPr>
            <a:endParaRPr lang="en-US" sz="12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>
              <a:defRPr/>
            </a:pPr>
            <a:r>
              <a:rPr lang="en-US" sz="12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Callout 8"/>
          <p:cNvSpPr>
            <a:spLocks noChangeArrowheads="1"/>
          </p:cNvSpPr>
          <p:nvPr/>
        </p:nvSpPr>
        <p:spPr bwMode="auto">
          <a:xfrm>
            <a:off x="6477000" y="2971800"/>
            <a:ext cx="2333625" cy="1447800"/>
          </a:xfrm>
          <a:prstGeom prst="wedgeEllipseCallout">
            <a:avLst>
              <a:gd name="adj1" fmla="val -99018"/>
              <a:gd name="adj2" fmla="val 1031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r>
              <a:rPr lang="en-US" sz="1600" b="0"/>
              <a:t>This activates operator –()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038600" cy="4983163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/*This example illustrates overloading the plus (+) operator. */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2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complx</a:t>
            </a:r>
            <a:endParaRPr lang="en-US" sz="1200" dirty="0" smtClean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double real, </a:t>
            </a:r>
            <a:r>
              <a:rPr lang="en-US" sz="12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</a:t>
            </a:r>
            <a:r>
              <a:rPr lang="en-US" sz="12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complx</a:t>
            </a:r>
            <a:r>
              <a:rPr lang="en-US" sz="12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double real = 0., double </a:t>
            </a:r>
            <a:r>
              <a:rPr lang="en-US" sz="12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</a:t>
            </a:r>
            <a:r>
              <a:rPr lang="en-US" sz="12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0.); 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complx</a:t>
            </a:r>
            <a:r>
              <a:rPr lang="en-US" sz="12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operator+(const </a:t>
            </a:r>
            <a:r>
              <a:rPr lang="en-US" sz="12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complx</a:t>
            </a:r>
            <a:r>
              <a:rPr lang="en-US" sz="12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const;       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operator+()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define constructor</a:t>
            </a:r>
          </a:p>
          <a:p>
            <a:pPr>
              <a:buNone/>
            </a:pPr>
            <a:r>
              <a:rPr lang="en-US" sz="12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complx</a:t>
            </a:r>
            <a:r>
              <a:rPr lang="en-US" sz="12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complx</a:t>
            </a:r>
            <a:r>
              <a:rPr lang="en-US" sz="12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double r, double </a:t>
            </a:r>
            <a:r>
              <a:rPr lang="en-US" sz="12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real = r; </a:t>
            </a:r>
            <a:r>
              <a:rPr lang="en-US" sz="12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</a:t>
            </a:r>
            <a:r>
              <a:rPr lang="en-US" sz="12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endParaRPr lang="en-US" sz="1050" dirty="0" smtClean="0">
              <a:solidFill>
                <a:srgbClr val="0000CC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143000"/>
            <a:ext cx="4114800" cy="4983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// define overloaded + (plus) operator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complx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complx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::operator+ (const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complx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c) const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complx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result.real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(this-&gt;real +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c.real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result.imag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(this-&gt;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imag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c.imag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return result;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complx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x(4,4);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complx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y(6,6);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complx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z = x + y; // calls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complx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::operator+()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z.real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&lt;&lt;" "&lt;&lt;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z.imag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Overloading Binary Operator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7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800" dirty="0" smtClean="0"/>
              <a:t>Operator+( ) has only one parameter even though it overloads the binary + operator.</a:t>
            </a:r>
          </a:p>
          <a:p>
            <a:pPr algn="just"/>
            <a:r>
              <a:rPr lang="en-US" sz="2800" dirty="0" smtClean="0"/>
              <a:t>You might expect two parameters corresponding to the two operands of a binary operator.</a:t>
            </a:r>
          </a:p>
          <a:p>
            <a:pPr algn="just"/>
            <a:r>
              <a:rPr lang="en-US" sz="2800" dirty="0" smtClean="0"/>
              <a:t>The reason that operator+( ) takes only one parameter, is that the operand on the left side of the + is </a:t>
            </a:r>
            <a:r>
              <a:rPr lang="en-US" sz="2800" b="1" dirty="0" smtClean="0">
                <a:solidFill>
                  <a:srgbClr val="7030A0"/>
                </a:solidFill>
              </a:rPr>
              <a:t>passed implicitly </a:t>
            </a:r>
            <a:r>
              <a:rPr lang="en-US" sz="2800" dirty="0" smtClean="0"/>
              <a:t>to the function through the </a:t>
            </a:r>
            <a:r>
              <a:rPr lang="en-US" sz="2800" b="1" dirty="0" smtClean="0">
                <a:solidFill>
                  <a:srgbClr val="7030A0"/>
                </a:solidFill>
              </a:rPr>
              <a:t>this</a:t>
            </a:r>
            <a:r>
              <a:rPr lang="en-US" sz="2800" dirty="0" smtClean="0"/>
              <a:t> pointer. </a:t>
            </a:r>
          </a:p>
          <a:p>
            <a:pPr algn="just"/>
            <a:r>
              <a:rPr lang="en-US" sz="2800" dirty="0" smtClean="0"/>
              <a:t>The operand on the right is </a:t>
            </a:r>
            <a:r>
              <a:rPr lang="en-US" sz="2800" b="1" dirty="0" smtClean="0">
                <a:solidFill>
                  <a:srgbClr val="7030A0"/>
                </a:solidFill>
              </a:rPr>
              <a:t>passed in the parameter</a:t>
            </a:r>
            <a:r>
              <a:rPr lang="en-US" sz="2800" dirty="0" smtClean="0"/>
              <a:t>. </a:t>
            </a:r>
          </a:p>
          <a:p>
            <a:pPr algn="just"/>
            <a:r>
              <a:rPr lang="en-US" sz="2800" dirty="0" smtClean="0"/>
              <a:t>When binary operators are overloaded, it is the object on the left that generates the call to the operator function.</a:t>
            </a:r>
            <a:endParaRPr lang="en-US" sz="28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Creating </a:t>
            </a:r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a Member Operator </a:t>
            </a:r>
            <a:r>
              <a:rPr lang="en-US" sz="36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Function</a:t>
            </a:r>
            <a:endParaRPr lang="en-US" sz="36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8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600" dirty="0" smtClean="0"/>
              <a:t>We can create Prefix and Postfix Forms of the Increment and Decrement Operators.</a:t>
            </a:r>
          </a:p>
          <a:p>
            <a:pPr algn="just"/>
            <a:r>
              <a:rPr lang="en-US" sz="2800" dirty="0" smtClean="0"/>
              <a:t>General forms for the prefix and postfix </a:t>
            </a:r>
            <a:r>
              <a:rPr lang="en-US" sz="2800" b="1" dirty="0" smtClean="0"/>
              <a:t>++ </a:t>
            </a:r>
            <a:r>
              <a:rPr lang="en-US" sz="2800" dirty="0" smtClean="0"/>
              <a:t>operator functions:</a:t>
            </a:r>
          </a:p>
          <a:p>
            <a:pPr lvl="2" algn="just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// Prefix increment</a:t>
            </a:r>
          </a:p>
          <a:p>
            <a:pPr lvl="2" algn="just">
              <a:buNone/>
            </a:pPr>
            <a:r>
              <a:rPr lang="en-US" sz="2000" i="1" dirty="0" smtClean="0">
                <a:solidFill>
                  <a:srgbClr val="7030A0"/>
                </a:solidFill>
              </a:rPr>
              <a:t>type operator++( ) {</a:t>
            </a:r>
          </a:p>
          <a:p>
            <a:pPr lvl="2" algn="just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	// body of prefix operator</a:t>
            </a:r>
          </a:p>
          <a:p>
            <a:pPr lvl="2" algn="just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}</a:t>
            </a:r>
          </a:p>
          <a:p>
            <a:pPr lvl="2" algn="just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lvl="2" algn="just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// Postfix increment</a:t>
            </a:r>
          </a:p>
          <a:p>
            <a:pPr lvl="2" algn="just">
              <a:buNone/>
            </a:pPr>
            <a:r>
              <a:rPr lang="en-US" sz="2000" i="1" dirty="0" smtClean="0">
                <a:solidFill>
                  <a:srgbClr val="7030A0"/>
                </a:solidFill>
              </a:rPr>
              <a:t>type operator++(</a:t>
            </a:r>
            <a:r>
              <a:rPr lang="en-US" sz="2000" i="1" dirty="0" err="1" smtClean="0">
                <a:solidFill>
                  <a:srgbClr val="7030A0"/>
                </a:solidFill>
              </a:rPr>
              <a:t>int</a:t>
            </a:r>
            <a:r>
              <a:rPr lang="en-US" sz="2000" i="1" dirty="0" smtClean="0">
                <a:solidFill>
                  <a:srgbClr val="7030A0"/>
                </a:solidFill>
              </a:rPr>
              <a:t> x) {</a:t>
            </a:r>
          </a:p>
          <a:p>
            <a:pPr lvl="2" algn="just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// body of postfix operator</a:t>
            </a:r>
          </a:p>
          <a:p>
            <a:pPr lvl="2" algn="just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}</a:t>
            </a:r>
            <a:endParaRPr lang="en-US" sz="2400" dirty="0" smtClean="0">
              <a:solidFill>
                <a:srgbClr val="7030A0"/>
              </a:solidFill>
            </a:endParaRPr>
          </a:p>
          <a:p>
            <a:pPr algn="just">
              <a:buNone/>
            </a:pPr>
            <a:endParaRPr lang="en-US" sz="54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1082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200" b="1" dirty="0">
                <a:solidFill>
                  <a:srgbClr val="002060"/>
                </a:solidFill>
                <a:latin typeface="Cambria" panose="02040503050406030204" pitchFamily="18" charset="0"/>
              </a:rPr>
              <a:t>Prefix and Postfix Forms of the Increment and Decrement Operators </a:t>
            </a:r>
            <a:br>
              <a:rPr lang="en-US" sz="3200" b="1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endParaRPr lang="en-US" sz="32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1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1082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200" b="1" dirty="0">
                <a:solidFill>
                  <a:srgbClr val="002060"/>
                </a:solidFill>
                <a:latin typeface="Cambria" panose="02040503050406030204" pitchFamily="18" charset="0"/>
              </a:rPr>
              <a:t>Prefix and Postfix Forms of the Increment and Decrement Operators </a:t>
            </a:r>
            <a:br>
              <a:rPr lang="en-US" sz="3200" b="1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endParaRPr lang="en-US" sz="32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2900" y="1322487"/>
            <a:ext cx="4229100" cy="49552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Check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Check() 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=0;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Check operator ++ 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Check temp;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++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temp;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Notice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inside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barcket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which indicates postfix increment.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Check operator ++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Check temp;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temp;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Display()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"&lt;&lt;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57725" y="1752600"/>
            <a:ext cx="4257675" cy="36317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Check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obj1;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obj.Display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obj1.Display();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Operator function is called, only then value of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is assigned to obj1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obj1 = ++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obj.Display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obj1.Display();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Assigns value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to obj1, only then operator function is called.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obj1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obj.Display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obj1.Display();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7476"/>
            <a:ext cx="8229600" cy="4738688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General forms for the prefix and postfix </a:t>
            </a:r>
            <a:r>
              <a:rPr lang="en-US" sz="2600" b="1" dirty="0" smtClean="0"/>
              <a:t>-- </a:t>
            </a:r>
            <a:r>
              <a:rPr lang="en-US" sz="2600" dirty="0" smtClean="0"/>
              <a:t>operator functions:</a:t>
            </a:r>
          </a:p>
          <a:p>
            <a:pPr lvl="2"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// Prefix decrement</a:t>
            </a:r>
          </a:p>
          <a:p>
            <a:pPr lvl="2">
              <a:buNone/>
            </a:pPr>
            <a:r>
              <a:rPr lang="en-US" sz="2200" i="1" dirty="0" smtClean="0">
                <a:solidFill>
                  <a:srgbClr val="7030A0"/>
                </a:solidFill>
              </a:rPr>
              <a:t>type operator– –( ) {</a:t>
            </a:r>
          </a:p>
          <a:p>
            <a:pPr lvl="2"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// body of prefix operator</a:t>
            </a:r>
          </a:p>
          <a:p>
            <a:pPr lvl="2"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}</a:t>
            </a:r>
          </a:p>
          <a:p>
            <a:pPr lvl="2"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// Postfix decrement</a:t>
            </a:r>
          </a:p>
          <a:p>
            <a:pPr lvl="2">
              <a:buNone/>
            </a:pPr>
            <a:r>
              <a:rPr lang="en-US" sz="2200" i="1" dirty="0" smtClean="0">
                <a:solidFill>
                  <a:srgbClr val="7030A0"/>
                </a:solidFill>
              </a:rPr>
              <a:t>type operator– –(</a:t>
            </a:r>
            <a:r>
              <a:rPr lang="en-US" sz="2200" i="1" dirty="0" err="1" smtClean="0">
                <a:solidFill>
                  <a:srgbClr val="7030A0"/>
                </a:solidFill>
              </a:rPr>
              <a:t>int</a:t>
            </a:r>
            <a:r>
              <a:rPr lang="en-US" sz="2200" i="1" dirty="0" smtClean="0">
                <a:solidFill>
                  <a:srgbClr val="7030A0"/>
                </a:solidFill>
              </a:rPr>
              <a:t> x) {</a:t>
            </a:r>
          </a:p>
          <a:p>
            <a:pPr lvl="2"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// body of postfix operator</a:t>
            </a:r>
          </a:p>
          <a:p>
            <a:pPr lvl="2"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US" sz="2600" dirty="0" smtClean="0"/>
              <a:t>If the -- precedes its operand, the operator--( ) function is called.</a:t>
            </a:r>
          </a:p>
          <a:p>
            <a:r>
              <a:rPr lang="en-US" sz="2600" dirty="0" smtClean="0"/>
              <a:t>If the -- follows its operand, the operator--(</a:t>
            </a:r>
            <a:r>
              <a:rPr lang="en-US" sz="2600" dirty="0" err="1" smtClean="0"/>
              <a:t>int</a:t>
            </a:r>
            <a:r>
              <a:rPr lang="en-US" sz="2600" dirty="0" smtClean="0"/>
              <a:t> x) is called and x has the value zero.</a:t>
            </a:r>
            <a:endParaRPr lang="en-US" sz="2600" dirty="0">
              <a:solidFill>
                <a:srgbClr val="7030A0"/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1082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200" b="1" dirty="0">
                <a:solidFill>
                  <a:srgbClr val="002060"/>
                </a:solidFill>
                <a:latin typeface="Cambria" panose="02040503050406030204" pitchFamily="18" charset="0"/>
              </a:rPr>
              <a:t>Prefix and Postfix Forms of the Increment and Decrement Operators </a:t>
            </a:r>
            <a:br>
              <a:rPr lang="en-US" sz="3200" b="1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endParaRPr lang="en-US" sz="32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3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 can overload any of C++'s "shorthand" operators, such as </a:t>
            </a:r>
            <a:r>
              <a:rPr lang="en-US" b="1" dirty="0" smtClean="0"/>
              <a:t>+=, –=, and the like.</a:t>
            </a:r>
          </a:p>
          <a:p>
            <a:r>
              <a:rPr lang="en-US" b="1" dirty="0" smtClean="0"/>
              <a:t>Example:</a:t>
            </a:r>
          </a:p>
          <a:p>
            <a:pPr lvl="1">
              <a:buNone/>
            </a:pPr>
            <a:r>
              <a:rPr lang="en-US" dirty="0" smtClean="0">
                <a:solidFill>
                  <a:srgbClr val="7030A0"/>
                </a:solidFill>
              </a:rPr>
              <a:t>loc </a:t>
            </a:r>
            <a:r>
              <a:rPr lang="en-US" dirty="0" err="1" smtClean="0">
                <a:solidFill>
                  <a:srgbClr val="7030A0"/>
                </a:solidFill>
              </a:rPr>
              <a:t>loc</a:t>
            </a:r>
            <a:r>
              <a:rPr lang="en-US" dirty="0" smtClean="0">
                <a:solidFill>
                  <a:srgbClr val="7030A0"/>
                </a:solidFill>
              </a:rPr>
              <a:t>::operator+=(loc op2)</a:t>
            </a:r>
          </a:p>
          <a:p>
            <a:pPr lvl="1">
              <a:buNone/>
            </a:pPr>
            <a:r>
              <a:rPr lang="en-US" dirty="0" smtClean="0">
                <a:solidFill>
                  <a:srgbClr val="7030A0"/>
                </a:solidFill>
              </a:rPr>
              <a:t>{</a:t>
            </a:r>
          </a:p>
          <a:p>
            <a:pPr lvl="2">
              <a:buNone/>
            </a:pPr>
            <a:r>
              <a:rPr lang="en-US" dirty="0" smtClean="0">
                <a:solidFill>
                  <a:srgbClr val="7030A0"/>
                </a:solidFill>
              </a:rPr>
              <a:t>longitude = op2.longitude + longitude;</a:t>
            </a:r>
          </a:p>
          <a:p>
            <a:pPr lvl="2">
              <a:buNone/>
            </a:pPr>
            <a:r>
              <a:rPr lang="en-US" dirty="0" smtClean="0">
                <a:solidFill>
                  <a:srgbClr val="7030A0"/>
                </a:solidFill>
              </a:rPr>
              <a:t>latitude = op2.latitude + latitude;</a:t>
            </a:r>
          </a:p>
          <a:p>
            <a:pPr lvl="2">
              <a:buNone/>
            </a:pPr>
            <a:r>
              <a:rPr lang="en-US" dirty="0" smtClean="0">
                <a:solidFill>
                  <a:srgbClr val="7030A0"/>
                </a:solidFill>
              </a:rPr>
              <a:t>return *this;</a:t>
            </a:r>
          </a:p>
          <a:p>
            <a:pPr lvl="1">
              <a:buNone/>
            </a:pPr>
            <a:r>
              <a:rPr lang="en-US" dirty="0" smtClean="0">
                <a:solidFill>
                  <a:srgbClr val="7030A0"/>
                </a:solidFill>
              </a:rPr>
              <a:t>}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Overloading the Shorthand Operators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Since a friend function is not a member of the class, it does not have a </a:t>
            </a:r>
            <a:r>
              <a:rPr lang="en-US" sz="2800" b="1" dirty="0" smtClean="0">
                <a:solidFill>
                  <a:srgbClr val="7030A0"/>
                </a:solidFill>
              </a:rPr>
              <a:t>this</a:t>
            </a:r>
            <a:r>
              <a:rPr lang="en-US" sz="2800" dirty="0" smtClean="0"/>
              <a:t> pointer. </a:t>
            </a:r>
          </a:p>
          <a:p>
            <a:pPr algn="just"/>
            <a:r>
              <a:rPr lang="en-US" sz="2800" dirty="0" smtClean="0"/>
              <a:t>Therefore, an overloaded friend operator function is passed the operands explicitly. </a:t>
            </a:r>
          </a:p>
          <a:p>
            <a:pPr algn="just"/>
            <a:r>
              <a:rPr lang="en-US" sz="2800" dirty="0" smtClean="0"/>
              <a:t>A friend function that overloads a </a:t>
            </a:r>
            <a:r>
              <a:rPr lang="en-US" sz="2800" b="1" dirty="0" smtClean="0">
                <a:solidFill>
                  <a:srgbClr val="7030A0"/>
                </a:solidFill>
              </a:rPr>
              <a:t>binary operator has two parameters</a:t>
            </a:r>
            <a:r>
              <a:rPr lang="en-US" sz="2800" dirty="0" smtClean="0"/>
              <a:t>, and a friend function that overloads a </a:t>
            </a:r>
            <a:r>
              <a:rPr lang="en-US" sz="2800" b="1" dirty="0" smtClean="0">
                <a:solidFill>
                  <a:srgbClr val="7030A0"/>
                </a:solidFill>
              </a:rPr>
              <a:t>unary operator has one parameter</a:t>
            </a:r>
            <a:r>
              <a:rPr lang="en-US" sz="2800" dirty="0" smtClean="0"/>
              <a:t>. </a:t>
            </a:r>
          </a:p>
          <a:p>
            <a:pPr algn="just"/>
            <a:r>
              <a:rPr lang="en-US" sz="2800" dirty="0" smtClean="0"/>
              <a:t>When overloading a binary operator using a friend function, the left operand is passed in the first parameter and the right operand is passed in the second parameter.</a:t>
            </a:r>
            <a:endParaRPr lang="en-US" sz="28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2900" b="1" dirty="0">
                <a:solidFill>
                  <a:srgbClr val="002060"/>
                </a:solidFill>
                <a:latin typeface="Cambria" panose="02040503050406030204" pitchFamily="18" charset="0"/>
              </a:rPr>
              <a:t>Operator Overloading Using a Friend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5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2060"/>
                </a:solidFill>
                <a:latin typeface="Cambria" panose="02040503050406030204" pitchFamily="18" charset="0"/>
              </a:rPr>
              <a:t>Overloading Binary Operator (Friend Function)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410200"/>
          </a:xfrm>
        </p:spPr>
        <p:txBody>
          <a:bodyPr/>
          <a:lstStyle/>
          <a:p>
            <a:pPr>
              <a:buFontTx/>
              <a:buNone/>
            </a:pPr>
            <a:endParaRPr lang="en-US" sz="1600" smtClean="0"/>
          </a:p>
          <a:p>
            <a:pPr>
              <a:buFontTx/>
              <a:buNone/>
            </a:pPr>
            <a:endParaRPr lang="en-US" sz="1600" smtClean="0"/>
          </a:p>
        </p:txBody>
      </p:sp>
      <p:sp>
        <p:nvSpPr>
          <p:cNvPr id="6" name="Rectangle 5"/>
          <p:cNvSpPr/>
          <p:nvPr/>
        </p:nvSpPr>
        <p:spPr bwMode="auto">
          <a:xfrm>
            <a:off x="304800" y="990600"/>
            <a:ext cx="4267200" cy="541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class complex {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float x;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float y;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complex(){}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complex(float real, float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imag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x=real;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y=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imag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friend complex operator+(complex c1, complex c2);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void display(void);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complex operator+ (complex c1, complex c2)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complex temp;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temp.x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c1.x + c2.x;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temp.y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c1.y + c2.y;</a:t>
            </a:r>
          </a:p>
          <a:p>
            <a:pPr>
              <a:defRPr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return (temp);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void complex :: display(void)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&lt;&lt; x &lt;&lt; "+ j" &lt;&lt; y  &lt;&lt; "\n";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648200" y="990600"/>
            <a:ext cx="4191000" cy="541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main ()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complex C1, C2, C3;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C1=complex(2.5, 3.5);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C2=complex(1.6, 2.7);</a:t>
            </a:r>
          </a:p>
          <a:p>
            <a:pPr>
              <a:defRPr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C3 = C1 + C2;</a:t>
            </a:r>
          </a:p>
          <a:p>
            <a:pPr>
              <a:defRPr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&lt;&lt; "C1= ";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C1.display();</a:t>
            </a:r>
          </a:p>
          <a:p>
            <a:pPr>
              <a:defRPr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&lt;&lt; "C2= ";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C2.display();</a:t>
            </a:r>
          </a:p>
          <a:p>
            <a:pPr>
              <a:defRPr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&lt;&lt; "C3= ";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C3.display();</a:t>
            </a:r>
          </a:p>
          <a:p>
            <a:pPr>
              <a:defRPr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Oval Callout 8"/>
          <p:cNvSpPr>
            <a:spLocks noChangeArrowheads="1"/>
          </p:cNvSpPr>
          <p:nvPr/>
        </p:nvSpPr>
        <p:spPr bwMode="auto">
          <a:xfrm>
            <a:off x="4800600" y="4800600"/>
            <a:ext cx="2438400" cy="1447800"/>
          </a:xfrm>
          <a:prstGeom prst="wedgeEllipseCallout">
            <a:avLst>
              <a:gd name="adj1" fmla="val -114963"/>
              <a:gd name="adj2" fmla="val -8059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/>
            <a:r>
              <a:rPr lang="en-US" sz="1600" b="0"/>
              <a:t>This time it takes 2 parameters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1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800" dirty="0" smtClean="0"/>
              <a:t>Allows us to perform operations like - 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c1(10, 10), c2;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 = 10 + c1;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800" dirty="0" smtClean="0"/>
              <a:t>We cannot perform this using member operator functions as the left argument of ‘+’ is not an object of class “</a:t>
            </a:r>
            <a:r>
              <a:rPr lang="en-US" sz="2800" dirty="0" err="1" smtClean="0"/>
              <a:t>coord</a:t>
            </a:r>
            <a:r>
              <a:rPr lang="en-US" sz="2800" dirty="0" smtClean="0"/>
              <a:t>”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800" dirty="0" smtClean="0"/>
              <a:t>We cannot use a friend function to overload the assignment operator (=), [], (), -&gt; 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These can be overloaded only by a member operator function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2900" b="1" dirty="0">
                <a:solidFill>
                  <a:srgbClr val="002060"/>
                </a:solidFill>
                <a:latin typeface="Cambria" panose="02040503050406030204" pitchFamily="18" charset="0"/>
              </a:rPr>
              <a:t>Operator Overloading Using a Friend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  <a:p>
            <a:r>
              <a:rPr lang="en-US" dirty="0"/>
              <a:t>Creating a Member Operator Function</a:t>
            </a:r>
          </a:p>
          <a:p>
            <a:r>
              <a:rPr lang="en-US" dirty="0"/>
              <a:t>Operator Overloading Using a Friend Function</a:t>
            </a:r>
          </a:p>
          <a:p>
            <a:r>
              <a:rPr lang="en-US" dirty="0"/>
              <a:t>Overloading of various operators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Outline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1086"/>
            <a:ext cx="8229600" cy="531971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sz="2800" dirty="0" smtClean="0"/>
              <a:t>Here, in case of “++” or “--”, we must use reference parameter.</a:t>
            </a:r>
          </a:p>
          <a:p>
            <a:pPr algn="just">
              <a:lnSpc>
                <a:spcPct val="90000"/>
              </a:lnSpc>
            </a:pPr>
            <a:r>
              <a:rPr lang="en-US" sz="2800" dirty="0" smtClean="0"/>
              <a:t>Otherwise, changes made inside the function will not be visible outside, and the original object will remain unchanged.</a:t>
            </a:r>
          </a:p>
          <a:p>
            <a:pPr algn="just"/>
            <a:r>
              <a:rPr lang="en-US" sz="2800" dirty="0" smtClean="0"/>
              <a:t>To overload the postfix versions of the increment and decrement operators using a friend, simply specify a second, dummy integer parameter.</a:t>
            </a:r>
          </a:p>
          <a:p>
            <a:pPr lvl="1" algn="just">
              <a:buNone/>
            </a:pPr>
            <a:endParaRPr lang="en-US" sz="18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just">
              <a:buNone/>
            </a:pP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friend, 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 of ++</a:t>
            </a:r>
          </a:p>
          <a:p>
            <a:pPr lvl="2" algn="just">
              <a:buNone/>
            </a:pP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 loc operator++(loc &amp;</a:t>
            </a:r>
            <a:r>
              <a:rPr lang="en-US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op);</a:t>
            </a:r>
          </a:p>
          <a:p>
            <a:pPr lvl="2" algn="just">
              <a:buNone/>
            </a:pPr>
            <a:endParaRPr lang="en-US" sz="2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just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friend, postfix version of ++</a:t>
            </a:r>
          </a:p>
          <a:p>
            <a:pPr lvl="2" algn="just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operator++(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&amp;op, </a:t>
            </a:r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x);</a:t>
            </a:r>
          </a:p>
          <a:p>
            <a:pPr lvl="2" algn="just">
              <a:buNone/>
            </a:pPr>
            <a:endParaRPr lang="en-US" sz="2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</a:pPr>
            <a:endParaRPr lang="en-US" sz="2800" dirty="0" smtClean="0"/>
          </a:p>
          <a:p>
            <a:pPr algn="just">
              <a:lnSpc>
                <a:spcPct val="90000"/>
              </a:lnSpc>
            </a:pPr>
            <a:endParaRPr lang="en-US" sz="2800" dirty="0" smtClean="0"/>
          </a:p>
          <a:p>
            <a:pPr algn="just">
              <a:lnSpc>
                <a:spcPct val="80000"/>
              </a:lnSpc>
            </a:pPr>
            <a:endParaRPr lang="en-US" sz="32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3000" b="1" dirty="0">
                <a:solidFill>
                  <a:srgbClr val="002060"/>
                </a:solidFill>
                <a:latin typeface="Cambria" panose="02040503050406030204" pitchFamily="18" charset="0"/>
              </a:rPr>
              <a:t>Using a Friend function to Overload ++ or – – </a:t>
            </a:r>
            <a:br>
              <a:rPr lang="en-US" sz="3000" b="1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endParaRPr lang="en-US" sz="3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The subscript operator [] is normally used to access array elements.</a:t>
            </a:r>
          </a:p>
          <a:p>
            <a:pPr algn="just">
              <a:lnSpc>
                <a:spcPct val="90000"/>
              </a:lnSpc>
            </a:pPr>
            <a:r>
              <a:rPr lang="en-US" sz="2800" dirty="0" smtClean="0"/>
              <a:t>In C++, the [ ] is considered a binary operator for the purposes of </a:t>
            </a:r>
            <a:r>
              <a:rPr lang="en-US" sz="2800" dirty="0" smtClean="0"/>
              <a:t>overloading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Overloading of [] may be useful when we want to check for index out of </a:t>
            </a:r>
            <a:r>
              <a:rPr lang="en-US" sz="2800" dirty="0" smtClean="0"/>
              <a:t>bound</a:t>
            </a:r>
            <a:endParaRPr lang="en-US" sz="2800" dirty="0" smtClean="0"/>
          </a:p>
          <a:p>
            <a:pPr algn="just">
              <a:lnSpc>
                <a:spcPct val="90000"/>
              </a:lnSpc>
            </a:pPr>
            <a:r>
              <a:rPr lang="en-US" sz="2800" dirty="0" smtClean="0"/>
              <a:t>The [ ] can be overloaded only by a member function</a:t>
            </a:r>
          </a:p>
          <a:p>
            <a:pPr algn="just">
              <a:lnSpc>
                <a:spcPct val="90000"/>
              </a:lnSpc>
            </a:pPr>
            <a:r>
              <a:rPr lang="en-US" sz="2800" dirty="0" smtClean="0"/>
              <a:t>General syntax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/>
              <a:t>ret-type class-name::operator[ ](</a:t>
            </a:r>
            <a:r>
              <a:rPr lang="en-US" sz="2400" dirty="0" err="1" smtClean="0"/>
              <a:t>int</a:t>
            </a:r>
            <a:r>
              <a:rPr lang="en-US" sz="2400" dirty="0" smtClean="0"/>
              <a:t> index) {…}</a:t>
            </a:r>
            <a:endParaRPr lang="en-US" sz="36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200" b="1" dirty="0">
                <a:solidFill>
                  <a:srgbClr val="002060"/>
                </a:solidFill>
                <a:latin typeface="Cambria" panose="02040503050406030204" pitchFamily="18" charset="0"/>
              </a:rPr>
              <a:t> Overloading the [ ] Subscript Operator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1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457200" y="1066800"/>
            <a:ext cx="4038600" cy="4953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array 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a[3];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array() 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for(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&lt;3;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a[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operator[ ](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return a[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sz="2000" dirty="0" smtClean="0"/>
          </a:p>
        </p:txBody>
      </p:sp>
      <p:sp>
        <p:nvSpPr>
          <p:cNvPr id="104453" name="Rectangle 5"/>
          <p:cNvSpPr>
            <a:spLocks noGrp="1" noChangeArrowheads="1"/>
          </p:cNvSpPr>
          <p:nvPr>
            <p:ph sz="quarter" idx="2"/>
          </p:nvPr>
        </p:nvSpPr>
        <p:spPr>
          <a:xfrm>
            <a:off x="4648200" y="1066800"/>
            <a:ext cx="4038600" cy="4953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array ob;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ob[1]; // 1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ob[0] = 5; // compiler error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ob[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is not an l-value in this example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sz="20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2600" b="1" dirty="0">
                <a:solidFill>
                  <a:srgbClr val="002060"/>
                </a:solidFill>
                <a:latin typeface="Cambria" panose="02040503050406030204" pitchFamily="18" charset="0"/>
              </a:rPr>
              <a:t> Overloading the [ ] Subscript Operator (Example - 1)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7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66800"/>
            <a:ext cx="4038600" cy="47244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lnSpc>
                <a:spcPct val="80000"/>
              </a:lnSpc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array {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a[3];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array() {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for(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&lt;3;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a[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operator[ ](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return a[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654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648200" y="1066800"/>
            <a:ext cx="4038600" cy="47244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array ob;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ob[1]; // 1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ob[0] = 5; // no problem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ob[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is now both an l-value and r-value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2600" b="1" dirty="0">
                <a:solidFill>
                  <a:srgbClr val="002060"/>
                </a:solidFill>
                <a:latin typeface="Cambria" panose="02040503050406030204" pitchFamily="18" charset="0"/>
              </a:rPr>
              <a:t> Overloading the [ ] Subscript Operator (Example - 2)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6475"/>
            <a:ext cx="8229600" cy="5165725"/>
          </a:xfrm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</a:pPr>
            <a:r>
              <a:rPr lang="en-US" sz="2800" dirty="0" smtClean="0"/>
              <a:t>An </a:t>
            </a:r>
            <a:r>
              <a:rPr lang="en-US" sz="2800" b="1" i="1" dirty="0" smtClean="0"/>
              <a:t>l-value</a:t>
            </a:r>
            <a:r>
              <a:rPr lang="en-US" sz="2800" dirty="0" smtClean="0"/>
              <a:t> is an expression that can appear on both the left-hand and right-hand side of an assignment</a:t>
            </a:r>
          </a:p>
          <a:p>
            <a:pPr algn="just">
              <a:lnSpc>
                <a:spcPct val="90000"/>
              </a:lnSpc>
            </a:pPr>
            <a:r>
              <a:rPr lang="en-US" sz="2800" dirty="0" smtClean="0"/>
              <a:t>It represents a location not just a value</a:t>
            </a:r>
          </a:p>
          <a:p>
            <a:pPr algn="just">
              <a:lnSpc>
                <a:spcPct val="90000"/>
              </a:lnSpc>
            </a:pPr>
            <a:r>
              <a:rPr lang="en-US" sz="2800" dirty="0" smtClean="0"/>
              <a:t>Based on its placement, either the location or the value is used by the compiler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err="1" smtClean="0"/>
              <a:t>int</a:t>
            </a:r>
            <a:r>
              <a:rPr lang="en-US" sz="2400" dirty="0" smtClean="0"/>
              <a:t> x, y; x = 0; y = x;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/>
              <a:t>Here both x and y are l-values</a:t>
            </a:r>
          </a:p>
          <a:p>
            <a:pPr algn="just">
              <a:lnSpc>
                <a:spcPct val="90000"/>
              </a:lnSpc>
            </a:pPr>
            <a:r>
              <a:rPr lang="en-US" sz="2800" dirty="0" smtClean="0"/>
              <a:t>Generally if a function returns a value of any type, then it cannot be used as an l-value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err="1" smtClean="0"/>
              <a:t>int</a:t>
            </a:r>
            <a:r>
              <a:rPr lang="en-US" sz="2400" dirty="0" smtClean="0"/>
              <a:t> f1( ) { </a:t>
            </a:r>
            <a:r>
              <a:rPr lang="en-US" sz="2400" dirty="0" err="1" smtClean="0"/>
              <a:t>int</a:t>
            </a:r>
            <a:r>
              <a:rPr lang="en-US" sz="2400" dirty="0" smtClean="0"/>
              <a:t> x = 0; return x; }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err="1" smtClean="0"/>
              <a:t>int</a:t>
            </a:r>
            <a:r>
              <a:rPr lang="en-US" sz="2400" dirty="0" smtClean="0"/>
              <a:t> n = f1( ); // no problem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/>
              <a:t>f1( ) = n; // compiler error, need a location to place a value</a:t>
            </a:r>
            <a:endParaRPr lang="en-US" dirty="0" smtClean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 Note on l-value and </a:t>
            </a:r>
            <a:r>
              <a:rPr lang="en-US" sz="3600" b="1" dirty="0" err="1">
                <a:solidFill>
                  <a:srgbClr val="002060"/>
                </a:solidFill>
                <a:latin typeface="Cambria" panose="02040503050406030204" pitchFamily="18" charset="0"/>
              </a:rPr>
              <a:t>r-value</a:t>
            </a:r>
            <a:endParaRPr lang="en-US" sz="36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6475"/>
            <a:ext cx="8229600" cy="5318125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 smtClean="0"/>
              <a:t>But if a function returns a </a:t>
            </a:r>
            <a:r>
              <a:rPr lang="en-US" sz="2800" b="1" i="1" dirty="0" smtClean="0"/>
              <a:t>reference</a:t>
            </a:r>
            <a:r>
              <a:rPr lang="en-US" sz="2800" dirty="0" smtClean="0"/>
              <a:t> of any type, then it can be used both as an l-value and r-value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err="1" smtClean="0"/>
              <a:t>int</a:t>
            </a:r>
            <a:r>
              <a:rPr lang="en-US" sz="2400" dirty="0" smtClean="0"/>
              <a:t> x; // global variable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err="1" smtClean="0"/>
              <a:t>int</a:t>
            </a:r>
            <a:r>
              <a:rPr lang="en-US" sz="2400" dirty="0" smtClean="0"/>
              <a:t>&amp; f1( ) { return x; }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err="1" smtClean="0"/>
              <a:t>int</a:t>
            </a:r>
            <a:r>
              <a:rPr lang="en-US" sz="2400" dirty="0" smtClean="0"/>
              <a:t> n = f1( ); // no problem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 smtClean="0"/>
              <a:t>Works like “</a:t>
            </a:r>
            <a:r>
              <a:rPr lang="en-US" sz="2000" dirty="0" err="1" smtClean="0"/>
              <a:t>int</a:t>
            </a:r>
            <a:r>
              <a:rPr lang="en-US" sz="2000" dirty="0" smtClean="0"/>
              <a:t> n = x”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/>
              <a:t>f1( ) = n; // no problem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 smtClean="0"/>
              <a:t>Works like “x = n”</a:t>
            </a:r>
          </a:p>
          <a:p>
            <a:pPr algn="just">
              <a:lnSpc>
                <a:spcPct val="90000"/>
              </a:lnSpc>
            </a:pPr>
            <a:r>
              <a:rPr lang="en-US" sz="2800" dirty="0" smtClean="0"/>
              <a:t>Data can be both fetched from and written into an l-value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 Note on l-value and </a:t>
            </a:r>
            <a:r>
              <a:rPr lang="en-US" sz="3600" b="1" dirty="0" err="1">
                <a:solidFill>
                  <a:srgbClr val="002060"/>
                </a:solidFill>
                <a:latin typeface="Cambria" panose="02040503050406030204" pitchFamily="18" charset="0"/>
              </a:rPr>
              <a:t>r-value</a:t>
            </a:r>
            <a:endParaRPr lang="en-US" sz="36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8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6475"/>
            <a:ext cx="8229600" cy="5318125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 smtClean="0"/>
              <a:t>If an expression is just an </a:t>
            </a:r>
            <a:r>
              <a:rPr lang="en-US" sz="2800" b="1" i="1" dirty="0" smtClean="0"/>
              <a:t>r-value</a:t>
            </a:r>
            <a:r>
              <a:rPr lang="en-US" sz="2800" dirty="0" smtClean="0"/>
              <a:t> then it cannot appear on the left-hand side of an assignment</a:t>
            </a:r>
          </a:p>
          <a:p>
            <a:pPr algn="just">
              <a:lnSpc>
                <a:spcPct val="90000"/>
              </a:lnSpc>
            </a:pPr>
            <a:r>
              <a:rPr lang="en-US" sz="2800" dirty="0" smtClean="0"/>
              <a:t>It represents just a value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err="1" smtClean="0"/>
              <a:t>int</a:t>
            </a:r>
            <a:r>
              <a:rPr lang="en-US" sz="2000" dirty="0" smtClean="0"/>
              <a:t> x = 3; // x is both an l-value and r-value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smtClean="0"/>
              <a:t>3 = x; // compiler error, 3 is just an r-value, not an l-value</a:t>
            </a:r>
          </a:p>
          <a:p>
            <a:pPr algn="just">
              <a:lnSpc>
                <a:spcPct val="90000"/>
              </a:lnSpc>
            </a:pPr>
            <a:r>
              <a:rPr lang="en-US" sz="2800" dirty="0" smtClean="0"/>
              <a:t>Generally if a function returns a value of any type, then it can only be used as an r-value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err="1" smtClean="0"/>
              <a:t>int</a:t>
            </a:r>
            <a:r>
              <a:rPr lang="en-US" sz="2000" dirty="0" smtClean="0"/>
              <a:t> f1( ) { </a:t>
            </a:r>
            <a:r>
              <a:rPr lang="en-US" sz="2000" dirty="0" err="1" smtClean="0"/>
              <a:t>int</a:t>
            </a:r>
            <a:r>
              <a:rPr lang="en-US" sz="2000" dirty="0" smtClean="0"/>
              <a:t> x = 2; return x; }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err="1" smtClean="0"/>
              <a:t>int</a:t>
            </a:r>
            <a:r>
              <a:rPr lang="en-US" sz="2000" dirty="0" smtClean="0"/>
              <a:t> n = f1( ); // no problem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err="1" smtClean="0"/>
              <a:t>cout</a:t>
            </a:r>
            <a:r>
              <a:rPr lang="en-US" sz="2000" dirty="0" smtClean="0"/>
              <a:t> &lt;&lt; f1( ); // no problem, prints ‘2’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smtClean="0"/>
              <a:t>f1( ) = n; // compiler error</a:t>
            </a:r>
            <a:endParaRPr lang="en-US" sz="2800" dirty="0" smtClean="0"/>
          </a:p>
          <a:p>
            <a:pPr algn="just">
              <a:lnSpc>
                <a:spcPct val="120000"/>
              </a:lnSpc>
            </a:pPr>
            <a:endParaRPr lang="en-US" sz="28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 Note on l-value and </a:t>
            </a:r>
            <a:r>
              <a:rPr lang="en-US" sz="3600" b="1" dirty="0" err="1">
                <a:solidFill>
                  <a:srgbClr val="002060"/>
                </a:solidFill>
                <a:latin typeface="Cambria" panose="02040503050406030204" pitchFamily="18" charset="0"/>
              </a:rPr>
              <a:t>r-value</a:t>
            </a:r>
            <a:endParaRPr lang="en-US" sz="36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0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15</a:t>
            </a:r>
          </a:p>
          <a:p>
            <a:pPr marL="457200" lvl="1" indent="0">
              <a:buNone/>
            </a:pPr>
            <a:r>
              <a:rPr lang="en-US" dirty="0" smtClean="0"/>
              <a:t>[ C++ : </a:t>
            </a:r>
            <a:r>
              <a:rPr lang="en-US" dirty="0"/>
              <a:t>The complete </a:t>
            </a:r>
            <a:r>
              <a:rPr lang="en-US" dirty="0" smtClean="0"/>
              <a:t>reference ]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Reference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52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6250" y="2667000"/>
            <a:ext cx="8229600" cy="120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None/>
            </a:pPr>
            <a:r>
              <a:rPr lang="en-US" sz="6600" smtClean="0"/>
              <a:t>Thank you</a:t>
            </a:r>
            <a:endParaRPr lang="en-US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4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6475"/>
            <a:ext cx="8229600" cy="5318125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/>
              <a:t>Operator overloading (less commonly known as ad-hoc polymorphism) is a specific case of  polymorphism.</a:t>
            </a:r>
          </a:p>
          <a:p>
            <a:pPr algn="just">
              <a:lnSpc>
                <a:spcPct val="110000"/>
              </a:lnSpc>
            </a:pPr>
            <a:r>
              <a:rPr lang="en-US" sz="2800" dirty="0" smtClean="0"/>
              <a:t>You can redefine or overload most of the built-in operators available in C++. </a:t>
            </a:r>
          </a:p>
          <a:p>
            <a:pPr algn="just">
              <a:lnSpc>
                <a:spcPct val="110000"/>
              </a:lnSpc>
            </a:pPr>
            <a:r>
              <a:rPr lang="en-US" sz="2800" dirty="0" smtClean="0"/>
              <a:t>Thus, a programmer can use operators with user-defined types as well.</a:t>
            </a:r>
          </a:p>
          <a:p>
            <a:pPr algn="just">
              <a:lnSpc>
                <a:spcPct val="110000"/>
              </a:lnSpc>
            </a:pPr>
            <a:r>
              <a:rPr lang="en-US" sz="2800" dirty="0" smtClean="0"/>
              <a:t>When overloaded, the operator loses none of its original meaning; instead, the type of objects it can be applied to is expanded.</a:t>
            </a:r>
          </a:p>
          <a:p>
            <a:pPr algn="just">
              <a:lnSpc>
                <a:spcPct val="110000"/>
              </a:lnSpc>
            </a:pPr>
            <a:endParaRPr lang="en-US" sz="2800" dirty="0" smtClean="0"/>
          </a:p>
          <a:p>
            <a:pPr algn="just">
              <a:lnSpc>
                <a:spcPct val="110000"/>
              </a:lnSpc>
            </a:pPr>
            <a:endParaRPr lang="en-US" sz="2800" dirty="0" smtClean="0"/>
          </a:p>
          <a:p>
            <a:pPr algn="just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Operator Overloading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2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6475"/>
            <a:ext cx="8229600" cy="5318125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/>
              <a:t>Use operator overloading when it makes a program clearer, than accomplishing the same operations with function calls.</a:t>
            </a:r>
          </a:p>
          <a:p>
            <a:pPr algn="just">
              <a:lnSpc>
                <a:spcPct val="110000"/>
              </a:lnSpc>
            </a:pPr>
            <a:r>
              <a:rPr lang="en-US" sz="2800" dirty="0" smtClean="0"/>
              <a:t>Overloaded operators should mimic the functionality of their built-in counterparts—for example, the + operator should be overloaded to perform addition, not subtraction.</a:t>
            </a:r>
          </a:p>
          <a:p>
            <a:pPr algn="just">
              <a:lnSpc>
                <a:spcPct val="110000"/>
              </a:lnSpc>
            </a:pPr>
            <a:r>
              <a:rPr lang="en-US" sz="2800" dirty="0" smtClean="0"/>
              <a:t>Avoid inconsistent use of operator overloading, as this can make a program difficult to read.</a:t>
            </a:r>
          </a:p>
          <a:p>
            <a:pPr algn="just">
              <a:lnSpc>
                <a:spcPct val="110000"/>
              </a:lnSpc>
            </a:pPr>
            <a:endParaRPr lang="en-US" sz="2800" dirty="0" smtClean="0"/>
          </a:p>
          <a:p>
            <a:pPr algn="just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Operator Overloading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0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739629"/>
              </p:ext>
            </p:extLst>
          </p:nvPr>
        </p:nvGraphicFramePr>
        <p:xfrm>
          <a:off x="571500" y="2362200"/>
          <a:ext cx="80010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3" imgW="7762413" imgH="2407775" progId="Word.Document.8">
                  <p:embed/>
                </p:oleObj>
              </mc:Choice>
              <mc:Fallback>
                <p:oleObj name="Document" r:id="rId3" imgW="7762413" imgH="2407775" progId="Word.Document.8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362200"/>
                        <a:ext cx="80010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Operator Overloading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3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To overload an operator, we create an </a:t>
            </a:r>
            <a:r>
              <a:rPr lang="en-US" sz="2800" b="1" i="1" dirty="0" smtClean="0">
                <a:solidFill>
                  <a:srgbClr val="7030A0"/>
                </a:solidFill>
              </a:rPr>
              <a:t>operator function</a:t>
            </a:r>
          </a:p>
          <a:p>
            <a:pPr algn="just"/>
            <a:r>
              <a:rPr lang="en-US" sz="2800" dirty="0" smtClean="0"/>
              <a:t>An operator function is created using the keyword </a:t>
            </a:r>
            <a:r>
              <a:rPr lang="en-US" sz="2800" b="1" i="1" dirty="0" smtClean="0">
                <a:solidFill>
                  <a:srgbClr val="7030A0"/>
                </a:solidFill>
              </a:rPr>
              <a:t>operator</a:t>
            </a:r>
          </a:p>
          <a:p>
            <a:pPr algn="just"/>
            <a:r>
              <a:rPr lang="en-US" sz="2800" dirty="0" smtClean="0"/>
              <a:t>An operator function can be</a:t>
            </a:r>
          </a:p>
          <a:p>
            <a:pPr lvl="1" algn="just"/>
            <a:r>
              <a:rPr lang="en-US" sz="2800" dirty="0" smtClean="0"/>
              <a:t>A member of the class for which it is defined</a:t>
            </a:r>
          </a:p>
          <a:p>
            <a:pPr lvl="1" algn="just"/>
            <a:r>
              <a:rPr lang="en-US" sz="2800" dirty="0" smtClean="0"/>
              <a:t>A friend of the class for which it is defined</a:t>
            </a:r>
          </a:p>
          <a:p>
            <a:pPr algn="just"/>
            <a:r>
              <a:rPr lang="en-US" sz="2800" dirty="0" smtClean="0"/>
              <a:t>The way operator functions are written differs between member and nonmember functions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>
              <a:lnSpc>
                <a:spcPct val="120000"/>
              </a:lnSpc>
            </a:pPr>
            <a:endParaRPr lang="en-US" sz="2800" dirty="0" smtClean="0"/>
          </a:p>
          <a:p>
            <a:pPr algn="just">
              <a:lnSpc>
                <a:spcPct val="120000"/>
              </a:lnSpc>
            </a:pPr>
            <a:endParaRPr lang="en-US" sz="28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Operator Overloading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2600" dirty="0" smtClean="0"/>
              <a:t>A member operator function takes this general form:</a:t>
            </a:r>
          </a:p>
          <a:p>
            <a:pPr lvl="1" algn="just">
              <a:lnSpc>
                <a:spcPct val="120000"/>
              </a:lnSpc>
              <a:buNone/>
            </a:pPr>
            <a:r>
              <a:rPr 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ret-type class-name::operator#(</a:t>
            </a:r>
            <a:r>
              <a:rPr lang="en-US" sz="22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-list){</a:t>
            </a:r>
          </a:p>
          <a:p>
            <a:pPr lvl="1" algn="just">
              <a:lnSpc>
                <a:spcPct val="120000"/>
              </a:lnSpc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operations</a:t>
            </a:r>
          </a:p>
          <a:p>
            <a:pPr lvl="1" algn="just">
              <a:lnSpc>
                <a:spcPct val="120000"/>
              </a:lnSpc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algn="just">
              <a:lnSpc>
                <a:spcPct val="120000"/>
              </a:lnSpc>
            </a:pPr>
            <a:r>
              <a:rPr lang="en-US" sz="2400" i="1" dirty="0" smtClean="0"/>
              <a:t>ret-type </a:t>
            </a:r>
            <a:r>
              <a:rPr lang="en-US" sz="2400" dirty="0" smtClean="0"/>
              <a:t>can be any valid type. Often, it is an object of the class they operate on.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When you create an operator function, substitute the operator for the </a:t>
            </a:r>
            <a:r>
              <a:rPr lang="en-US" sz="2400" b="1" dirty="0" smtClean="0">
                <a:solidFill>
                  <a:srgbClr val="7030A0"/>
                </a:solidFill>
              </a:rPr>
              <a:t>#. 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When you are overloading a unary operator, </a:t>
            </a:r>
            <a:r>
              <a:rPr lang="en-US" sz="2400" b="1" i="1" dirty="0" err="1" smtClean="0">
                <a:solidFill>
                  <a:srgbClr val="7030A0"/>
                </a:solidFill>
              </a:rPr>
              <a:t>arg</a:t>
            </a:r>
            <a:r>
              <a:rPr lang="en-US" sz="2400" b="1" i="1" dirty="0" smtClean="0">
                <a:solidFill>
                  <a:srgbClr val="7030A0"/>
                </a:solidFill>
              </a:rPr>
              <a:t>-list will be empty.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When you are overloading binary operators, </a:t>
            </a:r>
            <a:r>
              <a:rPr lang="en-US" sz="2400" b="1" i="1" dirty="0" err="1" smtClean="0">
                <a:solidFill>
                  <a:srgbClr val="7030A0"/>
                </a:solidFill>
              </a:rPr>
              <a:t>arg</a:t>
            </a:r>
            <a:r>
              <a:rPr lang="en-US" sz="2400" b="1" i="1" dirty="0" smtClean="0">
                <a:solidFill>
                  <a:srgbClr val="7030A0"/>
                </a:solidFill>
              </a:rPr>
              <a:t>-list will contain one parameter.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Creating </a:t>
            </a:r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a Member Operator </a:t>
            </a:r>
            <a:r>
              <a:rPr lang="en-US" sz="36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Function</a:t>
            </a:r>
            <a:endParaRPr lang="en-US" sz="36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181600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sz="1900" b="1" dirty="0" smtClean="0"/>
              <a:t>Rules for Operator Overloading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1900" dirty="0" smtClean="0"/>
          </a:p>
          <a:p>
            <a:pPr algn="just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sz="1900" dirty="0" smtClean="0"/>
              <a:t>Only existing operators can be overloaded.</a:t>
            </a:r>
          </a:p>
          <a:p>
            <a:pPr algn="just">
              <a:lnSpc>
                <a:spcPct val="80000"/>
              </a:lnSpc>
              <a:buFont typeface="Arial" panose="020B0604020202020204" pitchFamily="34" charset="0"/>
              <a:buAutoNum type="arabicPeriod"/>
            </a:pPr>
            <a:endParaRPr lang="en-US" sz="1900" dirty="0" smtClean="0"/>
          </a:p>
          <a:p>
            <a:pPr algn="just">
              <a:lnSpc>
                <a:spcPct val="80000"/>
              </a:lnSpc>
              <a:buFont typeface="Arial" panose="020B0604020202020204" pitchFamily="34" charset="0"/>
              <a:buAutoNum type="arabicPeriod" startAt="2"/>
            </a:pPr>
            <a:r>
              <a:rPr lang="en-US" sz="1900" dirty="0" smtClean="0"/>
              <a:t>The overloaded operator must have at least one operand that is of user-defined type.</a:t>
            </a:r>
          </a:p>
          <a:p>
            <a:pPr algn="just">
              <a:lnSpc>
                <a:spcPct val="80000"/>
              </a:lnSpc>
              <a:buFont typeface="Arial" panose="020B0604020202020204" pitchFamily="34" charset="0"/>
              <a:buAutoNum type="arabicPeriod" startAt="2"/>
            </a:pPr>
            <a:endParaRPr lang="en-US" sz="1900" dirty="0" smtClean="0"/>
          </a:p>
          <a:p>
            <a:pPr algn="just">
              <a:lnSpc>
                <a:spcPct val="80000"/>
              </a:lnSpc>
              <a:buFont typeface="Arial" panose="020B0604020202020204" pitchFamily="34" charset="0"/>
              <a:buAutoNum type="arabicPeriod" startAt="2"/>
            </a:pPr>
            <a:r>
              <a:rPr lang="en-US" sz="1900" dirty="0" smtClean="0"/>
              <a:t>We can not change the basic meaning of an operator. </a:t>
            </a:r>
          </a:p>
          <a:p>
            <a:pPr algn="just">
              <a:lnSpc>
                <a:spcPct val="80000"/>
              </a:lnSpc>
              <a:buFont typeface="Arial" panose="020B0604020202020204" pitchFamily="34" charset="0"/>
              <a:buAutoNum type="arabicPeriod" startAt="2"/>
            </a:pPr>
            <a:endParaRPr lang="en-US" sz="1900" dirty="0" smtClean="0"/>
          </a:p>
          <a:p>
            <a:pPr algn="just">
              <a:lnSpc>
                <a:spcPct val="80000"/>
              </a:lnSpc>
              <a:buFont typeface="Arial" panose="020B0604020202020204" pitchFamily="34" charset="0"/>
              <a:buAutoNum type="arabicPeriod" startAt="2"/>
            </a:pPr>
            <a:r>
              <a:rPr lang="en-US" sz="1900" dirty="0" smtClean="0"/>
              <a:t>Overloaded operators follow the syntax rules of the original operators. </a:t>
            </a:r>
          </a:p>
          <a:p>
            <a:pPr algn="just">
              <a:lnSpc>
                <a:spcPct val="80000"/>
              </a:lnSpc>
              <a:buFont typeface="Arial" panose="020B0604020202020204" pitchFamily="34" charset="0"/>
              <a:buAutoNum type="arabicPeriod" startAt="2"/>
            </a:pPr>
            <a:endParaRPr lang="en-US" sz="1900" dirty="0" smtClean="0"/>
          </a:p>
          <a:p>
            <a:pPr algn="just">
              <a:lnSpc>
                <a:spcPct val="80000"/>
              </a:lnSpc>
              <a:buFont typeface="Arial" panose="020B0604020202020204" pitchFamily="34" charset="0"/>
              <a:buAutoNum type="arabicPeriod" startAt="2"/>
            </a:pPr>
            <a:r>
              <a:rPr lang="en-US" sz="1900" dirty="0" smtClean="0"/>
              <a:t>There are some operators that can not be overloaded:</a:t>
            </a:r>
          </a:p>
          <a:p>
            <a:pPr algn="just">
              <a:lnSpc>
                <a:spcPct val="80000"/>
              </a:lnSpc>
              <a:buFont typeface="Arial" panose="020B0604020202020204" pitchFamily="34" charset="0"/>
              <a:buAutoNum type="arabicPeriod" startAt="2"/>
            </a:pPr>
            <a:endParaRPr lang="en-US" sz="1900" dirty="0" smtClean="0"/>
          </a:p>
          <a:p>
            <a:pPr algn="just">
              <a:lnSpc>
                <a:spcPct val="80000"/>
              </a:lnSpc>
              <a:buFont typeface="Arial" panose="020B0604020202020204" pitchFamily="34" charset="0"/>
              <a:buAutoNum type="arabicPeriod" startAt="2"/>
            </a:pPr>
            <a:endParaRPr lang="en-US" sz="1900" dirty="0" smtClean="0"/>
          </a:p>
          <a:p>
            <a:pPr algn="just">
              <a:lnSpc>
                <a:spcPct val="80000"/>
              </a:lnSpc>
              <a:buFont typeface="Arial" panose="020B0604020202020204" pitchFamily="34" charset="0"/>
              <a:buAutoNum type="arabicPeriod" startAt="2"/>
            </a:pPr>
            <a:endParaRPr lang="en-US" sz="1900" dirty="0" smtClean="0"/>
          </a:p>
          <a:p>
            <a:pPr algn="just">
              <a:lnSpc>
                <a:spcPct val="80000"/>
              </a:lnSpc>
              <a:buFont typeface="Arial" panose="020B0604020202020204" pitchFamily="34" charset="0"/>
              <a:buAutoNum type="arabicPeriod" startAt="2"/>
            </a:pPr>
            <a:endParaRPr lang="en-US" sz="1900" dirty="0" smtClean="0"/>
          </a:p>
          <a:p>
            <a:pPr algn="just">
              <a:lnSpc>
                <a:spcPct val="80000"/>
              </a:lnSpc>
              <a:buFont typeface="Arial" panose="020B0604020202020204" pitchFamily="34" charset="0"/>
              <a:buAutoNum type="arabicPeriod" startAt="2"/>
            </a:pPr>
            <a:endParaRPr lang="en-US" sz="1900" dirty="0" smtClean="0"/>
          </a:p>
          <a:p>
            <a:pPr algn="just">
              <a:lnSpc>
                <a:spcPct val="80000"/>
              </a:lnSpc>
              <a:buFont typeface="Arial" panose="020B0604020202020204" pitchFamily="34" charset="0"/>
              <a:buAutoNum type="arabicPeriod" startAt="2"/>
            </a:pPr>
            <a:r>
              <a:rPr lang="en-US" sz="1900" dirty="0" smtClean="0">
                <a:solidFill>
                  <a:schemeClr val="bg1"/>
                </a:solidFill>
              </a:rPr>
              <a:t>6</a:t>
            </a:r>
            <a:endParaRPr lang="en-US" sz="1900" dirty="0" smtClean="0"/>
          </a:p>
          <a:p>
            <a:pPr algn="just">
              <a:lnSpc>
                <a:spcPct val="80000"/>
              </a:lnSpc>
              <a:buFont typeface="Arial" panose="020B0604020202020204" pitchFamily="34" charset="0"/>
              <a:buAutoNum type="arabicPeriod" startAt="2"/>
            </a:pPr>
            <a:endParaRPr lang="en-US" sz="1900" dirty="0" smtClean="0"/>
          </a:p>
          <a:p>
            <a:pPr algn="just">
              <a:lnSpc>
                <a:spcPct val="80000"/>
              </a:lnSpc>
              <a:buFont typeface="Arial" panose="020B0604020202020204" pitchFamily="34" charset="0"/>
              <a:buAutoNum type="arabicPeriod" startAt="2"/>
            </a:pPr>
            <a:endParaRPr lang="en-US" sz="1900" dirty="0" smtClean="0"/>
          </a:p>
          <a:p>
            <a:pPr algn="just">
              <a:lnSpc>
                <a:spcPct val="80000"/>
              </a:lnSpc>
              <a:buFont typeface="Arial" panose="020B0604020202020204" pitchFamily="34" charset="0"/>
              <a:buAutoNum type="arabicPeriod" startAt="2"/>
            </a:pPr>
            <a:endParaRPr lang="en-US" sz="1900" dirty="0" smtClean="0"/>
          </a:p>
          <a:p>
            <a:pPr algn="just">
              <a:lnSpc>
                <a:spcPct val="80000"/>
              </a:lnSpc>
              <a:buFont typeface="Arial" panose="020B0604020202020204" pitchFamily="34" charset="0"/>
              <a:buAutoNum type="arabicPeriod" startAt="2"/>
            </a:pPr>
            <a:endParaRPr lang="en-US" sz="1900" dirty="0" smtClean="0"/>
          </a:p>
          <a:p>
            <a:pPr algn="just">
              <a:lnSpc>
                <a:spcPct val="80000"/>
              </a:lnSpc>
              <a:buFont typeface="Arial" panose="020B0604020202020204" pitchFamily="34" charset="0"/>
              <a:buAutoNum type="arabicPeriod" startAt="2"/>
            </a:pPr>
            <a:endParaRPr lang="en-US" sz="1900" dirty="0" smtClean="0"/>
          </a:p>
          <a:p>
            <a:pPr algn="just">
              <a:lnSpc>
                <a:spcPct val="80000"/>
              </a:lnSpc>
              <a:buFontTx/>
              <a:buNone/>
            </a:pPr>
            <a:endParaRPr lang="en-US" sz="1900" dirty="0" smtClean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914400" y="4724400"/>
            <a:ext cx="6629400" cy="1524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400" dirty="0" err="1"/>
              <a:t>sizeof</a:t>
            </a:r>
            <a:r>
              <a:rPr lang="en-US" sz="1400" dirty="0"/>
              <a:t>			//   Size of Operator</a:t>
            </a:r>
          </a:p>
          <a:p>
            <a:pPr eaLnBrk="1" hangingPunct="1">
              <a:spcAft>
                <a:spcPts val="600"/>
              </a:spcAft>
            </a:pPr>
            <a:r>
              <a:rPr lang="en-US" sz="1400" dirty="0"/>
              <a:t>.			//   Membership Operator</a:t>
            </a:r>
          </a:p>
          <a:p>
            <a:pPr eaLnBrk="1" hangingPunct="1">
              <a:spcAft>
                <a:spcPts val="600"/>
              </a:spcAft>
            </a:pPr>
            <a:r>
              <a:rPr lang="en-US" sz="1400" dirty="0"/>
              <a:t>.*			//   Pointer-to-member Operator</a:t>
            </a:r>
          </a:p>
          <a:p>
            <a:pPr eaLnBrk="1" hangingPunct="1">
              <a:spcAft>
                <a:spcPts val="600"/>
              </a:spcAft>
            </a:pPr>
            <a:r>
              <a:rPr lang="en-US" sz="1400" dirty="0"/>
              <a:t>::			//   Scope resolution Operator</a:t>
            </a:r>
          </a:p>
          <a:p>
            <a:pPr eaLnBrk="1" hangingPunct="1">
              <a:spcAft>
                <a:spcPts val="600"/>
              </a:spcAft>
            </a:pPr>
            <a:r>
              <a:rPr lang="en-US" sz="1400" dirty="0"/>
              <a:t>?:			//   Conditional Operator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</a:rPr>
              <a:t>Operator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2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r>
              <a:rPr lang="en-US" sz="3200" smtClean="0"/>
              <a:t>Operator Overloading (contd…)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410200"/>
          </a:xfrm>
        </p:spPr>
        <p:txBody>
          <a:bodyPr/>
          <a:lstStyle/>
          <a:p>
            <a:pPr marL="457200" indent="-457200" algn="just">
              <a:lnSpc>
                <a:spcPct val="80000"/>
              </a:lnSpc>
              <a:buFontTx/>
              <a:buAutoNum type="arabicPeriod" startAt="6"/>
            </a:pPr>
            <a:r>
              <a:rPr lang="en-US" sz="1700" dirty="0" smtClean="0"/>
              <a:t>We can not use friend functions to overload certain operators:</a:t>
            </a:r>
          </a:p>
          <a:p>
            <a:pPr marL="457200" indent="-457200" algn="just">
              <a:lnSpc>
                <a:spcPct val="80000"/>
              </a:lnSpc>
              <a:buFontTx/>
              <a:buAutoNum type="arabicPeriod" startAt="6"/>
            </a:pPr>
            <a:endParaRPr lang="en-US" sz="1700" dirty="0" smtClean="0"/>
          </a:p>
          <a:p>
            <a:pPr marL="457200" indent="-457200" algn="just">
              <a:lnSpc>
                <a:spcPct val="80000"/>
              </a:lnSpc>
              <a:buFontTx/>
              <a:buAutoNum type="arabicPeriod" startAt="6"/>
            </a:pPr>
            <a:endParaRPr lang="en-US" sz="1700" dirty="0" smtClean="0"/>
          </a:p>
          <a:p>
            <a:pPr marL="457200" indent="-457200" algn="just">
              <a:lnSpc>
                <a:spcPct val="80000"/>
              </a:lnSpc>
              <a:buFontTx/>
              <a:buAutoNum type="arabicPeriod" startAt="6"/>
            </a:pPr>
            <a:endParaRPr lang="en-US" sz="1700" dirty="0" smtClean="0"/>
          </a:p>
          <a:p>
            <a:pPr marL="457200" indent="-457200" algn="just">
              <a:lnSpc>
                <a:spcPct val="80000"/>
              </a:lnSpc>
              <a:buFontTx/>
              <a:buAutoNum type="arabicPeriod" startAt="6"/>
            </a:pPr>
            <a:endParaRPr lang="en-US" sz="1700" dirty="0" smtClean="0"/>
          </a:p>
          <a:p>
            <a:pPr marL="457200" indent="-457200" algn="just">
              <a:lnSpc>
                <a:spcPct val="80000"/>
              </a:lnSpc>
              <a:buFontTx/>
              <a:buAutoNum type="arabicPeriod" startAt="6"/>
            </a:pPr>
            <a:endParaRPr lang="en-US" sz="1700" dirty="0" smtClean="0"/>
          </a:p>
          <a:p>
            <a:pPr marL="457200" indent="-457200" algn="just">
              <a:lnSpc>
                <a:spcPct val="80000"/>
              </a:lnSpc>
              <a:buFontTx/>
              <a:buAutoNum type="arabicPeriod" startAt="6"/>
            </a:pPr>
            <a:endParaRPr lang="en-US" sz="1700" dirty="0" smtClean="0"/>
          </a:p>
          <a:p>
            <a:pPr marL="457200" indent="-457200" algn="just">
              <a:lnSpc>
                <a:spcPct val="80000"/>
              </a:lnSpc>
              <a:buFontTx/>
              <a:buAutoNum type="arabicPeriod" startAt="6"/>
            </a:pPr>
            <a:r>
              <a:rPr lang="en-US" sz="1700" dirty="0" smtClean="0"/>
              <a:t>Unary operators, overloaded by means of a member function, takes no explicit arguments and return no explicit values. But those overloaded by means of a friend function, take one reference argument.</a:t>
            </a:r>
          </a:p>
          <a:p>
            <a:pPr marL="457200" indent="-457200" algn="just">
              <a:lnSpc>
                <a:spcPct val="80000"/>
              </a:lnSpc>
              <a:buFontTx/>
              <a:buAutoNum type="arabicPeriod" startAt="6"/>
            </a:pPr>
            <a:endParaRPr lang="en-US" sz="1700" dirty="0" smtClean="0"/>
          </a:p>
          <a:p>
            <a:pPr marL="457200" indent="-457200" algn="just">
              <a:lnSpc>
                <a:spcPct val="80000"/>
              </a:lnSpc>
              <a:buFontTx/>
              <a:buAutoNum type="arabicPeriod" startAt="6"/>
            </a:pPr>
            <a:r>
              <a:rPr lang="en-US" sz="1700" dirty="0" smtClean="0"/>
              <a:t>Binary operators overloaded through a member function take one explicit argument and those which are overloaded through a friend function take two arguments.</a:t>
            </a:r>
          </a:p>
          <a:p>
            <a:pPr marL="457200" indent="-457200" algn="just">
              <a:lnSpc>
                <a:spcPct val="80000"/>
              </a:lnSpc>
              <a:buFontTx/>
              <a:buAutoNum type="arabicPeriod" startAt="6"/>
            </a:pPr>
            <a:endParaRPr lang="en-US" sz="1700" dirty="0" smtClean="0"/>
          </a:p>
          <a:p>
            <a:pPr marL="457200" indent="-457200" algn="just">
              <a:lnSpc>
                <a:spcPct val="80000"/>
              </a:lnSpc>
              <a:buFontTx/>
              <a:buAutoNum type="arabicPeriod" startAt="6"/>
            </a:pPr>
            <a:r>
              <a:rPr lang="en-US" sz="1700" dirty="0" smtClean="0"/>
              <a:t>When using binary operator overloaded through member function, the left hand operand must be an object of the relevant class.  </a:t>
            </a:r>
          </a:p>
          <a:p>
            <a:pPr marL="457200" indent="-457200" algn="just">
              <a:lnSpc>
                <a:spcPct val="80000"/>
              </a:lnSpc>
              <a:buFontTx/>
              <a:buAutoNum type="arabicPeriod" startAt="6"/>
            </a:pPr>
            <a:endParaRPr lang="en-US" sz="1700" dirty="0" smtClean="0"/>
          </a:p>
          <a:p>
            <a:pPr marL="457200" indent="-457200" algn="just">
              <a:lnSpc>
                <a:spcPct val="80000"/>
              </a:lnSpc>
              <a:buFontTx/>
              <a:buAutoNum type="arabicPeriod" startAt="6"/>
            </a:pPr>
            <a:r>
              <a:rPr lang="en-US" sz="1700" dirty="0" smtClean="0"/>
              <a:t>Binary arithmetic operators such as +, -, *, and / must explicitly return a value. They must  not attempt to change their own arguments.   </a:t>
            </a:r>
          </a:p>
          <a:p>
            <a:pPr marL="457200" indent="-457200" algn="just">
              <a:lnSpc>
                <a:spcPct val="80000"/>
              </a:lnSpc>
              <a:buFontTx/>
              <a:buNone/>
            </a:pPr>
            <a:endParaRPr lang="en-US" sz="1700" dirty="0" smtClean="0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990600" y="1371600"/>
            <a:ext cx="6629400" cy="1219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400"/>
              <a:t>=			//   Assignment Operator</a:t>
            </a:r>
          </a:p>
          <a:p>
            <a:pPr eaLnBrk="1" hangingPunct="1">
              <a:spcAft>
                <a:spcPts val="600"/>
              </a:spcAft>
            </a:pPr>
            <a:r>
              <a:rPr lang="en-US" sz="1400"/>
              <a:t>()			//   Function call Operator</a:t>
            </a:r>
          </a:p>
          <a:p>
            <a:pPr eaLnBrk="1" hangingPunct="1">
              <a:spcAft>
                <a:spcPts val="600"/>
              </a:spcAft>
            </a:pPr>
            <a:r>
              <a:rPr lang="en-US" sz="1400"/>
              <a:t>[]			//   Subscription Operator</a:t>
            </a:r>
          </a:p>
          <a:p>
            <a:pPr eaLnBrk="1" hangingPunct="1">
              <a:spcAft>
                <a:spcPts val="600"/>
              </a:spcAft>
            </a:pPr>
            <a:r>
              <a:rPr lang="en-US" sz="1400"/>
              <a:t>-&gt;			//   Class member access Operator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1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N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4927</TotalTime>
  <Words>2314</Words>
  <Application>Microsoft Office PowerPoint</Application>
  <PresentationFormat>On-screen Show (4:3)</PresentationFormat>
  <Paragraphs>439</Paragraphs>
  <Slides>28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</vt:lpstr>
      <vt:lpstr>Courier New</vt:lpstr>
      <vt:lpstr>Trebuchet MS</vt:lpstr>
      <vt:lpstr>Wingdings</vt:lpstr>
      <vt:lpstr>GNR</vt:lpstr>
      <vt:lpstr>Document</vt:lpstr>
      <vt:lpstr>CSE1201: Object Oriented Programming-I (C++)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Operator Overloading (contd…)</vt:lpstr>
      <vt:lpstr>Overloading Unary Operator</vt:lpstr>
      <vt:lpstr>PowerPoint Presentation</vt:lpstr>
      <vt:lpstr>PowerPoint Presentation</vt:lpstr>
      <vt:lpstr>  </vt:lpstr>
      <vt:lpstr>  </vt:lpstr>
      <vt:lpstr>PowerPoint Presentation</vt:lpstr>
      <vt:lpstr>PowerPoint Presentation</vt:lpstr>
      <vt:lpstr>PowerPoint Presentation</vt:lpstr>
      <vt:lpstr>Overloading Binary Operator (Friend Function)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Sajeeb</dc:creator>
  <cp:lastModifiedBy>Sajeeb Saha</cp:lastModifiedBy>
  <cp:revision>266</cp:revision>
  <cp:lastPrinted>2016-04-24T18:47:01Z</cp:lastPrinted>
  <dcterms:created xsi:type="dcterms:W3CDTF">2015-12-02T19:12:51Z</dcterms:created>
  <dcterms:modified xsi:type="dcterms:W3CDTF">2021-01-30T09:12:05Z</dcterms:modified>
</cp:coreProperties>
</file>