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0" r:id="rId2"/>
    <p:sldId id="273" r:id="rId3"/>
    <p:sldId id="274" r:id="rId4"/>
    <p:sldId id="304" r:id="rId5"/>
    <p:sldId id="306" r:id="rId6"/>
    <p:sldId id="30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05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9" r:id="rId37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56D7B-EF06-4BA0-BB94-F55782086B3D}" type="slidenum">
              <a:rPr lang="en-US"/>
              <a:pPr/>
              <a:t>5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3257550"/>
            <a:ext cx="7312025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56D7B-EF06-4BA0-BB94-F55782086B3D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3257550"/>
            <a:ext cx="7312025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15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15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If no exception is thrown (that is, no error occurs within the </a:t>
            </a:r>
            <a:r>
              <a:rPr lang="en-US" sz="2400" b="1" dirty="0" smtClean="0">
                <a:solidFill>
                  <a:srgbClr val="7030A0"/>
                </a:solidFill>
              </a:rPr>
              <a:t>try block</a:t>
            </a:r>
            <a:r>
              <a:rPr lang="en-US" sz="2400" dirty="0" smtClean="0"/>
              <a:t>)</a:t>
            </a:r>
            <a:r>
              <a:rPr lang="en-US" sz="2400" b="1" dirty="0" smtClean="0"/>
              <a:t>,</a:t>
            </a:r>
            <a:r>
              <a:rPr lang="en-US" sz="2400" dirty="0" smtClean="0"/>
              <a:t> then no catch statement is executed.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400" dirty="0" smtClean="0"/>
              <a:t>The general form of the throw statement is shown here</a:t>
            </a:r>
            <a:r>
              <a:rPr lang="en-US" sz="2400" b="1" dirty="0" smtClean="0"/>
              <a:t>: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throw </a:t>
            </a:r>
            <a:r>
              <a:rPr lang="en-US" sz="2400" b="1" i="1" dirty="0" smtClean="0">
                <a:solidFill>
                  <a:srgbClr val="7030A0"/>
                </a:solidFill>
              </a:rPr>
              <a:t>exception;</a:t>
            </a:r>
          </a:p>
          <a:p>
            <a:pPr algn="just">
              <a:buNone/>
            </a:pPr>
            <a:endParaRPr lang="en-US" sz="1100" b="1" i="1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throw generates the exception specified by </a:t>
            </a:r>
            <a:r>
              <a:rPr lang="en-US" sz="2400" b="1" i="1" dirty="0" smtClean="0">
                <a:solidFill>
                  <a:srgbClr val="7030A0"/>
                </a:solidFill>
              </a:rPr>
              <a:t>exception</a:t>
            </a:r>
            <a:r>
              <a:rPr lang="en-US" sz="2400" i="1" dirty="0" smtClean="0"/>
              <a:t>. </a:t>
            </a:r>
          </a:p>
          <a:p>
            <a:pPr algn="just">
              <a:buNone/>
            </a:pPr>
            <a:endParaRPr lang="en-US" sz="1100" i="1" dirty="0" smtClean="0"/>
          </a:p>
          <a:p>
            <a:pPr algn="just"/>
            <a:r>
              <a:rPr lang="en-US" sz="2400" dirty="0" smtClean="0"/>
              <a:t>If this exception is to be caught</a:t>
            </a:r>
            <a:r>
              <a:rPr lang="en-US" sz="2400" b="1" i="1" dirty="0" smtClean="0"/>
              <a:t>,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7030A0"/>
                </a:solidFill>
              </a:rPr>
              <a:t>throw must be executed either from within a try block itself, or from any function</a:t>
            </a:r>
            <a:r>
              <a:rPr lang="en-US" sz="2400" b="1" dirty="0" smtClean="0"/>
              <a:t> </a:t>
            </a:r>
            <a:r>
              <a:rPr lang="en-US" sz="2400" dirty="0" smtClean="0"/>
              <a:t>called from within the </a:t>
            </a:r>
            <a:r>
              <a:rPr lang="en-US" sz="2400" b="1" dirty="0" smtClean="0">
                <a:solidFill>
                  <a:srgbClr val="7030A0"/>
                </a:solidFill>
              </a:rPr>
              <a:t>try block</a:t>
            </a:r>
          </a:p>
          <a:p>
            <a:pPr algn="just"/>
            <a:endParaRPr lang="en-US" sz="10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dirty="0" smtClean="0"/>
              <a:t>If you throw an exception for which there is no applicable </a:t>
            </a:r>
            <a:r>
              <a:rPr lang="en-US" sz="2400" b="1" dirty="0" smtClean="0">
                <a:solidFill>
                  <a:srgbClr val="7030A0"/>
                </a:solidFill>
              </a:rPr>
              <a:t>catch statement</a:t>
            </a:r>
            <a:r>
              <a:rPr lang="en-US" sz="2400" b="1" dirty="0" smtClean="0"/>
              <a:t>, </a:t>
            </a:r>
            <a:r>
              <a:rPr lang="en-US" sz="2400" dirty="0" smtClean="0"/>
              <a:t>an abnormal program termination may occur.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6248400" cy="53451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simple exception handling //example.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try { // start a try block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try block\n";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throw 100; // throw an error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&lt;&lt;“still inside try\n”;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// catch an error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exception -- value is: ";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4876800"/>
            <a:ext cx="4191000" cy="1535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 try block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Caught an exception -- value is: 100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As you can see, there is a </a:t>
            </a:r>
            <a:r>
              <a:rPr lang="en-US" sz="2400" b="1" dirty="0" smtClean="0"/>
              <a:t>try block </a:t>
            </a:r>
            <a:r>
              <a:rPr lang="en-US" sz="2400" dirty="0" smtClean="0"/>
              <a:t>containing three statements and a </a:t>
            </a:r>
            <a:r>
              <a:rPr lang="en-US" sz="2400" b="1" dirty="0" smtClean="0"/>
              <a:t>catch(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statement </a:t>
            </a:r>
            <a:r>
              <a:rPr lang="en-US" sz="2400" dirty="0" smtClean="0"/>
              <a:t>that processes an integer exception.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/>
              <a:t>Within the </a:t>
            </a:r>
            <a:r>
              <a:rPr lang="en-US" sz="2400" b="1" dirty="0" smtClean="0"/>
              <a:t>try </a:t>
            </a:r>
            <a:r>
              <a:rPr lang="en-US" sz="2400" dirty="0" smtClean="0"/>
              <a:t>block, only two of the three statements will execute: the first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 statement </a:t>
            </a:r>
            <a:r>
              <a:rPr lang="en-US" sz="2400" dirty="0" smtClean="0"/>
              <a:t>and the throw.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/>
              <a:t>Once an exception has been thrown, control passes to the </a:t>
            </a:r>
            <a:r>
              <a:rPr lang="en-US" sz="2400" b="1" dirty="0" smtClean="0"/>
              <a:t>catch expression and the try block </a:t>
            </a:r>
            <a:r>
              <a:rPr lang="en-US" sz="2400" dirty="0" smtClean="0"/>
              <a:t>is terminated.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/>
              <a:t>That is, </a:t>
            </a:r>
            <a:r>
              <a:rPr lang="en-US" sz="2400" b="1" dirty="0" smtClean="0"/>
              <a:t>catch is </a:t>
            </a:r>
            <a:r>
              <a:rPr lang="en-US" sz="2400" b="1" i="1" dirty="0" smtClean="0"/>
              <a:t>not </a:t>
            </a:r>
            <a:r>
              <a:rPr lang="en-US" sz="2400" b="1" dirty="0" smtClean="0"/>
              <a:t>called. Rather, program execution is transferred to it.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(The  </a:t>
            </a:r>
            <a:r>
              <a:rPr lang="en-US" sz="2400" dirty="0" smtClean="0"/>
              <a:t>program's stack is automatically reset as needed to accomplish this.)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Thus in the previous example, the 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 </a:t>
            </a:r>
            <a:r>
              <a:rPr lang="en-US" sz="2800" dirty="0" smtClean="0"/>
              <a:t>statement following the </a:t>
            </a:r>
            <a:r>
              <a:rPr lang="en-US" sz="2800" b="1" dirty="0" smtClean="0"/>
              <a:t>throw will never execute.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Usually, the code within a </a:t>
            </a:r>
            <a:r>
              <a:rPr lang="en-US" sz="2800" b="1" dirty="0" smtClean="0"/>
              <a:t>catch statement attempts to remedy an error by taking </a:t>
            </a:r>
            <a:r>
              <a:rPr lang="en-US" sz="2800" dirty="0" smtClean="0"/>
              <a:t>appropriate action.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If the error can be fixed, execution will continue with the statements following the </a:t>
            </a:r>
            <a:r>
              <a:rPr lang="en-US" sz="2800" b="1" dirty="0" smtClean="0"/>
              <a:t>catch.</a:t>
            </a:r>
          </a:p>
          <a:p>
            <a:pPr algn="just"/>
            <a:endParaRPr lang="en-US" sz="1100" b="1" dirty="0" smtClean="0"/>
          </a:p>
          <a:p>
            <a:pPr algn="just"/>
            <a:r>
              <a:rPr lang="en-US" sz="2800" smtClean="0"/>
              <a:t>However</a:t>
            </a:r>
            <a:r>
              <a:rPr lang="en-US" sz="2800" dirty="0" smtClean="0"/>
              <a:t>, often an error cannot be fixed and a catch block will terminate the program with a call to </a:t>
            </a:r>
            <a:r>
              <a:rPr lang="en-US" sz="2800" dirty="0" smtClean="0">
                <a:solidFill>
                  <a:srgbClr val="7030A0"/>
                </a:solidFill>
              </a:rPr>
              <a:t>exit( 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7030A0"/>
                </a:solidFill>
              </a:rPr>
              <a:t>abort( ).</a:t>
            </a:r>
          </a:p>
          <a:p>
            <a:pPr algn="just"/>
            <a:endParaRPr lang="en-US" sz="1100" dirty="0" smtClean="0">
              <a:solidFill>
                <a:srgbClr val="7030A0"/>
              </a:solidFill>
            </a:endParaRPr>
          </a:p>
          <a:p>
            <a:pPr algn="just"/>
            <a:r>
              <a:rPr lang="en-US" sz="2800" dirty="0" smtClean="0"/>
              <a:t>The type of the exception must match the type specified in a </a:t>
            </a:r>
            <a:r>
              <a:rPr lang="en-US" sz="2800" b="1" dirty="0" smtClean="0"/>
              <a:t>catch </a:t>
            </a:r>
            <a:r>
              <a:rPr lang="en-US" sz="2800" dirty="0" smtClean="0"/>
              <a:t>statement.</a:t>
            </a:r>
            <a:endParaRPr lang="en-US" sz="2800" b="1" dirty="0" smtClean="0"/>
          </a:p>
          <a:p>
            <a:pPr algn="just"/>
            <a:endParaRPr lang="en-US" sz="2800" b="1" dirty="0" smtClean="0"/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5943600" cy="50593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example will not work.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lvl="1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start a try block</a:t>
            </a:r>
          </a:p>
          <a:p>
            <a:pPr lvl="1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try block\n";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 100; // throw an error</a:t>
            </a:r>
          </a:p>
          <a:p>
            <a:pPr lvl="1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"This will not execute";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1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won't work for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</a:p>
          <a:p>
            <a:pPr lvl="1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exception -- value is: ";</a:t>
            </a:r>
          </a:p>
          <a:p>
            <a:pPr lvl="1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lvl="1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3800" y="5087938"/>
            <a:ext cx="43434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 try block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//Abnormal program termination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1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An exception can be thrown from outside the </a:t>
            </a:r>
            <a:r>
              <a:rPr lang="en-US" sz="2400" b="1" dirty="0" smtClean="0"/>
              <a:t>try block as long as it is thrown by </a:t>
            </a:r>
            <a:r>
              <a:rPr lang="en-US" sz="2400" dirty="0" smtClean="0"/>
              <a:t>a function that is called from within </a:t>
            </a:r>
            <a:r>
              <a:rPr lang="en-US" sz="2400" b="1" dirty="0" smtClean="0"/>
              <a:t>try block.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try block can be localized to a function. (</a:t>
            </a:r>
            <a:r>
              <a:rPr lang="en-US" sz="2400" dirty="0" smtClean="0"/>
              <a:t>When this is the case, each time the function is entered, the exception handling relative to that function is reset.</a:t>
            </a:r>
            <a:r>
              <a:rPr lang="en-US" sz="2400" b="1" dirty="0" smtClean="0"/>
              <a:t>)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400" dirty="0" smtClean="0"/>
              <a:t>The code associated with a </a:t>
            </a:r>
            <a:r>
              <a:rPr lang="en-US" sz="2400" b="1" dirty="0" smtClean="0"/>
              <a:t>catch statement will </a:t>
            </a:r>
            <a:r>
              <a:rPr lang="en-US" sz="2400" dirty="0" smtClean="0"/>
              <a:t>be executed only if it catches an exception.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400" dirty="0" smtClean="0"/>
              <a:t>Otherwise, execution simply bypasses the </a:t>
            </a:r>
            <a:r>
              <a:rPr lang="en-US" sz="2400" b="1" dirty="0" smtClean="0"/>
              <a:t>catch altogether.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1842"/>
            <a:ext cx="5943600" cy="5410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test is: " &lt;&lt; test &lt;&lt; "\n";</a:t>
            </a:r>
          </a:p>
          <a:p>
            <a:pPr lvl="1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if(test) throw test;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 // start a try block</a:t>
            </a:r>
          </a:p>
          <a:p>
            <a:pPr lvl="2">
              <a:buNone/>
            </a:pP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try block\n";</a:t>
            </a:r>
          </a:p>
          <a:p>
            <a:pPr lvl="2">
              <a:buNone/>
            </a:pP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lvl="2">
              <a:buNone/>
            </a:pP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2">
              <a:buNone/>
            </a:pP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// catch an error</a:t>
            </a:r>
          </a:p>
          <a:p>
            <a:pPr lvl="1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exception -- value is: ";</a:t>
            </a:r>
          </a:p>
          <a:p>
            <a:pPr lvl="1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lvl="1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2915573"/>
            <a:ext cx="4114800" cy="1582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try 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test is: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test is: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an exception -- value is: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18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6096000" cy="5334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Localize a try/catch to a function.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if(test) throw test;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Exception #: "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4970462"/>
            <a:ext cx="3810000" cy="1430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6781800" cy="52578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 // start a try block</a:t>
            </a:r>
          </a:p>
          <a:p>
            <a:pPr lvl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try block\n";</a:t>
            </a:r>
          </a:p>
          <a:p>
            <a:pPr lvl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"Still inside try block\n";</a:t>
            </a:r>
          </a:p>
          <a:p>
            <a:pPr lvl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// catch an error</a:t>
            </a:r>
          </a:p>
          <a:p>
            <a:pPr lvl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exception -- value is: ";</a:t>
            </a:r>
          </a:p>
          <a:p>
            <a:pPr lvl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4894262"/>
            <a:ext cx="3810000" cy="1430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 try block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Still inside try block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An exception can be of any type, including class types that you create. 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Actually, in real-world programs, most exceptions will be class types rather than built-in types.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The most common reason that you will want to define a class type for an exception is to create an object that describes the error that occurred.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This information can be used by the exception handler to help it process the error.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0593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str_what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[80];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what;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s[],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str_what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= e;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066800"/>
            <a:ext cx="4267200" cy="50593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a positive number: ";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if(i&lt;0){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positive",i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 // catch an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e.str_what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": ";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900" y="5385316"/>
            <a:ext cx="4114800" cy="973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positive number: -50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positive: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332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You can have more than one </a:t>
            </a:r>
            <a:r>
              <a:rPr lang="en-US" sz="2800" b="1" dirty="0" smtClean="0"/>
              <a:t>catch associated with a try.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800" dirty="0" smtClean="0"/>
              <a:t>However, each </a:t>
            </a:r>
            <a:r>
              <a:rPr lang="en-US" sz="2800" b="1" dirty="0" smtClean="0"/>
              <a:t>catch must catch a different type of exception.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5029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Different types of exceptions can be caught.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if(test) throw test;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throw "Value is zero";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Exception #: "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lvl="1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295400"/>
            <a:ext cx="4114800" cy="502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catch(const char 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 string: ";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8600" y="4857878"/>
            <a:ext cx="4114800" cy="1582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a string: Value is zero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 #: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250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You need to be careful how you order your </a:t>
            </a:r>
            <a:r>
              <a:rPr lang="en-US" sz="2800" b="1" dirty="0" smtClean="0"/>
              <a:t>catch statements when trying to catch </a:t>
            </a:r>
            <a:r>
              <a:rPr lang="en-US" sz="2800" dirty="0" smtClean="0"/>
              <a:t>exception types that involve base and derived classes.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catch clause for a </a:t>
            </a:r>
            <a:r>
              <a:rPr lang="en-US" sz="2800" dirty="0" smtClean="0"/>
              <a:t>base class will also match any class derived from that base. 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Thus, if you want to catch exceptions of both a base class type and a derived class type, put the derived class first in the </a:t>
            </a:r>
            <a:r>
              <a:rPr lang="en-US" sz="2800" b="1" dirty="0" smtClean="0"/>
              <a:t>catch sequence.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Handling Derived-Class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132106"/>
            <a:ext cx="83058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D: public B {}; //class D inherit the class 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 derived;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derived;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catch(D derived){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&lt;&lt;"Caught Derived Exception";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//catch block of derived class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catch(B b)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&lt;&lt;"Caught Base Exception"; //catch block of base class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600" y="5482783"/>
            <a:ext cx="4114800" cy="791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Derived Exception</a:t>
            </a:r>
          </a:p>
        </p:txBody>
      </p:sp>
    </p:spTree>
    <p:extLst>
      <p:ext uri="{BB962C8B-B14F-4D97-AF65-F5344CB8AC3E}">
        <p14:creationId xmlns:p14="http://schemas.microsoft.com/office/powerpoint/2010/main" val="17928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132106"/>
            <a:ext cx="8305800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D: public B {}; //class D inherit the class 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 derived;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derived;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catch(B b)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&lt;&lt;"Caught Base Exception"; //catch block of base class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catch(D derived){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&lt;&lt;"Caught Derived Exception"; //catch block of derived class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600" y="5482783"/>
            <a:ext cx="4114800" cy="791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Base Exception</a:t>
            </a:r>
          </a:p>
        </p:txBody>
      </p:sp>
    </p:spTree>
    <p:extLst>
      <p:ext uri="{BB962C8B-B14F-4D97-AF65-F5344CB8AC3E}">
        <p14:creationId xmlns:p14="http://schemas.microsoft.com/office/powerpoint/2010/main" val="8329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In some circumstances, you will want an exception handler to catch all exceptions instead of just a certain type.</a:t>
            </a:r>
          </a:p>
          <a:p>
            <a:pPr algn="just"/>
            <a:r>
              <a:rPr lang="en-US" sz="2800" dirty="0" smtClean="0"/>
              <a:t>to accomplish this, simply use this form of </a:t>
            </a:r>
            <a:r>
              <a:rPr lang="en-US" sz="2800" b="1" dirty="0" smtClean="0"/>
              <a:t>catch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catch(...) {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// </a:t>
            </a:r>
            <a:r>
              <a:rPr lang="en-US" sz="2400" b="1" i="1" dirty="0" smtClean="0">
                <a:solidFill>
                  <a:srgbClr val="7030A0"/>
                </a:solidFill>
              </a:rPr>
              <a:t>process all exceptions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algn="just"/>
            <a:r>
              <a:rPr lang="en-US" sz="2800" dirty="0" smtClean="0"/>
              <a:t>Here, the ellipsis matches any type of data</a:t>
            </a:r>
          </a:p>
          <a:p>
            <a:pPr algn="just"/>
            <a:r>
              <a:rPr lang="en-US" sz="2800" dirty="0" smtClean="0"/>
              <a:t>One very good use for </a:t>
            </a:r>
            <a:r>
              <a:rPr lang="en-US" sz="2800" b="1" dirty="0" smtClean="0"/>
              <a:t>catch(...) is as the last catch of a cluster of catches. </a:t>
            </a:r>
          </a:p>
          <a:p>
            <a:pPr algn="just"/>
            <a:r>
              <a:rPr lang="en-US" sz="2800" b="1" dirty="0" smtClean="0"/>
              <a:t>In this </a:t>
            </a:r>
            <a:r>
              <a:rPr lang="en-US" sz="2800" dirty="0" smtClean="0"/>
              <a:t>capacity it provides a useful default or "catch all" statement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Catching All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886200" cy="5029201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example catches all //exceptions.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if(test==0) throw test; // throw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if(test==1) throw 'a'; // throw char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if(test==2) throw 123.23; // throw double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1"/>
            <a:ext cx="41148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catch(...) { 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catch all exceptions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One!\n";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Catching All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05525" y="5146804"/>
            <a:ext cx="2162175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525779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example uses catch(...) as a default.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test){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if(test==0) throw test; // throw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if(test==1) throw 'a'; // throw char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if(test==2) throw 123.23; // throw double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066800"/>
            <a:ext cx="4114800" cy="52577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// catch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integer\n";}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catch(...) {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catch all other exceptions</a:t>
            </a: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One!\n";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Catching All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4857748"/>
            <a:ext cx="2819400" cy="1554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an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You can restrict the type of exceptions that a function can throw outside of itself. </a:t>
            </a:r>
          </a:p>
          <a:p>
            <a:pPr algn="just"/>
            <a:r>
              <a:rPr lang="en-US" sz="2800" dirty="0" smtClean="0"/>
              <a:t>You can also prevent a function from throwing any exceptions whatsoever.</a:t>
            </a:r>
          </a:p>
          <a:p>
            <a:pPr algn="just"/>
            <a:r>
              <a:rPr lang="en-US" sz="2800" dirty="0" smtClean="0"/>
              <a:t>To accomplish these restrictions, add a </a:t>
            </a:r>
            <a:r>
              <a:rPr lang="en-US" sz="2800" b="1" dirty="0" smtClean="0"/>
              <a:t>throw clause to a function definition.</a:t>
            </a:r>
          </a:p>
          <a:p>
            <a:pPr algn="just"/>
            <a:r>
              <a:rPr lang="en-US" sz="2800" dirty="0" smtClean="0"/>
              <a:t>The general form of this is shown here: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ret-type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-name(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-list) throw(type-list)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lvl="1" algn="just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Restricting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Exceptions</a:t>
            </a:r>
            <a:r>
              <a:rPr lang="en-US" dirty="0" smtClean="0"/>
              <a:t> are run time anomalies or unusual conditions or problem that a program may encounter during execution.</a:t>
            </a:r>
          </a:p>
          <a:p>
            <a:pPr algn="just"/>
            <a:r>
              <a:rPr lang="en-US" dirty="0" smtClean="0"/>
              <a:t> Conditions such as:</a:t>
            </a:r>
          </a:p>
          <a:p>
            <a:pPr lvl="1" algn="just"/>
            <a:r>
              <a:rPr lang="en-US" dirty="0" smtClean="0"/>
              <a:t>Division by zero</a:t>
            </a:r>
          </a:p>
          <a:p>
            <a:pPr lvl="1" algn="just"/>
            <a:r>
              <a:rPr lang="en-US" dirty="0" smtClean="0"/>
              <a:t>Access to an array outside of its bounds</a:t>
            </a:r>
          </a:p>
          <a:p>
            <a:pPr lvl="1" algn="just"/>
            <a:r>
              <a:rPr lang="en-US" dirty="0" smtClean="0"/>
              <a:t>Running out of memory</a:t>
            </a:r>
          </a:p>
          <a:p>
            <a:pPr lvl="1" algn="just"/>
            <a:r>
              <a:rPr lang="en-US" dirty="0" smtClean="0"/>
              <a:t>Running out of disk space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Here, only those data types contained in the </a:t>
            </a:r>
            <a:r>
              <a:rPr lang="en-US" sz="2800" dirty="0" smtClean="0">
                <a:solidFill>
                  <a:srgbClr val="7030A0"/>
                </a:solidFill>
              </a:rPr>
              <a:t>comma-separated </a:t>
            </a:r>
            <a:r>
              <a:rPr lang="en-US" sz="2800" i="1" dirty="0" smtClean="0">
                <a:solidFill>
                  <a:srgbClr val="7030A0"/>
                </a:solidFill>
              </a:rPr>
              <a:t>type-list </a:t>
            </a:r>
            <a:r>
              <a:rPr lang="en-US" sz="2800" dirty="0" smtClean="0"/>
              <a:t>may be </a:t>
            </a:r>
            <a:r>
              <a:rPr lang="en-US" sz="2800" dirty="0" smtClean="0">
                <a:solidFill>
                  <a:srgbClr val="7030A0"/>
                </a:solidFill>
              </a:rPr>
              <a:t>thrown </a:t>
            </a:r>
            <a:r>
              <a:rPr lang="en-US" sz="2800" dirty="0" smtClean="0"/>
              <a:t>by the function. </a:t>
            </a:r>
          </a:p>
          <a:p>
            <a:pPr algn="just"/>
            <a:r>
              <a:rPr lang="en-US" sz="2800" dirty="0" smtClean="0"/>
              <a:t>Throwing any other type of expression will cause abnormal program termination. </a:t>
            </a:r>
          </a:p>
          <a:p>
            <a:pPr algn="just"/>
            <a:r>
              <a:rPr lang="en-US" sz="2800" dirty="0" smtClean="0"/>
              <a:t>If you don't want a function to be able to </a:t>
            </a:r>
            <a:r>
              <a:rPr lang="en-US" sz="2800" b="1" i="1" dirty="0" smtClean="0">
                <a:solidFill>
                  <a:srgbClr val="7030A0"/>
                </a:solidFill>
              </a:rPr>
              <a:t>throw any exceptions</a:t>
            </a:r>
            <a:r>
              <a:rPr lang="en-US" sz="2800" i="1" dirty="0" smtClean="0"/>
              <a:t>, </a:t>
            </a:r>
            <a:r>
              <a:rPr lang="en-US" sz="2800" dirty="0" smtClean="0"/>
              <a:t>then use an </a:t>
            </a:r>
            <a:r>
              <a:rPr lang="en-US" sz="2800" b="1" dirty="0" smtClean="0">
                <a:solidFill>
                  <a:srgbClr val="7030A0"/>
                </a:solidFill>
              </a:rPr>
              <a:t>empty list.</a:t>
            </a:r>
          </a:p>
          <a:p>
            <a:pPr algn="just"/>
            <a:r>
              <a:rPr lang="en-US" sz="2800" dirty="0" smtClean="0"/>
              <a:t>The restriction applies only when </a:t>
            </a:r>
            <a:r>
              <a:rPr lang="en-US" sz="2800" b="1" dirty="0" smtClean="0">
                <a:solidFill>
                  <a:srgbClr val="7030A0"/>
                </a:solidFill>
              </a:rPr>
              <a:t>throwing an exception outside of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Restricting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3886200" cy="50593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Restricting function throw types.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function can only throw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chars, and doubles.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char, double)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if(test==0) throw test; // throw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if(test==1) throw 'a'; // throw char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if(test==2) throw 123.23; // throw double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066801"/>
            <a:ext cx="4267200" cy="510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also, try passing 1 and 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integer\n";}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catch(char c)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char\n";}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catch(double d)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double\n";}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Catching All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000" y="4964113"/>
            <a:ext cx="2819400" cy="11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an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86200" cy="49831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/*This function can throw NO exceptions!  */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test)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throw(){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if(test==0) throw test;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throw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if(test==1) throw 'a';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throw char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if(test==2) throw 123.23; </a:t>
            </a:r>
            <a:r>
              <a: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throw double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143001"/>
            <a:ext cx="4419600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also, try passing 1 and 2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toXhandler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an integer\n";}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catch(char c)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char\n";}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catch(double d)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double\n";}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Catching All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8700" y="5127755"/>
            <a:ext cx="7086600" cy="1284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terminate called after throwing an instance of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application has requested the Runtime to terminate it in an unusual way.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Please contact the application's support team for more information.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If you wish to </a:t>
            </a:r>
            <a:r>
              <a:rPr lang="en-US" sz="2800" dirty="0" err="1" smtClean="0"/>
              <a:t>rethrow</a:t>
            </a:r>
            <a:r>
              <a:rPr lang="en-US" sz="2800" dirty="0" smtClean="0"/>
              <a:t> an expression from within an exception handler, you may do so by calling </a:t>
            </a:r>
            <a:r>
              <a:rPr lang="en-US" sz="2800" b="1" dirty="0" smtClean="0">
                <a:solidFill>
                  <a:srgbClr val="7030A0"/>
                </a:solidFill>
              </a:rPr>
              <a:t>throw</a:t>
            </a:r>
            <a:r>
              <a:rPr lang="en-US" sz="2800" b="1" dirty="0" smtClean="0"/>
              <a:t>, </a:t>
            </a:r>
            <a:r>
              <a:rPr lang="en-US" sz="2800" dirty="0" smtClean="0"/>
              <a:t>by itself, with no exception. </a:t>
            </a:r>
          </a:p>
          <a:p>
            <a:pPr algn="just"/>
            <a:r>
              <a:rPr lang="en-US" sz="2800" dirty="0" smtClean="0"/>
              <a:t>This causes the current exception to be passed on to an outer </a:t>
            </a:r>
            <a:r>
              <a:rPr lang="en-US" sz="2800" b="1" dirty="0" smtClean="0">
                <a:solidFill>
                  <a:srgbClr val="7030A0"/>
                </a:solidFill>
              </a:rPr>
              <a:t>try/catch sequence.</a:t>
            </a:r>
          </a:p>
          <a:p>
            <a:pPr algn="just"/>
            <a:r>
              <a:rPr lang="en-US" sz="2800" dirty="0" smtClean="0"/>
              <a:t>An exception can only be </a:t>
            </a:r>
            <a:r>
              <a:rPr lang="en-US" sz="2800" dirty="0" err="1" smtClean="0"/>
              <a:t>rethrown</a:t>
            </a:r>
            <a:r>
              <a:rPr lang="en-US" sz="2800" dirty="0" smtClean="0"/>
              <a:t> from within a </a:t>
            </a:r>
            <a:r>
              <a:rPr lang="en-US" sz="2800" b="1" dirty="0" smtClean="0">
                <a:solidFill>
                  <a:srgbClr val="7030A0"/>
                </a:solidFill>
              </a:rPr>
              <a:t>catch block </a:t>
            </a:r>
            <a:r>
              <a:rPr lang="en-US" sz="2800" dirty="0" smtClean="0"/>
              <a:t>(or from any function called from within that block). </a:t>
            </a:r>
          </a:p>
          <a:p>
            <a:pPr algn="just"/>
            <a:r>
              <a:rPr lang="en-US" sz="2800" dirty="0" smtClean="0"/>
              <a:t>When you </a:t>
            </a:r>
            <a:r>
              <a:rPr lang="en-US" sz="2800" dirty="0" err="1" smtClean="0"/>
              <a:t>rethrow</a:t>
            </a:r>
            <a:r>
              <a:rPr lang="en-US" sz="2800" dirty="0" smtClean="0"/>
              <a:t> an exception, it will not be </a:t>
            </a:r>
            <a:r>
              <a:rPr lang="en-US" sz="2800" dirty="0" err="1" smtClean="0"/>
              <a:t>recaught</a:t>
            </a:r>
            <a:r>
              <a:rPr lang="en-US" sz="2800" dirty="0" smtClean="0"/>
              <a:t> by the same </a:t>
            </a:r>
            <a:r>
              <a:rPr lang="en-US" sz="2800" b="1" dirty="0" smtClean="0">
                <a:solidFill>
                  <a:srgbClr val="7030A0"/>
                </a:solidFill>
              </a:rPr>
              <a:t>catch statement. </a:t>
            </a:r>
          </a:p>
          <a:p>
            <a:pPr algn="just"/>
            <a:r>
              <a:rPr lang="en-US" sz="2800" b="1" dirty="0" smtClean="0"/>
              <a:t>It will propagate outward to the next catch statement.</a:t>
            </a:r>
          </a:p>
          <a:p>
            <a:pPr algn="just"/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Rethrowing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 an Exception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 "hello"; // throw a char[]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char[]) { // catch a char[]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char[] inside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 ; 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rethrow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[] out of function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1"/>
            <a:ext cx="4267200" cy="4983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"Start\n";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catch(const char []) {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"Caught char [] inside main\n";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"End";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Rethrowing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 an Exception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62400" y="4632326"/>
            <a:ext cx="4229100" cy="1493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char[] 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Xhandler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char [] inside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19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936D-5988-401F-847C-043FC26F755E}" type="slidenum">
              <a:rPr lang="en-US"/>
              <a:pPr/>
              <a:t>36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5943600" cy="342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simple exception handling //example.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=0,result;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&lt;&lt;"Before Exception \n";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result = 100/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&lt;&lt;"After Exception";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Exception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E248-B817-4D5E-A498-2EBDDC6ABF9D}" type="slidenum">
              <a:rPr lang="en-US"/>
              <a:pPr/>
              <a:t>5</a:t>
            </a:fld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Exceptions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Indicate problems that occur during a program’s execution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Occur infrequently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Exception handling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Can resolve exceptions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Allow a program to continue executing or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Notify the user of the problem and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Terminate the program in a controlled manner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Makes programs robust and fault-tolerant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9386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E248-B817-4D5E-A498-2EBDDC6ABF9D}" type="slidenum">
              <a:rPr lang="en-US"/>
              <a:pPr/>
              <a:t>6</a:t>
            </a:fld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i="1" dirty="0"/>
              <a:t>Separation of Error Handling code from Normal </a:t>
            </a:r>
            <a:r>
              <a:rPr lang="en-US" sz="3200" i="1" dirty="0" smtClean="0"/>
              <a:t>Code</a:t>
            </a:r>
          </a:p>
          <a:p>
            <a:pPr algn="just">
              <a:lnSpc>
                <a:spcPct val="90000"/>
              </a:lnSpc>
            </a:pPr>
            <a:endParaRPr lang="en-US" sz="1200" i="1" dirty="0" smtClean="0"/>
          </a:p>
          <a:p>
            <a:pPr algn="just">
              <a:lnSpc>
                <a:spcPct val="90000"/>
              </a:lnSpc>
            </a:pPr>
            <a:r>
              <a:rPr lang="en-US" sz="3200" i="1" dirty="0" smtClean="0"/>
              <a:t>Functions/Methods </a:t>
            </a:r>
            <a:r>
              <a:rPr lang="en-US" sz="3200" i="1" dirty="0"/>
              <a:t>can handle any exceptions they </a:t>
            </a:r>
            <a:r>
              <a:rPr lang="en-US" sz="3200" i="1" dirty="0" smtClean="0"/>
              <a:t>choose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function can throw many exceptions, but may choose to handle some of </a:t>
            </a:r>
            <a:r>
              <a:rPr lang="en-US" sz="2400" dirty="0" smtClean="0"/>
              <a:t>them</a:t>
            </a:r>
          </a:p>
          <a:p>
            <a:pPr lvl="1" algn="just">
              <a:lnSpc>
                <a:spcPct val="90000"/>
              </a:lnSpc>
            </a:pPr>
            <a:endParaRPr lang="en-US" sz="1200" i="1" dirty="0" smtClean="0"/>
          </a:p>
          <a:p>
            <a:pPr algn="just">
              <a:lnSpc>
                <a:spcPct val="90000"/>
              </a:lnSpc>
            </a:pPr>
            <a:r>
              <a:rPr lang="en-US" sz="3200" i="1" dirty="0"/>
              <a:t>Grouping of Error </a:t>
            </a:r>
            <a:r>
              <a:rPr lang="en-US" sz="3200" i="1" dirty="0" smtClean="0"/>
              <a:t>Types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Why Exception Handling? </a:t>
            </a:r>
          </a:p>
        </p:txBody>
      </p:sp>
    </p:spTree>
    <p:extLst>
      <p:ext uri="{BB962C8B-B14F-4D97-AF65-F5344CB8AC3E}">
        <p14:creationId xmlns:p14="http://schemas.microsoft.com/office/powerpoint/2010/main" val="32395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Exception handling is designed to provide a structured means by which your program can handle abnormal events</a:t>
            </a:r>
          </a:p>
          <a:p>
            <a:pPr algn="just"/>
            <a:r>
              <a:rPr lang="en-US" sz="2800" dirty="0" smtClean="0"/>
              <a:t>C++ exception handling is built upon three keywords: </a:t>
            </a:r>
            <a:r>
              <a:rPr lang="en-US" sz="2800" b="1" dirty="0" smtClean="0">
                <a:solidFill>
                  <a:srgbClr val="7030A0"/>
                </a:solidFill>
              </a:rPr>
              <a:t>try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7030A0"/>
                </a:solidFill>
              </a:rPr>
              <a:t>catch</a:t>
            </a:r>
            <a:r>
              <a:rPr lang="en-US" sz="2800" b="1" dirty="0" smtClean="0"/>
              <a:t>,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7030A0"/>
                </a:solidFill>
              </a:rPr>
              <a:t>throw</a:t>
            </a:r>
            <a:r>
              <a:rPr lang="en-US" sz="2800" b="1" dirty="0" smtClean="0"/>
              <a:t>.</a:t>
            </a:r>
          </a:p>
          <a:p>
            <a:pPr algn="just"/>
            <a:r>
              <a:rPr lang="en-US" sz="2800" dirty="0" smtClean="0"/>
              <a:t>Program statements that you want to monitor for exceptions are contained in a </a:t>
            </a:r>
            <a:r>
              <a:rPr lang="en-US" sz="2800" b="1" dirty="0" smtClean="0">
                <a:solidFill>
                  <a:srgbClr val="7030A0"/>
                </a:solidFill>
              </a:rPr>
              <a:t>try block </a:t>
            </a:r>
          </a:p>
          <a:p>
            <a:pPr algn="just"/>
            <a:r>
              <a:rPr lang="en-US" sz="2800" dirty="0" smtClean="0"/>
              <a:t>If an exception (i.e., an error) occurs within the </a:t>
            </a:r>
            <a:r>
              <a:rPr lang="en-US" sz="2800" b="1" dirty="0" smtClean="0">
                <a:solidFill>
                  <a:srgbClr val="7030A0"/>
                </a:solidFill>
              </a:rPr>
              <a:t>try block</a:t>
            </a:r>
            <a:r>
              <a:rPr lang="en-US" sz="2800" b="1" dirty="0" smtClean="0"/>
              <a:t>, </a:t>
            </a:r>
            <a:r>
              <a:rPr lang="en-US" sz="2800" dirty="0" smtClean="0"/>
              <a:t>it is thrown (using </a:t>
            </a:r>
            <a:r>
              <a:rPr lang="en-US" sz="2800" b="1" dirty="0" smtClean="0">
                <a:solidFill>
                  <a:srgbClr val="7030A0"/>
                </a:solidFill>
              </a:rPr>
              <a:t>throw</a:t>
            </a:r>
            <a:r>
              <a:rPr lang="en-US" sz="2800" b="1" dirty="0" smtClean="0"/>
              <a:t>).</a:t>
            </a:r>
          </a:p>
          <a:p>
            <a:pPr marL="400050" lvl="1" indent="0" algn="just">
              <a:buNone/>
            </a:pPr>
            <a:r>
              <a:rPr lang="en-US" sz="2600" dirty="0"/>
              <a:t>(Functions called from within a </a:t>
            </a:r>
            <a:r>
              <a:rPr lang="en-US" sz="2600" b="1" dirty="0">
                <a:solidFill>
                  <a:srgbClr val="7030A0"/>
                </a:solidFill>
              </a:rPr>
              <a:t>try block </a:t>
            </a:r>
            <a:r>
              <a:rPr lang="en-US" sz="2600" dirty="0"/>
              <a:t>may also </a:t>
            </a:r>
            <a:r>
              <a:rPr lang="en-US" sz="2600" b="1" dirty="0">
                <a:solidFill>
                  <a:srgbClr val="7030A0"/>
                </a:solidFill>
              </a:rPr>
              <a:t>throw</a:t>
            </a:r>
            <a:r>
              <a:rPr lang="en-US" sz="2600" b="1" dirty="0"/>
              <a:t> </a:t>
            </a:r>
            <a:r>
              <a:rPr lang="en-US" sz="2600" dirty="0"/>
              <a:t>an</a:t>
            </a:r>
            <a:r>
              <a:rPr lang="en-US" sz="2600" b="1" dirty="0"/>
              <a:t> </a:t>
            </a:r>
            <a:r>
              <a:rPr lang="en-US" sz="2600" dirty="0"/>
              <a:t>exception</a:t>
            </a:r>
            <a:r>
              <a:rPr lang="en-US" sz="2600" dirty="0" smtClean="0"/>
              <a:t>.)</a:t>
            </a:r>
            <a:endParaRPr lang="en-US" sz="2600" b="1" dirty="0" smtClean="0"/>
          </a:p>
          <a:p>
            <a:pPr algn="just"/>
            <a:r>
              <a:rPr lang="en-US" sz="2800" b="1" dirty="0" smtClean="0"/>
              <a:t> </a:t>
            </a:r>
            <a:r>
              <a:rPr lang="en-US" sz="2800" dirty="0" smtClean="0"/>
              <a:t>The exception is caught, using </a:t>
            </a:r>
            <a:r>
              <a:rPr lang="en-US" sz="2800" b="1" dirty="0" smtClean="0">
                <a:solidFill>
                  <a:srgbClr val="7030A0"/>
                </a:solidFill>
              </a:rPr>
              <a:t>catch</a:t>
            </a:r>
            <a:r>
              <a:rPr lang="en-US" sz="2800" dirty="0" smtClean="0"/>
              <a:t>, and processed.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086"/>
            <a:ext cx="8229600" cy="53959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form of </a:t>
            </a:r>
            <a:r>
              <a:rPr lang="en-US" b="1" dirty="0" smtClean="0"/>
              <a:t>try and catch: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try {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	// </a:t>
            </a:r>
            <a:r>
              <a:rPr lang="en-US" sz="3100" b="1" i="1" dirty="0" smtClean="0">
                <a:solidFill>
                  <a:srgbClr val="7030A0"/>
                </a:solidFill>
              </a:rPr>
              <a:t>try block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}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catch (</a:t>
            </a:r>
            <a:r>
              <a:rPr lang="en-US" sz="3100" b="1" i="1" dirty="0" smtClean="0">
                <a:solidFill>
                  <a:srgbClr val="7030A0"/>
                </a:solidFill>
              </a:rPr>
              <a:t>type1 </a:t>
            </a:r>
            <a:r>
              <a:rPr lang="en-US" sz="3100" b="1" i="1" dirty="0" err="1" smtClean="0">
                <a:solidFill>
                  <a:srgbClr val="7030A0"/>
                </a:solidFill>
              </a:rPr>
              <a:t>arg</a:t>
            </a:r>
            <a:r>
              <a:rPr lang="en-US" sz="3100" b="1" i="1" dirty="0" smtClean="0">
                <a:solidFill>
                  <a:srgbClr val="7030A0"/>
                </a:solidFill>
              </a:rPr>
              <a:t>) {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	// </a:t>
            </a:r>
            <a:r>
              <a:rPr lang="en-US" sz="3100" b="1" i="1" dirty="0" smtClean="0">
                <a:solidFill>
                  <a:srgbClr val="7030A0"/>
                </a:solidFill>
              </a:rPr>
              <a:t>catch block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}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catch (</a:t>
            </a:r>
            <a:r>
              <a:rPr lang="en-US" sz="3100" b="1" i="1" dirty="0" smtClean="0">
                <a:solidFill>
                  <a:srgbClr val="7030A0"/>
                </a:solidFill>
              </a:rPr>
              <a:t>type2 </a:t>
            </a:r>
            <a:r>
              <a:rPr lang="en-US" sz="3100" b="1" i="1" dirty="0" err="1" smtClean="0">
                <a:solidFill>
                  <a:srgbClr val="7030A0"/>
                </a:solidFill>
              </a:rPr>
              <a:t>arg</a:t>
            </a:r>
            <a:r>
              <a:rPr lang="en-US" sz="3100" b="1" i="1" dirty="0" smtClean="0">
                <a:solidFill>
                  <a:srgbClr val="7030A0"/>
                </a:solidFill>
              </a:rPr>
              <a:t>) {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	// </a:t>
            </a:r>
            <a:r>
              <a:rPr lang="en-US" sz="3100" b="1" i="1" dirty="0" smtClean="0">
                <a:solidFill>
                  <a:srgbClr val="7030A0"/>
                </a:solidFill>
              </a:rPr>
              <a:t>catch block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}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...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catch (</a:t>
            </a:r>
            <a:r>
              <a:rPr lang="en-US" sz="3100" b="1" i="1" dirty="0" err="1" smtClean="0">
                <a:solidFill>
                  <a:srgbClr val="7030A0"/>
                </a:solidFill>
              </a:rPr>
              <a:t>typeN</a:t>
            </a:r>
            <a:r>
              <a:rPr lang="en-US" sz="3100" b="1" i="1" dirty="0" smtClean="0">
                <a:solidFill>
                  <a:srgbClr val="7030A0"/>
                </a:solidFill>
              </a:rPr>
              <a:t> </a:t>
            </a:r>
            <a:r>
              <a:rPr lang="en-US" sz="3100" b="1" i="1" dirty="0" err="1" smtClean="0">
                <a:solidFill>
                  <a:srgbClr val="7030A0"/>
                </a:solidFill>
              </a:rPr>
              <a:t>arg</a:t>
            </a:r>
            <a:r>
              <a:rPr lang="en-US" sz="3100" b="1" i="1" dirty="0" smtClean="0">
                <a:solidFill>
                  <a:srgbClr val="7030A0"/>
                </a:solidFill>
              </a:rPr>
              <a:t>) {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	// </a:t>
            </a:r>
            <a:r>
              <a:rPr lang="en-US" sz="3100" b="1" i="1" dirty="0" smtClean="0">
                <a:solidFill>
                  <a:srgbClr val="7030A0"/>
                </a:solidFill>
              </a:rPr>
              <a:t>catch block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9432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When an exception is thrown, it is caught by its corresponding </a:t>
            </a:r>
            <a:r>
              <a:rPr lang="en-US" sz="2400" b="1" dirty="0" smtClean="0">
                <a:solidFill>
                  <a:srgbClr val="7030A0"/>
                </a:solidFill>
              </a:rPr>
              <a:t>catch statement, </a:t>
            </a:r>
            <a:r>
              <a:rPr lang="en-US" sz="2400" dirty="0" smtClean="0"/>
              <a:t>which processes the exception.</a:t>
            </a:r>
          </a:p>
          <a:p>
            <a:pPr algn="just"/>
            <a:r>
              <a:rPr lang="en-US" sz="2400" dirty="0" smtClean="0"/>
              <a:t>There can be </a:t>
            </a:r>
            <a:r>
              <a:rPr lang="en-US" sz="2400" b="1" dirty="0" smtClean="0">
                <a:solidFill>
                  <a:srgbClr val="7030A0"/>
                </a:solidFill>
              </a:rPr>
              <a:t>more than one catch statement</a:t>
            </a:r>
            <a:r>
              <a:rPr lang="en-US" sz="2400" b="1" dirty="0" smtClean="0"/>
              <a:t> </a:t>
            </a:r>
            <a:r>
              <a:rPr lang="en-US" sz="2400" dirty="0" smtClean="0"/>
              <a:t>associated with a try, which catch statement is used is </a:t>
            </a:r>
            <a:r>
              <a:rPr lang="en-US" sz="2400" b="1" dirty="0" smtClean="0">
                <a:solidFill>
                  <a:srgbClr val="7030A0"/>
                </a:solidFill>
              </a:rPr>
              <a:t>determined by the type of the exception.</a:t>
            </a:r>
          </a:p>
          <a:p>
            <a:pPr algn="just"/>
            <a:r>
              <a:rPr lang="en-US" sz="2400" dirty="0" smtClean="0"/>
              <a:t>If the data type specified by a catch matches that of the exception, then that catch statement is executed (and all others are bypassed). </a:t>
            </a:r>
          </a:p>
          <a:p>
            <a:pPr algn="just"/>
            <a:r>
              <a:rPr lang="en-US" sz="2400" dirty="0" smtClean="0"/>
              <a:t>When an exception is caught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argument</a:t>
            </a:r>
            <a:r>
              <a:rPr lang="en-US" sz="2400" dirty="0" smtClean="0"/>
              <a:t> will receive its value. </a:t>
            </a:r>
          </a:p>
          <a:p>
            <a:pPr algn="just"/>
            <a:r>
              <a:rPr lang="en-US" sz="2400" dirty="0" smtClean="0"/>
              <a:t>Any type of data may be caught, including classes that you create.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Exception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3141</Words>
  <Application>Microsoft Office PowerPoint</Application>
  <PresentationFormat>On-screen Show (4:3)</PresentationFormat>
  <Paragraphs>619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</vt:lpstr>
      <vt:lpstr>Courier New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275</cp:revision>
  <cp:lastPrinted>2016-04-24T18:47:01Z</cp:lastPrinted>
  <dcterms:created xsi:type="dcterms:W3CDTF">2015-12-02T19:12:51Z</dcterms:created>
  <dcterms:modified xsi:type="dcterms:W3CDTF">2021-02-18T11:29:41Z</dcterms:modified>
</cp:coreProperties>
</file>