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9" r:id="rId21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12-Jul-21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16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16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Generic functions are more restricted than overloaded functions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Overloaded functions can alter their processing logic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But, a generic function has only a single processing logic for all data types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We can also write an explicit overload of a template </a:t>
            </a:r>
            <a:r>
              <a:rPr lang="en-US" sz="2800" dirty="0" smtClean="0"/>
              <a:t>function</a:t>
            </a:r>
          </a:p>
          <a:p>
            <a:pPr algn="just"/>
            <a:r>
              <a:rPr lang="en-US" sz="2800" dirty="0"/>
              <a:t>you can </a:t>
            </a:r>
            <a:r>
              <a:rPr lang="en-US" sz="2800" dirty="0" smtClean="0"/>
              <a:t>also overload the template</a:t>
            </a:r>
            <a:r>
              <a:rPr lang="en-US" sz="2800" dirty="0"/>
              <a:t> </a:t>
            </a:r>
            <a:r>
              <a:rPr lang="en-US" sz="2800" dirty="0" smtClean="0"/>
              <a:t>specification </a:t>
            </a:r>
            <a:r>
              <a:rPr lang="en-US" sz="2800" dirty="0"/>
              <a:t>itself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You can mix standard parameters with generic type parameters in a template function.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32290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3581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1181099"/>
            <a:ext cx="6324600" cy="49069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X&gt;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&amp;a, X &amp;b) {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“template version\n”;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version\n”; 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 j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x = 11.11, y = 22.22;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 // “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// “template version”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en-US" sz="24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Recently</a:t>
            </a:r>
            <a:r>
              <a:rPr lang="en-US" sz="2800" dirty="0"/>
              <a:t>, a new-style </a:t>
            </a:r>
            <a:r>
              <a:rPr lang="en-US" sz="2800"/>
              <a:t>syntax </a:t>
            </a:r>
            <a:r>
              <a:rPr lang="en-US" sz="2800" smtClean="0"/>
              <a:t>has been </a:t>
            </a:r>
            <a:r>
              <a:rPr lang="en-US" sz="2800" dirty="0"/>
              <a:t>introduced to denote the explicit </a:t>
            </a:r>
            <a:r>
              <a:rPr lang="en-US" sz="2800" dirty="0" smtClean="0"/>
              <a:t>specialization of </a:t>
            </a:r>
            <a:r>
              <a:rPr lang="en-US" sz="2800" dirty="0"/>
              <a:t>a function.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new method uses </a:t>
            </a:r>
            <a:r>
              <a:rPr lang="en-US" sz="2800" dirty="0" smtClean="0"/>
              <a:t>the template</a:t>
            </a:r>
            <a:r>
              <a:rPr lang="en-US" sz="2800" dirty="0"/>
              <a:t> </a:t>
            </a:r>
            <a:r>
              <a:rPr lang="en-US" sz="2800" dirty="0" smtClean="0"/>
              <a:t>keyword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example, using </a:t>
            </a:r>
            <a:r>
              <a:rPr lang="en-US" sz="2800" dirty="0" smtClean="0"/>
              <a:t>the new-style </a:t>
            </a:r>
            <a:r>
              <a:rPr lang="en-US" sz="2800" dirty="0"/>
              <a:t>specialization syntax, the </a:t>
            </a:r>
            <a:r>
              <a:rPr lang="en-US" sz="2800" dirty="0" smtClean="0"/>
              <a:t>overloaded </a:t>
            </a:r>
            <a:r>
              <a:rPr lang="en-US" sz="2800" dirty="0" err="1" smtClean="0"/>
              <a:t>swapargs</a:t>
            </a:r>
            <a:r>
              <a:rPr lang="en-US" sz="2800" dirty="0"/>
              <a:t>( </a:t>
            </a:r>
            <a:r>
              <a:rPr lang="en-US" sz="2800" dirty="0" smtClean="0"/>
              <a:t>) function </a:t>
            </a:r>
            <a:r>
              <a:rPr lang="en-US" sz="2800" dirty="0"/>
              <a:t>from </a:t>
            </a:r>
            <a:r>
              <a:rPr lang="en-US" sz="2800" dirty="0" smtClean="0"/>
              <a:t>the preceding </a:t>
            </a:r>
            <a:r>
              <a:rPr lang="en-US" sz="2800" dirty="0"/>
              <a:t>program looks like </a:t>
            </a:r>
            <a:r>
              <a:rPr lang="en-US" sz="2800" dirty="0" smtClean="0"/>
              <a:t>this:</a:t>
            </a:r>
            <a:endParaRPr lang="en-US" sz="2800" dirty="0"/>
          </a:p>
          <a:p>
            <a:pPr marL="400050" lvl="1" indent="0" algn="just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new-style specialization syntax.</a:t>
            </a:r>
          </a:p>
          <a:p>
            <a:pPr marL="400050" lvl="1" indent="0" algn="just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template&lt;&gt; void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&amp;b)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281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9831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Overload a function template declaration.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version of f() template.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X&gt; void f(X a)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"Inside f(X a)\n";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1"/>
            <a:ext cx="42672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Second version of f() template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X, class Y&gt; void f(X a, Y b)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"Inside f(X a, Y b)\n";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f(10); // calls f(X)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f(10, 20); // calls f(X, Y)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1301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0593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standard parameters in a template function.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TABWIDTH = 8;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data at specified tab position.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X&gt; void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data,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 tab; tab--)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i=0; i&lt;TABWIDTH; i++)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 ’  ;</a:t>
            </a:r>
            <a:endParaRPr lang="en-US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066801"/>
            <a:ext cx="4267200" cy="510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data &lt;&lt; "\n";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a test", 0);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1);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('X', 2);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(10/3, 3);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3640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Makes a class data-type independent</a:t>
            </a:r>
          </a:p>
          <a:p>
            <a:pPr algn="just"/>
            <a:r>
              <a:rPr lang="en-US" sz="2800" dirty="0"/>
              <a:t>Useful when a class contains generalizable logic</a:t>
            </a:r>
          </a:p>
          <a:p>
            <a:pPr lvl="1" algn="just"/>
            <a:r>
              <a:rPr lang="en-US" sz="2400" dirty="0"/>
              <a:t>A generic stack</a:t>
            </a:r>
          </a:p>
          <a:p>
            <a:pPr lvl="1" algn="just"/>
            <a:r>
              <a:rPr lang="en-US" sz="2400" dirty="0"/>
              <a:t>A generic queue</a:t>
            </a:r>
          </a:p>
          <a:p>
            <a:pPr lvl="1" algn="just"/>
            <a:r>
              <a:rPr lang="en-US" sz="2400" dirty="0"/>
              <a:t>A generic linked list etc. etc. etc.</a:t>
            </a:r>
          </a:p>
          <a:p>
            <a:pPr algn="just"/>
            <a:r>
              <a:rPr lang="en-US" sz="2800" dirty="0"/>
              <a:t>The actual data type is specified while declaring an object of the class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5852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300" dirty="0" smtClean="0"/>
              <a:t>General form:</a:t>
            </a:r>
            <a:endParaRPr lang="en-US" sz="3300" dirty="0"/>
          </a:p>
          <a:p>
            <a:pPr marL="400050" lvl="1" indent="0" algn="just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Ttype1, class Ttype2, …, class </a:t>
            </a:r>
            <a:r>
              <a:rPr lang="en-US" sz="26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TtypeN</a:t>
            </a: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00050" lvl="1" indent="0"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class-name</a:t>
            </a:r>
          </a:p>
          <a:p>
            <a:pPr marL="400050" lvl="1" indent="0"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body of class</a:t>
            </a:r>
          </a:p>
          <a:p>
            <a:pPr marL="400050" lvl="1" indent="0" algn="just">
              <a:buNone/>
            </a:pPr>
            <a:r>
              <a:rPr lang="en-US" sz="2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just"/>
            <a:r>
              <a:rPr lang="en-US" dirty="0"/>
              <a:t>Once you have created a generic class, you create a specific instance of that </a:t>
            </a:r>
            <a:r>
              <a:rPr lang="en-US" dirty="0" smtClean="0"/>
              <a:t>class using </a:t>
            </a:r>
            <a:r>
              <a:rPr lang="en-US" dirty="0"/>
              <a:t>the </a:t>
            </a:r>
            <a:r>
              <a:rPr lang="en-US" dirty="0" smtClean="0"/>
              <a:t>general </a:t>
            </a:r>
            <a:r>
              <a:rPr lang="en-US" dirty="0"/>
              <a:t>form:</a:t>
            </a:r>
          </a:p>
          <a:p>
            <a:pPr marL="400050" lvl="1" indent="0" algn="just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class-name&lt;type&gt;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Here, </a:t>
            </a:r>
            <a:r>
              <a:rPr lang="en-US" b="1" dirty="0" smtClean="0">
                <a:solidFill>
                  <a:srgbClr val="7030A0"/>
                </a:solidFill>
              </a:rPr>
              <a:t>type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type name of the data that the class will be operating upon. </a:t>
            </a:r>
            <a:endParaRPr lang="en-US" sz="2400" b="1" dirty="0">
              <a:solidFill>
                <a:srgbClr val="7030A0"/>
              </a:solidFill>
            </a:endParaRPr>
          </a:p>
          <a:p>
            <a:pPr marL="400050" lvl="1" indent="0"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968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9831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stck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  <a:endParaRPr lang="en-US" sz="20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endParaRPr lang="en-US" sz="20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push(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1"/>
            <a:ext cx="42672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X&gt;</a:t>
            </a:r>
          </a:p>
          <a:p>
            <a:pPr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stack&lt;X&gt;::push(X item</a:t>
            </a: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>
              <a:buNone/>
            </a:pPr>
            <a:endParaRPr 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X&gt;</a:t>
            </a:r>
          </a:p>
          <a:p>
            <a:pPr>
              <a:buNone/>
            </a:pP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stack&lt;X&gt;::pop( ) </a:t>
            </a:r>
            <a:endParaRPr lang="en-US" sz="20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13409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8"/>
            <a:ext cx="4114800" cy="50133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stack&lt;char&gt; s1, 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s1.push(‘a’);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s1.push(‘b’);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s2.push(‘x’);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s2.push(‘y’);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s1.pop( ); //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9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s2.pop( ); // y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89037"/>
            <a:ext cx="4267200" cy="49831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stack&lt;double&gt; ds1, ds2;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ds1.init( 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ds2.init( 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ds1.push(1.1);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ds1.push(2.2);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ds2.push(3.3);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ds2.push(4.4);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ds1.pop( ); // 2.2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ds2.pop( ); // 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399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Reference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18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19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(Generic Programming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Template function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936D-5988-401F-847C-043FC26F755E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template is one of C++'s most sophisticated and high-powered features</a:t>
            </a:r>
            <a:r>
              <a:rPr lang="en-US" sz="2800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Using </a:t>
            </a:r>
            <a:r>
              <a:rPr lang="en-US" sz="2800" dirty="0"/>
              <a:t>templates, </a:t>
            </a:r>
            <a:r>
              <a:rPr lang="en-US" sz="2800" dirty="0" smtClean="0"/>
              <a:t>it is </a:t>
            </a:r>
            <a:r>
              <a:rPr lang="en-US" sz="2800" dirty="0"/>
              <a:t>possible to create  </a:t>
            </a:r>
            <a:r>
              <a:rPr lang="en-US" sz="2800" b="1" dirty="0" smtClean="0">
                <a:solidFill>
                  <a:srgbClr val="7030A0"/>
                </a:solidFill>
              </a:rPr>
              <a:t>template function (generic functions)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7030A0"/>
                </a:solidFill>
              </a:rPr>
              <a:t>classes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You </a:t>
            </a:r>
            <a:r>
              <a:rPr lang="en-US" sz="2800" dirty="0"/>
              <a:t>can use one function or class </a:t>
            </a:r>
            <a:r>
              <a:rPr lang="en-US" sz="2800" dirty="0" smtClean="0"/>
              <a:t>which can be used with different </a:t>
            </a:r>
            <a:r>
              <a:rPr lang="en-US" sz="2800" dirty="0"/>
              <a:t>types of </a:t>
            </a:r>
            <a:r>
              <a:rPr lang="en-US" sz="2800" dirty="0" smtClean="0"/>
              <a:t>data, without having </a:t>
            </a:r>
            <a:r>
              <a:rPr lang="en-US" sz="2800" dirty="0"/>
              <a:t>to explicitly recode specific versions for each data type.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800" dirty="0" smtClean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6758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>
                <a:solidFill>
                  <a:srgbClr val="7030A0"/>
                </a:solidFill>
              </a:rPr>
              <a:t>generic function </a:t>
            </a:r>
            <a:r>
              <a:rPr lang="en-US" sz="2800" dirty="0"/>
              <a:t>defines a general set of operations that will be applied to various </a:t>
            </a:r>
            <a:r>
              <a:rPr lang="en-US" sz="2800" dirty="0" smtClean="0"/>
              <a:t>types of </a:t>
            </a:r>
            <a:r>
              <a:rPr lang="en-US" sz="2800" dirty="0"/>
              <a:t>data.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type of data that the function will operate upon is passed to it as a parameter.</a:t>
            </a:r>
          </a:p>
          <a:p>
            <a:pPr algn="just"/>
            <a:r>
              <a:rPr lang="en-US" sz="2800" dirty="0"/>
              <a:t>By creating a generic function, you can </a:t>
            </a:r>
            <a:r>
              <a:rPr lang="en-US" sz="2800" dirty="0" smtClean="0"/>
              <a:t>define the </a:t>
            </a:r>
            <a:r>
              <a:rPr lang="en-US" sz="2800" dirty="0"/>
              <a:t>nature of the algorithm, independent of any data. </a:t>
            </a:r>
            <a:endParaRPr lang="en-US" sz="2800" dirty="0" smtClean="0"/>
          </a:p>
          <a:p>
            <a:pPr algn="just"/>
            <a:r>
              <a:rPr lang="en-US" sz="2800" dirty="0" smtClean="0"/>
              <a:t>The compiler </a:t>
            </a:r>
            <a:r>
              <a:rPr lang="en-US" sz="2800" dirty="0"/>
              <a:t>will automatically generate the correct code for the type of data that is </a:t>
            </a:r>
            <a:r>
              <a:rPr lang="en-US" sz="2800" dirty="0" smtClean="0"/>
              <a:t>actually used </a:t>
            </a:r>
            <a:r>
              <a:rPr lang="en-US" sz="2800" dirty="0"/>
              <a:t>when you execute the function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When </a:t>
            </a:r>
            <a:r>
              <a:rPr lang="en-US" sz="2800" dirty="0"/>
              <a:t>you create a generic function </a:t>
            </a:r>
            <a:r>
              <a:rPr lang="en-US" sz="2800" dirty="0" smtClean="0"/>
              <a:t>you are </a:t>
            </a:r>
            <a:r>
              <a:rPr lang="en-US" sz="2800" dirty="0"/>
              <a:t>creating a function that can automatically overload </a:t>
            </a:r>
            <a:r>
              <a:rPr lang="en-US" sz="2800" dirty="0" smtClean="0"/>
              <a:t>itself !!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15006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General </a:t>
            </a:r>
            <a:r>
              <a:rPr lang="en-US" sz="2800" dirty="0" smtClean="0"/>
              <a:t>form:</a:t>
            </a:r>
            <a:endParaRPr lang="en-US" sz="2800" dirty="0"/>
          </a:p>
          <a:p>
            <a:pPr marL="400050" lvl="1" indent="0" algn="just">
              <a:buNone/>
            </a:pPr>
            <a:r>
              <a:rPr lang="en-US" sz="2500" b="1" dirty="0">
                <a:solidFill>
                  <a:srgbClr val="0000CC"/>
                </a:solidFill>
              </a:rPr>
              <a:t>template &lt;class </a:t>
            </a:r>
            <a:r>
              <a:rPr lang="en-US" sz="2500" b="1" dirty="0" err="1" smtClean="0">
                <a:solidFill>
                  <a:srgbClr val="0000CC"/>
                </a:solidFill>
              </a:rPr>
              <a:t>Ttype</a:t>
            </a:r>
            <a:r>
              <a:rPr lang="en-US" sz="2500" b="1" dirty="0" smtClean="0">
                <a:solidFill>
                  <a:srgbClr val="0000CC"/>
                </a:solidFill>
              </a:rPr>
              <a:t>&gt;  </a:t>
            </a:r>
            <a:r>
              <a:rPr lang="en-US" sz="2500" b="1" dirty="0" smtClean="0">
                <a:solidFill>
                  <a:srgbClr val="7030A0"/>
                </a:solidFill>
              </a:rPr>
              <a:t>ret-type </a:t>
            </a:r>
            <a:r>
              <a:rPr lang="en-US" sz="2500" b="1" dirty="0" err="1">
                <a:solidFill>
                  <a:srgbClr val="7030A0"/>
                </a:solidFill>
              </a:rPr>
              <a:t>func</a:t>
            </a:r>
            <a:r>
              <a:rPr lang="en-US" sz="2500" b="1" dirty="0">
                <a:solidFill>
                  <a:srgbClr val="7030A0"/>
                </a:solidFill>
              </a:rPr>
              <a:t>-name(</a:t>
            </a:r>
            <a:r>
              <a:rPr lang="en-US" sz="2500" b="1" dirty="0" err="1">
                <a:solidFill>
                  <a:srgbClr val="7030A0"/>
                </a:solidFill>
              </a:rPr>
              <a:t>param</a:t>
            </a:r>
            <a:r>
              <a:rPr lang="en-US" sz="2500" b="1" dirty="0">
                <a:solidFill>
                  <a:srgbClr val="7030A0"/>
                </a:solidFill>
              </a:rPr>
              <a:t> list)</a:t>
            </a:r>
          </a:p>
          <a:p>
            <a:pPr marL="400050" lvl="1" indent="0" algn="just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400050" lvl="1" indent="0" algn="just">
              <a:buNone/>
            </a:pPr>
            <a:r>
              <a:rPr lang="en-US" sz="2500" b="1" dirty="0">
                <a:solidFill>
                  <a:srgbClr val="7030A0"/>
                </a:solidFill>
              </a:rPr>
              <a:t>   // body of function</a:t>
            </a:r>
          </a:p>
          <a:p>
            <a:pPr marL="400050" lvl="1" indent="0" algn="just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400050" lvl="1" indent="0" algn="just">
              <a:buNone/>
            </a:pPr>
            <a:r>
              <a:rPr lang="en-US" sz="2600" dirty="0"/>
              <a:t>Here,</a:t>
            </a:r>
          </a:p>
          <a:p>
            <a:pPr lvl="1" algn="just"/>
            <a:r>
              <a:rPr lang="en-US" sz="2400" dirty="0"/>
              <a:t>template is a keyword</a:t>
            </a:r>
          </a:p>
          <a:p>
            <a:pPr lvl="1" algn="just"/>
            <a:r>
              <a:rPr lang="en-US" sz="2400" dirty="0"/>
              <a:t>We can use keyword “</a:t>
            </a:r>
            <a:r>
              <a:rPr lang="en-US" sz="2400" b="1" dirty="0" err="1">
                <a:solidFill>
                  <a:srgbClr val="7030A0"/>
                </a:solidFill>
              </a:rPr>
              <a:t>typename</a:t>
            </a:r>
            <a:r>
              <a:rPr lang="en-US" sz="2400" dirty="0"/>
              <a:t>” in place of keyword “class”</a:t>
            </a:r>
          </a:p>
          <a:p>
            <a:pPr lvl="1" algn="just"/>
            <a:r>
              <a:rPr lang="en-US" sz="2400" dirty="0"/>
              <a:t>“</a:t>
            </a:r>
            <a:r>
              <a:rPr lang="en-US" sz="2400" b="1" dirty="0" err="1" smtClean="0">
                <a:solidFill>
                  <a:srgbClr val="7030A0"/>
                </a:solidFill>
              </a:rPr>
              <a:t>Ttype</a:t>
            </a:r>
            <a:r>
              <a:rPr lang="en-US" sz="2400" dirty="0" smtClean="0"/>
              <a:t>” </a:t>
            </a:r>
            <a:r>
              <a:rPr lang="en-US" sz="2400" dirty="0"/>
              <a:t>is the </a:t>
            </a:r>
            <a:r>
              <a:rPr lang="en-US" sz="2400" dirty="0" smtClean="0"/>
              <a:t>placeholder, compiler will automatically replace it with an actual data type when it creates a specific version of the function</a:t>
            </a:r>
            <a:endParaRPr lang="en-US" sz="24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2644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form:</a:t>
            </a:r>
            <a:endParaRPr lang="en-US" sz="2800" dirty="0"/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00CC"/>
                </a:solidFill>
              </a:rPr>
              <a:t>template &lt;class </a:t>
            </a:r>
            <a:r>
              <a:rPr lang="en-US" sz="2600" b="1" dirty="0" err="1" smtClean="0">
                <a:solidFill>
                  <a:srgbClr val="0000CC"/>
                </a:solidFill>
              </a:rPr>
              <a:t>Ttype</a:t>
            </a:r>
            <a:r>
              <a:rPr lang="en-US" sz="2600" b="1" dirty="0" smtClean="0">
                <a:solidFill>
                  <a:srgbClr val="0000CC"/>
                </a:solidFill>
              </a:rPr>
              <a:t>&gt; 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ret-type </a:t>
            </a:r>
            <a:r>
              <a:rPr lang="en-US" sz="2600" b="1" dirty="0" err="1">
                <a:solidFill>
                  <a:srgbClr val="7030A0"/>
                </a:solidFill>
              </a:rPr>
              <a:t>func</a:t>
            </a:r>
            <a:r>
              <a:rPr lang="en-US" sz="2600" b="1" dirty="0">
                <a:solidFill>
                  <a:srgbClr val="7030A0"/>
                </a:solidFill>
              </a:rPr>
              <a:t>-name(</a:t>
            </a:r>
            <a:r>
              <a:rPr lang="en-US" sz="2600" b="1" dirty="0" err="1">
                <a:solidFill>
                  <a:srgbClr val="7030A0"/>
                </a:solidFill>
              </a:rPr>
              <a:t>param</a:t>
            </a:r>
            <a:r>
              <a:rPr lang="en-US" sz="2600" b="1" dirty="0">
                <a:solidFill>
                  <a:srgbClr val="7030A0"/>
                </a:solidFill>
              </a:rPr>
              <a:t> list)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   // body of function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}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smtClean="0"/>
              <a:t> It </a:t>
            </a:r>
            <a:r>
              <a:rPr lang="en-US" sz="2600" dirty="0"/>
              <a:t>is important to understand that no other statements can </a:t>
            </a:r>
            <a:r>
              <a:rPr lang="en-US" sz="2600" dirty="0" smtClean="0"/>
              <a:t>occur between the template</a:t>
            </a:r>
            <a:r>
              <a:rPr lang="en-US" sz="2600" dirty="0"/>
              <a:t> </a:t>
            </a:r>
            <a:r>
              <a:rPr lang="en-US" sz="2600" dirty="0" smtClean="0"/>
              <a:t>statement, and </a:t>
            </a:r>
            <a:r>
              <a:rPr lang="en-US" sz="2600" dirty="0"/>
              <a:t>the start of the generic function </a:t>
            </a:r>
            <a:r>
              <a:rPr lang="en-US" sz="2600" dirty="0" smtClean="0"/>
              <a:t>definition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39522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810000" cy="49831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8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143001"/>
            <a:ext cx="44958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10, j = 20;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x = 11.11, y = 22.22;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print(i, j); // 10, 20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(i, j); 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</a:t>
            </a:r>
            <a:r>
              <a:rPr lang="en-US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print(i, j); // 20, 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buNone/>
            </a:pP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print(x, y); // 11.11, 22.22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swapargs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(x, y); 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print(x, y); // 22.22, 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11.11</a:t>
            </a: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18141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the compiler creates a </a:t>
            </a:r>
            <a:r>
              <a:rPr lang="en-US" sz="2800" dirty="0" smtClean="0"/>
              <a:t>specific version </a:t>
            </a:r>
            <a:r>
              <a:rPr lang="en-US" sz="2800" dirty="0"/>
              <a:t>of this function, it is said to have created </a:t>
            </a: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7030A0"/>
                </a:solidFill>
              </a:rPr>
              <a:t>specialization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sz="2800" dirty="0" smtClean="0"/>
              <a:t>This is also called a </a:t>
            </a:r>
            <a:r>
              <a:rPr lang="en-US" sz="2800" b="1" dirty="0" smtClean="0">
                <a:solidFill>
                  <a:srgbClr val="7030A0"/>
                </a:solidFill>
              </a:rPr>
              <a:t>generated function.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act of generating a function is referred to </a:t>
            </a:r>
            <a:r>
              <a:rPr lang="en-US" sz="2800" dirty="0" smtClean="0"/>
              <a:t>as instantiating</a:t>
            </a:r>
            <a:r>
              <a:rPr lang="en-US" sz="2800" dirty="0"/>
              <a:t> </a:t>
            </a:r>
            <a:r>
              <a:rPr lang="en-US" sz="2800" dirty="0" smtClean="0"/>
              <a:t>it.</a:t>
            </a:r>
          </a:p>
          <a:p>
            <a:pPr algn="just"/>
            <a:r>
              <a:rPr lang="en-US" sz="2800" dirty="0" smtClean="0"/>
              <a:t> Put differently</a:t>
            </a:r>
            <a:r>
              <a:rPr lang="en-US" sz="2800" dirty="0"/>
              <a:t>, a generated function is a specific instance of a template </a:t>
            </a:r>
            <a:r>
              <a:rPr lang="en-US" sz="2800" dirty="0" smtClean="0"/>
              <a:t>function</a:t>
            </a:r>
          </a:p>
          <a:p>
            <a:pPr algn="just"/>
            <a:r>
              <a:rPr lang="en-US" sz="2800" dirty="0"/>
              <a:t>You can define more than one generic data type in </a:t>
            </a:r>
            <a:r>
              <a:rPr lang="en-US" sz="2800" dirty="0" smtClean="0"/>
              <a:t>the template</a:t>
            </a:r>
            <a:r>
              <a:rPr lang="en-US" sz="2800" dirty="0"/>
              <a:t> </a:t>
            </a:r>
            <a:r>
              <a:rPr lang="en-US" sz="2800" dirty="0" smtClean="0"/>
              <a:t>statement </a:t>
            </a:r>
            <a:r>
              <a:rPr lang="en-US" sz="2800" dirty="0"/>
              <a:t>by using </a:t>
            </a: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7030A0"/>
                </a:solidFill>
              </a:rPr>
              <a:t>comma-separated </a:t>
            </a:r>
            <a:r>
              <a:rPr lang="en-US" sz="2800" b="1" dirty="0">
                <a:solidFill>
                  <a:srgbClr val="7030A0"/>
                </a:solidFill>
              </a:rPr>
              <a:t>list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911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4191000" cy="3048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type1, class type2&gt;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(type1 x, type2 y)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' ' &lt;&lt; y &lt;&lt; '\n';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219201"/>
            <a:ext cx="4267200" cy="304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"I like C++");</a:t>
            </a:r>
          </a:p>
          <a:p>
            <a:pPr lvl="1"/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(98.6, </a:t>
            </a: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19);</a:t>
            </a:r>
            <a:endParaRPr 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rgbClr val="0000CC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6"/>
            <a:ext cx="8229600" cy="6254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Template function</a:t>
            </a:r>
          </a:p>
        </p:txBody>
      </p:sp>
    </p:spTree>
    <p:extLst>
      <p:ext uri="{BB962C8B-B14F-4D97-AF65-F5344CB8AC3E}">
        <p14:creationId xmlns:p14="http://schemas.microsoft.com/office/powerpoint/2010/main" val="33406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</TotalTime>
  <Words>1344</Words>
  <Application>Microsoft Office PowerPoint</Application>
  <PresentationFormat>On-screen Show (4:3)</PresentationFormat>
  <Paragraphs>244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Times New Roman</vt:lpstr>
      <vt:lpstr>Trebuchet MS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251</cp:revision>
  <cp:lastPrinted>2016-04-24T18:47:01Z</cp:lastPrinted>
  <dcterms:created xsi:type="dcterms:W3CDTF">2015-12-02T19:12:51Z</dcterms:created>
  <dcterms:modified xsi:type="dcterms:W3CDTF">2021-07-12T04:47:33Z</dcterms:modified>
</cp:coreProperties>
</file>