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0" r:id="rId2"/>
    <p:sldId id="271" r:id="rId3"/>
    <p:sldId id="274" r:id="rId4"/>
    <p:sldId id="275" r:id="rId5"/>
    <p:sldId id="276" r:id="rId6"/>
    <p:sldId id="277" r:id="rId7"/>
    <p:sldId id="278" r:id="rId8"/>
    <p:sldId id="279" r:id="rId9"/>
    <p:sldId id="285" r:id="rId10"/>
    <p:sldId id="287" r:id="rId11"/>
    <p:sldId id="280" r:id="rId12"/>
    <p:sldId id="281" r:id="rId13"/>
    <p:sldId id="291" r:id="rId14"/>
    <p:sldId id="292" r:id="rId15"/>
    <p:sldId id="282" r:id="rId16"/>
    <p:sldId id="289" r:id="rId17"/>
    <p:sldId id="290" r:id="rId18"/>
    <p:sldId id="283" r:id="rId19"/>
    <p:sldId id="284" r:id="rId20"/>
    <p:sldId id="269" r:id="rId21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9" d="100"/>
          <a:sy n="69" d="100"/>
        </p:scale>
        <p:origin x="14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07-Aug-21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07-Aug-21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</a:t>
            </a:r>
            <a:r>
              <a:rPr lang="en-US" sz="1400" b="1" dirty="0" smtClean="0">
                <a:latin typeface="Cambria" panose="02040503050406030204" pitchFamily="18" charset="0"/>
              </a:rPr>
              <a:t>17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17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Using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Vector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886200" cy="3352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2800" b="1" dirty="0" smtClean="0">
                <a:solidFill>
                  <a:srgbClr val="002060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Array Style</a:t>
            </a:r>
            <a:endParaRPr lang="en-US" sz="2800" b="1" dirty="0" smtClean="0">
              <a:solidFill>
                <a:srgbClr val="002060"/>
              </a:solidFill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simple_example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N = 10;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19600" y="1752599"/>
            <a:ext cx="4267200" cy="33528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STL </a:t>
            </a:r>
            <a:r>
              <a:rPr lang="en-GB" sz="2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Style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1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7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simple_example</a:t>
            </a:r>
            <a:r>
              <a:rPr lang="en-US" sz="1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7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7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17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7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input;</a:t>
            </a:r>
            <a:br>
              <a:rPr lang="en-US" sz="1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 </a:t>
            </a:r>
            <a:r>
              <a:rPr lang="en-US" sz="1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input )</a:t>
            </a:r>
            <a:br>
              <a:rPr lang="en-US" sz="1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ivec.push_back</a:t>
            </a:r>
            <a:r>
              <a:rPr lang="en-US" sz="1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en-US" sz="17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7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Algorithms act on containers.</a:t>
            </a:r>
          </a:p>
          <a:p>
            <a:pPr algn="just"/>
            <a:r>
              <a:rPr lang="en-US" sz="2800" dirty="0" smtClean="0"/>
              <a:t>They </a:t>
            </a:r>
            <a:r>
              <a:rPr lang="en-US" sz="2800" dirty="0" smtClean="0"/>
              <a:t>provide the means by which you will manipulate the contents of containers. </a:t>
            </a:r>
          </a:p>
          <a:p>
            <a:pPr algn="just"/>
            <a:r>
              <a:rPr lang="en-US" sz="2800" dirty="0" smtClean="0"/>
              <a:t>Their capabilities include </a:t>
            </a:r>
            <a:r>
              <a:rPr lang="en-US" sz="2800" b="1" dirty="0" smtClean="0">
                <a:solidFill>
                  <a:srgbClr val="7030A0"/>
                </a:solidFill>
              </a:rPr>
              <a:t>initialization, sorting, searching, and transforming</a:t>
            </a:r>
            <a:r>
              <a:rPr lang="en-US" sz="2800" dirty="0" smtClean="0"/>
              <a:t> the contents of containers. </a:t>
            </a:r>
          </a:p>
          <a:p>
            <a:pPr algn="just"/>
            <a:r>
              <a:rPr lang="en-US" sz="2800" dirty="0" smtClean="0"/>
              <a:t>Many algorithms operate on a range of elements within a container.</a:t>
            </a:r>
          </a:p>
          <a:p>
            <a:pPr lvl="1" algn="just"/>
            <a:r>
              <a:rPr lang="en-GB" sz="2400" dirty="0"/>
              <a:t>find</a:t>
            </a:r>
          </a:p>
          <a:p>
            <a:pPr lvl="1" algn="just"/>
            <a:r>
              <a:rPr lang="en-GB" sz="2400" dirty="0"/>
              <a:t>merge</a:t>
            </a:r>
          </a:p>
          <a:p>
            <a:pPr lvl="1" algn="just"/>
            <a:r>
              <a:rPr lang="en-GB" sz="2400" dirty="0"/>
              <a:t>reverse</a:t>
            </a:r>
          </a:p>
          <a:p>
            <a:pPr lvl="1" algn="just"/>
            <a:r>
              <a:rPr lang="en-GB" sz="2400" dirty="0"/>
              <a:t>sort</a:t>
            </a:r>
          </a:p>
          <a:p>
            <a:pPr lvl="1" algn="just"/>
            <a:r>
              <a:rPr lang="en-GB" sz="2400" dirty="0"/>
              <a:t>and more: count, random shuffle, remove, Nth-element, rotate.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Algorithms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sz="2800" dirty="0"/>
              <a:t>An iterator represents a certain position in a container.</a:t>
            </a:r>
          </a:p>
          <a:p>
            <a:pPr algn="just"/>
            <a:r>
              <a:rPr lang="en-US" sz="2800" dirty="0" smtClean="0"/>
              <a:t>Iterators are objects that act, more or less, like pointers. </a:t>
            </a:r>
          </a:p>
          <a:p>
            <a:pPr algn="just"/>
            <a:r>
              <a:rPr lang="en-US" sz="2800" dirty="0" smtClean="0"/>
              <a:t>They give you the ability to cycle through the contents of a container in much the same way that you would use a pointer to cycle through an array.</a:t>
            </a:r>
          </a:p>
          <a:p>
            <a:pPr algn="just"/>
            <a:r>
              <a:rPr lang="en-GB" sz="2800" dirty="0"/>
              <a:t>Operator *</a:t>
            </a:r>
          </a:p>
          <a:p>
            <a:pPr lvl="1" algn="just"/>
            <a:r>
              <a:rPr lang="en-GB" sz="2400" dirty="0"/>
              <a:t>Returns the element of the actual position.</a:t>
            </a:r>
          </a:p>
          <a:p>
            <a:pPr algn="just"/>
            <a:r>
              <a:rPr lang="en-GB" sz="2800" dirty="0"/>
              <a:t>Operator ++</a:t>
            </a:r>
          </a:p>
          <a:p>
            <a:pPr lvl="1" algn="just"/>
            <a:r>
              <a:rPr lang="en-GB" sz="2400" dirty="0"/>
              <a:t>Lets the iterator step forward to the next element.</a:t>
            </a:r>
          </a:p>
          <a:p>
            <a:pPr lvl="1" algn="just"/>
            <a:r>
              <a:rPr lang="en-GB" sz="2400" dirty="0"/>
              <a:t>Most iterators also allow stepping backwards by using operator - -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Iterators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000" dirty="0"/>
              <a:t>Operator == and != 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Returns whether two iterators represent the same position.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000" dirty="0"/>
              <a:t>Operator</a:t>
            </a:r>
            <a:r>
              <a:rPr lang="en-GB" dirty="0"/>
              <a:t> =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Assigns an iterator (the position of the element to which it refers</a:t>
            </a:r>
            <a:r>
              <a:rPr lang="en-GB" sz="2400" dirty="0" smtClean="0"/>
              <a:t>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30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000" dirty="0" smtClean="0"/>
              <a:t>begin</a:t>
            </a:r>
            <a:r>
              <a:rPr lang="en-GB" sz="3000" dirty="0"/>
              <a:t>( 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/>
              <a:t>returns an </a:t>
            </a:r>
            <a:r>
              <a:rPr lang="en-GB" sz="2600" dirty="0" err="1"/>
              <a:t>interator</a:t>
            </a:r>
            <a:r>
              <a:rPr lang="en-GB" sz="2600" dirty="0"/>
              <a:t> that represents the beginning of the elements in the container.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000" dirty="0"/>
              <a:t>end( 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/>
              <a:t>returns an iterator that represents the end of the elements in the container.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/>
              <a:t>The end position is </a:t>
            </a:r>
            <a:r>
              <a:rPr lang="en-GB" sz="2600" u="sng" dirty="0"/>
              <a:t>behind</a:t>
            </a:r>
            <a:r>
              <a:rPr lang="en-GB" sz="2600" dirty="0"/>
              <a:t> the last element</a:t>
            </a:r>
            <a:r>
              <a:rPr lang="en-GB" sz="2600" dirty="0" smtClean="0"/>
              <a:t>.</a:t>
            </a:r>
            <a:endParaRPr lang="en-GB" sz="2600" dirty="0"/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Iterators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iterator begin();</a:t>
            </a:r>
          </a:p>
          <a:p>
            <a:r>
              <a:rPr lang="en-GB" sz="2800" dirty="0"/>
              <a:t>iterator end(); </a:t>
            </a:r>
          </a:p>
          <a:p>
            <a:r>
              <a:rPr lang="en-GB" sz="2800" dirty="0"/>
              <a:t>bool empty(); </a:t>
            </a:r>
          </a:p>
          <a:p>
            <a:r>
              <a:rPr lang="en-GB" sz="2800" dirty="0"/>
              <a:t>void </a:t>
            </a:r>
            <a:r>
              <a:rPr lang="en-GB" sz="2800" dirty="0" err="1"/>
              <a:t>push_back</a:t>
            </a:r>
            <a:r>
              <a:rPr lang="en-GB" sz="2800" dirty="0"/>
              <a:t>(</a:t>
            </a:r>
            <a:r>
              <a:rPr lang="en-GB" sz="2800" dirty="0" err="1"/>
              <a:t>const</a:t>
            </a:r>
            <a:r>
              <a:rPr lang="en-GB" sz="2800" dirty="0"/>
              <a:t> T&amp; x); </a:t>
            </a:r>
          </a:p>
          <a:p>
            <a:r>
              <a:rPr lang="en-GB" sz="2800" dirty="0"/>
              <a:t>iterator erase(iterator it); </a:t>
            </a:r>
          </a:p>
          <a:p>
            <a:r>
              <a:rPr lang="en-GB" sz="2800" dirty="0"/>
              <a:t>iterator erase(iterator first, iterator last); </a:t>
            </a:r>
          </a:p>
          <a:p>
            <a:r>
              <a:rPr lang="en-GB" sz="2800" dirty="0"/>
              <a:t>void clear(); </a:t>
            </a:r>
          </a:p>
          <a:p>
            <a:r>
              <a:rPr lang="en-GB" sz="2800" dirty="0"/>
              <a:t>….</a:t>
            </a:r>
          </a:p>
          <a:p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Operations on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Vector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3200" dirty="0"/>
              <a:t>Write a program that read integers from the user, sorts them, and print the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3345" y="990600"/>
            <a:ext cx="8077200" cy="53721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 //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I/O</a:t>
            </a:r>
          </a:p>
          <a:p>
            <a:pPr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&lt;vector&gt;    //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</a:p>
          <a:p>
            <a:pPr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&lt;algorithm&gt; // sorting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None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vector&lt;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input)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ivec.push_back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sort(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ivec.begin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ivec.end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vector&lt;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it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ivec.begin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ivec.end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it)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" ";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9255" y="2344015"/>
            <a:ext cx="2743200" cy="56543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3006869"/>
            <a:ext cx="3103418" cy="52214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3715616"/>
            <a:ext cx="4364182" cy="381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4249882"/>
            <a:ext cx="6858000" cy="9490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52455" y="2313925"/>
            <a:ext cx="3352800" cy="609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Container (Vector declaration)</a:t>
            </a:r>
            <a:endParaRPr lang="en-US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3400" y="3031114"/>
            <a:ext cx="1039091" cy="46932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  <a:endParaRPr lang="en-US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31427" y="3693535"/>
            <a:ext cx="1039091" cy="4251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Sort</a:t>
            </a:r>
            <a:endParaRPr lang="en-US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38800" y="4841297"/>
            <a:ext cx="1039091" cy="4251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endParaRPr lang="en-US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namespace is a declarative region.</a:t>
            </a:r>
          </a:p>
          <a:p>
            <a:r>
              <a:rPr lang="en-US" sz="2800" dirty="0" smtClean="0"/>
              <a:t>It localizes the names of identifiers to avoid name collisions.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C++ standard library </a:t>
            </a:r>
            <a:r>
              <a:rPr lang="en-US" sz="2800" dirty="0" smtClean="0"/>
              <a:t>is defined within its own namespace, called </a:t>
            </a:r>
            <a:r>
              <a:rPr lang="en-US" sz="2800" b="1" dirty="0" smtClean="0">
                <a:solidFill>
                  <a:srgbClr val="7030A0"/>
                </a:solidFill>
              </a:rPr>
              <a:t>std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/>
              <a:t>Therefore, we include the following line in the C++ programs: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7030A0"/>
                </a:solidFill>
              </a:rPr>
              <a:t>using namespace std;</a:t>
            </a:r>
          </a:p>
          <a:p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Namespace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40386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using namespace std;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char </a:t>
            </a:r>
            <a:r>
              <a:rPr lang="en-US" sz="2400" dirty="0" err="1" smtClean="0"/>
              <a:t>str</a:t>
            </a:r>
            <a:r>
              <a:rPr lang="en-US" sz="2400" dirty="0" smtClean="0"/>
              <a:t>[16];</a:t>
            </a:r>
          </a:p>
          <a:p>
            <a:pPr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&lt;&lt; “Enter a string: ”;</a:t>
            </a:r>
          </a:p>
          <a:p>
            <a:pPr>
              <a:buNone/>
            </a:pPr>
            <a:r>
              <a:rPr lang="en-US" sz="2400" dirty="0" err="1" smtClean="0"/>
              <a:t>cin</a:t>
            </a:r>
            <a:r>
              <a:rPr lang="en-US" sz="2400" dirty="0" smtClean="0"/>
              <a:t> &gt;&gt; </a:t>
            </a:r>
            <a:r>
              <a:rPr lang="en-US" sz="2400" dirty="0" err="1" smtClean="0"/>
              <a:t>str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&lt;&lt; “You entered: ” &lt;&lt; </a:t>
            </a:r>
            <a:r>
              <a:rPr lang="en-US" sz="2400" dirty="0" err="1" smtClean="0"/>
              <a:t>str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46237"/>
            <a:ext cx="4038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[16];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&lt;&lt; “Enter a string: ”;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&gt;&gt;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&lt;&lt; “You entered: ” &lt;&lt;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Namespace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33,34,35</a:t>
            </a:r>
          </a:p>
          <a:p>
            <a:pPr marL="457200" lvl="1" indent="0">
              <a:buNone/>
            </a:pPr>
            <a:r>
              <a:rPr lang="en-US" dirty="0" smtClean="0"/>
              <a:t>[Object Oriented Programming with C++ </a:t>
            </a:r>
          </a:p>
          <a:p>
            <a:pPr marL="457200" lvl="1" indent="0">
              <a:buNone/>
            </a:pPr>
            <a:r>
              <a:rPr lang="en-US" dirty="0" smtClean="0"/>
              <a:t>- E </a:t>
            </a:r>
            <a:r>
              <a:rPr lang="en-US" dirty="0" err="1" smtClean="0"/>
              <a:t>Balagurusamy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Reference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Introduction to Standard Template Library</a:t>
            </a:r>
          </a:p>
          <a:p>
            <a:r>
              <a:rPr lang="en-GB" sz="3200" dirty="0"/>
              <a:t>Namespace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Outline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936D-5988-401F-847C-043FC26F755E}" type="slidenum">
              <a:rPr lang="en-US"/>
              <a:pPr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6250" y="2667000"/>
            <a:ext cx="8229600" cy="12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r>
              <a:rPr lang="en-US" sz="6600" smtClean="0"/>
              <a:t>Thank you</a:t>
            </a:r>
            <a:endParaRPr lang="en-US" sz="6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7030A0"/>
                </a:solidFill>
              </a:rPr>
              <a:t>STL</a:t>
            </a:r>
            <a:r>
              <a:rPr lang="en-US" sz="2800" dirty="0" smtClean="0"/>
              <a:t> is one of the most important feature added to C++ </a:t>
            </a:r>
          </a:p>
          <a:p>
            <a:pPr algn="just"/>
            <a:r>
              <a:rPr lang="en-US" sz="2800" dirty="0" smtClean="0"/>
              <a:t>It provides general-purpose, </a:t>
            </a:r>
            <a:r>
              <a:rPr lang="en-US" sz="2800" dirty="0" err="1" smtClean="0"/>
              <a:t>templatized</a:t>
            </a:r>
            <a:r>
              <a:rPr lang="en-US" sz="2800" dirty="0" smtClean="0"/>
              <a:t> classes and functions that implement many popular and commonly used algorithms and data structures. It also defines various routines that access them.</a:t>
            </a:r>
          </a:p>
          <a:p>
            <a:pPr algn="just"/>
            <a:r>
              <a:rPr lang="en-US" sz="2800" dirty="0" smtClean="0"/>
              <a:t>Because the STL is constructed from </a:t>
            </a:r>
            <a:r>
              <a:rPr lang="en-US" sz="2800" b="1" dirty="0" smtClean="0">
                <a:solidFill>
                  <a:srgbClr val="7030A0"/>
                </a:solidFill>
              </a:rPr>
              <a:t>template classes</a:t>
            </a:r>
            <a:r>
              <a:rPr lang="en-US" sz="2800" dirty="0" smtClean="0"/>
              <a:t>, the algorithms and data structures can be applied to nearly any type of data.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Standard Template Library(STL)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At the core of the standard template library are three foundational items: </a:t>
            </a:r>
          </a:p>
          <a:p>
            <a:pPr lvl="1" algn="just"/>
            <a:r>
              <a:rPr lang="en-US" sz="2400" b="1" dirty="0" smtClean="0">
                <a:solidFill>
                  <a:srgbClr val="7030A0"/>
                </a:solidFill>
              </a:rPr>
              <a:t>Containers,</a:t>
            </a:r>
          </a:p>
          <a:p>
            <a:pPr lvl="1" algn="just"/>
            <a:r>
              <a:rPr lang="en-US" sz="2400" b="1" dirty="0" smtClean="0">
                <a:solidFill>
                  <a:srgbClr val="7030A0"/>
                </a:solidFill>
              </a:rPr>
              <a:t>Algorithms, and</a:t>
            </a:r>
          </a:p>
          <a:p>
            <a:pPr lvl="1" algn="just"/>
            <a:r>
              <a:rPr lang="en-US" sz="2400" b="1" dirty="0" smtClean="0">
                <a:solidFill>
                  <a:srgbClr val="7030A0"/>
                </a:solidFill>
              </a:rPr>
              <a:t>Iterators.</a:t>
            </a: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Standard Template Library(STL)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7030A0"/>
                </a:solidFill>
              </a:rPr>
              <a:t>Containers</a:t>
            </a:r>
            <a:r>
              <a:rPr lang="en-US" sz="2800" i="1" dirty="0" smtClean="0"/>
              <a:t> </a:t>
            </a:r>
            <a:r>
              <a:rPr lang="en-US" sz="2800" dirty="0" smtClean="0"/>
              <a:t>are objects that hold other objects, and there are several different types.</a:t>
            </a:r>
          </a:p>
          <a:p>
            <a:pPr algn="just"/>
            <a:r>
              <a:rPr lang="en-US" sz="2800" dirty="0" smtClean="0"/>
              <a:t>They have the ability to store objects of any type (template)</a:t>
            </a:r>
          </a:p>
          <a:p>
            <a:pPr algn="just"/>
            <a:r>
              <a:rPr lang="en-US" sz="2800" dirty="0" smtClean="0"/>
              <a:t>Containers form the basis for treatment of data structures</a:t>
            </a:r>
          </a:p>
          <a:p>
            <a:pPr algn="just"/>
            <a:r>
              <a:rPr lang="en-US" sz="2800" dirty="0" smtClean="0"/>
              <a:t>STL consists of  more than 10 container classes:</a:t>
            </a:r>
          </a:p>
          <a:p>
            <a:pPr lvl="1" algn="just"/>
            <a:r>
              <a:rPr lang="en-US" sz="2400" dirty="0" smtClean="0"/>
              <a:t>Sequence containers</a:t>
            </a:r>
          </a:p>
          <a:p>
            <a:pPr lvl="1" algn="just"/>
            <a:r>
              <a:rPr lang="en-US" sz="2400" dirty="0" smtClean="0"/>
              <a:t>Adapter containers</a:t>
            </a:r>
          </a:p>
          <a:p>
            <a:pPr lvl="1" algn="just"/>
            <a:r>
              <a:rPr lang="en-US" sz="2400" dirty="0" smtClean="0"/>
              <a:t>Associative containers</a:t>
            </a:r>
            <a:endParaRPr lang="en-US" sz="20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Containers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Sequence Container</a:t>
            </a:r>
          </a:p>
          <a:p>
            <a:pPr lvl="1" algn="just"/>
            <a:r>
              <a:rPr lang="en-US" dirty="0" smtClean="0"/>
              <a:t>Stores data by position in linear order:</a:t>
            </a:r>
          </a:p>
          <a:p>
            <a:pPr lvl="1" algn="just"/>
            <a:r>
              <a:rPr lang="en-US" dirty="0" smtClean="0"/>
              <a:t>First element, second element , etc:</a:t>
            </a:r>
          </a:p>
          <a:p>
            <a:pPr algn="just"/>
            <a:r>
              <a:rPr lang="en-US" dirty="0" smtClean="0"/>
              <a:t>Associate Container</a:t>
            </a:r>
          </a:p>
          <a:p>
            <a:pPr lvl="1" algn="just"/>
            <a:r>
              <a:rPr lang="en-US" dirty="0" smtClean="0"/>
              <a:t>Stores elements by key, such as name, social security number or part number</a:t>
            </a:r>
          </a:p>
          <a:p>
            <a:pPr lvl="1" algn="just"/>
            <a:r>
              <a:rPr lang="en-US" dirty="0" smtClean="0"/>
              <a:t>Access an element by its key which may bear no relationship to the location of the element in the container</a:t>
            </a:r>
          </a:p>
          <a:p>
            <a:pPr algn="just"/>
            <a:r>
              <a:rPr lang="en-US" dirty="0" smtClean="0"/>
              <a:t>Adapter Container</a:t>
            </a:r>
          </a:p>
          <a:p>
            <a:pPr lvl="1" algn="just"/>
            <a:r>
              <a:rPr lang="en-US" dirty="0" smtClean="0"/>
              <a:t>Contains another container as its underlying storage structure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Containers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algn="just">
              <a:spcBef>
                <a:spcPts val="580"/>
              </a:spcBef>
              <a:defRPr/>
            </a:pPr>
            <a:r>
              <a:rPr lang="en-US" sz="3000" dirty="0" smtClean="0"/>
              <a:t>Sequence Container</a:t>
            </a:r>
          </a:p>
          <a:p>
            <a:pPr marL="948690" lvl="2" algn="just">
              <a:spcBef>
                <a:spcPts val="370"/>
              </a:spcBef>
              <a:buFont typeface="Wingdings" pitchFamily="2" charset="2"/>
              <a:buChar char="§"/>
              <a:defRPr/>
            </a:pPr>
            <a:r>
              <a:rPr lang="en-US" sz="2600" dirty="0" smtClean="0"/>
              <a:t>Vector</a:t>
            </a:r>
          </a:p>
          <a:p>
            <a:pPr marL="948690" lvl="2" algn="just">
              <a:spcBef>
                <a:spcPts val="370"/>
              </a:spcBef>
              <a:buFont typeface="Wingdings" pitchFamily="2" charset="2"/>
              <a:buChar char="§"/>
              <a:defRPr/>
            </a:pPr>
            <a:r>
              <a:rPr lang="en-US" sz="2600" dirty="0" err="1" smtClean="0"/>
              <a:t>Deque</a:t>
            </a:r>
            <a:endParaRPr lang="en-US" sz="2600" dirty="0" smtClean="0"/>
          </a:p>
          <a:p>
            <a:pPr marL="948690" lvl="2" algn="just">
              <a:spcBef>
                <a:spcPts val="370"/>
              </a:spcBef>
              <a:buFont typeface="Wingdings" pitchFamily="2" charset="2"/>
              <a:buChar char="§"/>
              <a:defRPr/>
            </a:pPr>
            <a:r>
              <a:rPr lang="en-US" sz="2600" dirty="0" smtClean="0"/>
              <a:t>List</a:t>
            </a:r>
            <a:endParaRPr lang="en-US" sz="2200" dirty="0" smtClean="0"/>
          </a:p>
          <a:p>
            <a:pPr marL="274320" indent="-274320" algn="just">
              <a:spcBef>
                <a:spcPts val="580"/>
              </a:spcBef>
              <a:defRPr/>
            </a:pPr>
            <a:r>
              <a:rPr lang="en-US" sz="3000" dirty="0" smtClean="0"/>
              <a:t>Adapter Containers</a:t>
            </a:r>
          </a:p>
          <a:p>
            <a:pPr marL="948690" lvl="2" algn="just">
              <a:spcBef>
                <a:spcPts val="370"/>
              </a:spcBef>
              <a:buFont typeface="Wingdings" pitchFamily="2" charset="2"/>
              <a:buChar char="§"/>
              <a:defRPr/>
            </a:pPr>
            <a:r>
              <a:rPr lang="en-US" sz="2600" dirty="0" smtClean="0"/>
              <a:t>Stack</a:t>
            </a:r>
          </a:p>
          <a:p>
            <a:pPr marL="948690" lvl="2" algn="just">
              <a:spcBef>
                <a:spcPts val="370"/>
              </a:spcBef>
              <a:buFont typeface="Wingdings" pitchFamily="2" charset="2"/>
              <a:buChar char="§"/>
              <a:defRPr/>
            </a:pPr>
            <a:r>
              <a:rPr lang="en-US" sz="2600" dirty="0" smtClean="0"/>
              <a:t>Queue</a:t>
            </a:r>
          </a:p>
          <a:p>
            <a:pPr marL="948690" lvl="2" algn="just">
              <a:spcBef>
                <a:spcPts val="370"/>
              </a:spcBef>
              <a:buFont typeface="Wingdings" pitchFamily="2" charset="2"/>
              <a:buChar char="§"/>
              <a:defRPr/>
            </a:pPr>
            <a:r>
              <a:rPr lang="en-US" sz="2600" dirty="0" smtClean="0"/>
              <a:t>Priority queue</a:t>
            </a:r>
          </a:p>
          <a:p>
            <a:pPr marL="274320" indent="-274320" algn="just">
              <a:spcBef>
                <a:spcPts val="580"/>
              </a:spcBef>
              <a:defRPr/>
            </a:pPr>
            <a:r>
              <a:rPr lang="en-US" sz="3000" dirty="0" smtClean="0"/>
              <a:t>Associative Container</a:t>
            </a:r>
          </a:p>
          <a:p>
            <a:pPr marL="948690" lvl="2" algn="just">
              <a:spcBef>
                <a:spcPts val="370"/>
              </a:spcBef>
              <a:buFont typeface="Wingdings" pitchFamily="2" charset="2"/>
              <a:buChar char="§"/>
              <a:defRPr/>
            </a:pPr>
            <a:r>
              <a:rPr lang="en-US" sz="2600" dirty="0" smtClean="0"/>
              <a:t>Set, </a:t>
            </a:r>
            <a:r>
              <a:rPr lang="en-US" sz="2600" dirty="0" err="1" smtClean="0"/>
              <a:t>multiset</a:t>
            </a:r>
            <a:endParaRPr lang="en-US" sz="2600" dirty="0" smtClean="0"/>
          </a:p>
          <a:p>
            <a:pPr marL="948690" lvl="2" algn="just">
              <a:spcBef>
                <a:spcPts val="370"/>
              </a:spcBef>
              <a:buFont typeface="Wingdings" pitchFamily="2" charset="2"/>
              <a:buChar char="§"/>
              <a:defRPr/>
            </a:pPr>
            <a:r>
              <a:rPr lang="en-US" sz="2600" dirty="0" smtClean="0"/>
              <a:t>Map, </a:t>
            </a:r>
            <a:r>
              <a:rPr lang="en-US" sz="2600" dirty="0" err="1" smtClean="0"/>
              <a:t>multimap</a:t>
            </a:r>
            <a:endParaRPr lang="en-US" sz="26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Containers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contai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652658" cy="518405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Containers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/>
              <a:t>Provides an alternative to the built in array.</a:t>
            </a:r>
          </a:p>
          <a:p>
            <a:pPr algn="just"/>
            <a:r>
              <a:rPr lang="en-GB" sz="2800" dirty="0"/>
              <a:t>A vector is self grown. </a:t>
            </a:r>
          </a:p>
          <a:p>
            <a:pPr algn="just"/>
            <a:r>
              <a:rPr lang="en-GB" sz="2800" dirty="0"/>
              <a:t>Syntax:  vector&lt;of what</a:t>
            </a:r>
            <a:r>
              <a:rPr lang="en-GB" sz="2800" dirty="0" smtClean="0"/>
              <a:t>&gt;</a:t>
            </a:r>
          </a:p>
          <a:p>
            <a:pPr algn="just"/>
            <a:r>
              <a:rPr lang="en-GB" sz="2800" dirty="0" smtClean="0"/>
              <a:t>For </a:t>
            </a:r>
            <a:r>
              <a:rPr lang="en-GB" sz="2800" dirty="0"/>
              <a:t>example :</a:t>
            </a:r>
          </a:p>
          <a:p>
            <a:pPr lvl="1" algn="just"/>
            <a:r>
              <a:rPr lang="en-GB" sz="2400" dirty="0" smtClean="0"/>
              <a:t>vector&lt;</a:t>
            </a:r>
            <a:r>
              <a:rPr lang="en-GB" sz="2400" dirty="0" err="1" smtClean="0"/>
              <a:t>int</a:t>
            </a:r>
            <a:r>
              <a:rPr lang="en-GB" sz="2400" dirty="0"/>
              <a:t>&gt; - vector of integers</a:t>
            </a:r>
            <a:r>
              <a:rPr lang="en-GB" sz="2400" dirty="0" smtClean="0"/>
              <a:t>.</a:t>
            </a:r>
          </a:p>
          <a:p>
            <a:pPr lvl="1" algn="just"/>
            <a:r>
              <a:rPr lang="en-GB" sz="2400" dirty="0" smtClean="0"/>
              <a:t>vector&lt;string</a:t>
            </a:r>
            <a:r>
              <a:rPr lang="en-GB" sz="2400" dirty="0"/>
              <a:t>&gt; - vector of </a:t>
            </a:r>
            <a:r>
              <a:rPr lang="en-GB" sz="2400" dirty="0" smtClean="0"/>
              <a:t>strings.</a:t>
            </a:r>
          </a:p>
          <a:p>
            <a:pPr lvl="1" algn="just"/>
            <a:r>
              <a:rPr lang="en-GB" sz="2400" dirty="0" smtClean="0"/>
              <a:t>vector&lt;</a:t>
            </a:r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/>
              <a:t>* &gt; - vector of pointers to 	integers</a:t>
            </a:r>
            <a:r>
              <a:rPr lang="en-GB" sz="2400" dirty="0" smtClean="0"/>
              <a:t>.</a:t>
            </a:r>
          </a:p>
          <a:p>
            <a:pPr lvl="1" algn="just"/>
            <a:r>
              <a:rPr lang="en-GB" sz="2400" dirty="0" smtClean="0"/>
              <a:t>vector&lt;Shape</a:t>
            </a:r>
            <a:r>
              <a:rPr lang="en-GB" sz="2400" dirty="0"/>
              <a:t>&gt; - vector of Shape objects. </a:t>
            </a:r>
            <a:r>
              <a:rPr lang="en-GB" sz="2400" dirty="0" smtClean="0"/>
              <a:t>[Shape </a:t>
            </a:r>
            <a:r>
              <a:rPr lang="en-GB" sz="2400" dirty="0"/>
              <a:t>is a user defined </a:t>
            </a:r>
            <a:r>
              <a:rPr lang="en-GB" sz="2400" dirty="0" smtClean="0"/>
              <a:t>class]</a:t>
            </a:r>
            <a:endParaRPr lang="en-GB" sz="2400" dirty="0"/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Vector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5149</TotalTime>
  <Words>966</Words>
  <Application>Microsoft Office PowerPoint</Application>
  <PresentationFormat>On-screen Show (4:3)</PresentationFormat>
  <Paragraphs>197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Times New Roman</vt:lpstr>
      <vt:lpstr>Trebuchet MS</vt:lpstr>
      <vt:lpstr>Wingdings</vt:lpstr>
      <vt:lpstr>GNR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256</cp:revision>
  <cp:lastPrinted>2016-04-24T18:47:01Z</cp:lastPrinted>
  <dcterms:created xsi:type="dcterms:W3CDTF">2015-12-02T19:12:51Z</dcterms:created>
  <dcterms:modified xsi:type="dcterms:W3CDTF">2021-08-07T06:38:23Z</dcterms:modified>
</cp:coreProperties>
</file>