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03" r:id="rId2"/>
    <p:sldId id="267" r:id="rId3"/>
    <p:sldId id="268" r:id="rId4"/>
    <p:sldId id="269" r:id="rId5"/>
    <p:sldId id="322" r:id="rId6"/>
    <p:sldId id="321" r:id="rId7"/>
    <p:sldId id="323" r:id="rId8"/>
    <p:sldId id="348" r:id="rId9"/>
    <p:sldId id="325" r:id="rId10"/>
    <p:sldId id="326" r:id="rId11"/>
    <p:sldId id="271" r:id="rId12"/>
    <p:sldId id="272" r:id="rId13"/>
    <p:sldId id="327" r:id="rId14"/>
    <p:sldId id="328" r:id="rId15"/>
    <p:sldId id="331" r:id="rId16"/>
    <p:sldId id="334" r:id="rId17"/>
    <p:sldId id="335" r:id="rId18"/>
    <p:sldId id="332" r:id="rId19"/>
    <p:sldId id="333" r:id="rId20"/>
    <p:sldId id="277" r:id="rId21"/>
    <p:sldId id="337" r:id="rId22"/>
    <p:sldId id="345" r:id="rId23"/>
    <p:sldId id="346" r:id="rId24"/>
    <p:sldId id="338" r:id="rId25"/>
    <p:sldId id="340" r:id="rId26"/>
    <p:sldId id="341" r:id="rId27"/>
    <p:sldId id="342" r:id="rId28"/>
    <p:sldId id="343" r:id="rId29"/>
    <p:sldId id="347" r:id="rId30"/>
    <p:sldId id="344" r:id="rId31"/>
    <p:sldId id="284" r:id="rId32"/>
    <p:sldId id="320" r:id="rId33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8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2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2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39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200" dirty="0" smtClean="0"/>
              <a:t>Program is divided into smaller subtasks/modules</a:t>
            </a:r>
          </a:p>
          <a:p>
            <a:pPr lvl="1" algn="just" eaLnBrk="1" hangingPunct="1"/>
            <a:r>
              <a:rPr lang="en-US" sz="2800" dirty="0" smtClean="0"/>
              <a:t>Helps in modularity</a:t>
            </a:r>
          </a:p>
          <a:p>
            <a:pPr lvl="1" algn="just" eaLnBrk="1" hangingPunct="1"/>
            <a:r>
              <a:rPr lang="en-US" sz="2800" dirty="0" smtClean="0"/>
              <a:t>Complexity made manageable</a:t>
            </a:r>
          </a:p>
          <a:p>
            <a:pPr lvl="1" algn="just" eaLnBrk="1" hangingPunct="1"/>
            <a:r>
              <a:rPr lang="en-US" sz="2800" dirty="0" smtClean="0"/>
              <a:t>Maintenance made easier</a:t>
            </a:r>
          </a:p>
          <a:p>
            <a:pPr lvl="1" algn="just" eaLnBrk="1" hangingPunct="1"/>
            <a:r>
              <a:rPr lang="en-US" sz="2800" dirty="0" smtClean="0"/>
              <a:t>Control flow between modules can be defined in a structured manner</a:t>
            </a:r>
          </a:p>
          <a:p>
            <a:pPr lvl="1" algn="just" eaLnBrk="1" hangingPunct="1"/>
            <a:r>
              <a:rPr lang="en-US" sz="2800" dirty="0" smtClean="0"/>
              <a:t>Each module has inputs and a defined output</a:t>
            </a:r>
          </a:p>
          <a:p>
            <a:pPr algn="just" eaLnBrk="1" hangingPunct="1"/>
            <a:r>
              <a:rPr lang="en-US" sz="3200" dirty="0" smtClean="0"/>
              <a:t>Examples </a:t>
            </a:r>
          </a:p>
          <a:p>
            <a:pPr lvl="1" algn="just" eaLnBrk="1" hangingPunct="1"/>
            <a:r>
              <a:rPr lang="en-US" sz="2800" dirty="0" smtClean="0"/>
              <a:t>C, PASCAL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F0A845C-574D-48A3-8EBF-CE0E37CD683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Structured/Procedural </a:t>
            </a:r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Programming Paradigm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3F5-DE7B-461D-8AFE-4F2BD817A00E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267200"/>
            <a:ext cx="8305800" cy="1524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/>
              <a:t>The main program coordinates calls to procedures and hands over appropriate data as parameters. </a:t>
            </a:r>
            <a:endParaRPr lang="th-TH" sz="3200" dirty="0"/>
          </a:p>
        </p:txBody>
      </p:sp>
      <p:pic>
        <p:nvPicPr>
          <p:cNvPr id="78852" name="Picture 4" descr="im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114800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Procedural Concept</a:t>
            </a:r>
          </a:p>
        </p:txBody>
      </p:sp>
    </p:spTree>
    <p:extLst>
      <p:ext uri="{BB962C8B-B14F-4D97-AF65-F5344CB8AC3E}">
        <p14:creationId xmlns:p14="http://schemas.microsoft.com/office/powerpoint/2010/main" val="41244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A52C-722A-4729-8235-5565A7C591D4}" type="slidenum">
              <a:rPr lang="en-US"/>
              <a:pPr/>
              <a:t>12</a:t>
            </a:fld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3200" dirty="0"/>
              <a:t>Procedural Languages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800" dirty="0"/>
              <a:t>C, Pascal, Basic, Fortran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800" dirty="0"/>
              <a:t>Facilities to 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2400" dirty="0"/>
              <a:t>Pass arguments to functions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2400" dirty="0"/>
              <a:t>Return values from </a:t>
            </a:r>
            <a:r>
              <a:rPr lang="en-US" sz="2400" dirty="0" smtClean="0"/>
              <a:t>functions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3200" dirty="0">
                <a:cs typeface="Times New Roman" panose="02020603050405020304" pitchFamily="18" charset="0"/>
              </a:rPr>
              <a:t>For the rectangle problem, we develop a function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2400" i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24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compute_area</a:t>
            </a:r>
            <a:r>
              <a:rPr lang="en-US" sz="24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24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 l, </a:t>
            </a:r>
            <a:r>
              <a:rPr lang="en-US" sz="2400" i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24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 w){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			return ( l * w );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sz="2400" i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2400" i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Procedural Concept (II)</a:t>
            </a:r>
          </a:p>
        </p:txBody>
      </p:sp>
    </p:spTree>
    <p:extLst>
      <p:ext uri="{BB962C8B-B14F-4D97-AF65-F5344CB8AC3E}">
        <p14:creationId xmlns:p14="http://schemas.microsoft.com/office/powerpoint/2010/main" val="3230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programming problem is analyzed in terms of </a:t>
            </a:r>
            <a:r>
              <a:rPr lang="en-US" sz="2800" dirty="0" smtClean="0"/>
              <a:t>objects </a:t>
            </a:r>
          </a:p>
          <a:p>
            <a:r>
              <a:rPr lang="en-US" sz="2800" dirty="0" smtClean="0"/>
              <a:t>Objects </a:t>
            </a:r>
            <a:r>
              <a:rPr lang="en-US" sz="2800" dirty="0"/>
              <a:t>contain data, and code to manipulate that data</a:t>
            </a:r>
          </a:p>
          <a:p>
            <a:pPr eaLnBrk="1" hangingPunct="1"/>
            <a:r>
              <a:rPr lang="en-US" sz="2800" dirty="0" smtClean="0"/>
              <a:t>Useful for development of enterprise applications</a:t>
            </a:r>
          </a:p>
          <a:p>
            <a:pPr eaLnBrk="1" hangingPunct="1"/>
            <a:r>
              <a:rPr lang="en-US" sz="2800" dirty="0" smtClean="0"/>
              <a:t>Has features for data security, code reuse and maintainability</a:t>
            </a:r>
          </a:p>
          <a:p>
            <a:pPr eaLnBrk="1" hangingPunct="1"/>
            <a:r>
              <a:rPr lang="en-US" sz="2800" dirty="0" smtClean="0"/>
              <a:t>Examples</a:t>
            </a:r>
          </a:p>
          <a:p>
            <a:pPr lvl="1" eaLnBrk="1" hangingPunct="1"/>
            <a:r>
              <a:rPr lang="en-US" sz="2400" dirty="0" smtClean="0"/>
              <a:t>C++, Java  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0ABFED-8BE8-4074-AE7C-D99A9D103D2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Object Oriented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Programs are divided into objects.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Objects can communicate with each other through functions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/>
              <a:t>New data and functions can be easily added whenever necessary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en-US" sz="3200" dirty="0" smtClean="0"/>
          </a:p>
          <a:p>
            <a:pPr eaLnBrk="1" hangingPunct="1">
              <a:lnSpc>
                <a:spcPct val="150000"/>
              </a:lnSpc>
            </a:pPr>
            <a:endParaRPr lang="en-US" sz="3200" dirty="0" smtClean="0"/>
          </a:p>
        </p:txBody>
      </p:sp>
      <p:sp>
        <p:nvSpPr>
          <p:cNvPr id="43013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ABBCBD9-F532-4EEC-A7C8-17A7515D001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Object –Oriented Programming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0A2-EF18-41A1-9918-74D47D8BC808}" type="slidenum">
              <a:rPr lang="en-US"/>
              <a:pPr/>
              <a:t>15</a:t>
            </a:fld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57058"/>
            <a:ext cx="8229600" cy="914400"/>
          </a:xfrm>
        </p:spPr>
        <p:txBody>
          <a:bodyPr/>
          <a:lstStyle/>
          <a:p>
            <a:pPr algn="just"/>
            <a:r>
              <a:rPr lang="en-US" sz="2800" dirty="0"/>
              <a:t>Objects of the program interact by sending messages to each other</a:t>
            </a:r>
            <a:endParaRPr lang="th-TH" sz="2800" dirty="0"/>
          </a:p>
        </p:txBody>
      </p:sp>
      <p:pic>
        <p:nvPicPr>
          <p:cNvPr id="90116" name="Picture 4" descr="img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79525"/>
            <a:ext cx="4238625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Object-Oriented Concept</a:t>
            </a:r>
          </a:p>
        </p:txBody>
      </p:sp>
    </p:spTree>
    <p:extLst>
      <p:ext uri="{BB962C8B-B14F-4D97-AF65-F5344CB8AC3E}">
        <p14:creationId xmlns:p14="http://schemas.microsoft.com/office/powerpoint/2010/main" val="8804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3308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800" dirty="0"/>
              <a:t>A </a:t>
            </a:r>
            <a:r>
              <a:rPr lang="en-US" sz="2800" b="1" dirty="0">
                <a:solidFill>
                  <a:schemeClr val="tx2"/>
                </a:solidFill>
              </a:rPr>
              <a:t>class</a:t>
            </a:r>
            <a:r>
              <a:rPr lang="en-US" sz="2800" dirty="0"/>
              <a:t> is a </a:t>
            </a:r>
            <a:r>
              <a:rPr lang="en-US" sz="2800" dirty="0" smtClean="0"/>
              <a:t>user defined data </a:t>
            </a:r>
            <a:r>
              <a:rPr lang="en-US" sz="2800" dirty="0"/>
              <a:t>type and an object is a variable of that data </a:t>
            </a:r>
            <a:r>
              <a:rPr lang="en-US" sz="2800" dirty="0" smtClean="0"/>
              <a:t>type</a:t>
            </a:r>
            <a:endParaRPr lang="en-US" sz="28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800" dirty="0"/>
              <a:t>Class define the data </a:t>
            </a:r>
            <a:r>
              <a:rPr lang="en-US" sz="2800" dirty="0" smtClean="0"/>
              <a:t>and </a:t>
            </a:r>
            <a:r>
              <a:rPr lang="en-US" sz="2800" dirty="0"/>
              <a:t>code that should be included in each object of that </a:t>
            </a:r>
            <a:r>
              <a:rPr lang="en-US" sz="2800" dirty="0" smtClean="0"/>
              <a:t>class</a:t>
            </a:r>
            <a:endParaRPr lang="en-US" altLang="en-US" sz="28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800" dirty="0" smtClean="0"/>
              <a:t>A class is a template for an object and an object is an instance of a class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fld id="{9179DC31-401F-4E49-B07C-E5F45B255444}" type="slidenum">
              <a:rPr lang="en-US"/>
              <a:pPr algn="ctr">
                <a:defRPr/>
              </a:pPr>
              <a:t>16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Objects and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DF5-87E5-4B46-8311-368353B90BAD}" type="slidenum">
              <a:rPr lang="en-US"/>
              <a:pPr/>
              <a:t>17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839200" cy="532936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000" b="1" dirty="0">
                <a:cs typeface="Times New Roman" panose="02020603050405020304" pitchFamily="18" charset="0"/>
              </a:rPr>
              <a:t>An object is an encapsulation of both functions and data</a:t>
            </a:r>
            <a:r>
              <a:rPr lang="en-US" sz="2000" b="1" i="1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i="1" dirty="0">
                <a:cs typeface="Times New Roman" panose="02020603050405020304" pitchFamily="18" charset="0"/>
              </a:rPr>
              <a:t>Objects are an Abstraction</a:t>
            </a:r>
          </a:p>
          <a:p>
            <a:pPr lvl="1"/>
            <a:r>
              <a:rPr lang="en-US" sz="2000" i="1" dirty="0">
                <a:cs typeface="Times New Roman" panose="02020603050405020304" pitchFamily="18" charset="0"/>
              </a:rPr>
              <a:t>represent real world entities</a:t>
            </a:r>
          </a:p>
          <a:p>
            <a:pPr lvl="1"/>
            <a:r>
              <a:rPr lang="en-US" sz="2000" i="1" dirty="0">
                <a:cs typeface="Times New Roman" panose="02020603050405020304" pitchFamily="18" charset="0"/>
              </a:rPr>
              <a:t>Classes are data types that define shared common properties or attributes</a:t>
            </a:r>
          </a:p>
          <a:p>
            <a:pPr lvl="1"/>
            <a:r>
              <a:rPr lang="en-US" sz="2000" i="1" dirty="0">
                <a:cs typeface="Times New Roman" panose="02020603050405020304" pitchFamily="18" charset="0"/>
              </a:rPr>
              <a:t>Objects are instances of a class</a:t>
            </a:r>
          </a:p>
          <a:p>
            <a:r>
              <a:rPr lang="en-US" sz="2400" b="1" i="1" dirty="0">
                <a:cs typeface="Times New Roman" panose="02020603050405020304" pitchFamily="18" charset="0"/>
              </a:rPr>
              <a:t>Objects have State</a:t>
            </a:r>
            <a:r>
              <a:rPr lang="en-US" sz="2800" b="1" i="1" dirty="0"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sz="2000" i="1" dirty="0">
                <a:cs typeface="Times New Roman" panose="02020603050405020304" pitchFamily="18" charset="0"/>
              </a:rPr>
              <a:t>have a value at a particular time </a:t>
            </a:r>
          </a:p>
          <a:p>
            <a:r>
              <a:rPr lang="en-US" sz="2400" b="1" i="1" dirty="0">
                <a:cs typeface="Times New Roman" panose="02020603050405020304" pitchFamily="18" charset="0"/>
              </a:rPr>
              <a:t>Objects have Operations</a:t>
            </a:r>
            <a:r>
              <a:rPr lang="en-US" sz="2800" b="1" i="1" dirty="0"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i="1" dirty="0">
                <a:cs typeface="Times New Roman" panose="02020603050405020304" pitchFamily="18" charset="0"/>
              </a:rPr>
              <a:t>associated set of operations called methods that describe how to carry out operations</a:t>
            </a:r>
            <a:r>
              <a:rPr lang="en-US" sz="2400" b="1" i="1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i="1" dirty="0">
                <a:cs typeface="Times New Roman" panose="02020603050405020304" pitchFamily="18" charset="0"/>
              </a:rPr>
              <a:t>Objects have Messages</a:t>
            </a:r>
            <a:r>
              <a:rPr lang="en-US" sz="2800" b="1" i="1" dirty="0"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sz="2000" i="1" dirty="0">
                <a:cs typeface="Times New Roman" panose="02020603050405020304" pitchFamily="18" charset="0"/>
              </a:rPr>
              <a:t>request an object to carry out one of its operations by sending it a message</a:t>
            </a:r>
          </a:p>
          <a:p>
            <a:pPr lvl="1">
              <a:spcBef>
                <a:spcPct val="0"/>
              </a:spcBef>
            </a:pPr>
            <a:r>
              <a:rPr lang="en-US" sz="2000" i="1" dirty="0">
                <a:cs typeface="Times New Roman" panose="02020603050405020304" pitchFamily="18" charset="0"/>
              </a:rPr>
              <a:t>messages are the means by which we exchange data between objects</a:t>
            </a:r>
            <a:r>
              <a:rPr lang="en-US" sz="2400" b="1" i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Objects </a:t>
            </a:r>
          </a:p>
        </p:txBody>
      </p:sp>
    </p:spTree>
    <p:extLst>
      <p:ext uri="{BB962C8B-B14F-4D97-AF65-F5344CB8AC3E}">
        <p14:creationId xmlns:p14="http://schemas.microsoft.com/office/powerpoint/2010/main" val="3194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5B4-E13A-45C9-8E7B-7890C07AD89C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100767"/>
          </a:xfrm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Let's </a:t>
            </a:r>
            <a:r>
              <a:rPr lang="en-US" sz="2800" dirty="0">
                <a:cs typeface="Times New Roman" panose="02020603050405020304" pitchFamily="18" charset="0"/>
              </a:rPr>
              <a:t>look at the Rectangle through object oriented eyes: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Define a new type Rectangle (a class)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anose="02020603050405020304" pitchFamily="18" charset="0"/>
              </a:rPr>
              <a:t>Data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Times New Roman" panose="02020603050405020304" pitchFamily="18" charset="0"/>
              </a:rPr>
              <a:t>width, length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anose="02020603050405020304" pitchFamily="18" charset="0"/>
              </a:rPr>
              <a:t>Function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Times New Roman" panose="02020603050405020304" pitchFamily="18" charset="0"/>
              </a:rPr>
              <a:t>area()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Create an instance of the class (an object)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Request the object for its </a:t>
            </a:r>
            <a:r>
              <a:rPr lang="en-US" sz="2800" dirty="0" smtClean="0">
                <a:cs typeface="Times New Roman" panose="02020603050405020304" pitchFamily="18" charset="0"/>
              </a:rPr>
              <a:t>area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8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In </a:t>
            </a:r>
            <a:r>
              <a:rPr lang="en-US" sz="2800" dirty="0">
                <a:cs typeface="Times New Roman" panose="02020603050405020304" pitchFamily="18" charset="0"/>
              </a:rPr>
              <a:t>C++, rather than writing a procedure, we define </a:t>
            </a:r>
            <a:r>
              <a:rPr lang="en-US" sz="2800" dirty="0" smtClean="0">
                <a:cs typeface="Times New Roman" panose="02020603050405020304" pitchFamily="18" charset="0"/>
              </a:rPr>
              <a:t>a class </a:t>
            </a:r>
            <a:r>
              <a:rPr lang="en-US" sz="2800" dirty="0">
                <a:cs typeface="Times New Roman" panose="02020603050405020304" pitchFamily="18" charset="0"/>
              </a:rPr>
              <a:t>that encapsulates the knowledge necessary to answer the question - here, what is the area of the </a:t>
            </a:r>
            <a:r>
              <a:rPr lang="en-US" sz="2800" dirty="0" smtClean="0">
                <a:cs typeface="Times New Roman" panose="02020603050405020304" pitchFamily="18" charset="0"/>
              </a:rPr>
              <a:t>rectangle</a:t>
            </a:r>
            <a:r>
              <a:rPr lang="en-US" sz="2800" dirty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OO Perspective</a:t>
            </a:r>
          </a:p>
        </p:txBody>
      </p:sp>
    </p:spTree>
    <p:extLst>
      <p:ext uri="{BB962C8B-B14F-4D97-AF65-F5344CB8AC3E}">
        <p14:creationId xmlns:p14="http://schemas.microsoft.com/office/powerpoint/2010/main" val="8825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6A3-AA6F-461E-BAD7-F1AB7410C069}" type="slidenum">
              <a:rPr lang="en-US"/>
              <a:pPr/>
              <a:t>19</a:t>
            </a:fld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962400" cy="4876800"/>
          </a:xfrm>
          <a:solidFill>
            <a:srgbClr val="D5E3FF"/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class Rectangle</a:t>
            </a:r>
          </a:p>
          <a:p>
            <a:pPr>
              <a:buFontTx/>
              <a:buNone/>
            </a:pPr>
            <a:r>
              <a:rPr lang="en-US" sz="2400" dirty="0"/>
              <a:t>{</a:t>
            </a:r>
          </a:p>
          <a:p>
            <a:pPr>
              <a:buFontTx/>
              <a:buNone/>
            </a:pPr>
            <a:r>
              <a:rPr lang="en-US" sz="2400" dirty="0"/>
              <a:t>	private:</a:t>
            </a:r>
          </a:p>
          <a:p>
            <a:pPr>
              <a:buFontTx/>
              <a:buNone/>
            </a:pPr>
            <a:r>
              <a:rPr lang="en-US" sz="2400" dirty="0"/>
              <a:t>	   </a:t>
            </a:r>
            <a:r>
              <a:rPr lang="en-US" sz="2400" dirty="0" err="1"/>
              <a:t>int</a:t>
            </a:r>
            <a:r>
              <a:rPr lang="en-US" sz="2400" dirty="0"/>
              <a:t> width, length;</a:t>
            </a:r>
          </a:p>
          <a:p>
            <a:pPr>
              <a:buFontTx/>
              <a:buNone/>
            </a:pPr>
            <a:r>
              <a:rPr lang="en-US" sz="2400" dirty="0"/>
              <a:t>	public:</a:t>
            </a:r>
          </a:p>
          <a:p>
            <a:pPr>
              <a:buFontTx/>
              <a:buNone/>
            </a:pPr>
            <a:r>
              <a:rPr lang="en-US" sz="2400" dirty="0"/>
              <a:t>	   Rectangle(</a:t>
            </a:r>
            <a:r>
              <a:rPr lang="en-US" sz="2400" dirty="0" err="1"/>
              <a:t>int</a:t>
            </a:r>
            <a:r>
              <a:rPr lang="en-US" sz="2400" dirty="0"/>
              <a:t> w, </a:t>
            </a:r>
            <a:r>
              <a:rPr lang="en-US" sz="2400" dirty="0" err="1"/>
              <a:t>int</a:t>
            </a:r>
            <a:r>
              <a:rPr lang="en-US" sz="2400" dirty="0"/>
              <a:t> l)</a:t>
            </a:r>
          </a:p>
          <a:p>
            <a:pPr>
              <a:buFontTx/>
              <a:buNone/>
            </a:pPr>
            <a:r>
              <a:rPr lang="en-US" sz="2400" dirty="0"/>
              <a:t>		{</a:t>
            </a:r>
          </a:p>
          <a:p>
            <a:pPr>
              <a:buFontTx/>
              <a:buNone/>
            </a:pPr>
            <a:r>
              <a:rPr lang="en-US" sz="2400" dirty="0"/>
              <a:t>		     width = w;</a:t>
            </a:r>
          </a:p>
          <a:p>
            <a:pPr>
              <a:buFontTx/>
              <a:buNone/>
            </a:pPr>
            <a:r>
              <a:rPr lang="en-US" sz="2400" dirty="0"/>
              <a:t>		     length = l;</a:t>
            </a:r>
          </a:p>
          <a:p>
            <a:pPr>
              <a:buFontTx/>
              <a:buNone/>
            </a:pPr>
            <a:r>
              <a:rPr lang="en-US" sz="2400" dirty="0"/>
              <a:t>		}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452485" y="3708132"/>
            <a:ext cx="4027371" cy="208306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Rectangle </a:t>
            </a:r>
            <a:r>
              <a:rPr lang="en-US" sz="2400" dirty="0" err="1">
                <a:latin typeface="Cambria" panose="02040503050406030204" pitchFamily="18" charset="0"/>
              </a:rPr>
              <a:t>rect</a:t>
            </a:r>
            <a:r>
              <a:rPr lang="en-US" sz="2400" dirty="0">
                <a:latin typeface="Cambria" panose="02040503050406030204" pitchFamily="18" charset="0"/>
              </a:rPr>
              <a:t>(3, 5</a:t>
            </a:r>
            <a:r>
              <a:rPr lang="en-US" sz="2400" dirty="0" smtClean="0"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     Rectangle rect2(5, 10);</a:t>
            </a: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sz="2400" dirty="0" err="1">
                <a:latin typeface="Cambria" panose="02040503050406030204" pitchFamily="18" charset="0"/>
              </a:rPr>
              <a:t>cout</a:t>
            </a:r>
            <a:r>
              <a:rPr lang="en-US" sz="2400" dirty="0">
                <a:latin typeface="Cambria" panose="02040503050406030204" pitchFamily="18" charset="0"/>
              </a:rPr>
              <a:t> &lt;&lt; </a:t>
            </a:r>
            <a:r>
              <a:rPr lang="en-US" sz="2400" dirty="0" err="1">
                <a:latin typeface="Cambria" panose="02040503050406030204" pitchFamily="18" charset="0"/>
              </a:rPr>
              <a:t>rect.area</a:t>
            </a:r>
            <a:r>
              <a:rPr lang="en-US" sz="2400" dirty="0">
                <a:latin typeface="Cambria" panose="02040503050406030204" pitchFamily="18" charset="0"/>
              </a:rPr>
              <a:t>()&lt;&lt;</a:t>
            </a:r>
            <a:r>
              <a:rPr lang="en-US" sz="2400" dirty="0" err="1">
                <a:latin typeface="Cambria" panose="02040503050406030204" pitchFamily="18" charset="0"/>
              </a:rPr>
              <a:t>endl</a:t>
            </a:r>
            <a:r>
              <a:rPr lang="en-US" sz="2400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441257" y="1316255"/>
            <a:ext cx="4038600" cy="23622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err="1">
                <a:latin typeface="Cambria" panose="02040503050406030204" pitchFamily="18" charset="0"/>
              </a:rPr>
              <a:t>int</a:t>
            </a:r>
            <a:r>
              <a:rPr lang="en-US" sz="2400" dirty="0">
                <a:latin typeface="Cambria" panose="02040503050406030204" pitchFamily="18" charset="0"/>
              </a:rPr>
              <a:t> area()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     return width*length;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};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Example Object Oriented Code</a:t>
            </a:r>
          </a:p>
        </p:txBody>
      </p:sp>
    </p:spTree>
    <p:extLst>
      <p:ext uri="{BB962C8B-B14F-4D97-AF65-F5344CB8AC3E}">
        <p14:creationId xmlns:p14="http://schemas.microsoft.com/office/powerpoint/2010/main" val="33629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B355-3FBE-4CAA-9D7A-4FF15C749660}" type="slidenum">
              <a:rPr lang="en-US"/>
              <a:pPr/>
              <a:t>2</a:t>
            </a:fld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696200" cy="3276600"/>
          </a:xfrm>
        </p:spPr>
        <p:txBody>
          <a:bodyPr/>
          <a:lstStyle/>
          <a:p>
            <a:r>
              <a:rPr lang="en-US" dirty="0"/>
              <a:t>Programming Concept</a:t>
            </a:r>
          </a:p>
          <a:p>
            <a:r>
              <a:rPr lang="en-US" dirty="0"/>
              <a:t>Basic C++</a:t>
            </a:r>
          </a:p>
          <a:p>
            <a:r>
              <a:rPr lang="en-US" dirty="0"/>
              <a:t>C++ Extension from C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Introduction to C++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89F7-74AA-4CC1-A153-3C23EDE0AF84}" type="slidenum">
              <a:rPr lang="en-US"/>
              <a:pPr/>
              <a:t>20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sz="3600" noProof="1"/>
              <a:t>C</a:t>
            </a:r>
            <a:r>
              <a:rPr lang="en-US" sz="3600" dirty="0" err="1"/>
              <a:t>haracteristics</a:t>
            </a:r>
            <a:r>
              <a:rPr lang="en-US" sz="3600" dirty="0"/>
              <a:t> of OOPL:</a:t>
            </a:r>
          </a:p>
          <a:p>
            <a:pPr lvl="1"/>
            <a:r>
              <a:rPr lang="en-US" sz="3200" dirty="0" smtClean="0"/>
              <a:t>Encapsulation</a:t>
            </a:r>
          </a:p>
          <a:p>
            <a:pPr lvl="2"/>
            <a:r>
              <a:rPr lang="en-US" sz="2800" dirty="0" smtClean="0"/>
              <a:t>Abstraction </a:t>
            </a:r>
            <a:endParaRPr lang="en-US" sz="2800" dirty="0"/>
          </a:p>
          <a:p>
            <a:pPr lvl="1"/>
            <a:r>
              <a:rPr lang="en-US" sz="3200" dirty="0"/>
              <a:t>Inheritance </a:t>
            </a:r>
          </a:p>
          <a:p>
            <a:pPr lvl="1"/>
            <a:r>
              <a:rPr lang="en-US" sz="3200" dirty="0"/>
              <a:t>Polymorphism</a:t>
            </a:r>
            <a:endParaRPr lang="en-US" sz="3200" noProof="1"/>
          </a:p>
          <a:p>
            <a:r>
              <a:rPr lang="en-US" dirty="0"/>
              <a:t>OOPLs support :</a:t>
            </a:r>
            <a:endParaRPr lang="en-US" sz="3600" dirty="0"/>
          </a:p>
          <a:p>
            <a:pPr lvl="1"/>
            <a:r>
              <a:rPr lang="en-US" dirty="0"/>
              <a:t>Modular Programming</a:t>
            </a:r>
          </a:p>
          <a:p>
            <a:pPr lvl="1"/>
            <a:r>
              <a:rPr lang="en-US" dirty="0"/>
              <a:t>Ease of Development</a:t>
            </a:r>
          </a:p>
          <a:p>
            <a:pPr lvl="1"/>
            <a:r>
              <a:rPr lang="en-US" dirty="0"/>
              <a:t>Maintainability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Object-Oriented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8591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99"/>
            <a:ext cx="3886200" cy="5029201"/>
          </a:xfrm>
        </p:spPr>
        <p:txBody>
          <a:bodyPr rtlCol="0">
            <a:normAutofit/>
          </a:bodyPr>
          <a:lstStyle/>
          <a:p>
            <a:pPr algn="just"/>
            <a:r>
              <a:rPr lang="en-US" sz="2800" b="1" dirty="0"/>
              <a:t>Encapsulation: </a:t>
            </a:r>
            <a:r>
              <a:rPr lang="en-US" sz="2400" dirty="0"/>
              <a:t>Combining data structure with </a:t>
            </a:r>
            <a:r>
              <a:rPr lang="en-US" sz="2400" dirty="0" smtClean="0"/>
              <a:t>actions</a:t>
            </a:r>
          </a:p>
          <a:p>
            <a:pPr algn="just"/>
            <a:endParaRPr lang="en-US" sz="1000" dirty="0" smtClean="0"/>
          </a:p>
          <a:p>
            <a:pPr lvl="1" algn="just"/>
            <a:r>
              <a:rPr lang="en-US" sz="2400" dirty="0" smtClean="0"/>
              <a:t>Data </a:t>
            </a:r>
            <a:r>
              <a:rPr lang="en-US" sz="2400" dirty="0"/>
              <a:t>structure: represents the properties, the state, or characteristics of objects</a:t>
            </a:r>
          </a:p>
          <a:p>
            <a:pPr lvl="1" algn="just"/>
            <a:r>
              <a:rPr lang="en-US" sz="2400" dirty="0"/>
              <a:t>Actions: permissible behaviors that are controlled through the member </a:t>
            </a:r>
            <a:r>
              <a:rPr lang="en-US" sz="2400" dirty="0" smtClean="0"/>
              <a:t>functions</a:t>
            </a:r>
            <a:endParaRPr lang="en-US" sz="28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536A267-8EFF-4057-8A3F-DF748C1F2A7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Data Encapsulation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pic>
        <p:nvPicPr>
          <p:cNvPr id="1026" name="Picture 2" descr="encapsulation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95" y="1142999"/>
            <a:ext cx="4063255" cy="20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l life example of encapsulation in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21166"/>
            <a:ext cx="190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99"/>
            <a:ext cx="8229600" cy="5100767"/>
          </a:xfrm>
        </p:spPr>
        <p:txBody>
          <a:bodyPr rtlCol="0">
            <a:normAutofit/>
          </a:bodyPr>
          <a:lstStyle/>
          <a:p>
            <a:pPr algn="just">
              <a:buFontTx/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Data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>
                <a:cs typeface="Times New Roman" panose="02020603050405020304" pitchFamily="18" charset="0"/>
              </a:rPr>
              <a:t>hiding</a:t>
            </a:r>
            <a:r>
              <a:rPr lang="en-US" sz="2800" dirty="0">
                <a:cs typeface="Times New Roman" panose="02020603050405020304" pitchFamily="18" charset="0"/>
              </a:rPr>
              <a:t>: Process of making certain data inaccessible</a:t>
            </a:r>
            <a:r>
              <a:rPr lang="en-US" sz="2800" dirty="0"/>
              <a:t> </a:t>
            </a:r>
            <a:endParaRPr lang="en-US" sz="2800" dirty="0" smtClean="0"/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800" dirty="0" smtClean="0"/>
              <a:t>The data is not usually accessible to the outside world, and only those functions which are wrapped in the class can access it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800" dirty="0" smtClean="0"/>
              <a:t>The methods provides interface between the data of the object, and the program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800" dirty="0"/>
              <a:t>This ensures data </a:t>
            </a:r>
            <a:r>
              <a:rPr lang="en-US" sz="2800" dirty="0" smtClean="0"/>
              <a:t>hiding</a:t>
            </a:r>
            <a:endParaRPr lang="en-US" sz="24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536A267-8EFF-4057-8A3F-DF748C1F2A7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Data Encapsulation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6A3-AA6F-461E-BAD7-F1AB7410C069}" type="slidenum">
              <a:rPr lang="en-US"/>
              <a:pPr/>
              <a:t>23</a:t>
            </a:fld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962400" cy="4876800"/>
          </a:xfrm>
          <a:solidFill>
            <a:srgbClr val="D5E3FF"/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class Rectangle</a:t>
            </a:r>
          </a:p>
          <a:p>
            <a:pPr>
              <a:buFontTx/>
              <a:buNone/>
            </a:pPr>
            <a:r>
              <a:rPr lang="en-US" sz="2400" dirty="0"/>
              <a:t>{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00FF"/>
                </a:solidFill>
              </a:rPr>
              <a:t>private:</a:t>
            </a:r>
          </a:p>
          <a:p>
            <a:pPr>
              <a:buFontTx/>
              <a:buNone/>
            </a:pPr>
            <a:r>
              <a:rPr lang="en-US" sz="2400" dirty="0"/>
              <a:t>	   </a:t>
            </a:r>
            <a:r>
              <a:rPr lang="en-US" sz="2400" dirty="0" err="1"/>
              <a:t>int</a:t>
            </a:r>
            <a:r>
              <a:rPr lang="en-US" sz="2400" dirty="0"/>
              <a:t> width, length;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00FF"/>
                </a:solidFill>
              </a:rPr>
              <a:t>public:</a:t>
            </a:r>
          </a:p>
          <a:p>
            <a:pPr>
              <a:buFontTx/>
              <a:buNone/>
            </a:pPr>
            <a:r>
              <a:rPr lang="en-US" sz="2400" dirty="0"/>
              <a:t>	   Rectangle(</a:t>
            </a:r>
            <a:r>
              <a:rPr lang="en-US" sz="2400" dirty="0" err="1"/>
              <a:t>int</a:t>
            </a:r>
            <a:r>
              <a:rPr lang="en-US" sz="2400" dirty="0"/>
              <a:t> w, </a:t>
            </a:r>
            <a:r>
              <a:rPr lang="en-US" sz="2400" dirty="0" err="1"/>
              <a:t>int</a:t>
            </a:r>
            <a:r>
              <a:rPr lang="en-US" sz="2400" dirty="0"/>
              <a:t> l)</a:t>
            </a:r>
          </a:p>
          <a:p>
            <a:pPr>
              <a:buFontTx/>
              <a:buNone/>
            </a:pPr>
            <a:r>
              <a:rPr lang="en-US" sz="2400" dirty="0"/>
              <a:t>		{</a:t>
            </a:r>
          </a:p>
          <a:p>
            <a:pPr>
              <a:buFontTx/>
              <a:buNone/>
            </a:pPr>
            <a:r>
              <a:rPr lang="en-US" sz="2400" dirty="0"/>
              <a:t>		     width = w;</a:t>
            </a:r>
          </a:p>
          <a:p>
            <a:pPr>
              <a:buFontTx/>
              <a:buNone/>
            </a:pPr>
            <a:r>
              <a:rPr lang="en-US" sz="2400" dirty="0"/>
              <a:t>		     length = l;</a:t>
            </a:r>
          </a:p>
          <a:p>
            <a:pPr>
              <a:buFontTx/>
              <a:buNone/>
            </a:pPr>
            <a:r>
              <a:rPr lang="en-US" sz="2400" dirty="0"/>
              <a:t>		}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452485" y="3708132"/>
            <a:ext cx="4027371" cy="208306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Rectangle </a:t>
            </a:r>
            <a:r>
              <a:rPr lang="en-US" sz="2400" dirty="0" err="1">
                <a:latin typeface="Cambria" panose="02040503050406030204" pitchFamily="18" charset="0"/>
              </a:rPr>
              <a:t>rect</a:t>
            </a:r>
            <a:r>
              <a:rPr lang="en-US" sz="2400" dirty="0">
                <a:latin typeface="Cambria" panose="02040503050406030204" pitchFamily="18" charset="0"/>
              </a:rPr>
              <a:t>(3, 5</a:t>
            </a:r>
            <a:r>
              <a:rPr lang="en-US" sz="2400" dirty="0" smtClean="0">
                <a:latin typeface="Cambria" panose="02040503050406030204" pitchFamily="18" charset="0"/>
              </a:rPr>
              <a:t>);</a:t>
            </a: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sz="2400" dirty="0" err="1">
                <a:latin typeface="Cambria" panose="02040503050406030204" pitchFamily="18" charset="0"/>
              </a:rPr>
              <a:t>cout</a:t>
            </a:r>
            <a:r>
              <a:rPr lang="en-US" sz="2400" dirty="0">
                <a:latin typeface="Cambria" panose="02040503050406030204" pitchFamily="18" charset="0"/>
              </a:rPr>
              <a:t> &lt;&lt; </a:t>
            </a:r>
            <a:r>
              <a:rPr lang="en-US" sz="2400" dirty="0" err="1">
                <a:latin typeface="Cambria" panose="02040503050406030204" pitchFamily="18" charset="0"/>
              </a:rPr>
              <a:t>rect.area</a:t>
            </a:r>
            <a:r>
              <a:rPr lang="en-US" sz="2400" dirty="0">
                <a:latin typeface="Cambria" panose="02040503050406030204" pitchFamily="18" charset="0"/>
              </a:rPr>
              <a:t>()&lt;&lt;</a:t>
            </a:r>
            <a:r>
              <a:rPr lang="en-US" sz="2400" dirty="0" err="1">
                <a:latin typeface="Cambria" panose="02040503050406030204" pitchFamily="18" charset="0"/>
              </a:rPr>
              <a:t>endl</a:t>
            </a:r>
            <a:r>
              <a:rPr lang="en-US" sz="2400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441257" y="1316255"/>
            <a:ext cx="4038600" cy="23622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err="1">
                <a:latin typeface="Cambria" panose="02040503050406030204" pitchFamily="18" charset="0"/>
              </a:rPr>
              <a:t>int</a:t>
            </a:r>
            <a:r>
              <a:rPr lang="en-US" sz="2400" dirty="0">
                <a:latin typeface="Cambria" panose="02040503050406030204" pitchFamily="18" charset="0"/>
              </a:rPr>
              <a:t> area()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     return width*length;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ambria" panose="02040503050406030204" pitchFamily="18" charset="0"/>
              </a:rPr>
              <a:t>};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Data Encapsulation</a:t>
            </a:r>
          </a:p>
        </p:txBody>
      </p:sp>
    </p:spTree>
    <p:extLst>
      <p:ext uri="{BB962C8B-B14F-4D97-AF65-F5344CB8AC3E}">
        <p14:creationId xmlns:p14="http://schemas.microsoft.com/office/powerpoint/2010/main" val="30479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Abstraction:</a:t>
            </a:r>
          </a:p>
          <a:p>
            <a:pPr lvl="1">
              <a:defRPr/>
            </a:pPr>
            <a:r>
              <a:rPr lang="en-US" dirty="0" smtClean="0"/>
              <a:t>Showing only the necessary details to the intended user</a:t>
            </a:r>
          </a:p>
          <a:p>
            <a:pPr lvl="1">
              <a:defRPr/>
            </a:pPr>
            <a:r>
              <a:rPr lang="en-US" dirty="0"/>
              <a:t>the object can be used </a:t>
            </a:r>
            <a:r>
              <a:rPr lang="en-US" dirty="0" smtClean="0"/>
              <a:t>by knowing what is does, and without </a:t>
            </a:r>
            <a:r>
              <a:rPr lang="en-US" dirty="0"/>
              <a:t>having to know how it works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buFont typeface="Wingdings" pitchFamily="2" charset="2"/>
              <a:buChar char="ü"/>
              <a:defRPr/>
            </a:pPr>
            <a:endParaRPr lang="en-US" sz="24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536A267-8EFF-4057-8A3F-DF748C1F2A7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Data Encapsulation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Inheritance: </a:t>
            </a:r>
            <a:r>
              <a:rPr lang="en-US" dirty="0"/>
              <a:t>A</a:t>
            </a:r>
            <a:r>
              <a:rPr lang="en-US" sz="2800" dirty="0">
                <a:cs typeface="Times New Roman" panose="02020603050405020304" pitchFamily="18" charset="0"/>
              </a:rPr>
              <a:t>bility to derive new objects from old</a:t>
            </a:r>
            <a:r>
              <a:rPr lang="en-US" sz="2800" b="1" dirty="0"/>
              <a:t> </a:t>
            </a:r>
            <a:r>
              <a:rPr lang="en-US" sz="2800" dirty="0"/>
              <a:t>ones</a:t>
            </a:r>
          </a:p>
          <a:p>
            <a:pPr lvl="1" algn="just"/>
            <a:r>
              <a:rPr lang="en-US" sz="2400" dirty="0"/>
              <a:t>permits objects of a more specific class to inherit the properties (data) and behaviors (functions) of a more general/base class</a:t>
            </a:r>
          </a:p>
          <a:p>
            <a:pPr lvl="1" algn="just"/>
            <a:r>
              <a:rPr lang="en-US" sz="2400" dirty="0"/>
              <a:t>ability to define a hierarchical relationship between </a:t>
            </a:r>
            <a:r>
              <a:rPr lang="en-US" sz="2400" dirty="0" smtClean="0"/>
              <a:t>objects</a:t>
            </a:r>
            <a:endParaRPr lang="en-US" sz="2400" dirty="0"/>
          </a:p>
          <a:p>
            <a:pPr lvl="1" algn="just"/>
            <a:r>
              <a:rPr lang="en-US" sz="2400" dirty="0" smtClean="0"/>
              <a:t>It provides the idea of reusability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9665420-DEC2-4548-859C-53A2F3F5BD3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Inheritance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41AEFF6-FDA5-4667-913A-346F6FCAE1E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232727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996044" y="4419600"/>
            <a:ext cx="2813955" cy="663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Customer_ discount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0600" y="5087644"/>
            <a:ext cx="2819400" cy="132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Customer ID</a:t>
            </a:r>
          </a:p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Customer Name</a:t>
            </a:r>
          </a:p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Telephone No.</a:t>
            </a:r>
          </a:p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Address</a:t>
            </a:r>
          </a:p>
          <a:p>
            <a:pPr>
              <a:defRPr/>
            </a:pPr>
            <a:r>
              <a:rPr lang="en-US" sz="1400" b="1" dirty="0">
                <a:solidFill>
                  <a:srgbClr val="FF0000"/>
                </a:solidFill>
              </a:rPr>
              <a:t>Get discount (on purchase) 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16693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19600"/>
            <a:ext cx="19812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2035">
            <a:off x="3417094" y="3183731"/>
            <a:ext cx="2825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96465">
            <a:off x="4609306" y="3166270"/>
            <a:ext cx="28257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4653644" y="4446234"/>
            <a:ext cx="2813955" cy="663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 smtClean="0">
                <a:solidFill>
                  <a:schemeClr val="tx2"/>
                </a:solidFill>
              </a:rPr>
              <a:t>Customer_gift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8200" y="5114278"/>
            <a:ext cx="2819400" cy="132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Customer ID</a:t>
            </a:r>
          </a:p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Customer Name</a:t>
            </a:r>
          </a:p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Telephone No.</a:t>
            </a:r>
          </a:p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Address</a:t>
            </a:r>
          </a:p>
          <a:p>
            <a:pPr>
              <a:defRPr/>
            </a:pPr>
            <a:r>
              <a:rPr lang="en-US" sz="1400" b="1" dirty="0">
                <a:solidFill>
                  <a:srgbClr val="FF0000"/>
                </a:solidFill>
              </a:rPr>
              <a:t>Get Gifts (on Membership)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24844" y="1357546"/>
            <a:ext cx="2813955" cy="663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customer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19400" y="2025590"/>
            <a:ext cx="2819400" cy="132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Customer ID</a:t>
            </a:r>
          </a:p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Customer Name</a:t>
            </a:r>
          </a:p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Telephone No.</a:t>
            </a:r>
          </a:p>
          <a:p>
            <a:pPr>
              <a:defRPr/>
            </a:pPr>
            <a:r>
              <a:rPr lang="en-US" sz="1400" b="1" dirty="0">
                <a:solidFill>
                  <a:schemeClr val="tx2"/>
                </a:solidFill>
              </a:rPr>
              <a:t>Address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215658">
            <a:off x="3513138" y="3163888"/>
            <a:ext cx="28257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79593">
            <a:off x="4594225" y="3146425"/>
            <a:ext cx="2825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990600" y="5105400"/>
            <a:ext cx="2819400" cy="132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Get discount (on purchase)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648200" y="5105400"/>
            <a:ext cx="2819400" cy="132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Get Gifts (on Membership) 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Inheritance</a:t>
            </a:r>
            <a:b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30275"/>
            <a:ext cx="8305800" cy="5165725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800" b="1" dirty="0"/>
              <a:t>Polymorphism: </a:t>
            </a:r>
            <a:r>
              <a:rPr lang="en-US" sz="2800" dirty="0"/>
              <a:t>Ability for different objects to interpret functions </a:t>
            </a:r>
            <a:r>
              <a:rPr lang="en-US" sz="2800" dirty="0" smtClean="0"/>
              <a:t>differently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sz="2800" dirty="0" smtClean="0"/>
              <a:t>Polymorphism means the </a:t>
            </a:r>
            <a:r>
              <a:rPr lang="en-US" sz="2800" dirty="0" smtClean="0">
                <a:solidFill>
                  <a:schemeClr val="tx2"/>
                </a:solidFill>
              </a:rPr>
              <a:t>ability to take more than one form</a:t>
            </a:r>
            <a:endParaRPr lang="en-US" dirty="0" smtClean="0">
              <a:solidFill>
                <a:schemeClr val="tx2"/>
              </a:solidFill>
            </a:endParaRPr>
          </a:p>
          <a:p>
            <a:pPr lvl="1" algn="just" eaLnBrk="1" hangingPunct="1"/>
            <a:r>
              <a:rPr lang="en-US" dirty="0" smtClean="0">
                <a:solidFill>
                  <a:srgbClr val="000000"/>
                </a:solidFill>
              </a:rPr>
              <a:t>Allows one interface, multiple methods</a:t>
            </a:r>
          </a:p>
          <a:p>
            <a:pPr lvl="1" algn="just" eaLnBrk="1" hangingPunct="1"/>
            <a:endParaRPr lang="en-US" sz="2800" dirty="0" smtClean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sz="2800" dirty="0" smtClean="0"/>
              <a:t>In simple terms, polymorphism allows one interface to control access to a general class of actions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The specific action is determined by the exact nature of the situation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BD3D5E6-0309-4FBB-8140-2D77CC174F3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Polymorphism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0EE4EA-93ED-4A29-942C-9D016275776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00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96044" y="5356195"/>
            <a:ext cx="6395356" cy="663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2"/>
                </a:solidFill>
              </a:rPr>
              <a:t>Activity of bill payment is same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0600" y="5356195"/>
            <a:ext cx="7239000" cy="663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Both are bill computation, but the internal process differs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Polymorphism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1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add(</a:t>
            </a:r>
            <a:r>
              <a:rPr lang="en-US" sz="3200" dirty="0" err="1" smtClean="0"/>
              <a:t>int</a:t>
            </a:r>
            <a:r>
              <a:rPr lang="en-US" sz="3200" dirty="0" smtClean="0"/>
              <a:t> a, </a:t>
            </a:r>
            <a:r>
              <a:rPr lang="en-US" sz="3200" dirty="0" err="1" smtClean="0"/>
              <a:t>int</a:t>
            </a:r>
            <a:r>
              <a:rPr lang="en-US" sz="3200" dirty="0" smtClean="0"/>
              <a:t> b)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ym typeface="Wingdings" panose="05000000000000000000" pitchFamily="2" charset="2"/>
              </a:rPr>
              <a:t>adds two integer number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float add (float a, float b)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ym typeface="Wingdings" panose="05000000000000000000" pitchFamily="2" charset="2"/>
              </a:rPr>
              <a:t>adds two float numbers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double add(double a, double b)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ym typeface="Wingdings" panose="05000000000000000000" pitchFamily="2" charset="2"/>
              </a:rPr>
              <a:t>adds two double numbers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1705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1DA3-57E4-426B-BE9F-DF1924B14D25}" type="slidenum">
              <a:rPr lang="en-US"/>
              <a:pPr/>
              <a:t>3</a:t>
            </a:fld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</a:t>
            </a:r>
          </a:p>
          <a:p>
            <a:pPr lvl="1"/>
            <a:r>
              <a:rPr lang="en-US" dirty="0"/>
              <a:t>Programming Concepts</a:t>
            </a:r>
          </a:p>
          <a:p>
            <a:pPr lvl="1"/>
            <a:r>
              <a:rPr lang="en-US" dirty="0"/>
              <a:t>Programming Design Techniques</a:t>
            </a:r>
          </a:p>
          <a:p>
            <a:r>
              <a:rPr lang="en-US" dirty="0"/>
              <a:t>Don’t get lost in</a:t>
            </a:r>
          </a:p>
          <a:p>
            <a:pPr lvl="1"/>
            <a:r>
              <a:rPr lang="en-US" dirty="0"/>
              <a:t>Language Technical Details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335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Through inheritance, we can eliminate </a:t>
            </a:r>
            <a:r>
              <a:rPr lang="en-US" sz="2800" dirty="0" smtClean="0">
                <a:solidFill>
                  <a:srgbClr val="00B050"/>
                </a:solidFill>
              </a:rPr>
              <a:t>redundant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code</a:t>
            </a:r>
            <a:r>
              <a:rPr lang="en-US" sz="2800" dirty="0" smtClean="0"/>
              <a:t> and extend the use of existing classes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Inheritance leads to saving of time and higher productivity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The principle of </a:t>
            </a:r>
            <a:r>
              <a:rPr lang="en-US" sz="2800" dirty="0" smtClean="0">
                <a:solidFill>
                  <a:srgbClr val="00B050"/>
                </a:solidFill>
              </a:rPr>
              <a:t>data hiding </a:t>
            </a:r>
            <a:r>
              <a:rPr lang="en-US" sz="2800" dirty="0" smtClean="0"/>
              <a:t>produces more secure program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System can easily be </a:t>
            </a:r>
            <a:r>
              <a:rPr lang="en-US" sz="2800" dirty="0" smtClean="0">
                <a:solidFill>
                  <a:srgbClr val="00B050"/>
                </a:solidFill>
              </a:rPr>
              <a:t>upgraded</a:t>
            </a:r>
            <a:r>
              <a:rPr lang="en-US" sz="2800" dirty="0" smtClean="0"/>
              <a:t> from small to large system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/>
              <a:t>Software complexity can easily handled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3B2ADB-D851-41E1-8DBF-2114AD6989E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Advantages of OOP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C024-3E97-4C7A-B406-B4EED932E71F}" type="slidenum">
              <a:rPr lang="en-US"/>
              <a:pPr/>
              <a:t>31</a:t>
            </a:fld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99"/>
                </a:solidFill>
              </a:rPr>
              <a:t>There are many different kinds of programming paradigms, OOP is one among them.</a:t>
            </a:r>
          </a:p>
          <a:p>
            <a:endParaRPr lang="en-US" sz="2800">
              <a:solidFill>
                <a:srgbClr val="000099"/>
              </a:solidFill>
            </a:endParaRPr>
          </a:p>
          <a:p>
            <a:r>
              <a:rPr lang="en-US" sz="2800">
                <a:solidFill>
                  <a:srgbClr val="800000"/>
                </a:solidFill>
              </a:rPr>
              <a:t>In OOP, programmers see the execution of the program as a collection of dialoging objects.</a:t>
            </a:r>
          </a:p>
          <a:p>
            <a:endParaRPr lang="en-US" sz="2800">
              <a:solidFill>
                <a:srgbClr val="800000"/>
              </a:solidFill>
            </a:endParaRPr>
          </a:p>
          <a:p>
            <a:r>
              <a:rPr lang="en-US" sz="2800">
                <a:solidFill>
                  <a:srgbClr val="002200"/>
                </a:solidFill>
              </a:rPr>
              <a:t>The main characteristics of OOPL include encapsulation, inheritance, and polymorphism.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Take Home Message</a:t>
            </a:r>
          </a:p>
        </p:txBody>
      </p:sp>
    </p:spTree>
    <p:extLst>
      <p:ext uri="{BB962C8B-B14F-4D97-AF65-F5344CB8AC3E}">
        <p14:creationId xmlns:p14="http://schemas.microsoft.com/office/powerpoint/2010/main" val="18227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mtClean="0"/>
              <a:t>	  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D5F-9F21-49CC-870D-4ECE06C502E8}" type="slidenum">
              <a:rPr lang="en-US"/>
              <a:pPr/>
              <a:t>4</a:t>
            </a:fld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040442"/>
          </a:xfrm>
        </p:spPr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 smtClean="0"/>
              <a:t>Language</a:t>
            </a:r>
            <a:r>
              <a:rPr lang="en-US" sz="3200" dirty="0" smtClean="0"/>
              <a:t> </a:t>
            </a:r>
            <a:r>
              <a:rPr lang="en-US" sz="3200" dirty="0"/>
              <a:t>is </a:t>
            </a:r>
            <a:endParaRPr lang="en-US" sz="3200" dirty="0" smtClean="0"/>
          </a:p>
          <a:p>
            <a:pPr>
              <a:buFontTx/>
              <a:buNone/>
            </a:pPr>
            <a:r>
              <a:rPr lang="en-US" sz="3200" dirty="0"/>
              <a:t>	</a:t>
            </a:r>
            <a:r>
              <a:rPr lang="en-US" sz="3200" dirty="0" smtClean="0"/>
              <a:t>	a </a:t>
            </a:r>
            <a:r>
              <a:rPr lang="en-US" sz="3200" b="1" dirty="0"/>
              <a:t>structured</a:t>
            </a:r>
            <a:r>
              <a:rPr lang="en-US" sz="3200" dirty="0"/>
              <a:t> system of </a:t>
            </a:r>
            <a:r>
              <a:rPr lang="en-US" sz="3200" b="1" dirty="0" smtClean="0"/>
              <a:t>communication</a:t>
            </a:r>
          </a:p>
          <a:p>
            <a:r>
              <a:rPr lang="en-US" sz="3200" b="1" dirty="0"/>
              <a:t>Structure</a:t>
            </a:r>
          </a:p>
          <a:p>
            <a:pPr lvl="1"/>
            <a:r>
              <a:rPr lang="en-US" sz="2800" dirty="0" smtClean="0"/>
              <a:t>Semantics</a:t>
            </a:r>
          </a:p>
          <a:p>
            <a:pPr lvl="1"/>
            <a:r>
              <a:rPr lang="en-US" sz="2800" dirty="0" smtClean="0"/>
              <a:t>Sounds </a:t>
            </a:r>
            <a:r>
              <a:rPr lang="en-US" sz="2800" dirty="0"/>
              <a:t>and </a:t>
            </a:r>
            <a:r>
              <a:rPr lang="en-US" sz="2800" dirty="0" smtClean="0"/>
              <a:t>symbols</a:t>
            </a:r>
          </a:p>
          <a:p>
            <a:pPr lvl="1"/>
            <a:r>
              <a:rPr lang="en-US" sz="2800" dirty="0" smtClean="0"/>
              <a:t>Grammar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What is </a:t>
            </a:r>
            <a:r>
              <a:rPr lang="en-US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 Language? 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D5F-9F21-49CC-870D-4ECE06C502E8}" type="slidenum">
              <a:rPr lang="en-US"/>
              <a:pPr/>
              <a:t>5</a:t>
            </a:fld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404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b="1" dirty="0" smtClean="0"/>
              <a:t>Programming Language </a:t>
            </a:r>
          </a:p>
          <a:p>
            <a:pPr marL="0" indent="0">
              <a:buNone/>
            </a:pPr>
            <a:r>
              <a:rPr lang="en-US" sz="3200" dirty="0" smtClean="0"/>
              <a:t>i</a:t>
            </a:r>
            <a:r>
              <a:rPr lang="en-US" sz="2800" dirty="0" smtClean="0"/>
              <a:t>s </a:t>
            </a:r>
          </a:p>
          <a:p>
            <a:pPr marL="0" indent="0">
              <a:buNone/>
            </a:pPr>
            <a:r>
              <a:rPr lang="en-US" sz="3200" dirty="0" smtClean="0"/>
              <a:t>	a </a:t>
            </a:r>
            <a:r>
              <a:rPr lang="en-US" sz="3200" dirty="0"/>
              <a:t>vocabulary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and </a:t>
            </a:r>
          </a:p>
          <a:p>
            <a:pPr marL="0" indent="0">
              <a:buNone/>
            </a:pPr>
            <a:r>
              <a:rPr lang="en-US" sz="3200" dirty="0" smtClean="0"/>
              <a:t>	set </a:t>
            </a:r>
            <a:r>
              <a:rPr lang="en-US" sz="3200" dirty="0"/>
              <a:t>of grammatical rules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for 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000" dirty="0" smtClean="0"/>
              <a:t>instructing </a:t>
            </a:r>
            <a:r>
              <a:rPr lang="en-US" sz="3000" dirty="0"/>
              <a:t>a computer or computing </a:t>
            </a:r>
            <a:r>
              <a:rPr lang="en-US" sz="3000" dirty="0" smtClean="0"/>
              <a:t>device</a:t>
            </a:r>
          </a:p>
          <a:p>
            <a:pPr marL="0" indent="0">
              <a:buNone/>
            </a:pPr>
            <a:r>
              <a:rPr lang="en-US" sz="3200" dirty="0" smtClean="0"/>
              <a:t>to </a:t>
            </a:r>
          </a:p>
          <a:p>
            <a:pPr marL="0" indent="0">
              <a:buNone/>
            </a:pPr>
            <a:r>
              <a:rPr lang="en-US" sz="3200" dirty="0" smtClean="0"/>
              <a:t>	perform </a:t>
            </a:r>
            <a:r>
              <a:rPr lang="en-US" sz="3200" dirty="0"/>
              <a:t>specific </a:t>
            </a:r>
            <a:r>
              <a:rPr lang="en-US" sz="3200" dirty="0" smtClean="0"/>
              <a:t>tasks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What is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 Programming Language? 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D5F-9F21-49CC-870D-4ECE06C502E8}" type="slidenum">
              <a:rPr lang="en-US"/>
              <a:pPr/>
              <a:t>6</a:t>
            </a:fld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257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b="1" dirty="0"/>
              <a:t>Programming </a:t>
            </a:r>
            <a:r>
              <a:rPr lang="en-US" sz="2800" dirty="0"/>
              <a:t>is taking</a:t>
            </a:r>
          </a:p>
          <a:p>
            <a:pPr>
              <a:buFontTx/>
              <a:buNone/>
            </a:pPr>
            <a:r>
              <a:rPr lang="en-US" sz="2800" dirty="0"/>
              <a:t>			A </a:t>
            </a:r>
            <a:r>
              <a:rPr lang="en-US" sz="2800" b="1" i="1" dirty="0"/>
              <a:t>problem</a:t>
            </a:r>
          </a:p>
          <a:p>
            <a:pPr>
              <a:buFontTx/>
              <a:buNone/>
            </a:pPr>
            <a:r>
              <a:rPr lang="en-US" sz="2400" dirty="0"/>
              <a:t>				</a:t>
            </a:r>
            <a:r>
              <a:rPr lang="en-US" sz="2800" dirty="0"/>
              <a:t>Find the area of a rectangle</a:t>
            </a:r>
          </a:p>
          <a:p>
            <a:pPr>
              <a:buFontTx/>
              <a:buNone/>
            </a:pPr>
            <a:r>
              <a:rPr lang="en-US" sz="2800" dirty="0"/>
              <a:t>			A set of </a:t>
            </a:r>
            <a:r>
              <a:rPr lang="en-US" sz="2800" b="1" i="1" dirty="0"/>
              <a:t>data</a:t>
            </a:r>
          </a:p>
          <a:p>
            <a:pPr>
              <a:buFontTx/>
              <a:buNone/>
            </a:pPr>
            <a:r>
              <a:rPr lang="en-US" sz="2800" dirty="0"/>
              <a:t>				length</a:t>
            </a:r>
          </a:p>
          <a:p>
            <a:pPr>
              <a:buFontTx/>
              <a:buNone/>
            </a:pPr>
            <a:r>
              <a:rPr lang="en-US" sz="2800" dirty="0"/>
              <a:t>				width</a:t>
            </a:r>
          </a:p>
          <a:p>
            <a:pPr>
              <a:buFontTx/>
              <a:buNone/>
            </a:pPr>
            <a:r>
              <a:rPr lang="en-US" sz="2800" dirty="0"/>
              <a:t>			A set of </a:t>
            </a:r>
            <a:r>
              <a:rPr lang="en-US" sz="2800" b="1" i="1" dirty="0"/>
              <a:t>functions</a:t>
            </a:r>
          </a:p>
          <a:p>
            <a:pPr>
              <a:buFontTx/>
              <a:buNone/>
            </a:pPr>
            <a:r>
              <a:rPr lang="en-US" sz="2800" dirty="0"/>
              <a:t>				area = length * width</a:t>
            </a:r>
          </a:p>
          <a:p>
            <a:pPr>
              <a:buFontTx/>
              <a:buNone/>
            </a:pPr>
            <a:r>
              <a:rPr lang="en-US" sz="2800" dirty="0"/>
              <a:t>Then,</a:t>
            </a:r>
          </a:p>
          <a:p>
            <a:pPr>
              <a:buFontTx/>
              <a:buNone/>
            </a:pPr>
            <a:r>
              <a:rPr lang="en-US" sz="2800" dirty="0"/>
              <a:t>			Applying functions to data to solve the problem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What is programming? </a:t>
            </a:r>
          </a:p>
        </p:txBody>
      </p:sp>
    </p:spTree>
    <p:extLst>
      <p:ext uri="{BB962C8B-B14F-4D97-AF65-F5344CB8AC3E}">
        <p14:creationId xmlns:p14="http://schemas.microsoft.com/office/powerpoint/2010/main" val="28833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31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Programming paradigm:</a:t>
            </a:r>
          </a:p>
          <a:p>
            <a:pPr lvl="1"/>
            <a:r>
              <a:rPr lang="en-US" sz="3000" dirty="0" smtClean="0"/>
              <a:t>Fundamental style of computer programming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Non structured programming</a:t>
            </a:r>
          </a:p>
          <a:p>
            <a:pPr lvl="1"/>
            <a:r>
              <a:rPr lang="en-US" dirty="0" smtClean="0"/>
              <a:t>Structured/Procedural programming</a:t>
            </a:r>
          </a:p>
          <a:p>
            <a:pPr lvl="1"/>
            <a:r>
              <a:rPr lang="en-US" dirty="0" smtClean="0"/>
              <a:t>Object oriented programming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thers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9254612-AFD2-4BD4-86C2-A8AAF7DACCD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Programming Concept Evolution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200" dirty="0" smtClean="0"/>
              <a:t>Code is written in single continuous program</a:t>
            </a:r>
          </a:p>
          <a:p>
            <a:pPr algn="just" eaLnBrk="1" hangingPunct="1"/>
            <a:r>
              <a:rPr lang="en-US" sz="3200" dirty="0" smtClean="0"/>
              <a:t>Lines may be numbered or labeled</a:t>
            </a:r>
          </a:p>
          <a:p>
            <a:pPr lvl="1" algn="just" eaLnBrk="1" hangingPunct="1"/>
            <a:r>
              <a:rPr lang="en-US" sz="2800" dirty="0" smtClean="0"/>
              <a:t>Allows control flow to jump to any line 	</a:t>
            </a:r>
          </a:p>
          <a:p>
            <a:pPr algn="just"/>
            <a:r>
              <a:rPr lang="en-US" sz="3200" dirty="0" smtClean="0"/>
              <a:t>hardly-readable</a:t>
            </a:r>
          </a:p>
          <a:p>
            <a:pPr algn="just"/>
            <a:r>
              <a:rPr lang="en-US" sz="3200" dirty="0" smtClean="0"/>
              <a:t>Example:</a:t>
            </a:r>
          </a:p>
          <a:p>
            <a:pPr lvl="1" algn="just"/>
            <a:r>
              <a:rPr lang="en-US" sz="2800" dirty="0" smtClean="0"/>
              <a:t>early versions of BASIC</a:t>
            </a:r>
          </a:p>
          <a:p>
            <a:pPr algn="just" eaLnBrk="1" hangingPunct="1">
              <a:buNone/>
            </a:pPr>
            <a:r>
              <a:rPr lang="en-US" sz="3200" dirty="0" smtClean="0"/>
              <a:t>	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0B3AD77-6134-47C9-9EF0-EF6AEED572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Non Structured Programming Paradigm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5" y="3930001"/>
            <a:ext cx="8458200" cy="23391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 New" panose="02070309020205020404" pitchFamily="49" charset="0"/>
              </a:rPr>
              <a:t>Sample BASIC Program</a:t>
            </a:r>
          </a:p>
          <a:p>
            <a:r>
              <a:rPr lang="en-US" sz="1200" dirty="0" smtClean="0">
                <a:latin typeface="Courier New" panose="02070309020205020404" pitchFamily="49" charset="0"/>
              </a:rPr>
              <a:t>10 </a:t>
            </a:r>
            <a:r>
              <a:rPr lang="en-US" sz="1200" b="1" dirty="0">
                <a:latin typeface="Courier New" panose="02070309020205020404" pitchFamily="49" charset="0"/>
              </a:rPr>
              <a:t>CLS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20 </a:t>
            </a:r>
            <a:r>
              <a:rPr lang="en-US" sz="1200" b="1" dirty="0">
                <a:latin typeface="Courier New" panose="02070309020205020404" pitchFamily="49" charset="0"/>
              </a:rPr>
              <a:t>PRINT</a:t>
            </a:r>
            <a:r>
              <a:rPr lang="en-US" sz="1200" dirty="0">
                <a:latin typeface="Courier New" panose="02070309020205020404" pitchFamily="49" charset="0"/>
              </a:rPr>
              <a:t> "</a:t>
            </a:r>
            <a:r>
              <a:rPr lang="en-US" sz="1200" dirty="0" err="1">
                <a:latin typeface="Courier New" panose="02070309020205020404" pitchFamily="49" charset="0"/>
              </a:rPr>
              <a:t>Helloooooooooooooo</a:t>
            </a:r>
            <a:r>
              <a:rPr lang="en-US" sz="1200" dirty="0">
                <a:latin typeface="Courier New" panose="02070309020205020404" pitchFamily="49" charset="0"/>
              </a:rPr>
              <a:t>, world!" 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30 </a:t>
            </a:r>
            <a:r>
              <a:rPr lang="en-US" sz="1200" b="1" dirty="0">
                <a:latin typeface="Courier New" panose="02070309020205020404" pitchFamily="49" charset="0"/>
              </a:rPr>
              <a:t>PRINT</a:t>
            </a:r>
            <a:r>
              <a:rPr lang="en-US" sz="1200" dirty="0">
                <a:latin typeface="Courier New" panose="02070309020205020404" pitchFamily="49" charset="0"/>
              </a:rPr>
              <a:t> "I'm making the sample program clear and understandable." 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40 </a:t>
            </a:r>
            <a:r>
              <a:rPr lang="en-US" sz="1200" b="1" dirty="0">
                <a:latin typeface="Courier New" panose="02070309020205020404" pitchFamily="49" charset="0"/>
              </a:rPr>
              <a:t>PRINT</a:t>
            </a:r>
            <a:r>
              <a:rPr lang="en-US" sz="1200" dirty="0">
                <a:latin typeface="Courier New" panose="02070309020205020404" pitchFamily="49" charset="0"/>
              </a:rPr>
              <a:t> "This text is being printed via the PRINT command." 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50 </a:t>
            </a:r>
            <a:r>
              <a:rPr lang="en-US" sz="1200" b="1" dirty="0">
                <a:latin typeface="Courier New" panose="02070309020205020404" pitchFamily="49" charset="0"/>
              </a:rPr>
              <a:t>PRINT</a:t>
            </a:r>
            <a:r>
              <a:rPr lang="en-US" sz="1200" dirty="0">
                <a:latin typeface="Courier New" panose="02070309020205020404" pitchFamily="49" charset="0"/>
              </a:rPr>
              <a:t> "On the next line, I'll use CLS, which will clear everything I just printed, so you won't even see the preceding text." 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55 </a:t>
            </a:r>
            <a:r>
              <a:rPr lang="en-US" sz="1200" b="1" dirty="0">
                <a:latin typeface="Courier New" panose="02070309020205020404" pitchFamily="49" charset="0"/>
              </a:rPr>
              <a:t>PRINT</a:t>
            </a:r>
            <a:r>
              <a:rPr lang="en-US" sz="1200" dirty="0">
                <a:latin typeface="Courier New" panose="02070309020205020404" pitchFamily="49" charset="0"/>
              </a:rPr>
              <a:t> "Also, you can't give CLS a line to PRINT; it won't actually do anything" 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60 </a:t>
            </a:r>
            <a:r>
              <a:rPr lang="en-US" sz="1200" b="1" dirty="0">
                <a:latin typeface="Courier New" panose="02070309020205020404" pitchFamily="49" charset="0"/>
              </a:rPr>
              <a:t>CLS</a:t>
            </a:r>
            <a:r>
              <a:rPr lang="en-US" sz="1200" dirty="0">
                <a:latin typeface="Courier New" panose="02070309020205020404" pitchFamily="49" charset="0"/>
              </a:rPr>
              <a:t> "These words actually do nothing; they do not PRINT or anything." 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70 </a:t>
            </a:r>
            <a:r>
              <a:rPr lang="en-US" sz="1200" b="1" dirty="0">
                <a:latin typeface="Courier New" panose="02070309020205020404" pitchFamily="49" charset="0"/>
              </a:rPr>
              <a:t>PRINT</a:t>
            </a:r>
            <a:r>
              <a:rPr lang="en-US" sz="1200" dirty="0">
                <a:latin typeface="Courier New" panose="02070309020205020404" pitchFamily="49" charset="0"/>
              </a:rPr>
              <a:t> "Finally, on line 80, I'll use END, which will keep me from reaching line 90." 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80 </a:t>
            </a:r>
            <a:r>
              <a:rPr lang="en-US" sz="1200" b="1" dirty="0">
                <a:latin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</a:rPr>
              <a:t> "Like CLS, putting a string here does nothing; it does not PRINT or anything." 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90 </a:t>
            </a:r>
            <a:r>
              <a:rPr lang="en-US" sz="1200" b="1" dirty="0">
                <a:latin typeface="Courier New" panose="02070309020205020404" pitchFamily="49" charset="0"/>
              </a:rPr>
              <a:t>PRINT</a:t>
            </a:r>
            <a:r>
              <a:rPr lang="en-US" sz="1200" dirty="0">
                <a:latin typeface="Courier New" panose="02070309020205020404" pitchFamily="49" charset="0"/>
              </a:rPr>
              <a:t> "this is not really my answer."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22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3200" dirty="0" smtClean="0"/>
              <a:t>Difficult to maintain code as size of the program increases.</a:t>
            </a:r>
          </a:p>
          <a:p>
            <a:pPr algn="just" eaLnBrk="1" hangingPunct="1"/>
            <a:r>
              <a:rPr lang="en-US" sz="3200" dirty="0" smtClean="0"/>
              <a:t>Code can not be reused.</a:t>
            </a:r>
          </a:p>
          <a:p>
            <a:pPr algn="just" eaLnBrk="1" hangingPunct="1"/>
            <a:r>
              <a:rPr lang="en-US" sz="3200" dirty="0" smtClean="0"/>
              <a:t>Difficult to test</a:t>
            </a:r>
          </a:p>
          <a:p>
            <a:pPr algn="just" eaLnBrk="1" hangingPunct="1"/>
            <a:r>
              <a:rPr lang="en-US" sz="3200" dirty="0" smtClean="0"/>
              <a:t>Lack of clarity.</a:t>
            </a:r>
          </a:p>
          <a:p>
            <a:pPr algn="just" eaLnBrk="1" hangingPunct="1"/>
            <a:r>
              <a:rPr lang="en-US" sz="3200" dirty="0" smtClean="0"/>
              <a:t>Difficulty in maintenance. 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F660CA0-4A91-4A41-9AB0-AEF05474D30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Non Structured Programming Paradigm - Limitation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1488</Words>
  <Application>Microsoft Office PowerPoint</Application>
  <PresentationFormat>On-screen Show (4:3)</PresentationFormat>
  <Paragraphs>327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</vt:lpstr>
      <vt:lpstr>Courier New</vt:lpstr>
      <vt:lpstr>IrisUPC</vt:lpstr>
      <vt:lpstr>Times New Roman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259</cp:revision>
  <cp:lastPrinted>2016-04-24T18:47:01Z</cp:lastPrinted>
  <dcterms:created xsi:type="dcterms:W3CDTF">2015-12-02T19:12:51Z</dcterms:created>
  <dcterms:modified xsi:type="dcterms:W3CDTF">2020-10-18T10:14:46Z</dcterms:modified>
</cp:coreProperties>
</file>