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92" r:id="rId2"/>
    <p:sldId id="265" r:id="rId3"/>
    <p:sldId id="266" r:id="rId4"/>
    <p:sldId id="267" r:id="rId5"/>
    <p:sldId id="268" r:id="rId6"/>
    <p:sldId id="272" r:id="rId7"/>
    <p:sldId id="273" r:id="rId8"/>
    <p:sldId id="274" r:id="rId9"/>
    <p:sldId id="275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68953" autoAdjust="0"/>
  </p:normalViewPr>
  <p:slideViewPr>
    <p:cSldViewPr>
      <p:cViewPr varScale="1">
        <p:scale>
          <a:sx n="50" d="100"/>
          <a:sy n="50" d="100"/>
        </p:scale>
        <p:origin x="174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Write the source codes (.cpp) and header files (.h).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Pre-process the source codes according to the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preprocessor directives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Preprocessor directives begin with a hash sign (#), e.g., #include and #define. They indicate that certain manipulations (such as including another file or replacement of symbols) are to be performed BEFORE compilation.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Compile the pre-processed source codes into object codes (.obj, .o).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4: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Link the compiled object codes with other object codes and the library object codes (.lib, .a) to produce the executable code (.exe).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5: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Load the executable code into computer memory.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6: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Run the executable code, with the input to produce the desried 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0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3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3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</a:t>
            </a:r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r>
              <a:rPr lang="en-US" dirty="0"/>
              <a:t>functions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cin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dirty="0"/>
              <a:t>Standard input stream</a:t>
            </a:r>
          </a:p>
          <a:p>
            <a:pPr lvl="2"/>
            <a:r>
              <a:rPr lang="en-US" dirty="0"/>
              <a:t>Normally keyboard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dirty="0"/>
              <a:t>Standard output stream</a:t>
            </a:r>
          </a:p>
          <a:p>
            <a:pPr lvl="2"/>
            <a:r>
              <a:rPr lang="en-US" dirty="0"/>
              <a:t>Normally computer screen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cerr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dirty="0"/>
              <a:t>Standard error stream</a:t>
            </a:r>
          </a:p>
          <a:p>
            <a:pPr lvl="2"/>
            <a:r>
              <a:rPr lang="en-US" dirty="0"/>
              <a:t>Display error messages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Basics of a Typical C++ Environment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1086"/>
            <a:ext cx="8229600" cy="5395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writing the programs</a:t>
            </a:r>
          </a:p>
          <a:p>
            <a:pPr lvl="1"/>
            <a:r>
              <a:rPr lang="en-US" dirty="0"/>
              <a:t>Comments</a:t>
            </a:r>
          </a:p>
          <a:p>
            <a:pPr lvl="2"/>
            <a:r>
              <a:rPr lang="en-US" dirty="0"/>
              <a:t>Document programs</a:t>
            </a:r>
          </a:p>
          <a:p>
            <a:pPr lvl="2"/>
            <a:r>
              <a:rPr lang="en-US" dirty="0"/>
              <a:t>Improve program readability</a:t>
            </a:r>
          </a:p>
          <a:p>
            <a:pPr lvl="2"/>
            <a:r>
              <a:rPr lang="en-US" dirty="0"/>
              <a:t>Ignored by compiler</a:t>
            </a:r>
          </a:p>
          <a:p>
            <a:pPr lvl="2"/>
            <a:r>
              <a:rPr lang="en-US" dirty="0"/>
              <a:t>Single-line comment</a:t>
            </a:r>
          </a:p>
          <a:p>
            <a:pPr lvl="3"/>
            <a:r>
              <a:rPr lang="en-US" dirty="0" smtClean="0"/>
              <a:t>Begin </a:t>
            </a:r>
            <a:r>
              <a:rPr lang="en-US" dirty="0"/>
              <a:t>with </a:t>
            </a:r>
            <a:r>
              <a:rPr lang="en-US" b="1" dirty="0" smtClean="0">
                <a:latin typeface="Courier New" panose="02070309020205020404" pitchFamily="49" charset="0"/>
              </a:rPr>
              <a:t>// or </a:t>
            </a:r>
          </a:p>
          <a:p>
            <a:pPr lvl="3"/>
            <a:r>
              <a:rPr lang="en-US" dirty="0"/>
              <a:t>Use C’s comment /* .. */ 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Preprocessor directives</a:t>
            </a:r>
          </a:p>
          <a:p>
            <a:pPr lvl="2"/>
            <a:r>
              <a:rPr lang="en-US" dirty="0"/>
              <a:t>Processed by preprocessor before compiling</a:t>
            </a:r>
          </a:p>
          <a:p>
            <a:pPr lvl="2"/>
            <a:r>
              <a:rPr lang="en-US" dirty="0"/>
              <a:t>Begin with </a:t>
            </a:r>
            <a:r>
              <a:rPr lang="en-US" b="1" dirty="0">
                <a:latin typeface="Courier New" panose="02070309020205020404" pitchFamily="49" charset="0"/>
              </a:rPr>
              <a:t>#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A Simple Program: Printing a Line of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1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Fig. 1.2: fig01_02.cpp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2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A first program in C++.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3      </a:t>
            </a:r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4      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5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6      </a:t>
            </a:r>
            <a:r>
              <a:rPr lang="en-US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7  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8  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0099FF"/>
                </a:solidFill>
                <a:cs typeface="Courier New" panose="02070309020205020404" pitchFamily="49" charset="0"/>
              </a:rPr>
              <a:t>"Welcome to C++!\n"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9      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10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11    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cs typeface="Times New Roman" panose="02020603050405020304" pitchFamily="18" charset="0"/>
              </a:rPr>
              <a:t>12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05998" y="5943600"/>
            <a:ext cx="2418202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eaLnBrk="1" hangingPunct="1">
              <a:spcBef>
                <a:spcPct val="20000"/>
              </a:spcBef>
            </a:pPr>
            <a:r>
              <a:rPr lang="en-US" sz="1200" b="1">
                <a:latin typeface="Courier New" panose="02070309020205020404" pitchFamily="49" charset="0"/>
              </a:rPr>
              <a:t>Welcome to C++! </a:t>
            </a:r>
          </a:p>
        </p:txBody>
      </p:sp>
      <p:grpSp>
        <p:nvGrpSpPr>
          <p:cNvPr id="208904" name="Group 8"/>
          <p:cNvGrpSpPr>
            <a:grpSpLocks/>
          </p:cNvGrpSpPr>
          <p:nvPr/>
        </p:nvGrpSpPr>
        <p:grpSpPr bwMode="auto">
          <a:xfrm>
            <a:off x="4104731" y="1397000"/>
            <a:ext cx="3505200" cy="584200"/>
            <a:chOff x="960" y="1776"/>
            <a:chExt cx="2208" cy="368"/>
          </a:xfrm>
        </p:grpSpPr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296" cy="3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Single-line comments.</a:t>
              </a:r>
            </a:p>
          </p:txBody>
        </p:sp>
        <p:sp>
          <p:nvSpPr>
            <p:cNvPr id="208902" name="Line 6"/>
            <p:cNvSpPr>
              <a:spLocks noChangeShapeType="1"/>
            </p:cNvSpPr>
            <p:nvPr/>
          </p:nvSpPr>
          <p:spPr bwMode="auto">
            <a:xfrm flipH="1" flipV="1">
              <a:off x="960" y="1776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08903" name="Line 7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3609875" y="1984375"/>
            <a:ext cx="4114800" cy="835025"/>
            <a:chOff x="1392" y="419"/>
            <a:chExt cx="2592" cy="526"/>
          </a:xfrm>
        </p:grpSpPr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2304" y="419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Preprocessor directive to include input/output stream header file </a:t>
              </a:r>
              <a:r>
                <a:rPr lang="en-US" sz="1600" b="1" dirty="0">
                  <a:latin typeface="Cambria" panose="02040503050406030204" pitchFamily="18" charset="0"/>
                </a:rPr>
                <a:t>&lt;</a:t>
              </a:r>
              <a:r>
                <a:rPr lang="en-US" sz="1600" b="1" dirty="0" err="1">
                  <a:latin typeface="Cambria" panose="02040503050406030204" pitchFamily="18" charset="0"/>
                </a:rPr>
                <a:t>iostream</a:t>
              </a:r>
              <a:r>
                <a:rPr lang="en-US" sz="1600" b="1" dirty="0">
                  <a:latin typeface="Cambria" panose="02040503050406030204" pitchFamily="18" charset="0"/>
                </a:rPr>
                <a:t>&gt;</a:t>
              </a:r>
              <a:r>
                <a:rPr lang="en-US" sz="1600" dirty="0">
                  <a:latin typeface="Cambria" panose="02040503050406030204" pitchFamily="18" charset="0"/>
                </a:rPr>
                <a:t>.</a:t>
              </a:r>
            </a:p>
          </p:txBody>
        </p:sp>
        <p:sp>
          <p:nvSpPr>
            <p:cNvPr id="208906" name="Line 10"/>
            <p:cNvSpPr>
              <a:spLocks noChangeShapeType="1"/>
            </p:cNvSpPr>
            <p:nvPr/>
          </p:nvSpPr>
          <p:spPr bwMode="auto">
            <a:xfrm flipH="1" flipV="1">
              <a:off x="1392" y="467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10" name="Group 14"/>
          <p:cNvGrpSpPr>
            <a:grpSpLocks/>
          </p:cNvGrpSpPr>
          <p:nvPr/>
        </p:nvGrpSpPr>
        <p:grpSpPr bwMode="auto">
          <a:xfrm>
            <a:off x="2058013" y="2590800"/>
            <a:ext cx="3898900" cy="835025"/>
            <a:chOff x="1000" y="624"/>
            <a:chExt cx="2456" cy="526"/>
          </a:xfrm>
        </p:grpSpPr>
        <p:sp>
          <p:nvSpPr>
            <p:cNvPr id="208908" name="Text Box 12"/>
            <p:cNvSpPr txBox="1">
              <a:spLocks noChangeArrowheads="1"/>
            </p:cNvSpPr>
            <p:nvPr/>
          </p:nvSpPr>
          <p:spPr bwMode="auto">
            <a:xfrm>
              <a:off x="1776" y="6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Cambria" panose="02040503050406030204" pitchFamily="18" charset="0"/>
                </a:rPr>
                <a:t>Function </a:t>
              </a:r>
              <a:r>
                <a:rPr lang="en-US" sz="1600" b="1">
                  <a:latin typeface="Cambria" panose="02040503050406030204" pitchFamily="18" charset="0"/>
                </a:rPr>
                <a:t>main</a:t>
              </a:r>
              <a:r>
                <a:rPr lang="en-US" sz="1600">
                  <a:latin typeface="Cambria" panose="02040503050406030204" pitchFamily="18" charset="0"/>
                </a:rPr>
                <a:t> appears exactly once in every C++ program..</a:t>
              </a:r>
            </a:p>
          </p:txBody>
        </p:sp>
        <p:sp>
          <p:nvSpPr>
            <p:cNvPr id="208909" name="Line 13"/>
            <p:cNvSpPr>
              <a:spLocks noChangeShapeType="1"/>
            </p:cNvSpPr>
            <p:nvPr/>
          </p:nvSpPr>
          <p:spPr bwMode="auto">
            <a:xfrm flipH="1">
              <a:off x="1000" y="720"/>
              <a:ext cx="776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13" name="Group 17"/>
          <p:cNvGrpSpPr>
            <a:grpSpLocks/>
          </p:cNvGrpSpPr>
          <p:nvPr/>
        </p:nvGrpSpPr>
        <p:grpSpPr bwMode="auto">
          <a:xfrm>
            <a:off x="1268347" y="2209800"/>
            <a:ext cx="4114800" cy="838200"/>
            <a:chOff x="336" y="288"/>
            <a:chExt cx="2592" cy="528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1248" y="28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Cambria" panose="02040503050406030204" pitchFamily="18" charset="0"/>
                </a:rPr>
                <a:t>Function </a:t>
              </a:r>
              <a:r>
                <a:rPr lang="en-US" sz="1600" b="1">
                  <a:latin typeface="Cambria" panose="02040503050406030204" pitchFamily="18" charset="0"/>
                </a:rPr>
                <a:t>main</a:t>
              </a:r>
              <a:r>
                <a:rPr lang="en-US" sz="1600">
                  <a:latin typeface="Cambria" panose="02040503050406030204" pitchFamily="18" charset="0"/>
                </a:rPr>
                <a:t> returns an integer value.</a:t>
              </a:r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 flipH="1">
              <a:off x="336" y="38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16" name="Group 20"/>
          <p:cNvGrpSpPr>
            <a:grpSpLocks/>
          </p:cNvGrpSpPr>
          <p:nvPr/>
        </p:nvGrpSpPr>
        <p:grpSpPr bwMode="auto">
          <a:xfrm>
            <a:off x="1265592" y="2590800"/>
            <a:ext cx="4114800" cy="838200"/>
            <a:chOff x="384" y="467"/>
            <a:chExt cx="2592" cy="528"/>
          </a:xfrm>
        </p:grpSpPr>
        <p:sp>
          <p:nvSpPr>
            <p:cNvPr id="208914" name="Text Box 18"/>
            <p:cNvSpPr txBox="1">
              <a:spLocks noChangeArrowheads="1"/>
            </p:cNvSpPr>
            <p:nvPr/>
          </p:nvSpPr>
          <p:spPr bwMode="auto">
            <a:xfrm>
              <a:off x="1296" y="467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Cambria" panose="02040503050406030204" pitchFamily="18" charset="0"/>
                </a:rPr>
                <a:t>Left brace </a:t>
              </a:r>
              <a:r>
                <a:rPr lang="en-US" sz="1600" b="1">
                  <a:latin typeface="Cambria" panose="02040503050406030204" pitchFamily="18" charset="0"/>
                </a:rPr>
                <a:t>{</a:t>
              </a:r>
              <a:r>
                <a:rPr lang="en-US" sz="1600">
                  <a:latin typeface="Cambria" panose="02040503050406030204" pitchFamily="18" charset="0"/>
                </a:rPr>
                <a:t> begins function body.</a:t>
              </a:r>
            </a:p>
          </p:txBody>
        </p:sp>
        <p:sp>
          <p:nvSpPr>
            <p:cNvPr id="208915" name="Line 19"/>
            <p:cNvSpPr>
              <a:spLocks noChangeShapeType="1"/>
            </p:cNvSpPr>
            <p:nvPr/>
          </p:nvSpPr>
          <p:spPr bwMode="auto">
            <a:xfrm flipH="1">
              <a:off x="384" y="563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19" name="Group 23"/>
          <p:cNvGrpSpPr>
            <a:grpSpLocks/>
          </p:cNvGrpSpPr>
          <p:nvPr/>
        </p:nvGrpSpPr>
        <p:grpSpPr bwMode="auto">
          <a:xfrm>
            <a:off x="1237102" y="4191000"/>
            <a:ext cx="4114800" cy="838200"/>
            <a:chOff x="336" y="1152"/>
            <a:chExt cx="2592" cy="528"/>
          </a:xfrm>
        </p:grpSpPr>
        <p:sp>
          <p:nvSpPr>
            <p:cNvPr id="208917" name="Text Box 21"/>
            <p:cNvSpPr txBox="1">
              <a:spLocks noChangeArrowheads="1"/>
            </p:cNvSpPr>
            <p:nvPr/>
          </p:nvSpPr>
          <p:spPr bwMode="auto">
            <a:xfrm>
              <a:off x="1248" y="115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Cambria" panose="02040503050406030204" pitchFamily="18" charset="0"/>
                </a:rPr>
                <a:t>Corresponding right brace </a:t>
              </a:r>
              <a:r>
                <a:rPr lang="en-US" sz="1600" b="1">
                  <a:latin typeface="Cambria" panose="02040503050406030204" pitchFamily="18" charset="0"/>
                </a:rPr>
                <a:t>}</a:t>
              </a:r>
              <a:r>
                <a:rPr lang="en-US" sz="1600">
                  <a:latin typeface="Cambria" panose="02040503050406030204" pitchFamily="18" charset="0"/>
                </a:rPr>
                <a:t> ends function body.</a:t>
              </a:r>
            </a:p>
          </p:txBody>
        </p:sp>
        <p:sp>
          <p:nvSpPr>
            <p:cNvPr id="208918" name="Line 22"/>
            <p:cNvSpPr>
              <a:spLocks noChangeShapeType="1"/>
            </p:cNvSpPr>
            <p:nvPr/>
          </p:nvSpPr>
          <p:spPr bwMode="auto">
            <a:xfrm flipH="1">
              <a:off x="336" y="12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22" name="Group 26"/>
          <p:cNvGrpSpPr>
            <a:grpSpLocks/>
          </p:cNvGrpSpPr>
          <p:nvPr/>
        </p:nvGrpSpPr>
        <p:grpSpPr bwMode="auto">
          <a:xfrm>
            <a:off x="5638361" y="3011487"/>
            <a:ext cx="3182938" cy="722313"/>
            <a:chOff x="3563" y="660"/>
            <a:chExt cx="2005" cy="455"/>
          </a:xfrm>
        </p:grpSpPr>
        <p:sp>
          <p:nvSpPr>
            <p:cNvPr id="208920" name="Text Box 24"/>
            <p:cNvSpPr txBox="1">
              <a:spLocks noChangeArrowheads="1"/>
            </p:cNvSpPr>
            <p:nvPr/>
          </p:nvSpPr>
          <p:spPr bwMode="auto">
            <a:xfrm>
              <a:off x="3888" y="66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Statements end with a semicolon </a:t>
              </a:r>
              <a:r>
                <a:rPr lang="en-US" sz="1600" b="1" dirty="0">
                  <a:latin typeface="Cambria" panose="02040503050406030204" pitchFamily="18" charset="0"/>
                </a:rPr>
                <a:t>;</a:t>
              </a:r>
              <a:r>
                <a:rPr lang="en-US" sz="1600" dirty="0">
                  <a:latin typeface="Cambria" panose="02040503050406030204" pitchFamily="18" charset="0"/>
                </a:rPr>
                <a:t>.</a:t>
              </a:r>
            </a:p>
          </p:txBody>
        </p:sp>
        <p:sp>
          <p:nvSpPr>
            <p:cNvPr id="208921" name="Line 25"/>
            <p:cNvSpPr>
              <a:spLocks noChangeShapeType="1"/>
            </p:cNvSpPr>
            <p:nvPr/>
          </p:nvSpPr>
          <p:spPr bwMode="auto">
            <a:xfrm flipH="1">
              <a:off x="3563" y="756"/>
              <a:ext cx="325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25" name="Group 29"/>
          <p:cNvGrpSpPr>
            <a:grpSpLocks/>
          </p:cNvGrpSpPr>
          <p:nvPr/>
        </p:nvGrpSpPr>
        <p:grpSpPr bwMode="auto">
          <a:xfrm>
            <a:off x="2286000" y="3886200"/>
            <a:ext cx="4114800" cy="990600"/>
            <a:chOff x="960" y="1524"/>
            <a:chExt cx="2592" cy="624"/>
          </a:xfrm>
        </p:grpSpPr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Cambria" panose="02040503050406030204" pitchFamily="18" charset="0"/>
                </a:rPr>
                <a:t>Name </a:t>
              </a:r>
              <a:r>
                <a:rPr lang="en-US" sz="1600" b="1">
                  <a:latin typeface="Cambria" panose="02040503050406030204" pitchFamily="18" charset="0"/>
                </a:rPr>
                <a:t>cout</a:t>
              </a:r>
              <a:r>
                <a:rPr lang="en-US" sz="1600">
                  <a:latin typeface="Cambria" panose="02040503050406030204" pitchFamily="18" charset="0"/>
                </a:rPr>
                <a:t> belongs to namespace </a:t>
              </a:r>
              <a:r>
                <a:rPr lang="en-US" sz="1600" b="1">
                  <a:latin typeface="Cambria" panose="02040503050406030204" pitchFamily="18" charset="0"/>
                </a:rPr>
                <a:t>std</a:t>
              </a:r>
              <a:r>
                <a:rPr lang="en-US" sz="1600">
                  <a:latin typeface="Cambria" panose="02040503050406030204" pitchFamily="18" charset="0"/>
                </a:rPr>
                <a:t>.</a:t>
              </a:r>
            </a:p>
          </p:txBody>
        </p:sp>
        <p:sp>
          <p:nvSpPr>
            <p:cNvPr id="208924" name="Line 28"/>
            <p:cNvSpPr>
              <a:spLocks noChangeShapeType="1"/>
            </p:cNvSpPr>
            <p:nvPr/>
          </p:nvSpPr>
          <p:spPr bwMode="auto">
            <a:xfrm flipH="1" flipV="1">
              <a:off x="960" y="1524"/>
              <a:ext cx="91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28" name="Group 32"/>
          <p:cNvGrpSpPr>
            <a:grpSpLocks/>
          </p:cNvGrpSpPr>
          <p:nvPr/>
        </p:nvGrpSpPr>
        <p:grpSpPr bwMode="auto">
          <a:xfrm>
            <a:off x="2819400" y="3803650"/>
            <a:ext cx="4114800" cy="692150"/>
            <a:chOff x="1104" y="1200"/>
            <a:chExt cx="2592" cy="436"/>
          </a:xfrm>
        </p:grpSpPr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2016" y="1418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Cambria" panose="02040503050406030204" pitchFamily="18" charset="0"/>
                </a:rPr>
                <a:t>Stream insertion operator.</a:t>
              </a:r>
            </a:p>
          </p:txBody>
        </p:sp>
        <p:sp>
          <p:nvSpPr>
            <p:cNvPr id="208927" name="Line 31"/>
            <p:cNvSpPr>
              <a:spLocks noChangeShapeType="1"/>
            </p:cNvSpPr>
            <p:nvPr/>
          </p:nvSpPr>
          <p:spPr bwMode="auto">
            <a:xfrm flipH="1" flipV="1">
              <a:off x="1104" y="1200"/>
              <a:ext cx="912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08931" name="Group 35"/>
          <p:cNvGrpSpPr>
            <a:grpSpLocks/>
          </p:cNvGrpSpPr>
          <p:nvPr/>
        </p:nvGrpSpPr>
        <p:grpSpPr bwMode="auto">
          <a:xfrm>
            <a:off x="2151942" y="4591547"/>
            <a:ext cx="5122863" cy="1819275"/>
            <a:chOff x="325" y="1464"/>
            <a:chExt cx="3227" cy="1146"/>
          </a:xfrm>
        </p:grpSpPr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Keyword </a:t>
              </a:r>
              <a:r>
                <a:rPr lang="en-US" sz="1600" b="1" dirty="0">
                  <a:latin typeface="Cambria" panose="02040503050406030204" pitchFamily="18" charset="0"/>
                </a:rPr>
                <a:t>return</a:t>
              </a:r>
              <a:r>
                <a:rPr lang="en-US" sz="1600" dirty="0">
                  <a:latin typeface="Cambria" panose="02040503050406030204" pitchFamily="18" charset="0"/>
                </a:rPr>
                <a:t> is one of several means to exit function; value </a:t>
              </a:r>
              <a:r>
                <a:rPr lang="en-US" sz="1600" b="1" dirty="0">
                  <a:latin typeface="Cambria" panose="02040503050406030204" pitchFamily="18" charset="0"/>
                </a:rPr>
                <a:t>0</a:t>
              </a:r>
              <a:r>
                <a:rPr lang="en-US" sz="1600" dirty="0">
                  <a:latin typeface="Cambria" panose="02040503050406030204" pitchFamily="18" charset="0"/>
                </a:rPr>
                <a:t> indicates program terminated successfully.</a:t>
              </a:r>
            </a:p>
          </p:txBody>
        </p:sp>
        <p:sp>
          <p:nvSpPr>
            <p:cNvPr id="208930" name="Line 34"/>
            <p:cNvSpPr>
              <a:spLocks noChangeShapeType="1"/>
            </p:cNvSpPr>
            <p:nvPr/>
          </p:nvSpPr>
          <p:spPr bwMode="auto">
            <a:xfrm flipH="1" flipV="1">
              <a:off x="325" y="1464"/>
              <a:ext cx="154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38" name="Group 26"/>
          <p:cNvGrpSpPr>
            <a:grpSpLocks/>
          </p:cNvGrpSpPr>
          <p:nvPr/>
        </p:nvGrpSpPr>
        <p:grpSpPr bwMode="auto">
          <a:xfrm>
            <a:off x="1066800" y="5449887"/>
            <a:ext cx="3182938" cy="722313"/>
            <a:chOff x="3563" y="660"/>
            <a:chExt cx="2005" cy="455"/>
          </a:xfrm>
        </p:grpSpPr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3888" y="660"/>
              <a:ext cx="1680" cy="21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mbria" panose="02040503050406030204" pitchFamily="18" charset="0"/>
                </a:rPr>
                <a:t>Output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3563" y="756"/>
              <a:ext cx="325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41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A Simple Program: Printing a Line of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959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Standard output stream object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cout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2" algn="just">
              <a:lnSpc>
                <a:spcPct val="90000"/>
              </a:lnSpc>
            </a:pPr>
            <a:r>
              <a:rPr lang="en-US" dirty="0"/>
              <a:t>“Connected” to screen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&lt;&lt;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Stream insertion operator 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Value to right (right operand) inserted into output stream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Namespace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specifies using name that belongs to “namespace”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removed through use of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en-US" dirty="0"/>
              <a:t> statements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Escape characters</a:t>
            </a:r>
            <a:endParaRPr lang="en-US" b="1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</a:rPr>
              <a:t>\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Indicates “special” character output 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A Simple Program: Printing a Line of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A Simple Program: Printing a Line of 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59331"/>
              </p:ext>
            </p:extLst>
          </p:nvPr>
        </p:nvGraphicFramePr>
        <p:xfrm>
          <a:off x="605928" y="1081088"/>
          <a:ext cx="7928472" cy="4938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99072"/>
                <a:gridCol w="6629400"/>
              </a:tblGrid>
              <a:tr h="791042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Escape </a:t>
                      </a:r>
                    </a:p>
                    <a:p>
                      <a:pPr marL="25400" marR="2540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Sequence</a:t>
                      </a:r>
                      <a:endParaRPr lang="en-US" sz="105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  <a:endParaRPr lang="en-US" sz="105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91279"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\n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Newline. Position the screen cursor to the beginning of the next line.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91279"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\t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Horizontal tab. Move the screen cursor to the next tab stop.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36918"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\r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Carriage return. Position the screen cursor to the beginning of the current line; do not advance to the next line.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5638"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\a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Alert. Sound the system bell.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91279"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\\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Backslash. Used to print a backslash character.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91279">
                <a:tc>
                  <a:txBody>
                    <a:bodyPr/>
                    <a:lstStyle/>
                    <a:p>
                      <a:pPr marL="25400" marR="25400" algn="ctr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\"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25400" algn="l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Double quote. Used to print a double quote character.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Location in memory where value can be stored</a:t>
            </a:r>
          </a:p>
          <a:p>
            <a:pPr lvl="1"/>
            <a:r>
              <a:rPr lang="en-US" dirty="0"/>
              <a:t>Common data types</a:t>
            </a:r>
          </a:p>
          <a:p>
            <a:pPr lvl="2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/>
              <a:t> - integer numbers</a:t>
            </a:r>
          </a:p>
          <a:p>
            <a:pPr lvl="2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dirty="0"/>
              <a:t> - characters</a:t>
            </a:r>
          </a:p>
          <a:p>
            <a:pPr lvl="2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/>
              <a:t> - floating point numbers</a:t>
            </a:r>
          </a:p>
          <a:p>
            <a:pPr lvl="1"/>
            <a:r>
              <a:rPr lang="en-US" dirty="0"/>
              <a:t>Declare variables with name and data type before use</a:t>
            </a:r>
          </a:p>
          <a:p>
            <a:pPr lvl="2">
              <a:buFontTx/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integer1;</a:t>
            </a:r>
          </a:p>
          <a:p>
            <a:pPr lvl="2">
              <a:buFontTx/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integer2;</a:t>
            </a:r>
          </a:p>
          <a:p>
            <a:pPr lvl="2">
              <a:buFontTx/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sum;</a:t>
            </a:r>
          </a:p>
          <a:p>
            <a:pPr lvl="1"/>
            <a:r>
              <a:rPr lang="en-US" dirty="0"/>
              <a:t>Can declare several variables of same type in one declaration</a:t>
            </a:r>
          </a:p>
          <a:p>
            <a:pPr lvl="2"/>
            <a:r>
              <a:rPr lang="en-US" dirty="0"/>
              <a:t>Comma-separated list</a:t>
            </a:r>
          </a:p>
          <a:p>
            <a:pPr lvl="2">
              <a:buFontTx/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integer1, integer2, sum;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Another Simple Program: Adding Two Integers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 stream object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&gt;&gt;</a:t>
            </a:r>
            <a:r>
              <a:rPr lang="en-US" dirty="0"/>
              <a:t> (stream extraction operator) </a:t>
            </a:r>
          </a:p>
          <a:p>
            <a:pPr lvl="2"/>
            <a:r>
              <a:rPr lang="en-US" dirty="0"/>
              <a:t>Used with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cin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dirty="0"/>
              <a:t>Waits for user to input value, then press </a:t>
            </a:r>
            <a:r>
              <a:rPr lang="en-US" i="1" dirty="0"/>
              <a:t>Enter</a:t>
            </a:r>
            <a:r>
              <a:rPr lang="en-US" dirty="0"/>
              <a:t> (Return) key</a:t>
            </a:r>
          </a:p>
          <a:p>
            <a:pPr lvl="2"/>
            <a:r>
              <a:rPr lang="en-US" dirty="0"/>
              <a:t>Stores value in variable to right of operator</a:t>
            </a:r>
          </a:p>
          <a:p>
            <a:pPr lvl="3"/>
            <a:r>
              <a:rPr lang="en-US" dirty="0"/>
              <a:t>Converts value to variable data type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(assignment operator)</a:t>
            </a:r>
          </a:p>
          <a:p>
            <a:pPr lvl="1"/>
            <a:r>
              <a:rPr lang="en-US" dirty="0"/>
              <a:t>Assigns value to variable</a:t>
            </a:r>
          </a:p>
          <a:p>
            <a:pPr lvl="1"/>
            <a:r>
              <a:rPr lang="en-US" dirty="0"/>
              <a:t>Binary operator (two operands)</a:t>
            </a:r>
          </a:p>
          <a:p>
            <a:pPr lvl="1"/>
            <a:r>
              <a:rPr lang="en-US" dirty="0"/>
              <a:t>Example:</a:t>
            </a:r>
          </a:p>
          <a:p>
            <a:pPr lvl="3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sum = variable1 + variable2;</a:t>
            </a:r>
          </a:p>
          <a:p>
            <a:pPr lvl="1"/>
            <a:endParaRPr 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Another Simple Program: Adding Two Integers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894556"/>
            <a:ext cx="7010400" cy="548481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Fig. 1.6: fig01_06.cpp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Addition program.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integer1;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first number to be input by user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integer2;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second number to be input by user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sum;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 // variable in which sum will be stored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0099FF"/>
                </a:solidFill>
                <a:cs typeface="Courier New" panose="02070309020205020404" pitchFamily="49" charset="0"/>
              </a:rPr>
              <a:t>"Enter first integer\n"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 // prompt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&gt;&gt; integer1;           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 // read an integer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0099FF"/>
                </a:solidFill>
                <a:cs typeface="Courier New" panose="02070309020205020404" pitchFamily="49" charset="0"/>
              </a:rPr>
              <a:t>"Enter second integer\n"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prompt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&gt;&gt; integer2;               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read an integer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sum = integer1 + integer2;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assign result to sum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0099FF"/>
                </a:solidFill>
                <a:cs typeface="Courier New" panose="02070309020205020404" pitchFamily="49" charset="0"/>
              </a:rPr>
              <a:t>"Sum is "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&lt;&lt; sum &lt;&lt;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print sum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dirty="0"/>
          </a:p>
        </p:txBody>
      </p:sp>
      <p:grpSp>
        <p:nvGrpSpPr>
          <p:cNvPr id="215048" name="Group 8"/>
          <p:cNvGrpSpPr>
            <a:grpSpLocks/>
          </p:cNvGrpSpPr>
          <p:nvPr/>
        </p:nvGrpSpPr>
        <p:grpSpPr bwMode="auto">
          <a:xfrm>
            <a:off x="1386509" y="2052809"/>
            <a:ext cx="4648200" cy="949325"/>
            <a:chOff x="960" y="842"/>
            <a:chExt cx="2928" cy="598"/>
          </a:xfrm>
        </p:grpSpPr>
        <p:sp>
          <p:nvSpPr>
            <p:cNvPr id="215044" name="Text Box 4"/>
            <p:cNvSpPr txBox="1">
              <a:spLocks noChangeArrowheads="1"/>
            </p:cNvSpPr>
            <p:nvPr/>
          </p:nvSpPr>
          <p:spPr bwMode="auto">
            <a:xfrm>
              <a:off x="2208" y="842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Declare integer variables.</a:t>
              </a:r>
            </a:p>
          </p:txBody>
        </p:sp>
        <p:sp>
          <p:nvSpPr>
            <p:cNvPr id="215045" name="Line 5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046" name="Line 6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047" name="Line 7"/>
            <p:cNvSpPr>
              <a:spLocks noChangeShapeType="1"/>
            </p:cNvSpPr>
            <p:nvPr/>
          </p:nvSpPr>
          <p:spPr bwMode="auto">
            <a:xfrm flipH="1">
              <a:off x="960" y="960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5051" name="Group 11"/>
          <p:cNvGrpSpPr>
            <a:grpSpLocks/>
          </p:cNvGrpSpPr>
          <p:nvPr/>
        </p:nvGrpSpPr>
        <p:grpSpPr bwMode="auto">
          <a:xfrm>
            <a:off x="1866900" y="2669381"/>
            <a:ext cx="4114800" cy="838200"/>
            <a:chOff x="1056" y="1248"/>
            <a:chExt cx="2592" cy="528"/>
          </a:xfrm>
        </p:grpSpPr>
        <p:sp>
          <p:nvSpPr>
            <p:cNvPr id="215049" name="Text Box 9"/>
            <p:cNvSpPr txBox="1">
              <a:spLocks noChangeArrowheads="1"/>
            </p:cNvSpPr>
            <p:nvPr/>
          </p:nvSpPr>
          <p:spPr bwMode="auto">
            <a:xfrm>
              <a:off x="1968" y="124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Use stream extraction operator with standard input stream to obtain user input.</a:t>
              </a:r>
            </a:p>
          </p:txBody>
        </p:sp>
        <p:sp>
          <p:nvSpPr>
            <p:cNvPr id="215050" name="Line 10"/>
            <p:cNvSpPr>
              <a:spLocks noChangeShapeType="1"/>
            </p:cNvSpPr>
            <p:nvPr/>
          </p:nvSpPr>
          <p:spPr bwMode="auto">
            <a:xfrm flipH="1">
              <a:off x="1056" y="134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5054" name="Group 14"/>
          <p:cNvGrpSpPr>
            <a:grpSpLocks/>
          </p:cNvGrpSpPr>
          <p:nvPr/>
        </p:nvGrpSpPr>
        <p:grpSpPr bwMode="auto">
          <a:xfrm>
            <a:off x="3962400" y="4149726"/>
            <a:ext cx="4114800" cy="1079500"/>
            <a:chOff x="2736" y="2195"/>
            <a:chExt cx="2592" cy="680"/>
          </a:xfrm>
        </p:grpSpPr>
        <p:sp>
          <p:nvSpPr>
            <p:cNvPr id="215052" name="Text Box 12"/>
            <p:cNvSpPr txBox="1">
              <a:spLocks noChangeArrowheads="1"/>
            </p:cNvSpPr>
            <p:nvPr/>
          </p:nvSpPr>
          <p:spPr bwMode="auto">
            <a:xfrm>
              <a:off x="3648" y="2195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Stream manipulator </a:t>
              </a:r>
              <a:r>
                <a:rPr lang="en-US" sz="1600" b="1">
                  <a:latin typeface="Courier New" panose="02070309020205020404" pitchFamily="49" charset="0"/>
                </a:rPr>
                <a:t>std::endl </a:t>
              </a:r>
              <a:r>
                <a:rPr lang="en-US" sz="1600">
                  <a:latin typeface="Times New Roman" panose="02020603050405020304" pitchFamily="18" charset="0"/>
                </a:rPr>
                <a:t>outputs a newline, then “flushes output buffer.”</a:t>
              </a:r>
            </a:p>
          </p:txBody>
        </p:sp>
        <p:sp>
          <p:nvSpPr>
            <p:cNvPr id="215053" name="Line 13"/>
            <p:cNvSpPr>
              <a:spLocks noChangeShapeType="1"/>
            </p:cNvSpPr>
            <p:nvPr/>
          </p:nvSpPr>
          <p:spPr bwMode="auto">
            <a:xfrm flipH="1">
              <a:off x="2736" y="2291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5059" name="Group 19"/>
          <p:cNvGrpSpPr>
            <a:grpSpLocks/>
          </p:cNvGrpSpPr>
          <p:nvPr/>
        </p:nvGrpSpPr>
        <p:grpSpPr bwMode="auto">
          <a:xfrm>
            <a:off x="1866900" y="5057775"/>
            <a:ext cx="5676900" cy="1411288"/>
            <a:chOff x="1152" y="2862"/>
            <a:chExt cx="3576" cy="889"/>
          </a:xfrm>
        </p:grpSpPr>
        <p:sp>
          <p:nvSpPr>
            <p:cNvPr id="215055" name="Text Box 15"/>
            <p:cNvSpPr txBox="1">
              <a:spLocks noChangeArrowheads="1"/>
            </p:cNvSpPr>
            <p:nvPr/>
          </p:nvSpPr>
          <p:spPr bwMode="auto">
            <a:xfrm>
              <a:off x="3048" y="3225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Concatenating, chaining or cascading stream insertion operations.</a:t>
              </a:r>
            </a:p>
          </p:txBody>
        </p:sp>
        <p:sp>
          <p:nvSpPr>
            <p:cNvPr id="215056" name="Line 16"/>
            <p:cNvSpPr>
              <a:spLocks noChangeShapeType="1"/>
            </p:cNvSpPr>
            <p:nvPr/>
          </p:nvSpPr>
          <p:spPr bwMode="auto">
            <a:xfrm flipH="1" flipV="1">
              <a:off x="2232" y="2862"/>
              <a:ext cx="81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057" name="Line 17"/>
            <p:cNvSpPr>
              <a:spLocks noChangeShapeType="1"/>
            </p:cNvSpPr>
            <p:nvPr/>
          </p:nvSpPr>
          <p:spPr bwMode="auto">
            <a:xfrm flipH="1" flipV="1">
              <a:off x="1872" y="2862"/>
              <a:ext cx="117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058" name="Line 18"/>
            <p:cNvSpPr>
              <a:spLocks noChangeShapeType="1"/>
            </p:cNvSpPr>
            <p:nvPr/>
          </p:nvSpPr>
          <p:spPr bwMode="auto">
            <a:xfrm flipH="1" flipV="1">
              <a:off x="1152" y="2862"/>
              <a:ext cx="189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5063" name="Group 23"/>
          <p:cNvGrpSpPr>
            <a:grpSpLocks/>
          </p:cNvGrpSpPr>
          <p:nvPr/>
        </p:nvGrpSpPr>
        <p:grpSpPr bwMode="auto">
          <a:xfrm>
            <a:off x="1676400" y="4043362"/>
            <a:ext cx="7086600" cy="1017588"/>
            <a:chOff x="1056" y="2142"/>
            <a:chExt cx="4464" cy="641"/>
          </a:xfrm>
        </p:grpSpPr>
        <p:sp>
          <p:nvSpPr>
            <p:cNvPr id="215060" name="Text Box 20"/>
            <p:cNvSpPr txBox="1">
              <a:spLocks noChangeArrowheads="1"/>
            </p:cNvSpPr>
            <p:nvPr/>
          </p:nvSpPr>
          <p:spPr bwMode="auto">
            <a:xfrm>
              <a:off x="1968" y="2142"/>
              <a:ext cx="3552" cy="64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Calculations can be performed in output statements: alternative for lines 18 and 20:</a:t>
              </a:r>
            </a:p>
            <a:p>
              <a:endParaRPr lang="en-US" sz="1600">
                <a:latin typeface="Times New Roman" panose="02020603050405020304" pitchFamily="18" charset="0"/>
              </a:endParaRPr>
            </a:p>
            <a:p>
              <a:r>
                <a: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std::cout &lt;&lt; </a:t>
              </a:r>
              <a:r>
                <a:rPr lang="en-US" sz="1200" b="1">
                  <a:solidFill>
                    <a:srgbClr val="0099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is "</a:t>
              </a:r>
              <a:r>
                <a:rPr 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integer1 + integer2 &lt;&lt; std::endl;</a:t>
              </a:r>
            </a:p>
          </p:txBody>
        </p:sp>
        <p:sp>
          <p:nvSpPr>
            <p:cNvPr id="215061" name="Line 21"/>
            <p:cNvSpPr>
              <a:spLocks noChangeShapeType="1"/>
            </p:cNvSpPr>
            <p:nvPr/>
          </p:nvSpPr>
          <p:spPr bwMode="auto">
            <a:xfrm flipH="1">
              <a:off x="1056" y="223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Another Simple Program: Adding Two Integers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690"/>
            <a:ext cx="8229600" cy="50450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Variable names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Correspond to actual locations in computer's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variable has name, type, size and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new value placed into variable, overwrites previous value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0000FF"/>
                </a:solidFill>
              </a:rPr>
              <a:t>std</a:t>
            </a:r>
            <a:r>
              <a:rPr lang="en-US" dirty="0">
                <a:solidFill>
                  <a:srgbClr val="0000FF"/>
                </a:solidFill>
              </a:rPr>
              <a:t>::</a:t>
            </a:r>
            <a:r>
              <a:rPr lang="en-US" dirty="0" err="1">
                <a:solidFill>
                  <a:srgbClr val="0000FF"/>
                </a:solidFill>
              </a:rPr>
              <a:t>cin</a:t>
            </a:r>
            <a:r>
              <a:rPr lang="en-US" dirty="0">
                <a:solidFill>
                  <a:srgbClr val="0000FF"/>
                </a:solidFill>
              </a:rPr>
              <a:t> &gt;&gt; integer1;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 user entered 45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0000FF"/>
                </a:solidFill>
              </a:rPr>
              <a:t>std</a:t>
            </a:r>
            <a:r>
              <a:rPr lang="en-US" dirty="0">
                <a:solidFill>
                  <a:srgbClr val="0000FF"/>
                </a:solidFill>
              </a:rPr>
              <a:t>::</a:t>
            </a:r>
            <a:r>
              <a:rPr lang="en-US" dirty="0" err="1">
                <a:solidFill>
                  <a:srgbClr val="0000FF"/>
                </a:solidFill>
              </a:rPr>
              <a:t>cin</a:t>
            </a:r>
            <a:r>
              <a:rPr lang="en-US" dirty="0">
                <a:solidFill>
                  <a:srgbClr val="0000FF"/>
                </a:solidFill>
              </a:rPr>
              <a:t> &gt;&gt; integer2;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 user entered 72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sum = integer1 + integer2;</a:t>
            </a:r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6629400" y="3509963"/>
            <a:ext cx="1574800" cy="8699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6629400" y="2819400"/>
            <a:ext cx="1574800" cy="519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6629400" y="4557713"/>
            <a:ext cx="1574800" cy="12588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6626" name="Group 18"/>
          <p:cNvGrpSpPr>
            <a:grpSpLocks/>
          </p:cNvGrpSpPr>
          <p:nvPr/>
        </p:nvGrpSpPr>
        <p:grpSpPr bwMode="auto">
          <a:xfrm>
            <a:off x="6686550" y="2949575"/>
            <a:ext cx="1460500" cy="258763"/>
            <a:chOff x="880" y="1488"/>
            <a:chExt cx="1233" cy="192"/>
          </a:xfrm>
        </p:grpSpPr>
        <p:sp>
          <p:nvSpPr>
            <p:cNvPr id="196627" name="Rectangle 1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8" name="Rectangle 2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9" name="Rectangle 21"/>
            <p:cNvSpPr>
              <a:spLocks noChangeArrowheads="1"/>
            </p:cNvSpPr>
            <p:nvPr/>
          </p:nvSpPr>
          <p:spPr bwMode="auto">
            <a:xfrm>
              <a:off x="880" y="1499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6631" name="Group 23"/>
          <p:cNvGrpSpPr>
            <a:grpSpLocks/>
          </p:cNvGrpSpPr>
          <p:nvPr/>
        </p:nvGrpSpPr>
        <p:grpSpPr bwMode="auto">
          <a:xfrm>
            <a:off x="6686550" y="3613150"/>
            <a:ext cx="1460500" cy="258763"/>
            <a:chOff x="880" y="1488"/>
            <a:chExt cx="1233" cy="192"/>
          </a:xfrm>
        </p:grpSpPr>
        <p:sp>
          <p:nvSpPr>
            <p:cNvPr id="196632" name="Rectangle 24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3" name="Rectangle 25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34" name="Rectangle 26"/>
            <p:cNvSpPr>
              <a:spLocks noChangeArrowheads="1"/>
            </p:cNvSpPr>
            <p:nvPr/>
          </p:nvSpPr>
          <p:spPr bwMode="auto">
            <a:xfrm>
              <a:off x="880" y="1499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sz="16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6635" name="Rectangle 27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6636" name="Group 28"/>
          <p:cNvGrpSpPr>
            <a:grpSpLocks/>
          </p:cNvGrpSpPr>
          <p:nvPr/>
        </p:nvGrpSpPr>
        <p:grpSpPr bwMode="auto">
          <a:xfrm>
            <a:off x="6686550" y="4014788"/>
            <a:ext cx="1460500" cy="257175"/>
            <a:chOff x="880" y="1488"/>
            <a:chExt cx="1233" cy="190"/>
          </a:xfrm>
        </p:grpSpPr>
        <p:sp>
          <p:nvSpPr>
            <p:cNvPr id="196637" name="Rectangle 2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8" name="Rectangle 3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39" name="Rectangle 31"/>
            <p:cNvSpPr>
              <a:spLocks noChangeArrowheads="1"/>
            </p:cNvSpPr>
            <p:nvPr/>
          </p:nvSpPr>
          <p:spPr bwMode="auto">
            <a:xfrm>
              <a:off x="880" y="1497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integer2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6640" name="Rectangle 32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6641" name="Group 33"/>
          <p:cNvGrpSpPr>
            <a:grpSpLocks/>
          </p:cNvGrpSpPr>
          <p:nvPr/>
        </p:nvGrpSpPr>
        <p:grpSpPr bwMode="auto">
          <a:xfrm>
            <a:off x="6686550" y="4660900"/>
            <a:ext cx="1460500" cy="257175"/>
            <a:chOff x="880" y="1488"/>
            <a:chExt cx="1233" cy="190"/>
          </a:xfrm>
        </p:grpSpPr>
        <p:sp>
          <p:nvSpPr>
            <p:cNvPr id="196642" name="Rectangle 34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43" name="Rectangle 35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4" name="Rectangle 36"/>
            <p:cNvSpPr>
              <a:spLocks noChangeArrowheads="1"/>
            </p:cNvSpPr>
            <p:nvPr/>
          </p:nvSpPr>
          <p:spPr bwMode="auto">
            <a:xfrm>
              <a:off x="880" y="1497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6645" name="Rectangle 37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6646" name="Group 38"/>
          <p:cNvGrpSpPr>
            <a:grpSpLocks/>
          </p:cNvGrpSpPr>
          <p:nvPr/>
        </p:nvGrpSpPr>
        <p:grpSpPr bwMode="auto">
          <a:xfrm>
            <a:off x="6686550" y="5049838"/>
            <a:ext cx="1460500" cy="257175"/>
            <a:chOff x="880" y="1488"/>
            <a:chExt cx="1233" cy="191"/>
          </a:xfrm>
        </p:grpSpPr>
        <p:sp>
          <p:nvSpPr>
            <p:cNvPr id="196647" name="Rectangle 3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48" name="Rectangle 4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9" name="Rectangle 41"/>
            <p:cNvSpPr>
              <a:spLocks noChangeArrowheads="1"/>
            </p:cNvSpPr>
            <p:nvPr/>
          </p:nvSpPr>
          <p:spPr bwMode="auto">
            <a:xfrm>
              <a:off x="880" y="1499"/>
              <a:ext cx="8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integer2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6650" name="Rectangle 42"/>
            <p:cNvSpPr>
              <a:spLocks noChangeArrowheads="1"/>
            </p:cNvSpPr>
            <p:nvPr/>
          </p:nvSpPr>
          <p:spPr bwMode="auto">
            <a:xfrm>
              <a:off x="1824" y="1488"/>
              <a:ext cx="20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6651" name="Group 43"/>
          <p:cNvGrpSpPr>
            <a:grpSpLocks/>
          </p:cNvGrpSpPr>
          <p:nvPr/>
        </p:nvGrpSpPr>
        <p:grpSpPr bwMode="auto">
          <a:xfrm>
            <a:off x="7108825" y="5451475"/>
            <a:ext cx="1062038" cy="258763"/>
            <a:chOff x="3813" y="3514"/>
            <a:chExt cx="896" cy="191"/>
          </a:xfrm>
        </p:grpSpPr>
        <p:sp>
          <p:nvSpPr>
            <p:cNvPr id="196652" name="Rectangle 44"/>
            <p:cNvSpPr>
              <a:spLocks noChangeArrowheads="1"/>
            </p:cNvSpPr>
            <p:nvPr/>
          </p:nvSpPr>
          <p:spPr bwMode="auto">
            <a:xfrm>
              <a:off x="4313" y="3514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3" name="Rectangle 45"/>
            <p:cNvSpPr>
              <a:spLocks noChangeArrowheads="1"/>
            </p:cNvSpPr>
            <p:nvPr/>
          </p:nvSpPr>
          <p:spPr bwMode="auto">
            <a:xfrm>
              <a:off x="3813" y="3525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54" name="Rectangle 46"/>
            <p:cNvSpPr>
              <a:spLocks noChangeArrowheads="1"/>
            </p:cNvSpPr>
            <p:nvPr/>
          </p:nvSpPr>
          <p:spPr bwMode="auto">
            <a:xfrm>
              <a:off x="3888" y="3525"/>
              <a:ext cx="3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sum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6655" name="Rectangle 47"/>
            <p:cNvSpPr>
              <a:spLocks noChangeArrowheads="1"/>
            </p:cNvSpPr>
            <p:nvPr/>
          </p:nvSpPr>
          <p:spPr bwMode="auto">
            <a:xfrm>
              <a:off x="4400" y="3514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117</a:t>
              </a:r>
              <a:endParaRPr 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Memory Concepts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531005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A class is defined by specifying the data and the code that operate on the data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en-US" sz="28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The general form: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smtClean="0"/>
              <a:t>	</a:t>
            </a:r>
            <a:r>
              <a:rPr lang="en-US" altLang="en-US" sz="2400" dirty="0" smtClean="0">
                <a:solidFill>
                  <a:srgbClr val="0000CC"/>
                </a:solidFill>
              </a:rPr>
              <a:t>class </a:t>
            </a:r>
            <a:r>
              <a:rPr lang="en-US" altLang="en-US" sz="2400" i="1" dirty="0" err="1" smtClean="0">
                <a:solidFill>
                  <a:srgbClr val="0000CC"/>
                </a:solidFill>
              </a:rPr>
              <a:t>classname</a:t>
            </a:r>
            <a:r>
              <a:rPr lang="en-US" altLang="en-US" sz="2400" dirty="0" smtClean="0">
                <a:solidFill>
                  <a:srgbClr val="0000CC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CC"/>
                </a:solidFill>
              </a:rPr>
              <a:t>		private data and functions declarations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CC"/>
                </a:solidFill>
              </a:rPr>
              <a:t>	access-</a:t>
            </a:r>
            <a:r>
              <a:rPr lang="en-US" altLang="en-US" sz="2400" dirty="0" err="1" smtClean="0">
                <a:solidFill>
                  <a:srgbClr val="0000CC"/>
                </a:solidFill>
              </a:rPr>
              <a:t>specifier</a:t>
            </a:r>
            <a:r>
              <a:rPr lang="en-US" altLang="en-US" sz="2400" dirty="0" smtClean="0">
                <a:solidFill>
                  <a:srgbClr val="0000CC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CC"/>
                </a:solidFill>
              </a:rPr>
              <a:t>			data and functions declarations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CC"/>
                </a:solidFill>
              </a:rPr>
              <a:t>	access-</a:t>
            </a:r>
            <a:r>
              <a:rPr lang="en-US" altLang="en-US" sz="2400" dirty="0" err="1" smtClean="0">
                <a:solidFill>
                  <a:srgbClr val="0000CC"/>
                </a:solidFill>
              </a:rPr>
              <a:t>specifier</a:t>
            </a:r>
            <a:r>
              <a:rPr lang="en-US" altLang="en-US" sz="2400" dirty="0" smtClean="0">
                <a:solidFill>
                  <a:srgbClr val="0000CC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CC"/>
                </a:solidFill>
              </a:rPr>
              <a:t>			data and functions declarations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CC"/>
                </a:solidFill>
              </a:rPr>
              <a:t>    };</a:t>
            </a:r>
          </a:p>
          <a:p>
            <a:pPr eaLnBrk="1" hangingPunct="1">
              <a:buFont typeface="Wingdings" pitchFamily="2" charset="2"/>
              <a:buChar char="ü"/>
            </a:pPr>
            <a:endParaRPr lang="en-US" altLang="en-US" sz="20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The General Form of a Class in C++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Inherit all ANSI C directives</a:t>
            </a:r>
          </a:p>
          <a:p>
            <a:pPr algn="just"/>
            <a:r>
              <a:rPr lang="en-US" dirty="0"/>
              <a:t>Inherit all C functions</a:t>
            </a:r>
          </a:p>
          <a:p>
            <a:pPr algn="just"/>
            <a:r>
              <a:rPr lang="en-US" dirty="0"/>
              <a:t>You don’t have to write OOP programming in C++</a:t>
            </a:r>
            <a:endParaRPr lang="th-TH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Basic C++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81086"/>
            <a:ext cx="7696200" cy="5045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class </a:t>
            </a:r>
            <a:r>
              <a:rPr lang="en-US" dirty="0">
                <a:solidFill>
                  <a:srgbClr val="0000CC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>
                <a:solidFill>
                  <a:srgbClr val="0000CC"/>
                </a:solidFill>
              </a:rPr>
              <a:t> age;</a:t>
            </a: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void </a:t>
            </a:r>
            <a:r>
              <a:rPr lang="en-US" dirty="0" err="1">
                <a:solidFill>
                  <a:srgbClr val="0000CC"/>
                </a:solidFill>
              </a:rPr>
              <a:t>display_age</a:t>
            </a:r>
            <a:r>
              <a:rPr lang="en-US" dirty="0">
                <a:solidFill>
                  <a:srgbClr val="0000CC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cout</a:t>
            </a:r>
            <a:r>
              <a:rPr lang="en-US" dirty="0">
                <a:solidFill>
                  <a:srgbClr val="0000CC"/>
                </a:solidFill>
              </a:rPr>
              <a:t> &lt;&lt;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};</a:t>
            </a:r>
          </a:p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5562600"/>
          </a:xfrm>
        </p:spPr>
        <p:txBody>
          <a:bodyPr/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Functions that are declared within a class are called </a:t>
            </a:r>
            <a:r>
              <a:rPr lang="en-US" sz="2800" i="1" dirty="0" smtClean="0">
                <a:solidFill>
                  <a:srgbClr val="0000CC"/>
                </a:solidFill>
                <a:cs typeface="Times New Roman" pitchFamily="18" charset="0"/>
              </a:rPr>
              <a:t>member functions</a:t>
            </a:r>
          </a:p>
          <a:p>
            <a:pPr algn="just"/>
            <a:endParaRPr lang="en-US" sz="2800" i="1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00CC"/>
                </a:solidFill>
                <a:cs typeface="Times New Roman" pitchFamily="18" charset="0"/>
              </a:rPr>
              <a:t>Member</a:t>
            </a:r>
            <a:r>
              <a:rPr lang="en-US" sz="2800" i="1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functions may access any element of the class of which they are a part, this includes all private elements</a:t>
            </a:r>
            <a:endParaRPr lang="en-US" sz="2800" dirty="0">
              <a:cs typeface="Times New Roman" pitchFamily="18" charset="0"/>
            </a:endParaRP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Variables that are elements of a class are called </a:t>
            </a:r>
            <a:r>
              <a:rPr lang="en-US" sz="2800" b="1" i="1" dirty="0" smtClean="0">
                <a:solidFill>
                  <a:srgbClr val="0000CC"/>
                </a:solidFill>
                <a:cs typeface="Times New Roman" pitchFamily="18" charset="0"/>
              </a:rPr>
              <a:t>member variables </a:t>
            </a:r>
            <a:r>
              <a:rPr lang="en-US" sz="2800" dirty="0" smtClean="0">
                <a:cs typeface="Times New Roman" pitchFamily="18" charset="0"/>
              </a:rPr>
              <a:t>or </a:t>
            </a:r>
            <a:r>
              <a:rPr lang="en-US" sz="2800" i="1" dirty="0" smtClean="0">
                <a:cs typeface="Times New Roman" pitchFamily="18" charset="0"/>
              </a:rPr>
              <a:t>data members. (The term </a:t>
            </a:r>
            <a:r>
              <a:rPr lang="en-US" sz="2800" i="1" dirty="0" smtClean="0">
                <a:solidFill>
                  <a:srgbClr val="0000CC"/>
                </a:solidFill>
                <a:cs typeface="Times New Roman" pitchFamily="18" charset="0"/>
              </a:rPr>
              <a:t>instance variable </a:t>
            </a:r>
            <a:r>
              <a:rPr lang="en-US" sz="2800" i="1" dirty="0" smtClean="0">
                <a:cs typeface="Times New Roman" pitchFamily="18" charset="0"/>
              </a:rPr>
              <a:t>is also used)</a:t>
            </a:r>
            <a:endParaRPr lang="en-US" altLang="en-US" sz="2800" dirty="0" smtClean="0">
              <a:cs typeface="Times New Roman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The General Form of a Class in C++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>
                <a:solidFill>
                  <a:srgbClr val="0000CC"/>
                </a:solidFill>
                <a:cs typeface="Times New Roman" pitchFamily="18" charset="0"/>
              </a:rPr>
              <a:t>access-</a:t>
            </a:r>
            <a:r>
              <a:rPr lang="en-US" sz="2800" i="1" dirty="0" err="1" smtClean="0">
                <a:solidFill>
                  <a:srgbClr val="0000CC"/>
                </a:solidFill>
                <a:cs typeface="Times New Roman" pitchFamily="18" charset="0"/>
              </a:rPr>
              <a:t>specifier</a:t>
            </a:r>
            <a:r>
              <a:rPr lang="en-US" sz="2800" i="1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is one of these three C++ keywords: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public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private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Protected</a:t>
            </a:r>
          </a:p>
          <a:p>
            <a:r>
              <a:rPr lang="en-US" sz="2800" dirty="0" smtClean="0">
                <a:cs typeface="Times New Roman" pitchFamily="18" charset="0"/>
              </a:rPr>
              <a:t>(access-</a:t>
            </a:r>
            <a:r>
              <a:rPr lang="en-US" sz="2800" dirty="0" err="1" smtClean="0">
                <a:cs typeface="Times New Roman" pitchFamily="18" charset="0"/>
              </a:rPr>
              <a:t>specifier</a:t>
            </a:r>
            <a:r>
              <a:rPr lang="en-US" sz="2800" dirty="0" smtClean="0">
                <a:cs typeface="Times New Roman" pitchFamily="18" charset="0"/>
              </a:rPr>
              <a:t> is also known as visibility label)</a:t>
            </a: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By default, functions and data declared within a class are 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private</a:t>
            </a:r>
            <a:r>
              <a:rPr lang="en-US" sz="2800" dirty="0" smtClean="0">
                <a:cs typeface="Times New Roman" pitchFamily="18" charset="0"/>
              </a:rPr>
              <a:t> to that class and may be accessed only by other members of the class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Access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Specifier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Once an </a:t>
            </a:r>
            <a:r>
              <a:rPr lang="en-US" sz="2800" dirty="0" smtClean="0">
                <a:solidFill>
                  <a:srgbClr val="0000CC"/>
                </a:solidFill>
              </a:rPr>
              <a:t>access-specifier</a:t>
            </a:r>
            <a:r>
              <a:rPr lang="en-US" sz="2800" dirty="0" smtClean="0"/>
              <a:t> has been used, it remains in effect until either another access-specifier is encountered or the end of the class declaration is reached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sz="28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</a:rPr>
              <a:t>public access-specifier </a:t>
            </a:r>
            <a:r>
              <a:rPr lang="en-US" sz="2800" dirty="0"/>
              <a:t>allows functions or data to be accessible to other parts of your program</a:t>
            </a:r>
          </a:p>
          <a:p>
            <a:pPr algn="just">
              <a:buFont typeface="Wingdings" pitchFamily="2" charset="2"/>
              <a:buChar char="ü"/>
            </a:pPr>
            <a:endParaRPr lang="en-US" sz="2800" dirty="0"/>
          </a:p>
          <a:p>
            <a:pPr algn="just">
              <a:buFont typeface="Wingdings" pitchFamily="2" charset="2"/>
              <a:buChar char="ü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</a:rPr>
              <a:t>protected </a:t>
            </a:r>
            <a:r>
              <a:rPr lang="en-US" sz="2800" dirty="0"/>
              <a:t>access-specifier is needed only when inheritance is involved 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sz="28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Access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Specifier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dirty="0" smtClean="0"/>
              <a:t>In general, you should make all </a:t>
            </a:r>
            <a:r>
              <a:rPr lang="en-US" sz="2800" dirty="0" smtClean="0">
                <a:solidFill>
                  <a:srgbClr val="0000CC"/>
                </a:solidFill>
              </a:rPr>
              <a:t>data members </a:t>
            </a:r>
            <a:r>
              <a:rPr lang="en-US" sz="2800" dirty="0" smtClean="0"/>
              <a:t>of a class private to that class.</a:t>
            </a:r>
          </a:p>
          <a:p>
            <a:pPr lvl="1" algn="just"/>
            <a:r>
              <a:rPr lang="en-US" sz="2400" dirty="0" smtClean="0"/>
              <a:t>This is part of the way that encapsulation is achieved</a:t>
            </a:r>
          </a:p>
          <a:p>
            <a:pPr lvl="1" algn="just"/>
            <a:endParaRPr lang="en-US" sz="2400" dirty="0" smtClean="0"/>
          </a:p>
          <a:p>
            <a:pPr algn="just"/>
            <a:r>
              <a:rPr lang="en-US" sz="2800" dirty="0" smtClean="0"/>
              <a:t> However, there may be situations in which you will need to make one or more variables public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Access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Specifier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Once a class has been declared, we can create variables (object) of that type by using the class name (like any other built in variables)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The necessary memory space is allocated to an object at this stage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Class specification provides only a template and does not create any memory space for the  members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Format: </a:t>
            </a:r>
            <a:r>
              <a:rPr lang="en-US" altLang="en-US" sz="2400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class_name</a:t>
            </a:r>
            <a:r>
              <a:rPr lang="en-US" altLang="en-US" sz="2400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	 </a:t>
            </a:r>
            <a:r>
              <a:rPr lang="en-US" altLang="en-US" sz="2400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object_name</a:t>
            </a:r>
            <a:r>
              <a:rPr lang="en-US" altLang="en-US" sz="2400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Example: </a:t>
            </a:r>
            <a:r>
              <a:rPr lang="en-US" altLang="en-US" sz="2400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person p;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Creating Objects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28955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Objects can also be created when a class is defined by placing their names immediately after the closing brace.</a:t>
            </a:r>
          </a:p>
          <a:p>
            <a:pPr lvl="1" algn="just">
              <a:buFont typeface="Arial" charset="0"/>
              <a:buNone/>
            </a:pPr>
            <a:r>
              <a:rPr lang="en-US" altLang="en-US" b="1" dirty="0" smtClean="0">
                <a:solidFill>
                  <a:srgbClr val="0000CC"/>
                </a:solidFill>
              </a:rPr>
              <a:t>class </a:t>
            </a:r>
            <a:r>
              <a:rPr lang="en-US" altLang="en-US" b="1" dirty="0" err="1" smtClean="0">
                <a:solidFill>
                  <a:srgbClr val="0000CC"/>
                </a:solidFill>
              </a:rPr>
              <a:t>class_name</a:t>
            </a:r>
            <a:endParaRPr lang="en-US" altLang="en-US" b="1" dirty="0" smtClean="0">
              <a:solidFill>
                <a:srgbClr val="0000CC"/>
              </a:solidFill>
            </a:endParaRPr>
          </a:p>
          <a:p>
            <a:pPr lvl="1" algn="just">
              <a:buFont typeface="Arial" charset="0"/>
              <a:buNone/>
            </a:pPr>
            <a:r>
              <a:rPr lang="en-US" altLang="en-US" b="1" dirty="0" smtClean="0">
                <a:solidFill>
                  <a:srgbClr val="0000CC"/>
                </a:solidFill>
              </a:rPr>
              <a:t>{</a:t>
            </a:r>
          </a:p>
          <a:p>
            <a:pPr lvl="1" algn="just">
              <a:buFont typeface="Arial" charset="0"/>
              <a:buNone/>
            </a:pPr>
            <a:endParaRPr lang="en-US" altLang="en-US" sz="1800" b="1" dirty="0" smtClean="0">
              <a:solidFill>
                <a:srgbClr val="0000CC"/>
              </a:solidFill>
            </a:endParaRPr>
          </a:p>
          <a:p>
            <a:pPr lvl="1" algn="just">
              <a:buFont typeface="Arial" charset="0"/>
              <a:buNone/>
            </a:pPr>
            <a:r>
              <a:rPr lang="en-US" altLang="en-US" b="1" dirty="0" smtClean="0">
                <a:solidFill>
                  <a:srgbClr val="0000CC"/>
                </a:solidFill>
              </a:rPr>
              <a:t>} x, y, z;</a:t>
            </a:r>
          </a:p>
          <a:p>
            <a:pPr algn="just" eaLnBrk="1" hangingPunct="1">
              <a:buFont typeface="Arial" charset="0"/>
              <a:buNone/>
            </a:pPr>
            <a:endParaRPr lang="en-US" altLang="en-US" sz="2800" b="1" dirty="0" smtClean="0"/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en-US" sz="2800" dirty="0" smtClean="0"/>
              <a:t>Each object contains its own copy of each instance variables defined by the class</a:t>
            </a:r>
          </a:p>
          <a:p>
            <a:pPr algn="just" eaLnBrk="1" hangingPunct="1">
              <a:buFont typeface="Arial" charset="0"/>
              <a:buNone/>
            </a:pPr>
            <a:endParaRPr lang="en-US" altLang="en-US" sz="2800" b="1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Creating Objects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n-US" sz="3200" dirty="0" smtClean="0">
                <a:cs typeface="Times New Roman" pitchFamily="18" charset="0"/>
              </a:rPr>
              <a:t>The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private</a:t>
            </a:r>
            <a:r>
              <a:rPr lang="en-US" sz="3200" dirty="0" smtClean="0">
                <a:cs typeface="Times New Roman" pitchFamily="18" charset="0"/>
              </a:rPr>
              <a:t> data of a class can only be accessed only through the member functions of that class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3200" dirty="0" smtClean="0">
                <a:cs typeface="Times New Roman" pitchFamily="18" charset="0"/>
              </a:rPr>
              <a:t>Following is the format for accessing a member</a:t>
            </a:r>
          </a:p>
          <a:p>
            <a:pPr lvl="1" algn="just">
              <a:buFont typeface="Arial" charset="0"/>
              <a:buNone/>
            </a:pP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Object_name.function_name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(arguments)</a:t>
            </a:r>
          </a:p>
          <a:p>
            <a:pPr lvl="1" algn="just">
              <a:buFont typeface="Arial" charset="0"/>
              <a:buNone/>
            </a:pPr>
            <a:r>
              <a:rPr lang="en-US" sz="2800" dirty="0" err="1" smtClean="0">
                <a:solidFill>
                  <a:srgbClr val="0000CC"/>
                </a:solidFill>
                <a:cs typeface="Times New Roman" pitchFamily="18" charset="0"/>
              </a:rPr>
              <a:t>Object_name.variable_name</a:t>
            </a:r>
            <a:endParaRPr lang="en-US" sz="2800" dirty="0" smtClean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ü"/>
            </a:pPr>
            <a:endParaRPr lang="en-US" sz="3200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Accessing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Class Members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n-US" dirty="0" smtClean="0"/>
              <a:t>Member functions can be defined in two places: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Outside the class definition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Inside the class definition</a:t>
            </a:r>
          </a:p>
          <a:p>
            <a:pPr lvl="1" algn="just" eaLnBrk="1" hangingPunct="1">
              <a:buFont typeface="Wingdings" pitchFamily="2" charset="2"/>
              <a:buChar char="§"/>
            </a:pPr>
            <a:endParaRPr lang="en-US" dirty="0" smtClean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dirty="0" smtClean="0"/>
              <a:t>Irrespective of the place of definition, the function will perform the same task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Defining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Member Functions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0275"/>
            <a:ext cx="8229600" cy="5546725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dirty="0" smtClean="0"/>
              <a:t>Member functions that are only declared inside of a class, have to be defined separately outside the class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dirty="0" smtClean="0"/>
              <a:t>General format of a member function definition outside the class is </a:t>
            </a:r>
          </a:p>
          <a:p>
            <a:pPr lvl="1" algn="just">
              <a:buFont typeface="Arial" pitchFamily="34" charset="0"/>
              <a:buNone/>
              <a:defRPr/>
            </a:pPr>
            <a:r>
              <a:rPr lang="en-US" sz="2600" dirty="0" err="1">
                <a:solidFill>
                  <a:srgbClr val="0000CC"/>
                </a:solidFill>
              </a:rPr>
              <a:t>r</a:t>
            </a:r>
            <a:r>
              <a:rPr lang="en-US" sz="2600" dirty="0" err="1" smtClean="0">
                <a:solidFill>
                  <a:srgbClr val="0000CC"/>
                </a:solidFill>
              </a:rPr>
              <a:t>eturn_type</a:t>
            </a:r>
            <a:r>
              <a:rPr lang="en-US" sz="2600" dirty="0" smtClean="0">
                <a:solidFill>
                  <a:srgbClr val="0000CC"/>
                </a:solidFill>
              </a:rPr>
              <a:t> </a:t>
            </a:r>
            <a:r>
              <a:rPr lang="en-US" sz="2600" dirty="0" err="1" smtClean="0">
                <a:solidFill>
                  <a:srgbClr val="0000CC"/>
                </a:solidFill>
              </a:rPr>
              <a:t>class_name</a:t>
            </a:r>
            <a:r>
              <a:rPr lang="en-US" sz="2600" dirty="0" smtClean="0">
                <a:solidFill>
                  <a:srgbClr val="0000CC"/>
                </a:solidFill>
              </a:rPr>
              <a:t>:: </a:t>
            </a:r>
            <a:r>
              <a:rPr lang="en-US" sz="2600" dirty="0" err="1" smtClean="0">
                <a:solidFill>
                  <a:srgbClr val="0000CC"/>
                </a:solidFill>
              </a:rPr>
              <a:t>function_name</a:t>
            </a:r>
            <a:r>
              <a:rPr lang="en-US" sz="2600" dirty="0" smtClean="0">
                <a:solidFill>
                  <a:srgbClr val="0000CC"/>
                </a:solidFill>
              </a:rPr>
              <a:t> (arguments)</a:t>
            </a:r>
          </a:p>
          <a:p>
            <a:pPr lvl="1" algn="just">
              <a:buFont typeface="Arial" pitchFamily="34" charset="0"/>
              <a:buNone/>
              <a:defRPr/>
            </a:pPr>
            <a:r>
              <a:rPr lang="en-US" sz="2600" dirty="0" smtClean="0">
                <a:solidFill>
                  <a:srgbClr val="0000CC"/>
                </a:solidFill>
              </a:rPr>
              <a:t>{</a:t>
            </a:r>
          </a:p>
          <a:p>
            <a:pPr lvl="1" algn="just">
              <a:buFont typeface="Arial" pitchFamily="34" charset="0"/>
              <a:buNone/>
              <a:defRPr/>
            </a:pPr>
            <a:r>
              <a:rPr lang="en-US" sz="2600" dirty="0" smtClean="0">
                <a:solidFill>
                  <a:srgbClr val="0000CC"/>
                </a:solidFill>
              </a:rPr>
              <a:t>}</a:t>
            </a:r>
            <a:endParaRPr lang="en-US" sz="2600" dirty="0" smtClean="0"/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dirty="0" smtClean="0"/>
              <a:t>The membership label </a:t>
            </a:r>
            <a:r>
              <a:rPr lang="en-US" sz="2600" dirty="0" err="1" smtClean="0">
                <a:solidFill>
                  <a:srgbClr val="0000CC"/>
                </a:solidFill>
              </a:rPr>
              <a:t>class_name</a:t>
            </a:r>
            <a:r>
              <a:rPr lang="en-US" sz="2600" dirty="0" smtClean="0">
                <a:solidFill>
                  <a:srgbClr val="0000CC"/>
                </a:solidFill>
              </a:rPr>
              <a:t>:: </a:t>
            </a:r>
            <a:r>
              <a:rPr lang="en-US" sz="2600" dirty="0" smtClean="0"/>
              <a:t>tells the compiler that, function </a:t>
            </a:r>
            <a:r>
              <a:rPr lang="en-US" sz="2600" dirty="0" err="1" smtClean="0">
                <a:solidFill>
                  <a:srgbClr val="0000CC"/>
                </a:solidFill>
              </a:rPr>
              <a:t>function_name</a:t>
            </a:r>
            <a:r>
              <a:rPr lang="en-US" sz="2600" dirty="0" smtClean="0">
                <a:solidFill>
                  <a:srgbClr val="0000CC"/>
                </a:solidFill>
              </a:rPr>
              <a:t> </a:t>
            </a:r>
            <a:r>
              <a:rPr lang="en-US" sz="2600" dirty="0" smtClean="0"/>
              <a:t>belongs to the class </a:t>
            </a:r>
            <a:r>
              <a:rPr lang="en-US" sz="2600" dirty="0" err="1" smtClean="0">
                <a:solidFill>
                  <a:srgbClr val="0000CC"/>
                </a:solidFill>
              </a:rPr>
              <a:t>class_name</a:t>
            </a:r>
            <a:endParaRPr lang="en-US" sz="2600" dirty="0" smtClean="0">
              <a:solidFill>
                <a:srgbClr val="0000CC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dirty="0" smtClean="0"/>
              <a:t>The symbol </a:t>
            </a:r>
            <a:r>
              <a:rPr lang="en-US" sz="2600" dirty="0" smtClean="0">
                <a:solidFill>
                  <a:srgbClr val="0000CC"/>
                </a:solidFill>
              </a:rPr>
              <a:t> </a:t>
            </a:r>
            <a:r>
              <a:rPr lang="en-US" sz="2600" b="1" dirty="0" smtClean="0">
                <a:solidFill>
                  <a:srgbClr val="0000CC"/>
                </a:solidFill>
              </a:rPr>
              <a:t>::</a:t>
            </a:r>
            <a:r>
              <a:rPr lang="en-US" sz="2600" dirty="0" smtClean="0">
                <a:solidFill>
                  <a:srgbClr val="0000CC"/>
                </a:solidFill>
              </a:rPr>
              <a:t> </a:t>
            </a:r>
            <a:r>
              <a:rPr lang="en-US" sz="2600" dirty="0" smtClean="0"/>
              <a:t>is called the </a:t>
            </a:r>
            <a:r>
              <a:rPr lang="en-US" sz="2600" dirty="0" smtClean="0">
                <a:solidFill>
                  <a:srgbClr val="0000FF"/>
                </a:solidFill>
              </a:rPr>
              <a:t>scope resolution operator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Outside the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Class Definition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66800"/>
            <a:ext cx="8610600" cy="53230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Comments</a:t>
            </a:r>
            <a:endParaRPr lang="en-US" dirty="0"/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/* You can still use the old comment style, */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/* but you must be // very careful about mixing them */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// It's best to use this style for 1 line or partial lines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/* And use this style when your comment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consists of multiple lines </a:t>
            </a:r>
            <a:r>
              <a:rPr lang="en-US" sz="1800" dirty="0" smtClean="0">
                <a:latin typeface="Courier New" panose="02070309020205020404" pitchFamily="49" charset="0"/>
              </a:rPr>
              <a:t>*/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(and #include &lt;</a:t>
            </a:r>
            <a:r>
              <a:rPr lang="en-US" dirty="0" err="1"/>
              <a:t>iostream.h</a:t>
            </a:r>
            <a:r>
              <a:rPr lang="en-US" dirty="0"/>
              <a:t>&gt;)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</a:rPr>
              <a:t> &lt;&lt; "hey";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char name[10];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cin</a:t>
            </a:r>
            <a:r>
              <a:rPr lang="en-US" sz="1800" dirty="0">
                <a:latin typeface="Courier New" panose="02070309020205020404" pitchFamily="49" charset="0"/>
              </a:rPr>
              <a:t> &gt;&gt; name;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</a:rPr>
              <a:t> &lt;&lt; "Hey " &lt;&lt; name &lt;&lt; ", nice name." &lt;&lt; </a:t>
            </a:r>
            <a:r>
              <a:rPr lang="en-US" sz="1800" dirty="0" err="1">
                <a:latin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</a:rPr>
              <a:t>;     // print a blank </a:t>
            </a:r>
            <a:r>
              <a:rPr lang="en-US" sz="1800" dirty="0" smtClean="0">
                <a:latin typeface="Courier New" panose="02070309020205020404" pitchFamily="49" charset="0"/>
              </a:rPr>
              <a:t>line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 smtClean="0"/>
              <a:t>Declaring </a:t>
            </a:r>
            <a:r>
              <a:rPr lang="en-US" dirty="0"/>
              <a:t>variables almost anywhere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</a:rPr>
              <a:t>// declare a variable when you need it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   for (</a:t>
            </a:r>
            <a:r>
              <a:rPr lang="en-US" sz="1800" dirty="0" err="1">
                <a:latin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</a:rPr>
              <a:t> k = 1; k &lt; 5; k++){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</a:rPr>
              <a:t> &lt;&lt; k;</a:t>
            </a:r>
          </a:p>
          <a:p>
            <a:pPr lvl="1">
              <a:lnSpc>
                <a:spcPct val="75000"/>
              </a:lnSpc>
              <a:buFont typeface="Courier New" panose="02070309020205020404" pitchFamily="49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		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Basic C++ Extension from 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n-US" sz="2800" dirty="0" smtClean="0"/>
              <a:t>Another method of defining a member function is to replace the function declaration by the actual function definition inside the class definition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sz="2800" dirty="0" smtClean="0"/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2800" dirty="0" smtClean="0"/>
              <a:t>Usually, only small functions are defined inside the class definition</a:t>
            </a:r>
          </a:p>
          <a:p>
            <a:pPr algn="just" eaLnBrk="1" hangingPunct="1"/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Inside the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Class Definition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857722"/>
              </p:ext>
            </p:extLst>
          </p:nvPr>
        </p:nvGraphicFramePr>
        <p:xfrm>
          <a:off x="2514600" y="1100637"/>
          <a:ext cx="4038600" cy="5192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</a:tblGrid>
              <a:tr h="1090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Cambria" panose="02040503050406030204" pitchFamily="18" charset="0"/>
                          <a:cs typeface="Times New Roman" pitchFamily="18" charset="0"/>
                        </a:rPr>
                        <a:t>Include</a:t>
                      </a:r>
                      <a:r>
                        <a:rPr lang="en-US" sz="2800" baseline="0" dirty="0" smtClean="0">
                          <a:latin typeface="Cambria" panose="02040503050406030204" pitchFamily="18" charset="0"/>
                          <a:cs typeface="Times New Roman" pitchFamily="18" charset="0"/>
                        </a:rPr>
                        <a:t> files</a:t>
                      </a:r>
                      <a:endParaRPr lang="en-US" sz="28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  <a:tr h="1090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Cambria" panose="02040503050406030204" pitchFamily="18" charset="0"/>
                          <a:cs typeface="Times New Roman" pitchFamily="18" charset="0"/>
                        </a:rPr>
                        <a:t>Class declarations</a:t>
                      </a:r>
                    </a:p>
                  </a:txBody>
                  <a:tcPr marT="45714" marB="45714"/>
                </a:tc>
              </a:tr>
              <a:tr h="1920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Cambria" panose="02040503050406030204" pitchFamily="18" charset="0"/>
                          <a:cs typeface="Times New Roman" pitchFamily="18" charset="0"/>
                        </a:rPr>
                        <a:t>Member</a:t>
                      </a:r>
                      <a:r>
                        <a:rPr lang="en-US" sz="2800" baseline="0" dirty="0" smtClean="0">
                          <a:latin typeface="Cambria" panose="02040503050406030204" pitchFamily="18" charset="0"/>
                          <a:cs typeface="Times New Roman" pitchFamily="18" charset="0"/>
                        </a:rPr>
                        <a:t> functions definitions</a:t>
                      </a:r>
                      <a:endParaRPr lang="en-US" sz="28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  <a:tr h="1090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Cambria" panose="02040503050406030204" pitchFamily="18" charset="0"/>
                          <a:cs typeface="Times New Roman" pitchFamily="18" charset="0"/>
                        </a:rPr>
                        <a:t>Main function program</a:t>
                      </a:r>
                      <a:endParaRPr lang="en-US" sz="28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General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Structure 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of a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C++ Program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5105400"/>
          </a:xfr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using namespace </a:t>
            </a:r>
            <a:r>
              <a:rPr lang="en-US" sz="2200" dirty="0" err="1"/>
              <a:t>std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class person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int</a:t>
            </a:r>
            <a:r>
              <a:rPr lang="en-US" sz="2200" dirty="0"/>
              <a:t> age;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public:</a:t>
            </a:r>
          </a:p>
          <a:p>
            <a:pPr marL="0" indent="0">
              <a:buNone/>
            </a:pPr>
            <a:r>
              <a:rPr lang="en-US" sz="2200" dirty="0"/>
              <a:t>    void </a:t>
            </a:r>
            <a:r>
              <a:rPr lang="en-US" sz="2200" dirty="0" err="1"/>
              <a:t>set_age</a:t>
            </a:r>
            <a:r>
              <a:rPr lang="en-US" sz="2200" dirty="0" smtClean="0"/>
              <a:t>(){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cin</a:t>
            </a:r>
            <a:r>
              <a:rPr lang="en-US" sz="2200" dirty="0"/>
              <a:t>&gt;&gt;age;</a:t>
            </a:r>
          </a:p>
          <a:p>
            <a:pPr marL="0" indent="0">
              <a:buNone/>
            </a:pPr>
            <a:r>
              <a:rPr lang="en-US" sz="2200" dirty="0"/>
              <a:t>    }</a:t>
            </a:r>
          </a:p>
          <a:p>
            <a:pPr marL="0" indent="0">
              <a:buNone/>
            </a:pPr>
            <a:r>
              <a:rPr lang="en-US" sz="2200" dirty="0"/>
              <a:t>    void </a:t>
            </a:r>
            <a:r>
              <a:rPr lang="en-US" sz="2200" dirty="0" err="1"/>
              <a:t>display_age</a:t>
            </a:r>
            <a:r>
              <a:rPr lang="en-US" sz="2200" dirty="0" smtClean="0"/>
              <a:t>(){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cout</a:t>
            </a:r>
            <a:r>
              <a:rPr lang="en-US" sz="2200" dirty="0"/>
              <a:t> &lt;&lt;"Age is: "&lt;&lt; age;</a:t>
            </a:r>
          </a:p>
          <a:p>
            <a:pPr marL="0" indent="0">
              <a:buNone/>
            </a:pPr>
            <a:r>
              <a:rPr lang="en-US" sz="2200" dirty="0"/>
              <a:t>    }</a:t>
            </a:r>
          </a:p>
          <a:p>
            <a:pPr marL="0" indent="0">
              <a:buNone/>
            </a:pPr>
            <a:r>
              <a:rPr lang="en-US" sz="2200" dirty="0" smtClean="0"/>
              <a:t>};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3962400" cy="51054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ambria" panose="02040503050406030204" pitchFamily="18" charset="0"/>
              </a:rPr>
              <a:t>int</a:t>
            </a:r>
            <a:r>
              <a:rPr lang="en-US" sz="2200" dirty="0" smtClean="0">
                <a:latin typeface="Cambria" panose="02040503050406030204" pitchFamily="18" charset="0"/>
              </a:rPr>
              <a:t>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latin typeface="Cambria" panose="02040503050406030204" pitchFamily="18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latin typeface="Cambria" panose="02040503050406030204" pitchFamily="18" charset="0"/>
              </a:rPr>
              <a:t>    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latin typeface="Cambria" panose="02040503050406030204" pitchFamily="18" charset="0"/>
              </a:rPr>
              <a:t>    person p;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latin typeface="Cambria" panose="02040503050406030204" pitchFamily="18" charset="0"/>
              </a:rPr>
              <a:t>    </a:t>
            </a:r>
            <a:r>
              <a:rPr lang="en-US" sz="2200" dirty="0" err="1" smtClean="0">
                <a:latin typeface="Cambria" panose="02040503050406030204" pitchFamily="18" charset="0"/>
              </a:rPr>
              <a:t>p.set_age</a:t>
            </a:r>
            <a:r>
              <a:rPr lang="en-US" sz="2200" dirty="0" smtClean="0">
                <a:latin typeface="Cambria" panose="02040503050406030204" pitchFamily="18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latin typeface="Cambria" panose="02040503050406030204" pitchFamily="18" charset="0"/>
              </a:rPr>
              <a:t>    </a:t>
            </a:r>
            <a:r>
              <a:rPr lang="en-US" sz="2200" dirty="0" err="1" smtClean="0">
                <a:latin typeface="Cambria" panose="02040503050406030204" pitchFamily="18" charset="0"/>
              </a:rPr>
              <a:t>p.display_age</a:t>
            </a:r>
            <a:r>
              <a:rPr lang="en-US" sz="2200" dirty="0" smtClean="0">
                <a:latin typeface="Cambria" panose="02040503050406030204" pitchFamily="18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latin typeface="Cambria" panose="020405030504060302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latin typeface="Cambria" panose="020405030504060302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Sample OOP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Program 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in C++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080"/>
            <a:ext cx="3962400" cy="5002084"/>
          </a:xfr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person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age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set_age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display_age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/>
              <a:t>person::</a:t>
            </a:r>
            <a:r>
              <a:rPr lang="en-US" sz="1800" dirty="0" err="1"/>
              <a:t>set_age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 smtClean="0"/>
              <a:t>cin</a:t>
            </a:r>
            <a:r>
              <a:rPr lang="en-US" sz="1800" dirty="0"/>
              <a:t>&gt;&gt;age;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/>
              <a:t>person::</a:t>
            </a:r>
            <a:r>
              <a:rPr lang="en-US" sz="1800" dirty="0" err="1"/>
              <a:t>display_age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&lt;&lt;"Age is: "&lt;&lt; age;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24078"/>
            <a:ext cx="3962400" cy="500208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</a:rPr>
              <a:t>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    person p;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    </a:t>
            </a:r>
            <a:r>
              <a:rPr lang="en-US" sz="2000" dirty="0" err="1" smtClean="0">
                <a:latin typeface="Cambria" panose="02040503050406030204" pitchFamily="18" charset="0"/>
              </a:rPr>
              <a:t>p.set_age</a:t>
            </a:r>
            <a:r>
              <a:rPr lang="en-US" sz="2000" dirty="0" smtClean="0">
                <a:latin typeface="Cambria" panose="02040503050406030204" pitchFamily="18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    </a:t>
            </a:r>
            <a:r>
              <a:rPr lang="en-US" sz="2000" dirty="0" err="1" smtClean="0">
                <a:latin typeface="Cambria" panose="02040503050406030204" pitchFamily="18" charset="0"/>
              </a:rPr>
              <a:t>p.display_age</a:t>
            </a:r>
            <a:r>
              <a:rPr lang="en-US" sz="2000" dirty="0" smtClean="0">
                <a:latin typeface="Cambria" panose="02040503050406030204" pitchFamily="18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}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Sample OOP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Program 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in C++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mtClean="0"/>
              <a:t>	  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979359"/>
            <a:ext cx="8583612" cy="5421441"/>
          </a:xfrm>
        </p:spPr>
        <p:txBody>
          <a:bodyPr>
            <a:normAutofit lnSpcReduction="10000"/>
          </a:bodyPr>
          <a:lstStyle/>
          <a:p>
            <a:r>
              <a:rPr lang="en-US" sz="3000" dirty="0" err="1"/>
              <a:t>const</a:t>
            </a:r>
            <a:r>
              <a:rPr lang="en-US" sz="3000" dirty="0"/>
              <a:t> </a:t>
            </a:r>
          </a:p>
          <a:p>
            <a:pPr lvl="1"/>
            <a:r>
              <a:rPr lang="en-US" sz="2600" dirty="0">
                <a:cs typeface="Times New Roman" panose="02020603050405020304" pitchFamily="18" charset="0"/>
              </a:rPr>
              <a:t>In C, #define statement</a:t>
            </a:r>
          </a:p>
          <a:p>
            <a:pPr lvl="2"/>
            <a:r>
              <a:rPr lang="en-US" sz="2200" dirty="0">
                <a:cs typeface="Times New Roman" panose="02020603050405020304" pitchFamily="18" charset="0"/>
              </a:rPr>
              <a:t>Preprocessor - No type checking.  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#define n 5</a:t>
            </a:r>
          </a:p>
          <a:p>
            <a:pPr lvl="1"/>
            <a:r>
              <a:rPr lang="en-US" sz="2600" dirty="0">
                <a:cs typeface="Times New Roman" panose="02020603050405020304" pitchFamily="18" charset="0"/>
              </a:rPr>
              <a:t>In C++, the </a:t>
            </a:r>
            <a:r>
              <a:rPr lang="en-US" sz="2600" dirty="0" err="1">
                <a:cs typeface="Times New Roman" panose="02020603050405020304" pitchFamily="18" charset="0"/>
              </a:rPr>
              <a:t>const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specifier</a:t>
            </a:r>
            <a:endParaRPr lang="en-US" sz="2600" dirty="0"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cs typeface="Times New Roman" panose="02020603050405020304" pitchFamily="18" charset="0"/>
              </a:rPr>
              <a:t>Compiler - Type checking is applied </a:t>
            </a: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= 5; </a:t>
            </a:r>
            <a:r>
              <a:rPr lang="en-US" sz="2200" dirty="0">
                <a:cs typeface="Times New Roman" panose="02020603050405020304" pitchFamily="18" charset="0"/>
              </a:rPr>
              <a:t>// declare and initialize</a:t>
            </a:r>
          </a:p>
          <a:p>
            <a:r>
              <a:rPr lang="en-US" sz="2800" dirty="0"/>
              <a:t>New data type</a:t>
            </a:r>
          </a:p>
          <a:p>
            <a:pPr lvl="1"/>
            <a:r>
              <a:rPr lang="en-US" dirty="0"/>
              <a:t>Reference data type “&amp;”. </a:t>
            </a:r>
          </a:p>
          <a:p>
            <a:pPr lvl="2">
              <a:buFontTx/>
              <a:buNone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ix; /* ix is "real" variable */ </a:t>
            </a:r>
          </a:p>
          <a:p>
            <a:pPr lvl="2">
              <a:buFontTx/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ix; /*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“alias” for ix. Must initialize*/ </a:t>
            </a:r>
          </a:p>
          <a:p>
            <a:pPr lvl="2">
              <a:buFontTx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ix = 1; /* also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== 1 */ </a:t>
            </a:r>
          </a:p>
          <a:p>
            <a:pPr lvl="2">
              <a:buFontTx/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2; /* also ix == 2 */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Basic C++ Extension from C (II)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953000"/>
          </a:xfrm>
        </p:spPr>
        <p:txBody>
          <a:bodyPr/>
          <a:lstStyle/>
          <a:p>
            <a:r>
              <a:rPr lang="en-US" sz="4400" dirty="0"/>
              <a:t>C++ allows function overloading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 C++, functions can use the same names, within the same scope, if each can be distinguished by its name </a:t>
            </a:r>
            <a:r>
              <a:rPr lang="en-US" i="1" dirty="0">
                <a:cs typeface="Times New Roman" panose="02020603050405020304" pitchFamily="18" charset="0"/>
              </a:rPr>
              <a:t>and</a:t>
            </a:r>
            <a:r>
              <a:rPr lang="en-US" dirty="0">
                <a:cs typeface="Times New Roman" panose="02020603050405020304" pitchFamily="18" charset="0"/>
              </a:rPr>
              <a:t> signature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signature specifies the number, type, and order of the parameters expressed as a comma separated list of argument types  </a:t>
            </a:r>
          </a:p>
          <a:p>
            <a:pPr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    </a:t>
            </a:r>
          </a:p>
          <a:p>
            <a:endParaRPr lang="en-US" sz="5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C++ - Advance Extension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3.ntu.edu.sg/home/ehchua/programming/cpp/images/Compilation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2" y="1066800"/>
            <a:ext cx="804154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C++ Program Execution 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5"/>
          <p:cNvSpPr>
            <a:spLocks noGrp="1"/>
          </p:cNvSpPr>
          <p:nvPr>
            <p:ph idx="1"/>
          </p:nvPr>
        </p:nvSpPr>
        <p:spPr>
          <a:xfrm>
            <a:off x="301625" y="1295400"/>
            <a:ext cx="8504238" cy="48037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#include &lt;</a:t>
            </a:r>
            <a:r>
              <a:rPr lang="en-US" sz="2400" dirty="0" err="1" smtClean="0">
                <a:solidFill>
                  <a:srgbClr val="0000CC"/>
                </a:solidFill>
                <a:latin typeface="Courier New" pitchFamily="49" charset="0"/>
              </a:rPr>
              <a:t>iostream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using namespace std;</a:t>
            </a:r>
          </a:p>
          <a:p>
            <a:pPr>
              <a:buNone/>
            </a:pPr>
            <a:endParaRPr lang="en-US" sz="2400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// main() is where program execution begins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4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  // prints Hello World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 &lt;&lt; "Hello World";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   return 0;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 First C++ Program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dirty="0" smtClean="0"/>
              <a:t> Save the program as  </a:t>
            </a:r>
            <a:r>
              <a:rPr lang="en-US" b="1" dirty="0" smtClean="0">
                <a:solidFill>
                  <a:schemeClr val="accent2"/>
                </a:solidFill>
              </a:rPr>
              <a:t>first.cpp</a:t>
            </a:r>
          </a:p>
          <a:p>
            <a:r>
              <a:rPr lang="en-US" dirty="0" smtClean="0"/>
              <a:t>Build and Run the code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endParaRPr lang="en-US" b="1" dirty="0" smtClean="0">
              <a:solidFill>
                <a:schemeClr val="accent2"/>
              </a:solidFill>
            </a:endParaRPr>
          </a:p>
          <a:p>
            <a:pPr eaLnBrk="1" hangingPunct="1"/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 First C++ Program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main() 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&lt;&lt; "number: " &lt;&lt;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b="1" dirty="0" smtClean="0">
              <a:solidFill>
                <a:schemeClr val="accent2"/>
              </a:solidFill>
            </a:endParaRPr>
          </a:p>
          <a:p>
            <a:pPr eaLnBrk="1" hangingPunct="1"/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Another C++ Program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5618</TotalTime>
  <Words>2350</Words>
  <Application>Microsoft Office PowerPoint</Application>
  <PresentationFormat>On-screen Show (4:3)</PresentationFormat>
  <Paragraphs>451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AvantGarde</vt:lpstr>
      <vt:lpstr>Calibri</vt:lpstr>
      <vt:lpstr>Cambria</vt:lpstr>
      <vt:lpstr>Courier</vt:lpstr>
      <vt:lpstr>Courier New</vt:lpstr>
      <vt:lpstr>IrisUPC</vt:lpstr>
      <vt:lpstr>Times New Roman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264</cp:revision>
  <cp:lastPrinted>2016-04-24T18:47:01Z</cp:lastPrinted>
  <dcterms:created xsi:type="dcterms:W3CDTF">2015-12-02T19:12:51Z</dcterms:created>
  <dcterms:modified xsi:type="dcterms:W3CDTF">2020-10-28T04:59:00Z</dcterms:modified>
</cp:coreProperties>
</file>