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300" r:id="rId2"/>
    <p:sldId id="271" r:id="rId3"/>
    <p:sldId id="272" r:id="rId4"/>
    <p:sldId id="273" r:id="rId5"/>
    <p:sldId id="274" r:id="rId6"/>
    <p:sldId id="302" r:id="rId7"/>
    <p:sldId id="275" r:id="rId8"/>
    <p:sldId id="276" r:id="rId9"/>
    <p:sldId id="277" r:id="rId10"/>
    <p:sldId id="278" r:id="rId11"/>
    <p:sldId id="301" r:id="rId12"/>
    <p:sldId id="303" r:id="rId13"/>
    <p:sldId id="320" r:id="rId14"/>
    <p:sldId id="279" r:id="rId15"/>
    <p:sldId id="280" r:id="rId16"/>
    <p:sldId id="308" r:id="rId17"/>
    <p:sldId id="281" r:id="rId18"/>
    <p:sldId id="282" r:id="rId19"/>
    <p:sldId id="283" r:id="rId20"/>
    <p:sldId id="284" r:id="rId21"/>
    <p:sldId id="285" r:id="rId22"/>
    <p:sldId id="304" r:id="rId23"/>
    <p:sldId id="286" r:id="rId24"/>
    <p:sldId id="287" r:id="rId25"/>
    <p:sldId id="305" r:id="rId26"/>
    <p:sldId id="288" r:id="rId27"/>
    <p:sldId id="289" r:id="rId28"/>
    <p:sldId id="290" r:id="rId29"/>
    <p:sldId id="306" r:id="rId30"/>
    <p:sldId id="291" r:id="rId31"/>
    <p:sldId id="309" r:id="rId32"/>
    <p:sldId id="292" r:id="rId33"/>
    <p:sldId id="312" r:id="rId34"/>
    <p:sldId id="313" r:id="rId35"/>
    <p:sldId id="314" r:id="rId36"/>
    <p:sldId id="293" r:id="rId37"/>
    <p:sldId id="315" r:id="rId38"/>
    <p:sldId id="316" r:id="rId39"/>
    <p:sldId id="317" r:id="rId40"/>
    <p:sldId id="318" r:id="rId41"/>
    <p:sldId id="294" r:id="rId42"/>
    <p:sldId id="319" r:id="rId43"/>
    <p:sldId id="297" r:id="rId44"/>
    <p:sldId id="310" r:id="rId45"/>
    <p:sldId id="311" r:id="rId46"/>
    <p:sldId id="299" r:id="rId47"/>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3188" autoAdjust="0"/>
  </p:normalViewPr>
  <p:slideViewPr>
    <p:cSldViewPr>
      <p:cViewPr varScale="1">
        <p:scale>
          <a:sx n="67" d="100"/>
          <a:sy n="67" d="100"/>
        </p:scale>
        <p:origin x="1260" y="1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2663"/>
          </a:xfrm>
          <a:prstGeom prst="rect">
            <a:avLst/>
          </a:prstGeom>
        </p:spPr>
        <p:txBody>
          <a:bodyPr vert="horz" lIns="93497" tIns="46749" rIns="93497" bIns="46749" rtlCol="0"/>
          <a:lstStyle>
            <a:lvl1pPr algn="r">
              <a:defRPr sz="1200"/>
            </a:lvl1pPr>
          </a:lstStyle>
          <a:p>
            <a:fld id="{5E404FA2-0307-4AAA-97E0-1B95DA04011A}" type="datetimeFigureOut">
              <a:rPr lang="en-US" smtClean="0"/>
              <a:t>11/28/2020</a:t>
            </a:fld>
            <a:endParaRPr lang="en-US"/>
          </a:p>
        </p:txBody>
      </p:sp>
      <p:sp>
        <p:nvSpPr>
          <p:cNvPr id="4" name="Footer Placeholder 3"/>
          <p:cNvSpPr>
            <a:spLocks noGrp="1"/>
          </p:cNvSpPr>
          <p:nvPr>
            <p:ph type="ftr" sz="quarter" idx="2"/>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99376"/>
            <a:ext cx="4033943" cy="352663"/>
          </a:xfrm>
          <a:prstGeom prst="rect">
            <a:avLst/>
          </a:prstGeom>
        </p:spPr>
        <p:txBody>
          <a:bodyPr vert="horz" lIns="93497" tIns="46749" rIns="93497" bIns="46749" rtlCol="0" anchor="b"/>
          <a:lstStyle>
            <a:lvl1pPr algn="r">
              <a:defRPr sz="1200"/>
            </a:lvl1pPr>
          </a:lstStyle>
          <a:p>
            <a:fld id="{2C43C2F9-D9EF-4AC1-838D-2DF7E93C3C99}" type="slidenum">
              <a:rPr lang="en-US" smtClean="0"/>
              <a:t>‹#›</a:t>
            </a:fld>
            <a:endParaRPr lang="en-US"/>
          </a:p>
        </p:txBody>
      </p:sp>
    </p:spTree>
    <p:extLst>
      <p:ext uri="{BB962C8B-B14F-4D97-AF65-F5344CB8AC3E}">
        <p14:creationId xmlns:p14="http://schemas.microsoft.com/office/powerpoint/2010/main" val="2851902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5273003" y="0"/>
            <a:ext cx="4033943" cy="352663"/>
          </a:xfrm>
          <a:prstGeom prst="rect">
            <a:avLst/>
          </a:prstGeom>
        </p:spPr>
        <p:txBody>
          <a:bodyPr vert="horz" lIns="93497" tIns="46749" rIns="93497" bIns="46749" rtlCol="0"/>
          <a:lstStyle>
            <a:lvl1pPr algn="r">
              <a:defRPr sz="1200"/>
            </a:lvl1pPr>
          </a:lstStyle>
          <a:p>
            <a:fld id="{1C4E2BA7-849A-4ED4-AF09-6D3072CE7341}" type="datetimeFigureOut">
              <a:rPr lang="en-US" smtClean="0"/>
              <a:t>11/28/2020</a:t>
            </a:fld>
            <a:endParaRPr lang="en-US"/>
          </a:p>
        </p:txBody>
      </p:sp>
      <p:sp>
        <p:nvSpPr>
          <p:cNvPr id="4" name="Slide Image Placeholder 3"/>
          <p:cNvSpPr>
            <a:spLocks noGrp="1" noRot="1" noChangeAspect="1"/>
          </p:cNvSpPr>
          <p:nvPr>
            <p:ph type="sldImg" idx="2"/>
          </p:nvPr>
        </p:nvSpPr>
        <p:spPr>
          <a:xfrm>
            <a:off x="2892425" y="528638"/>
            <a:ext cx="3525838" cy="26447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99376"/>
            <a:ext cx="4033943" cy="352663"/>
          </a:xfrm>
          <a:prstGeom prst="rect">
            <a:avLst/>
          </a:prstGeom>
        </p:spPr>
        <p:txBody>
          <a:bodyPr vert="horz" lIns="93497" tIns="46749" rIns="93497" bIns="46749" rtlCol="0" anchor="b"/>
          <a:lstStyle>
            <a:lvl1pPr algn="r">
              <a:defRPr sz="1200"/>
            </a:lvl1pPr>
          </a:lstStyle>
          <a:p>
            <a:fld id="{494506AF-6DAD-4FB0-9D80-7EEDD5FF6713}" type="slidenum">
              <a:rPr lang="en-US" smtClean="0"/>
              <a:t>‹#›</a:t>
            </a:fld>
            <a:endParaRPr lang="en-US"/>
          </a:p>
        </p:txBody>
      </p:sp>
    </p:spTree>
    <p:extLst>
      <p:ext uri="{BB962C8B-B14F-4D97-AF65-F5344CB8AC3E}">
        <p14:creationId xmlns:p14="http://schemas.microsoft.com/office/powerpoint/2010/main" val="5513117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506AF-6DAD-4FB0-9D80-7EEDD5FF6713}" type="slidenum">
              <a:rPr lang="en-US" smtClean="0"/>
              <a:t>1</a:t>
            </a:fld>
            <a:endParaRPr lang="en-US"/>
          </a:p>
        </p:txBody>
      </p:sp>
    </p:spTree>
    <p:extLst>
      <p:ext uri="{BB962C8B-B14F-4D97-AF65-F5344CB8AC3E}">
        <p14:creationId xmlns:p14="http://schemas.microsoft.com/office/powerpoint/2010/main" val="217544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506AF-6DAD-4FB0-9D80-7EEDD5FF6713}" type="slidenum">
              <a:rPr lang="en-US" smtClean="0"/>
              <a:t>5</a:t>
            </a:fld>
            <a:endParaRPr lang="en-US"/>
          </a:p>
        </p:txBody>
      </p:sp>
    </p:spTree>
    <p:extLst>
      <p:ext uri="{BB962C8B-B14F-4D97-AF65-F5344CB8AC3E}">
        <p14:creationId xmlns:p14="http://schemas.microsoft.com/office/powerpoint/2010/main" val="19652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506AF-6DAD-4FB0-9D80-7EEDD5FF6713}" type="slidenum">
              <a:rPr lang="en-US" smtClean="0"/>
              <a:t>11</a:t>
            </a:fld>
            <a:endParaRPr lang="en-US"/>
          </a:p>
        </p:txBody>
      </p:sp>
    </p:spTree>
    <p:extLst>
      <p:ext uri="{BB962C8B-B14F-4D97-AF65-F5344CB8AC3E}">
        <p14:creationId xmlns:p14="http://schemas.microsoft.com/office/powerpoint/2010/main" val="155386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sp>
        <p:nvSpPr>
          <p:cNvPr id="9" name="TextBox 8"/>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1</a:t>
            </a:r>
            <a:endParaRPr lang="en-US" sz="1400" b="1" dirty="0">
              <a:latin typeface="Cambria" panose="02040503050406030204" pitchFamily="18" charset="0"/>
            </a:endParaRPr>
          </a:p>
        </p:txBody>
      </p:sp>
      <p:sp>
        <p:nvSpPr>
          <p:cNvPr id="10"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
        <p:nvSpPr>
          <p:cNvPr id="11" name="Title 10"/>
          <p:cNvSpPr>
            <a:spLocks noGrp="1"/>
          </p:cNvSpPr>
          <p:nvPr>
            <p:ph type="title"/>
          </p:nvPr>
        </p:nvSpPr>
        <p:spPr>
          <a:xfrm>
            <a:off x="457200" y="212725"/>
            <a:ext cx="8229600" cy="625475"/>
          </a:xfrm>
          <a:prstGeom prst="rect">
            <a:avLst/>
          </a:prstGeom>
        </p:spPr>
        <p:txBody>
          <a:bodyPr/>
          <a:lstStyle>
            <a:lvl1pPr>
              <a:defRPr sz="4000">
                <a:latin typeface="Cambria" panose="02040503050406030204" pitchFamily="18" charset="0"/>
              </a:defRPr>
            </a:lvl1pPr>
          </a:lstStyle>
          <a:p>
            <a:r>
              <a:rPr lang="en-US" dirty="0" smtClean="0"/>
              <a:t>Click to edit Master title style</a:t>
            </a:r>
            <a:endParaRPr lang="en-US" dirty="0"/>
          </a:p>
        </p:txBody>
      </p:sp>
      <p:sp>
        <p:nvSpPr>
          <p:cNvPr id="13" name="Content Placeholder 12"/>
          <p:cNvSpPr>
            <a:spLocks noGrp="1"/>
          </p:cNvSpPr>
          <p:nvPr>
            <p:ph sz="quarter" idx="10"/>
          </p:nvPr>
        </p:nvSpPr>
        <p:spPr>
          <a:xfrm>
            <a:off x="457200" y="914400"/>
            <a:ext cx="8229600"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809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CE308FB9-473D-425F-91BA-31AB478CD0CF}" type="slidenum">
              <a:rPr lang="en-US"/>
              <a:pPr/>
              <a:t>‹#›</a:t>
            </a:fld>
            <a:endParaRPr lang="en-US"/>
          </a:p>
        </p:txBody>
      </p:sp>
      <p:sp>
        <p:nvSpPr>
          <p:cNvPr id="7"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Tree>
    <p:extLst>
      <p:ext uri="{BB962C8B-B14F-4D97-AF65-F5344CB8AC3E}">
        <p14:creationId xmlns:p14="http://schemas.microsoft.com/office/powerpoint/2010/main" val="161465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Sajeeb Saha, Dept. of CSE, JnU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858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smtClean="0"/>
            </a:lvl1pPr>
          </a:lstStyle>
          <a:p>
            <a:pPr>
              <a:defRPr/>
            </a:pPr>
            <a:r>
              <a:rPr lang="en-US" smtClean="0"/>
              <a:t>Sajeeb Saha, Dept. of CSE, JnU</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a:defRPr/>
            </a:pPr>
            <a:fld id="{9AC464AC-C8FD-4ADF-A998-B5EAB369CF42}" type="slidenum">
              <a:rPr lang="en-US"/>
              <a:pPr>
                <a:defRPr/>
              </a:pPr>
              <a:t>‹#›</a:t>
            </a:fld>
            <a:endParaRPr lang="en-US"/>
          </a:p>
        </p:txBody>
      </p:sp>
    </p:spTree>
    <p:extLst>
      <p:ext uri="{BB962C8B-B14F-4D97-AF65-F5344CB8AC3E}">
        <p14:creationId xmlns:p14="http://schemas.microsoft.com/office/powerpoint/2010/main" val="1543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harpenSoften amount="-1000"/>
                    </a14:imgEffect>
                    <a14:imgEffect>
                      <a14:brightnessContrast bright="13000" contrast="45000"/>
                    </a14:imgEffect>
                  </a14:imgLayer>
                </a14:imgProps>
              </a:ext>
              <a:ext uri="{28A0092B-C50C-407E-A947-70E740481C1C}">
                <a14:useLocalDpi xmlns:a14="http://schemas.microsoft.com/office/drawing/2010/main" val="0"/>
              </a:ext>
            </a:extLst>
          </a:blip>
          <a:srcRect/>
          <a:stretch>
            <a:fillRect/>
          </a:stretch>
        </p:blipFill>
        <p:spPr bwMode="auto">
          <a:xfrm>
            <a:off x="1587" y="152400"/>
            <a:ext cx="914241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081086"/>
            <a:ext cx="8229600" cy="504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8"/>
          <a:stretch>
            <a:fillRect/>
          </a:stretch>
        </p:blipFill>
        <p:spPr>
          <a:xfrm>
            <a:off x="0" y="0"/>
            <a:ext cx="9144000" cy="6191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8"/>
          <a:stretch>
            <a:fillRect/>
          </a:stretch>
        </p:blipFill>
        <p:spPr>
          <a:xfrm>
            <a:off x="0" y="6802438"/>
            <a:ext cx="9144000" cy="61912"/>
          </a:xfrm>
          <a:prstGeom prst="rect">
            <a:avLst/>
          </a:prstGeom>
          <a:ln>
            <a:noFill/>
          </a:ln>
          <a:effectLst>
            <a:outerShdw blurRad="190500" algn="tl" rotWithShape="0">
              <a:srgbClr val="000000">
                <a:alpha val="70000"/>
              </a:srgbClr>
            </a:outerShdw>
          </a:effectLst>
        </p:spPr>
      </p:pic>
      <p:sp>
        <p:nvSpPr>
          <p:cNvPr id="12"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pic>
        <p:nvPicPr>
          <p:cNvPr id="2" name="Picture 2" descr="https://seeklogo.com/images/J/jagannath-university-logo-91BCEFF258-seeklogo.com.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66508" y="6152391"/>
            <a:ext cx="679104" cy="6247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
        <p:nvSpPr>
          <p:cNvPr id="16" name="TextBox 15"/>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4</a:t>
            </a:r>
            <a:endParaRPr lang="en-US" sz="1400" b="1" dirty="0">
              <a:latin typeface="Cambria" panose="02040503050406030204" pitchFamily="18" charset="0"/>
            </a:endParaRPr>
          </a:p>
        </p:txBody>
      </p:sp>
    </p:spTree>
    <p:extLst>
      <p:ext uri="{BB962C8B-B14F-4D97-AF65-F5344CB8AC3E}">
        <p14:creationId xmlns:p14="http://schemas.microsoft.com/office/powerpoint/2010/main" val="2265533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p:titleStyle>
    <p:body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a:ln w="19050">
            <a:solidFill>
              <a:srgbClr val="0070C0"/>
            </a:solidFill>
          </a:ln>
        </p:spPr>
        <p:txBody>
          <a:bodyPr/>
          <a:lstStyle/>
          <a:p>
            <a:r>
              <a:rPr lang="en-US" dirty="0">
                <a:latin typeface="Cambria" panose="02040503050406030204" pitchFamily="18" charset="0"/>
              </a:rPr>
              <a:t>CSE1201: Object Oriented Programming-I (C++)</a:t>
            </a:r>
          </a:p>
        </p:txBody>
      </p:sp>
      <p:sp>
        <p:nvSpPr>
          <p:cNvPr id="4" name="Title 1"/>
          <p:cNvSpPr txBox="1">
            <a:spLocks/>
          </p:cNvSpPr>
          <p:nvPr/>
        </p:nvSpPr>
        <p:spPr>
          <a:xfrm>
            <a:off x="3086100" y="3352800"/>
            <a:ext cx="2971800" cy="685800"/>
          </a:xfrm>
          <a:prstGeom prst="rect">
            <a:avLst/>
          </a:prstGeom>
          <a:ln w="19050">
            <a:solidFill>
              <a:srgbClr val="0070C0"/>
            </a:solidFill>
          </a:ln>
        </p:spPr>
        <p:txBody>
          <a:bodyPr/>
          <a:lstStyle>
            <a:lvl1pPr algn="ctr" rtl="0" eaLnBrk="0" fontAlgn="base" hangingPunct="0">
              <a:spcBef>
                <a:spcPct val="0"/>
              </a:spcBef>
              <a:spcAft>
                <a:spcPct val="0"/>
              </a:spcAft>
              <a:defRPr sz="4400" b="1" kern="1200">
                <a:solidFill>
                  <a:srgbClr val="002060"/>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dirty="0" smtClean="0">
                <a:latin typeface="Cambria" panose="02040503050406030204" pitchFamily="18" charset="0"/>
              </a:rPr>
              <a:t>Lecture 4</a:t>
            </a:r>
            <a:endParaRPr lang="en-US" dirty="0">
              <a:latin typeface="Cambria" panose="02040503050406030204" pitchFamily="18" charset="0"/>
            </a:endParaRPr>
          </a:p>
        </p:txBody>
      </p:sp>
      <p:sp>
        <p:nvSpPr>
          <p:cNvPr id="5" name="Footer Placeholder 4"/>
          <p:cNvSpPr>
            <a:spLocks noGrp="1"/>
          </p:cNvSpPr>
          <p:nvPr>
            <p:ph type="ftr" sz="quarter" idx="11"/>
          </p:nvPr>
        </p:nvSpPr>
        <p:spPr/>
        <p:txBody>
          <a:bodyPr/>
          <a:lstStyle/>
          <a:p>
            <a:r>
              <a:rPr lang="en-US" smtClean="0"/>
              <a:t>Sajeeb Saha, Dept. of CSE, JnU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700022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3"/>
          <p:cNvSpPr txBox="1">
            <a:spLocks noChangeArrowheads="1"/>
          </p:cNvSpPr>
          <p:nvPr/>
        </p:nvSpPr>
        <p:spPr bwMode="auto">
          <a:xfrm>
            <a:off x="1828801" y="1169874"/>
            <a:ext cx="3886199" cy="4524315"/>
          </a:xfrm>
          <a:prstGeom prst="rect">
            <a:avLst/>
          </a:prstGeom>
          <a:noFill/>
          <a:ln w="12700">
            <a:noFill/>
            <a:miter lim="800000"/>
            <a:headEnd type="none" w="sm" len="sm"/>
            <a:tailEnd type="none" w="sm" len="sm"/>
          </a:ln>
        </p:spPr>
        <p:txBody>
          <a:bodyPr wrap="square" anchorCtr="1">
            <a:spAutoFit/>
          </a:bodyPr>
          <a:lstStyle/>
          <a:p>
            <a:pPr algn="just" eaLnBrk="0" hangingPunct="0"/>
            <a:r>
              <a:rPr lang="en-US" sz="2400" b="1" dirty="0" smtClean="0">
                <a:solidFill>
                  <a:srgbClr val="0000FF"/>
                </a:solidFill>
                <a:latin typeface="Cambria" panose="02040503050406030204" pitchFamily="18" charset="0"/>
                <a:cs typeface="Times New Roman" pitchFamily="18" charset="0"/>
              </a:rPr>
              <a:t>Addition</a:t>
            </a:r>
            <a:r>
              <a:rPr lang="en-US" sz="2400" b="1" dirty="0">
                <a:solidFill>
                  <a:srgbClr val="0000FF"/>
                </a:solidFill>
                <a:latin typeface="Cambria" panose="02040503050406030204" pitchFamily="18" charset="0"/>
                <a:cs typeface="Times New Roman" pitchFamily="18" charset="0"/>
              </a:rPr>
              <a: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Subtraction</a:t>
            </a:r>
            <a:r>
              <a:rPr lang="en-US" sz="2400" b="1" dirty="0">
                <a:solidFill>
                  <a:srgbClr val="0000FF"/>
                </a:solidFill>
                <a:latin typeface="Cambria" panose="02040503050406030204" pitchFamily="18" charset="0"/>
                <a:cs typeface="Times New Roman" pitchFamily="18" charset="0"/>
              </a:rPr>
              <a: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Multiplication</a:t>
            </a:r>
            <a:r>
              <a:rPr lang="en-US" sz="2400" b="1" dirty="0">
                <a:solidFill>
                  <a:srgbClr val="0000FF"/>
                </a:solidFill>
                <a:latin typeface="Cambria" panose="02040503050406030204" pitchFamily="18" charset="0"/>
                <a:cs typeface="Times New Roman" pitchFamily="18" charset="0"/>
              </a:rPr>
              <a: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Division</a:t>
            </a:r>
            <a:r>
              <a:rPr lang="en-US" sz="2400" b="1" dirty="0">
                <a:solidFill>
                  <a:srgbClr val="0000FF"/>
                </a:solidFill>
                <a:latin typeface="Cambria" panose="02040503050406030204" pitchFamily="18" charset="0"/>
                <a:cs typeface="Times New Roman" pitchFamily="18" charset="0"/>
              </a:rPr>
              <a:t>		</a:t>
            </a:r>
          </a:p>
          <a:p>
            <a:pPr algn="just" eaLnBrk="0" hangingPunct="0"/>
            <a:r>
              <a:rPr lang="en-US" sz="2400" b="1" dirty="0">
                <a:solidFill>
                  <a:srgbClr val="0000FF"/>
                </a:solidFill>
                <a:latin typeface="Cambria" panose="02040503050406030204" pitchFamily="18" charset="0"/>
                <a:cs typeface="Times New Roman" pitchFamily="18" charset="0"/>
              </a:rPr>
              <a:t>Remainder		</a:t>
            </a:r>
          </a:p>
          <a:p>
            <a:pPr algn="just" eaLnBrk="0" hangingPunct="0"/>
            <a:r>
              <a:rPr lang="en-US" sz="2400" b="1" dirty="0">
                <a:solidFill>
                  <a:srgbClr val="0000FF"/>
                </a:solidFill>
                <a:latin typeface="Cambria" panose="02040503050406030204" pitchFamily="18" charset="0"/>
                <a:cs typeface="Times New Roman" pitchFamily="18" charset="0"/>
              </a:rPr>
              <a:t>Increment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Addition </a:t>
            </a:r>
            <a:r>
              <a:rPr lang="en-US" sz="2400" b="1" dirty="0">
                <a:solidFill>
                  <a:srgbClr val="0000FF"/>
                </a:solidFill>
                <a:latin typeface="Cambria" panose="02040503050406030204" pitchFamily="18" charset="0"/>
                <a:cs typeface="Times New Roman" pitchFamily="18" charset="0"/>
              </a:rPr>
              <a:t>Assignment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Subtraction </a:t>
            </a:r>
            <a:r>
              <a:rPr lang="en-US" sz="2400" b="1" dirty="0">
                <a:solidFill>
                  <a:srgbClr val="0000FF"/>
                </a:solidFill>
                <a:latin typeface="Cambria" panose="02040503050406030204" pitchFamily="18" charset="0"/>
                <a:cs typeface="Times New Roman" pitchFamily="18" charset="0"/>
              </a:rPr>
              <a:t>Assignment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Multiplication </a:t>
            </a:r>
            <a:r>
              <a:rPr lang="en-US" sz="2400" b="1" dirty="0">
                <a:solidFill>
                  <a:srgbClr val="0000FF"/>
                </a:solidFill>
                <a:latin typeface="Cambria" panose="02040503050406030204" pitchFamily="18" charset="0"/>
                <a:cs typeface="Times New Roman" pitchFamily="18" charset="0"/>
              </a:rPr>
              <a:t>Assignment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Division </a:t>
            </a:r>
            <a:r>
              <a:rPr lang="en-US" sz="2400" b="1" dirty="0">
                <a:solidFill>
                  <a:srgbClr val="0000FF"/>
                </a:solidFill>
                <a:latin typeface="Cambria" panose="02040503050406030204" pitchFamily="18" charset="0"/>
                <a:cs typeface="Times New Roman" pitchFamily="18" charset="0"/>
              </a:rPr>
              <a:t>Assignment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Modulus </a:t>
            </a:r>
            <a:r>
              <a:rPr lang="en-US" sz="2400" b="1" dirty="0">
                <a:solidFill>
                  <a:srgbClr val="0000FF"/>
                </a:solidFill>
                <a:latin typeface="Cambria" panose="02040503050406030204" pitchFamily="18" charset="0"/>
                <a:cs typeface="Times New Roman" pitchFamily="18" charset="0"/>
              </a:rPr>
              <a:t>Assignment	</a:t>
            </a:r>
            <a:endParaRPr lang="en-US" sz="2400" b="1" dirty="0" smtClean="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Decrement</a:t>
            </a:r>
            <a:r>
              <a:rPr lang="en-US" sz="2400" b="1" dirty="0">
                <a:solidFill>
                  <a:srgbClr val="0000FF"/>
                </a:solidFill>
                <a:latin typeface="Cambria" panose="02040503050406030204" pitchFamily="18" charset="0"/>
                <a:cs typeface="Times New Roman" pitchFamily="18" charset="0"/>
              </a:rPr>
              <a:t>	</a:t>
            </a:r>
            <a:endParaRPr lang="en-US" sz="2400" b="1" dirty="0" smtClean="0">
              <a:solidFill>
                <a:srgbClr val="0000FF"/>
              </a:solidFill>
              <a:latin typeface="Cambria" panose="02040503050406030204" pitchFamily="18" charset="0"/>
              <a:cs typeface="Times New Roman" pitchFamily="18" charset="0"/>
            </a:endParaRPr>
          </a:p>
        </p:txBody>
      </p:sp>
      <p:sp>
        <p:nvSpPr>
          <p:cNvPr id="16391" name="Rectangle 4"/>
          <p:cNvSpPr>
            <a:spLocks noChangeArrowheads="1"/>
          </p:cNvSpPr>
          <p:nvPr/>
        </p:nvSpPr>
        <p:spPr bwMode="auto">
          <a:xfrm>
            <a:off x="457200" y="5715000"/>
            <a:ext cx="8305800" cy="914400"/>
          </a:xfrm>
          <a:prstGeom prst="rect">
            <a:avLst/>
          </a:prstGeom>
          <a:noFill/>
          <a:ln w="9525">
            <a:noFill/>
            <a:miter lim="800000"/>
            <a:headEnd/>
            <a:tailEnd/>
          </a:ln>
        </p:spPr>
        <p:txBody>
          <a:bodyPr/>
          <a:lstStyle/>
          <a:p>
            <a:pPr eaLnBrk="0" hangingPunct="0"/>
            <a:endParaRPr lang="en-US" sz="240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10</a:t>
            </a:fld>
            <a:endParaRPr lang="en-US"/>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Arithmetic Operators</a:t>
            </a:r>
          </a:p>
        </p:txBody>
      </p:sp>
      <p:sp>
        <p:nvSpPr>
          <p:cNvPr id="9" name="Text Box 3"/>
          <p:cNvSpPr txBox="1">
            <a:spLocks noChangeArrowheads="1"/>
          </p:cNvSpPr>
          <p:nvPr/>
        </p:nvSpPr>
        <p:spPr bwMode="auto">
          <a:xfrm>
            <a:off x="6267450" y="1202353"/>
            <a:ext cx="819150" cy="4893647"/>
          </a:xfrm>
          <a:prstGeom prst="rect">
            <a:avLst/>
          </a:prstGeom>
          <a:noFill/>
          <a:ln w="12700">
            <a:noFill/>
            <a:miter lim="800000"/>
            <a:headEnd type="none" w="sm" len="sm"/>
            <a:tailEnd type="none" w="sm" len="sm"/>
          </a:ln>
        </p:spPr>
        <p:txBody>
          <a:bodyPr wrap="square" anchorCtr="1">
            <a:spAutoFit/>
          </a:bodyPr>
          <a:lstStyle/>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     </a:t>
            </a:r>
            <a:endParaRPr lang="en-US" sz="2400" b="1" dirty="0">
              <a:solidFill>
                <a:srgbClr val="0000FF"/>
              </a:solidFill>
              <a:latin typeface="Cambria" panose="02040503050406030204" pitchFamily="18" charset="0"/>
              <a:cs typeface="Times New Roman" pitchFamily="18" charset="0"/>
            </a:endParaRPr>
          </a:p>
          <a:p>
            <a:pPr algn="just" eaLnBrk="0" hangingPunct="0"/>
            <a:r>
              <a:rPr lang="en-US" sz="2400" b="1" dirty="0" smtClean="0">
                <a:solidFill>
                  <a:srgbClr val="0000FF"/>
                </a:solidFill>
                <a:latin typeface="Cambria" panose="02040503050406030204" pitchFamily="18" charset="0"/>
                <a:cs typeface="Times New Roman" pitchFamily="18" charset="0"/>
              </a:rPr>
              <a:t>--</a:t>
            </a:r>
            <a:endParaRPr lang="en-US" sz="2400" b="1" dirty="0">
              <a:solidFill>
                <a:srgbClr val="0000FF"/>
              </a:solidFill>
              <a:latin typeface="Cambria" panose="02040503050406030204" pitchFamily="18" charset="0"/>
              <a:cs typeface="Times New Roman" pitchFamily="18" charset="0"/>
            </a:endParaRPr>
          </a:p>
          <a:p>
            <a:pPr algn="just" eaLnBrk="0" hangingPunct="0"/>
            <a:endParaRPr lang="en-US" sz="2400" b="1" dirty="0">
              <a:solidFill>
                <a:srgbClr val="0000FF"/>
              </a:solidFill>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159234630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304800" y="990600"/>
            <a:ext cx="8382000" cy="2514600"/>
          </a:xfrm>
        </p:spPr>
        <p:txBody>
          <a:bodyPr>
            <a:normAutofit fontScale="92500" lnSpcReduction="10000"/>
          </a:bodyPr>
          <a:lstStyle/>
          <a:p>
            <a:r>
              <a:rPr lang="en-US" sz="2800" dirty="0"/>
              <a:t>Arithmetic calculations</a:t>
            </a:r>
          </a:p>
          <a:p>
            <a:pPr lvl="1"/>
            <a:r>
              <a:rPr lang="en-US" sz="2400" b="1" dirty="0">
                <a:latin typeface="Courier New" panose="02070309020205020404" pitchFamily="49" charset="0"/>
              </a:rPr>
              <a:t>*</a:t>
            </a:r>
            <a:r>
              <a:rPr lang="en-US" sz="2400" dirty="0"/>
              <a:t> : Multiplication </a:t>
            </a:r>
          </a:p>
          <a:p>
            <a:pPr lvl="1"/>
            <a:r>
              <a:rPr lang="en-US" sz="2400" b="1" dirty="0">
                <a:latin typeface="Courier New" panose="02070309020205020404" pitchFamily="49" charset="0"/>
              </a:rPr>
              <a:t>/</a:t>
            </a:r>
            <a:r>
              <a:rPr lang="en-US" sz="2400" dirty="0"/>
              <a:t> : Division</a:t>
            </a:r>
          </a:p>
          <a:p>
            <a:pPr lvl="2"/>
            <a:r>
              <a:rPr lang="en-US" sz="2000" dirty="0"/>
              <a:t>Integer division truncates remainder</a:t>
            </a:r>
          </a:p>
          <a:p>
            <a:pPr lvl="3"/>
            <a:r>
              <a:rPr lang="en-US" sz="1800" b="1" dirty="0">
                <a:latin typeface="Courier New" panose="02070309020205020404" pitchFamily="49" charset="0"/>
              </a:rPr>
              <a:t>7 / 5</a:t>
            </a:r>
            <a:r>
              <a:rPr lang="en-US" sz="1800" dirty="0"/>
              <a:t> evaluates to 1</a:t>
            </a:r>
          </a:p>
          <a:p>
            <a:pPr lvl="1"/>
            <a:r>
              <a:rPr lang="en-US" sz="2400" b="1" dirty="0">
                <a:latin typeface="Courier New" panose="02070309020205020404" pitchFamily="49" charset="0"/>
              </a:rPr>
              <a:t>%</a:t>
            </a:r>
            <a:r>
              <a:rPr lang="en-US" sz="2400" dirty="0"/>
              <a:t> : Modulus operator returns remainder </a:t>
            </a:r>
          </a:p>
          <a:p>
            <a:pPr lvl="3"/>
            <a:r>
              <a:rPr lang="en-US" sz="1800" b="1" dirty="0">
                <a:latin typeface="Courier New" panose="02070309020205020404" pitchFamily="49" charset="0"/>
              </a:rPr>
              <a:t>7 % 5</a:t>
            </a:r>
            <a:r>
              <a:rPr lang="en-US" sz="1800" dirty="0"/>
              <a:t> evaluates to 2</a:t>
            </a:r>
          </a:p>
        </p:txBody>
      </p:sp>
      <p:sp>
        <p:nvSpPr>
          <p:cNvPr id="6"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Arithmetic</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11</a:t>
            </a:fld>
            <a:endParaRPr lang="en-US"/>
          </a:p>
        </p:txBody>
      </p:sp>
      <p:graphicFrame>
        <p:nvGraphicFramePr>
          <p:cNvPr id="4" name="Table 3"/>
          <p:cNvGraphicFramePr>
            <a:graphicFrameLocks noGrp="1"/>
          </p:cNvGraphicFramePr>
          <p:nvPr>
            <p:extLst/>
          </p:nvPr>
        </p:nvGraphicFramePr>
        <p:xfrm>
          <a:off x="304800" y="3581400"/>
          <a:ext cx="8382000" cy="2623868"/>
        </p:xfrm>
        <a:graphic>
          <a:graphicData uri="http://schemas.openxmlformats.org/drawingml/2006/table">
            <a:tbl>
              <a:tblPr firstRow="1" bandRow="1">
                <a:tableStyleId>{7DF18680-E054-41AD-8BC1-D1AEF772440D}</a:tableStyleId>
              </a:tblPr>
              <a:tblGrid>
                <a:gridCol w="1066800"/>
                <a:gridCol w="1828800"/>
                <a:gridCol w="5486400"/>
              </a:tblGrid>
              <a:tr h="490268">
                <a:tc>
                  <a:txBody>
                    <a:bodyPr/>
                    <a:lstStyle/>
                    <a:p>
                      <a:pPr marL="25400" marR="25400" algn="ctr">
                        <a:lnSpc>
                          <a:spcPct val="150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1400" dirty="0" err="1" smtClean="0">
                          <a:effectLst/>
                          <a:latin typeface="Cambria" panose="02040503050406030204" pitchFamily="18" charset="0"/>
                        </a:rPr>
                        <a:t>Oerator</a:t>
                      </a:r>
                      <a:r>
                        <a:rPr lang="en-US" sz="1400" dirty="0" smtClean="0">
                          <a:effectLst/>
                          <a:latin typeface="Cambria" panose="02040503050406030204" pitchFamily="18" charset="0"/>
                        </a:rPr>
                        <a:t>(s</a:t>
                      </a:r>
                      <a:r>
                        <a:rPr lang="en-US" sz="1400" dirty="0">
                          <a:effectLst/>
                          <a:latin typeface="Cambria" panose="02040503050406030204" pitchFamily="18" charset="0"/>
                        </a:rPr>
                        <a:t>)</a:t>
                      </a:r>
                      <a:endParaRPr lang="en-US" sz="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ctr">
                        <a:lnSpc>
                          <a:spcPct val="150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1400" dirty="0">
                          <a:effectLst/>
                          <a:latin typeface="Cambria" panose="02040503050406030204" pitchFamily="18" charset="0"/>
                        </a:rPr>
                        <a:t>Operation(s)</a:t>
                      </a:r>
                      <a:endParaRPr lang="en-US" sz="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ctr">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1400">
                          <a:effectLst/>
                          <a:latin typeface="Cambria" panose="02040503050406030204" pitchFamily="18" charset="0"/>
                        </a:rPr>
                        <a:t>Order of evaluation (precedence)</a:t>
                      </a:r>
                      <a:endParaRPr lang="en-US" sz="8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r>
              <a:tr h="748773">
                <a:tc>
                  <a:txBody>
                    <a:bodyPr/>
                    <a:lstStyle/>
                    <a:p>
                      <a:pPr marL="25400" marR="25400" algn="ctr">
                        <a:lnSpc>
                          <a:spcPct val="150000"/>
                        </a:lnSpc>
                        <a:spcBef>
                          <a:spcPts val="320"/>
                        </a:spcBef>
                        <a:spcAft>
                          <a:spcPts val="80"/>
                        </a:spcAft>
                      </a:pPr>
                      <a:r>
                        <a:rPr lang="en-US" sz="1400" dirty="0">
                          <a:effectLst/>
                          <a:latin typeface="Cambria" panose="02040503050406030204" pitchFamily="18" charset="0"/>
                        </a:rPr>
                        <a:t>()</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ctr">
                        <a:lnSpc>
                          <a:spcPct val="150000"/>
                        </a:lnSpc>
                        <a:spcBef>
                          <a:spcPts val="320"/>
                        </a:spcBef>
                        <a:spcAft>
                          <a:spcPts val="80"/>
                        </a:spcAft>
                      </a:pPr>
                      <a:r>
                        <a:rPr lang="en-US" sz="1400" dirty="0">
                          <a:effectLst/>
                          <a:latin typeface="Cambria" panose="02040503050406030204" pitchFamily="18" charset="0"/>
                        </a:rPr>
                        <a:t>Parentheses</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just">
                        <a:spcBef>
                          <a:spcPts val="320"/>
                        </a:spcBef>
                        <a:spcAft>
                          <a:spcPts val="80"/>
                        </a:spcAft>
                      </a:pPr>
                      <a:r>
                        <a:rPr lang="en-US" sz="1400" dirty="0">
                          <a:effectLst/>
                          <a:latin typeface="Cambria" panose="02040503050406030204" pitchFamily="18" charset="0"/>
                        </a:rPr>
                        <a:t>Evaluated first. If the parentheses are nested, the expression in the innermost pair is evaluated first.  If there are several pairs of parentheses “on the same level” (i.e., not nested), they are evaluated left to right.</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r>
              <a:tr h="561579">
                <a:tc>
                  <a:txBody>
                    <a:bodyPr/>
                    <a:lstStyle/>
                    <a:p>
                      <a:pPr marL="25400" marR="25400" algn="ctr">
                        <a:lnSpc>
                          <a:spcPct val="150000"/>
                        </a:lnSpc>
                        <a:spcBef>
                          <a:spcPts val="320"/>
                        </a:spcBef>
                        <a:spcAft>
                          <a:spcPts val="80"/>
                        </a:spcAft>
                      </a:pPr>
                      <a:r>
                        <a:rPr lang="en-US" sz="1400">
                          <a:effectLst/>
                          <a:latin typeface="Cambria" panose="02040503050406030204" pitchFamily="18" charset="0"/>
                        </a:rPr>
                        <a:t>*, /, or %</a:t>
                      </a:r>
                      <a:endParaRPr lang="en-US" sz="9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ctr">
                        <a:lnSpc>
                          <a:spcPct val="150000"/>
                        </a:lnSpc>
                        <a:spcBef>
                          <a:spcPts val="320"/>
                        </a:spcBef>
                        <a:spcAft>
                          <a:spcPts val="0"/>
                        </a:spcAft>
                      </a:pPr>
                      <a:r>
                        <a:rPr lang="en-US" sz="1400" dirty="0">
                          <a:effectLst/>
                          <a:latin typeface="Cambria" panose="02040503050406030204" pitchFamily="18" charset="0"/>
                        </a:rPr>
                        <a:t>Multiplication Division </a:t>
                      </a:r>
                      <a:endParaRPr lang="en-US" sz="900" dirty="0">
                        <a:effectLst/>
                        <a:latin typeface="Cambria" panose="02040503050406030204" pitchFamily="18" charset="0"/>
                      </a:endParaRPr>
                    </a:p>
                    <a:p>
                      <a:pPr marL="25400" marR="25400" algn="ctr">
                        <a:lnSpc>
                          <a:spcPct val="150000"/>
                        </a:lnSpc>
                        <a:spcBef>
                          <a:spcPts val="0"/>
                        </a:spcBef>
                        <a:spcAft>
                          <a:spcPts val="80"/>
                        </a:spcAft>
                      </a:pPr>
                      <a:r>
                        <a:rPr lang="en-US" sz="1400" dirty="0">
                          <a:effectLst/>
                          <a:latin typeface="Cambria" panose="02040503050406030204" pitchFamily="18" charset="0"/>
                        </a:rPr>
                        <a:t>Modulus</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l">
                        <a:spcBef>
                          <a:spcPts val="320"/>
                        </a:spcBef>
                        <a:spcAft>
                          <a:spcPts val="80"/>
                        </a:spcAft>
                      </a:pPr>
                      <a:r>
                        <a:rPr lang="en-US" sz="1400" dirty="0">
                          <a:effectLst/>
                          <a:latin typeface="Cambria" panose="02040503050406030204" pitchFamily="18" charset="0"/>
                        </a:rPr>
                        <a:t>Evaluated second. If there are several, they </a:t>
                      </a:r>
                      <a:r>
                        <a:rPr lang="en-US" sz="1400" dirty="0" smtClean="0">
                          <a:effectLst/>
                          <a:latin typeface="Cambria" panose="02040503050406030204" pitchFamily="18" charset="0"/>
                        </a:rPr>
                        <a:t>re-evaluated </a:t>
                      </a:r>
                      <a:r>
                        <a:rPr lang="en-US" sz="1400" dirty="0">
                          <a:effectLst/>
                          <a:latin typeface="Cambria" panose="02040503050406030204" pitchFamily="18" charset="0"/>
                        </a:rPr>
                        <a:t>left to right. </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r>
              <a:tr h="561579">
                <a:tc>
                  <a:txBody>
                    <a:bodyPr/>
                    <a:lstStyle/>
                    <a:p>
                      <a:pPr marL="25400" marR="25400" algn="ctr">
                        <a:lnSpc>
                          <a:spcPct val="150000"/>
                        </a:lnSpc>
                        <a:spcBef>
                          <a:spcPts val="320"/>
                        </a:spcBef>
                        <a:spcAft>
                          <a:spcPts val="80"/>
                        </a:spcAft>
                      </a:pPr>
                      <a:r>
                        <a:rPr lang="en-US" sz="1400" dirty="0">
                          <a:effectLst/>
                          <a:latin typeface="Cambria" panose="02040503050406030204" pitchFamily="18" charset="0"/>
                        </a:rPr>
                        <a:t>+ or -</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ctr">
                        <a:lnSpc>
                          <a:spcPct val="150000"/>
                        </a:lnSpc>
                        <a:spcBef>
                          <a:spcPts val="320"/>
                        </a:spcBef>
                        <a:spcAft>
                          <a:spcPts val="0"/>
                        </a:spcAft>
                      </a:pPr>
                      <a:r>
                        <a:rPr lang="en-US" sz="1400" dirty="0">
                          <a:effectLst/>
                          <a:latin typeface="Cambria" panose="02040503050406030204" pitchFamily="18" charset="0"/>
                        </a:rPr>
                        <a:t>Addition</a:t>
                      </a:r>
                      <a:endParaRPr lang="en-US" sz="900" dirty="0">
                        <a:effectLst/>
                        <a:latin typeface="Cambria" panose="02040503050406030204" pitchFamily="18" charset="0"/>
                      </a:endParaRPr>
                    </a:p>
                    <a:p>
                      <a:pPr marL="25400" marR="25400" algn="ctr">
                        <a:lnSpc>
                          <a:spcPct val="150000"/>
                        </a:lnSpc>
                        <a:spcBef>
                          <a:spcPts val="0"/>
                        </a:spcBef>
                        <a:spcAft>
                          <a:spcPts val="80"/>
                        </a:spcAft>
                      </a:pPr>
                      <a:r>
                        <a:rPr lang="en-US" sz="1400" dirty="0">
                          <a:effectLst/>
                          <a:latin typeface="Cambria" panose="02040503050406030204" pitchFamily="18" charset="0"/>
                        </a:rPr>
                        <a:t>Subtraction</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00" marR="25400" algn="l">
                        <a:spcBef>
                          <a:spcPts val="320"/>
                        </a:spcBef>
                        <a:spcAft>
                          <a:spcPts val="80"/>
                        </a:spcAft>
                      </a:pPr>
                      <a:r>
                        <a:rPr lang="en-US" sz="1400" dirty="0">
                          <a:effectLst/>
                          <a:latin typeface="Cambria" panose="02040503050406030204" pitchFamily="18" charset="0"/>
                        </a:rPr>
                        <a:t>Evaluated last. If there are several, they are </a:t>
                      </a:r>
                      <a:r>
                        <a:rPr lang="en-US" sz="1400" dirty="0" smtClean="0">
                          <a:effectLst/>
                          <a:latin typeface="Cambria" panose="02040503050406030204" pitchFamily="18" charset="0"/>
                        </a:rPr>
                        <a:t>evaluated </a:t>
                      </a:r>
                      <a:r>
                        <a:rPr lang="en-US" sz="1400" dirty="0">
                          <a:effectLst/>
                          <a:latin typeface="Cambria" panose="02040503050406030204" pitchFamily="18" charset="0"/>
                        </a:rPr>
                        <a:t>left to right.</a:t>
                      </a:r>
                      <a:endParaRPr lang="en-US" sz="9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31556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57200" y="5715000"/>
            <a:ext cx="8305800" cy="914400"/>
          </a:xfrm>
          <a:prstGeom prst="rect">
            <a:avLst/>
          </a:prstGeom>
          <a:noFill/>
          <a:ln w="9525">
            <a:noFill/>
            <a:miter lim="800000"/>
            <a:headEnd/>
            <a:tailEnd/>
          </a:ln>
        </p:spPr>
        <p:txBody>
          <a:bodyPr/>
          <a:lstStyle/>
          <a:p>
            <a:pPr eaLnBrk="0" hangingPunct="0"/>
            <a:endParaRPr lang="en-US" sz="240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12</a:t>
            </a:fld>
            <a:endParaRPr lang="en-US"/>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Arithmetic Operators</a:t>
            </a:r>
          </a:p>
        </p:txBody>
      </p:sp>
      <p:sp>
        <p:nvSpPr>
          <p:cNvPr id="4" name="Rectangle 1"/>
          <p:cNvSpPr>
            <a:spLocks noChangeArrowheads="1"/>
          </p:cNvSpPr>
          <p:nvPr/>
        </p:nvSpPr>
        <p:spPr bwMode="auto">
          <a:xfrm>
            <a:off x="990600" y="1152718"/>
            <a:ext cx="7391399" cy="49693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#include &lt;</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iostream</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using namespace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 = 21;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 = 10;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 b;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1 -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 b;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2 -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 b;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3 -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 b;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4 -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 b;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5 -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6 -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 = a--; </a:t>
            </a:r>
          </a:p>
          <a:p>
            <a:pPr lvl="1"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"Line 7 - Value of c is :" &lt;&lt; c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p>
          <a:p>
            <a:pPr lvl="1"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8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50406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57200" y="5715000"/>
            <a:ext cx="8305800" cy="914400"/>
          </a:xfrm>
          <a:prstGeom prst="rect">
            <a:avLst/>
          </a:prstGeom>
          <a:noFill/>
          <a:ln w="9525">
            <a:noFill/>
            <a:miter lim="800000"/>
            <a:headEnd/>
            <a:tailEnd/>
          </a:ln>
        </p:spPr>
        <p:txBody>
          <a:bodyPr/>
          <a:lstStyle/>
          <a:p>
            <a:pPr eaLnBrk="0" hangingPunct="0"/>
            <a:endParaRPr lang="en-US" sz="240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13</a:t>
            </a:fld>
            <a:endParaRPr lang="en-US"/>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Format </a:t>
            </a:r>
            <a:r>
              <a:rPr lang="en-US" sz="4000" b="1" dirty="0" err="1" smtClean="0">
                <a:solidFill>
                  <a:srgbClr val="002060"/>
                </a:solidFill>
                <a:latin typeface="Cambria" panose="02040503050406030204" pitchFamily="18" charset="0"/>
              </a:rPr>
              <a:t>Specifiers</a:t>
            </a:r>
            <a:r>
              <a:rPr lang="en-US" sz="4000" b="1" dirty="0" smtClean="0">
                <a:solidFill>
                  <a:srgbClr val="002060"/>
                </a:solidFill>
                <a:latin typeface="Cambria" panose="02040503050406030204" pitchFamily="18" charset="0"/>
              </a:rPr>
              <a:t> in C++</a:t>
            </a:r>
            <a:endParaRPr lang="en-US" sz="4000" b="1" dirty="0">
              <a:solidFill>
                <a:srgbClr val="002060"/>
              </a:solidFill>
              <a:latin typeface="Cambria" panose="02040503050406030204" pitchFamily="18" charset="0"/>
            </a:endParaRPr>
          </a:p>
        </p:txBody>
      </p:sp>
      <p:sp>
        <p:nvSpPr>
          <p:cNvPr id="4" name="Rectangle 1"/>
          <p:cNvSpPr>
            <a:spLocks noChangeArrowheads="1"/>
          </p:cNvSpPr>
          <p:nvPr/>
        </p:nvSpPr>
        <p:spPr bwMode="auto">
          <a:xfrm>
            <a:off x="914400" y="1143000"/>
            <a:ext cx="7391399" cy="1737665"/>
          </a:xfrm>
          <a:prstGeom prst="rect">
            <a:avLst/>
          </a:prstGeom>
          <a:solidFill>
            <a:schemeClr val="bg1">
              <a:lumMod val="85000"/>
            </a:schemeClr>
          </a:solidFill>
          <a:ln>
            <a:noFill/>
          </a:ln>
          <a:effectLs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iostream</a:t>
            </a:r>
            <a:r>
              <a:rPr lang="en-US" sz="1400" dirty="0">
                <a:latin typeface="Courier New" panose="02070309020205020404" pitchFamily="49" charset="0"/>
                <a:cs typeface="Courier New" panose="02070309020205020404" pitchFamily="49" charset="0"/>
              </a:rPr>
              <a:t>&gt;     //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endl</a:t>
            </a:r>
            <a:endParaRPr lang="en-US" sz="14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iomanip</a:t>
            </a:r>
            <a:r>
              <a:rPr lang="en-US" sz="1400" dirty="0">
                <a:latin typeface="Courier New" panose="02070309020205020404" pitchFamily="49" charset="0"/>
                <a:cs typeface="Courier New" panose="02070309020205020404" pitchFamily="49" charset="0"/>
              </a:rPr>
              <a:t>&gt;      //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setfill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setw</a:t>
            </a:r>
            <a:endParaRPr lang="en-US" sz="14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sz="14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 () {</a:t>
            </a:r>
          </a:p>
          <a:p>
            <a:pPr lvl="0"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setfill</a:t>
            </a:r>
            <a:r>
              <a:rPr lang="en-US" sz="1400" dirty="0">
                <a:latin typeface="Courier New" panose="02070309020205020404" pitchFamily="49" charset="0"/>
                <a:cs typeface="Courier New" panose="02070309020205020404" pitchFamily="49" charset="0"/>
              </a:rPr>
              <a:t> ('x') &lt;&lt;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setw</a:t>
            </a:r>
            <a:r>
              <a:rPr lang="en-US" sz="1400" dirty="0">
                <a:latin typeface="Courier New" panose="02070309020205020404" pitchFamily="49" charset="0"/>
                <a:cs typeface="Courier New" panose="02070309020205020404" pitchFamily="49" charset="0"/>
              </a:rPr>
              <a:t> (10);</a:t>
            </a:r>
          </a:p>
          <a:p>
            <a:pPr lvl="0"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77 &lt;&lt;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endl</a:t>
            </a:r>
            <a:r>
              <a:rPr lang="en-US" sz="1400" dirty="0">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  return 0;</a:t>
            </a:r>
          </a:p>
          <a:p>
            <a:pPr lvl="0" eaLnBrk="0" fontAlgn="base" hangingPunct="0">
              <a:spcBef>
                <a:spcPct val="0"/>
              </a:spcBef>
              <a:spcAft>
                <a:spcPct val="0"/>
              </a:spcAft>
            </a:pPr>
            <a:r>
              <a:rPr lang="en-US" sz="1400" dirty="0">
                <a:latin typeface="Courier New" panose="02070309020205020404" pitchFamily="49" charset="0"/>
                <a:cs typeface="Courier New" panose="02070309020205020404" pitchFamily="49" charset="0"/>
              </a:rPr>
              <a:t>}</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76301" y="2990175"/>
            <a:ext cx="7429498" cy="2893100"/>
          </a:xfrm>
          <a:prstGeom prst="rect">
            <a:avLst/>
          </a:prstGeom>
          <a:solidFill>
            <a:schemeClr val="bg1">
              <a:lumMod val="8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iostream</a:t>
            </a:r>
            <a:r>
              <a:rPr lang="en-US" sz="1400" dirty="0">
                <a:latin typeface="Courier New" panose="02070309020205020404" pitchFamily="49" charset="0"/>
                <a:cs typeface="Courier New" panose="02070309020205020404" pitchFamily="49" charset="0"/>
              </a:rPr>
              <a:t>&gt;     //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::fixed,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::scientific</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 () {</a:t>
            </a:r>
          </a:p>
          <a:p>
            <a:r>
              <a:rPr lang="en-US" sz="1400" dirty="0">
                <a:latin typeface="Courier New" panose="02070309020205020404" pitchFamily="49" charset="0"/>
                <a:cs typeface="Courier New" panose="02070309020205020404" pitchFamily="49" charset="0"/>
              </a:rPr>
              <a:t>    double a = 3.1415926534;</a:t>
            </a:r>
          </a:p>
          <a:p>
            <a:r>
              <a:rPr lang="en-US" sz="1400" dirty="0">
                <a:latin typeface="Courier New" panose="02070309020205020404" pitchFamily="49" charset="0"/>
                <a:cs typeface="Courier New" panose="02070309020205020404" pitchFamily="49" charset="0"/>
              </a:rPr>
              <a:t>    double b = 2006.0;</a:t>
            </a:r>
          </a:p>
          <a:p>
            <a:r>
              <a:rPr lang="en-US" sz="1400" dirty="0">
                <a:latin typeface="Courier New" panose="02070309020205020404" pitchFamily="49" charset="0"/>
                <a:cs typeface="Courier New" panose="02070309020205020404" pitchFamily="49" charset="0"/>
              </a:rPr>
              <a:t>    double c = 1.0e-10;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cout.precision</a:t>
            </a:r>
            <a:r>
              <a:rPr lang="en-US" sz="1400" dirty="0">
                <a:latin typeface="Courier New" panose="02070309020205020404" pitchFamily="49" charset="0"/>
                <a:cs typeface="Courier New" panose="02070309020205020404" pitchFamily="49" charset="0"/>
              </a:rPr>
              <a:t>(5);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"fixed:\n" &lt;&lt;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::fixed;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 &lt;&lt; '\n' &lt;&lt; b &lt;&lt; '\n' &lt;&lt; c &lt;&lt; '\n';</a:t>
            </a:r>
          </a:p>
          <a:p>
            <a:r>
              <a:rPr lang="en-US" sz="1400" dirty="0">
                <a:latin typeface="Courier New" panose="02070309020205020404" pitchFamily="49" charset="0"/>
                <a:cs typeface="Courier New" panose="02070309020205020404" pitchFamily="49" charset="0"/>
              </a:rPr>
              <a:t>    return 0;</a:t>
            </a:r>
          </a:p>
          <a:p>
            <a:r>
              <a:rPr lang="en-US" sz="1400" dirty="0">
                <a:latin typeface="Courier New" panose="02070309020205020404" pitchFamily="49" charset="0"/>
                <a:cs typeface="Courier New" panose="02070309020205020404" pitchFamily="49" charset="0"/>
              </a:rPr>
              <a:t>}</a:t>
            </a:r>
          </a:p>
        </p:txBody>
      </p:sp>
      <p:sp>
        <p:nvSpPr>
          <p:cNvPr id="9" name="Rectangle 3"/>
          <p:cNvSpPr>
            <a:spLocks noChangeArrowheads="1"/>
          </p:cNvSpPr>
          <p:nvPr/>
        </p:nvSpPr>
        <p:spPr bwMode="auto">
          <a:xfrm>
            <a:off x="6400799" y="2438161"/>
            <a:ext cx="1905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729"/>
                </a:solidFill>
                <a:effectLst/>
                <a:latin typeface="Courier New" panose="02070309020205020404" pitchFamily="49" charset="0"/>
                <a:cs typeface="Courier New" panose="02070309020205020404" pitchFamily="49" charset="0"/>
              </a:rPr>
              <a:t>Output: </a:t>
            </a:r>
            <a:r>
              <a:rPr kumimoji="0" lang="en-US" sz="1100" b="0" i="0" u="none" strike="noStrike" cap="none" normalizeH="0" baseline="0" dirty="0" smtClean="0">
                <a:ln>
                  <a:noFill/>
                </a:ln>
                <a:solidFill>
                  <a:srgbClr val="242729"/>
                </a:solidFill>
                <a:effectLst/>
                <a:latin typeface="Courier New" panose="02070309020205020404" pitchFamily="49" charset="0"/>
                <a:cs typeface="Courier New" panose="02070309020205020404" pitchFamily="49" charset="0"/>
              </a:rPr>
              <a:t>xxxxxxxx77</a:t>
            </a:r>
            <a:r>
              <a:rPr kumimoji="0" lang="en-US" sz="9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sz="2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11" name="Rectangle 3"/>
          <p:cNvSpPr>
            <a:spLocks noChangeArrowheads="1"/>
          </p:cNvSpPr>
          <p:nvPr/>
        </p:nvSpPr>
        <p:spPr bwMode="auto">
          <a:xfrm>
            <a:off x="6686549" y="3529495"/>
            <a:ext cx="16002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729"/>
                </a:solidFill>
                <a:effectLst/>
                <a:latin typeface="Courier New" panose="02070309020205020404" pitchFamily="49"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 b="0" i="0" u="none" strike="noStrike" cap="none" normalizeH="0" baseline="0" dirty="0" smtClean="0">
              <a:ln>
                <a:noFill/>
              </a:ln>
              <a:solidFill>
                <a:srgbClr val="242729"/>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sz="1600" dirty="0">
                <a:solidFill>
                  <a:srgbClr val="242729"/>
                </a:solidFill>
                <a:latin typeface="Courier New" panose="02070309020205020404" pitchFamily="49" charset="0"/>
                <a:cs typeface="Courier New" panose="02070309020205020404" pitchFamily="49" charset="0"/>
              </a:rPr>
              <a:t>fixed:</a:t>
            </a:r>
          </a:p>
          <a:p>
            <a:pPr lvl="0" eaLnBrk="0" fontAlgn="base" hangingPunct="0">
              <a:spcBef>
                <a:spcPct val="0"/>
              </a:spcBef>
              <a:spcAft>
                <a:spcPct val="0"/>
              </a:spcAft>
            </a:pPr>
            <a:r>
              <a:rPr lang="en-US" sz="1600" dirty="0">
                <a:solidFill>
                  <a:srgbClr val="242729"/>
                </a:solidFill>
                <a:latin typeface="Courier New" panose="02070309020205020404" pitchFamily="49" charset="0"/>
                <a:cs typeface="Courier New" panose="02070309020205020404" pitchFamily="49" charset="0"/>
              </a:rPr>
              <a:t>3.14159</a:t>
            </a:r>
          </a:p>
          <a:p>
            <a:pPr lvl="0" eaLnBrk="0" fontAlgn="base" hangingPunct="0">
              <a:spcBef>
                <a:spcPct val="0"/>
              </a:spcBef>
              <a:spcAft>
                <a:spcPct val="0"/>
              </a:spcAft>
            </a:pPr>
            <a:r>
              <a:rPr lang="en-US" sz="1600" dirty="0">
                <a:solidFill>
                  <a:srgbClr val="242729"/>
                </a:solidFill>
                <a:latin typeface="Courier New" panose="02070309020205020404" pitchFamily="49" charset="0"/>
                <a:cs typeface="Courier New" panose="02070309020205020404" pitchFamily="49" charset="0"/>
              </a:rPr>
              <a:t>2006.00000</a:t>
            </a:r>
          </a:p>
          <a:p>
            <a:pPr lvl="0" eaLnBrk="0" fontAlgn="base" hangingPunct="0">
              <a:spcBef>
                <a:spcPct val="0"/>
              </a:spcBef>
              <a:spcAft>
                <a:spcPct val="0"/>
              </a:spcAft>
            </a:pPr>
            <a:r>
              <a:rPr lang="en-US" sz="1600" dirty="0">
                <a:solidFill>
                  <a:srgbClr val="242729"/>
                </a:solidFill>
                <a:latin typeface="Courier New" panose="02070309020205020404" pitchFamily="49" charset="0"/>
                <a:cs typeface="Courier New" panose="02070309020205020404" pitchFamily="49" charset="0"/>
              </a:rPr>
              <a:t>0.00000</a:t>
            </a:r>
          </a:p>
        </p:txBody>
      </p:sp>
    </p:spTree>
    <p:extLst>
      <p:ext uri="{BB962C8B-B14F-4D97-AF65-F5344CB8AC3E}">
        <p14:creationId xmlns:p14="http://schemas.microsoft.com/office/powerpoint/2010/main" val="1003147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762000" y="1066800"/>
            <a:ext cx="8001000" cy="5181600"/>
          </a:xfrm>
        </p:spPr>
        <p:txBody>
          <a:bodyPr rtlCol="0">
            <a:normAutofit/>
          </a:bodyPr>
          <a:lstStyle/>
          <a:p>
            <a:pPr fontAlgn="auto">
              <a:lnSpc>
                <a:spcPct val="90000"/>
              </a:lnSpc>
              <a:spcAft>
                <a:spcPts val="0"/>
              </a:spcAft>
              <a:buFontTx/>
              <a:buNone/>
              <a:defRPr/>
            </a:pPr>
            <a:r>
              <a:rPr lang="en-US" sz="2400" b="1" dirty="0" smtClean="0">
                <a:solidFill>
                  <a:srgbClr val="0000FF"/>
                </a:solidFill>
                <a:latin typeface="Times New Roman" pitchFamily="18" charset="0"/>
              </a:rPr>
              <a:t>~                       Bitwise unary NOT</a:t>
            </a:r>
          </a:p>
          <a:p>
            <a:pPr fontAlgn="auto">
              <a:lnSpc>
                <a:spcPct val="90000"/>
              </a:lnSpc>
              <a:spcAft>
                <a:spcPts val="0"/>
              </a:spcAft>
              <a:buFontTx/>
              <a:buNone/>
              <a:defRPr/>
            </a:pPr>
            <a:r>
              <a:rPr lang="en-US" sz="2400" b="1" dirty="0" smtClean="0">
                <a:solidFill>
                  <a:srgbClr val="0000FF"/>
                </a:solidFill>
                <a:latin typeface="Times New Roman" pitchFamily="18" charset="0"/>
              </a:rPr>
              <a:t>&amp;		             Bitwise AND</a:t>
            </a:r>
          </a:p>
          <a:p>
            <a:pPr fontAlgn="auto">
              <a:lnSpc>
                <a:spcPct val="90000"/>
              </a:lnSpc>
              <a:spcAft>
                <a:spcPts val="0"/>
              </a:spcAft>
              <a:buFontTx/>
              <a:buNone/>
              <a:defRPr/>
            </a:pPr>
            <a:r>
              <a:rPr lang="en-US" sz="2400" b="1" dirty="0" smtClean="0">
                <a:solidFill>
                  <a:srgbClr val="0000FF"/>
                </a:solidFill>
                <a:latin typeface="Times New Roman" pitchFamily="18" charset="0"/>
              </a:rPr>
              <a:t>|                        Bitwise OR</a:t>
            </a:r>
          </a:p>
          <a:p>
            <a:pPr fontAlgn="auto">
              <a:lnSpc>
                <a:spcPct val="90000"/>
              </a:lnSpc>
              <a:spcAft>
                <a:spcPts val="0"/>
              </a:spcAft>
              <a:buFontTx/>
              <a:buNone/>
              <a:defRPr/>
            </a:pPr>
            <a:r>
              <a:rPr lang="en-US" sz="2400" b="1" dirty="0" smtClean="0">
                <a:solidFill>
                  <a:srgbClr val="0000FF"/>
                </a:solidFill>
                <a:latin typeface="Times New Roman" pitchFamily="18" charset="0"/>
              </a:rPr>
              <a:t>^			 Bitwise XOR</a:t>
            </a:r>
          </a:p>
          <a:p>
            <a:pPr fontAlgn="auto">
              <a:lnSpc>
                <a:spcPct val="90000"/>
              </a:lnSpc>
              <a:spcAft>
                <a:spcPts val="0"/>
              </a:spcAft>
              <a:buFontTx/>
              <a:buNone/>
              <a:defRPr/>
            </a:pPr>
            <a:r>
              <a:rPr lang="en-US" sz="2400" b="1" dirty="0" smtClean="0">
                <a:solidFill>
                  <a:srgbClr val="0000FF"/>
                </a:solidFill>
                <a:latin typeface="Times New Roman" pitchFamily="18" charset="0"/>
              </a:rPr>
              <a:t>&gt;&gt;		 Shift Right</a:t>
            </a:r>
          </a:p>
          <a:p>
            <a:pPr fontAlgn="auto">
              <a:lnSpc>
                <a:spcPct val="90000"/>
              </a:lnSpc>
              <a:spcAft>
                <a:spcPts val="0"/>
              </a:spcAft>
              <a:buFontTx/>
              <a:buNone/>
              <a:defRPr/>
            </a:pPr>
            <a:r>
              <a:rPr lang="en-US" sz="2400" b="1" dirty="0" smtClean="0">
                <a:solidFill>
                  <a:srgbClr val="0000FF"/>
                </a:solidFill>
                <a:latin typeface="Times New Roman" pitchFamily="18" charset="0"/>
              </a:rPr>
              <a:t>&lt;&lt;	             Shift left</a:t>
            </a:r>
          </a:p>
          <a:p>
            <a:pPr fontAlgn="auto">
              <a:lnSpc>
                <a:spcPct val="90000"/>
              </a:lnSpc>
              <a:spcAft>
                <a:spcPts val="0"/>
              </a:spcAft>
              <a:buFontTx/>
              <a:buNone/>
              <a:defRPr/>
            </a:pPr>
            <a:r>
              <a:rPr lang="en-US" sz="2400" b="1" dirty="0" smtClean="0">
                <a:solidFill>
                  <a:srgbClr val="0000FF"/>
                </a:solidFill>
                <a:latin typeface="Times New Roman" pitchFamily="18" charset="0"/>
              </a:rPr>
              <a:t>&amp; =	             Bitwise AND Assignment</a:t>
            </a:r>
          </a:p>
          <a:p>
            <a:pPr fontAlgn="auto">
              <a:lnSpc>
                <a:spcPct val="90000"/>
              </a:lnSpc>
              <a:spcAft>
                <a:spcPts val="0"/>
              </a:spcAft>
              <a:buFontTx/>
              <a:buNone/>
              <a:defRPr/>
            </a:pPr>
            <a:r>
              <a:rPr lang="en-US" sz="2400" b="1" dirty="0" smtClean="0">
                <a:solidFill>
                  <a:srgbClr val="0000FF"/>
                </a:solidFill>
                <a:latin typeface="Times New Roman" pitchFamily="18" charset="0"/>
              </a:rPr>
              <a:t>|=			 Bitwise OR Assignment</a:t>
            </a:r>
          </a:p>
          <a:p>
            <a:pPr fontAlgn="auto">
              <a:lnSpc>
                <a:spcPct val="90000"/>
              </a:lnSpc>
              <a:spcAft>
                <a:spcPts val="0"/>
              </a:spcAft>
              <a:buFontTx/>
              <a:buNone/>
              <a:defRPr/>
            </a:pPr>
            <a:r>
              <a:rPr lang="en-US" sz="2400" b="1" dirty="0" smtClean="0">
                <a:solidFill>
                  <a:srgbClr val="0000FF"/>
                </a:solidFill>
                <a:latin typeface="Times New Roman" pitchFamily="18" charset="0"/>
              </a:rPr>
              <a:t>^=	             Bitwise XOR Assignment</a:t>
            </a:r>
          </a:p>
          <a:p>
            <a:pPr fontAlgn="auto">
              <a:lnSpc>
                <a:spcPct val="90000"/>
              </a:lnSpc>
              <a:spcAft>
                <a:spcPts val="0"/>
              </a:spcAft>
              <a:buFontTx/>
              <a:buNone/>
              <a:defRPr/>
            </a:pPr>
            <a:r>
              <a:rPr lang="en-US" sz="2400" b="1" dirty="0" smtClean="0">
                <a:solidFill>
                  <a:srgbClr val="0000FF"/>
                </a:solidFill>
                <a:latin typeface="Times New Roman" pitchFamily="18" charset="0"/>
              </a:rPr>
              <a:t>&gt;&gt;=		 Shift Right Assignment</a:t>
            </a:r>
          </a:p>
          <a:p>
            <a:pPr fontAlgn="auto">
              <a:lnSpc>
                <a:spcPct val="90000"/>
              </a:lnSpc>
              <a:spcAft>
                <a:spcPts val="0"/>
              </a:spcAft>
              <a:buFontTx/>
              <a:buNone/>
              <a:defRPr/>
            </a:pPr>
            <a:r>
              <a:rPr lang="en-US" sz="2400" b="1" dirty="0" smtClean="0">
                <a:solidFill>
                  <a:srgbClr val="0000FF"/>
                </a:solidFill>
                <a:latin typeface="Times New Roman" pitchFamily="18" charset="0"/>
              </a:rPr>
              <a:t>&lt;&lt;=		 Shift Left Assignment</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14</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Bitwise Operators</a:t>
            </a:r>
          </a:p>
        </p:txBody>
      </p:sp>
    </p:spTree>
    <p:extLst>
      <p:ext uri="{BB962C8B-B14F-4D97-AF65-F5344CB8AC3E}">
        <p14:creationId xmlns:p14="http://schemas.microsoft.com/office/powerpoint/2010/main" val="119862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half" idx="1"/>
          </p:nvPr>
        </p:nvSpPr>
        <p:spPr>
          <a:xfrm>
            <a:off x="590550" y="1524000"/>
            <a:ext cx="8067675" cy="533400"/>
          </a:xfrm>
        </p:spPr>
        <p:txBody>
          <a:bodyPr/>
          <a:lstStyle/>
          <a:p>
            <a:pPr>
              <a:buFont typeface="Wingdings" pitchFamily="2" charset="2"/>
              <a:buChar char="ü"/>
            </a:pPr>
            <a:r>
              <a:rPr lang="en-US" sz="2400" dirty="0" smtClean="0"/>
              <a:t>Applied to integer types</a:t>
            </a:r>
          </a:p>
        </p:txBody>
      </p:sp>
      <p:graphicFrame>
        <p:nvGraphicFramePr>
          <p:cNvPr id="113723" name="Group 59"/>
          <p:cNvGraphicFramePr>
            <a:graphicFrameLocks noGrp="1"/>
          </p:cNvGraphicFramePr>
          <p:nvPr>
            <p:ph sz="half" idx="2"/>
            <p:extLst>
              <p:ext uri="{D42A27DB-BD31-4B8C-83A1-F6EECF244321}">
                <p14:modId xmlns:p14="http://schemas.microsoft.com/office/powerpoint/2010/main" val="605575061"/>
              </p:ext>
            </p:extLst>
          </p:nvPr>
        </p:nvGraphicFramePr>
        <p:xfrm>
          <a:off x="533400" y="2286000"/>
          <a:ext cx="8067675" cy="3155951"/>
        </p:xfrm>
        <a:graphic>
          <a:graphicData uri="http://schemas.openxmlformats.org/drawingml/2006/table">
            <a:tbl>
              <a:tblPr/>
              <a:tblGrid>
                <a:gridCol w="1344613"/>
                <a:gridCol w="1344612"/>
                <a:gridCol w="1344613"/>
                <a:gridCol w="1344612"/>
                <a:gridCol w="1344613"/>
                <a:gridCol w="1344612"/>
              </a:tblGrid>
              <a:tr h="631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A |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A &amp;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A^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r>
              <a:rPr lang="en-US" smtClean="0"/>
              <a:t>Sajeeb Saha, Dept. of CSE, JnU</a:t>
            </a:r>
            <a:endParaRPr lang="en-US"/>
          </a:p>
        </p:txBody>
      </p:sp>
      <p:sp>
        <p:nvSpPr>
          <p:cNvPr id="3" name="Slide Number Placeholder 2"/>
          <p:cNvSpPr>
            <a:spLocks noGrp="1"/>
          </p:cNvSpPr>
          <p:nvPr>
            <p:ph type="sldNum" sz="quarter" idx="12"/>
          </p:nvPr>
        </p:nvSpPr>
        <p:spPr/>
        <p:txBody>
          <a:bodyPr/>
          <a:lstStyle/>
          <a:p>
            <a:pPr>
              <a:defRPr/>
            </a:pPr>
            <a:fld id="{9AC464AC-C8FD-4ADF-A998-B5EAB369CF42}" type="slidenum">
              <a:rPr lang="en-US" smtClean="0"/>
              <a:pPr>
                <a:defRPr/>
              </a:pPr>
              <a:t>15</a:t>
            </a:fld>
            <a:endParaRPr lang="en-US"/>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Bitwise Operator</a:t>
            </a:r>
          </a:p>
        </p:txBody>
      </p:sp>
    </p:spTree>
    <p:extLst>
      <p:ext uri="{BB962C8B-B14F-4D97-AF65-F5344CB8AC3E}">
        <p14:creationId xmlns:p14="http://schemas.microsoft.com/office/powerpoint/2010/main" val="2150775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Sajeeb Saha, Dept. of CSE, JnU</a:t>
            </a:r>
            <a:endParaRPr lang="en-US"/>
          </a:p>
        </p:txBody>
      </p:sp>
      <p:sp>
        <p:nvSpPr>
          <p:cNvPr id="3" name="Slide Number Placeholder 2"/>
          <p:cNvSpPr>
            <a:spLocks noGrp="1"/>
          </p:cNvSpPr>
          <p:nvPr>
            <p:ph type="sldNum" sz="quarter" idx="12"/>
          </p:nvPr>
        </p:nvSpPr>
        <p:spPr/>
        <p:txBody>
          <a:bodyPr/>
          <a:lstStyle/>
          <a:p>
            <a:pPr>
              <a:defRPr/>
            </a:pPr>
            <a:fld id="{9AC464AC-C8FD-4ADF-A998-B5EAB369CF42}" type="slidenum">
              <a:rPr lang="en-US" smtClean="0"/>
              <a:pPr>
                <a:defRPr/>
              </a:pPr>
              <a:t>16</a:t>
            </a:fld>
            <a:endParaRPr lang="en-US"/>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Bitwise Operator</a:t>
            </a:r>
          </a:p>
        </p:txBody>
      </p:sp>
      <p:sp>
        <p:nvSpPr>
          <p:cNvPr id="7" name="Rectangle 6"/>
          <p:cNvSpPr/>
          <p:nvPr/>
        </p:nvSpPr>
        <p:spPr>
          <a:xfrm>
            <a:off x="609600" y="954643"/>
            <a:ext cx="7924800" cy="5293757"/>
          </a:xfrm>
          <a:prstGeom prst="rect">
            <a:avLst/>
          </a:prstGeom>
          <a:solidFill>
            <a:schemeClr val="accent6">
              <a:lumMod val="20000"/>
              <a:lumOff val="80000"/>
            </a:schemeClr>
          </a:solidFill>
        </p:spPr>
        <p:txBody>
          <a:bodyPr wrap="square">
            <a:spAutoFit/>
          </a:bodyPr>
          <a:lstStyle/>
          <a:p>
            <a:r>
              <a:rPr lang="en-US" sz="1300" dirty="0">
                <a:latin typeface="Cambria" panose="02040503050406030204" pitchFamily="18" charset="0"/>
              </a:rPr>
              <a:t>#include &lt;</a:t>
            </a:r>
            <a:r>
              <a:rPr lang="en-US" sz="1300" dirty="0" err="1">
                <a:latin typeface="Cambria" panose="02040503050406030204" pitchFamily="18" charset="0"/>
              </a:rPr>
              <a:t>iostream</a:t>
            </a:r>
            <a:r>
              <a:rPr lang="en-US" sz="1300" dirty="0">
                <a:latin typeface="Cambria" panose="02040503050406030204" pitchFamily="18" charset="0"/>
              </a:rPr>
              <a:t>&gt;</a:t>
            </a:r>
          </a:p>
          <a:p>
            <a:r>
              <a:rPr lang="en-US" sz="1300" dirty="0" smtClean="0">
                <a:latin typeface="Cambria" panose="02040503050406030204" pitchFamily="18" charset="0"/>
              </a:rPr>
              <a:t>using namespace </a:t>
            </a:r>
            <a:r>
              <a:rPr lang="en-US" sz="1300" dirty="0" err="1" smtClean="0">
                <a:latin typeface="Cambria" panose="02040503050406030204" pitchFamily="18" charset="0"/>
              </a:rPr>
              <a:t>std</a:t>
            </a:r>
            <a:r>
              <a:rPr lang="en-US" sz="1300" dirty="0" smtClean="0">
                <a:latin typeface="Cambria" panose="02040503050406030204" pitchFamily="18" charset="0"/>
              </a:rPr>
              <a:t>;</a:t>
            </a:r>
          </a:p>
          <a:p>
            <a:endParaRPr lang="en-US" sz="1300" dirty="0">
              <a:latin typeface="Cambria" panose="02040503050406030204" pitchFamily="18" charset="0"/>
            </a:endParaRPr>
          </a:p>
          <a:p>
            <a:r>
              <a:rPr lang="en-US" sz="1300" dirty="0" err="1">
                <a:latin typeface="Cambria" panose="02040503050406030204" pitchFamily="18" charset="0"/>
              </a:rPr>
              <a:t>int</a:t>
            </a:r>
            <a:r>
              <a:rPr lang="en-US" sz="1300" dirty="0">
                <a:latin typeface="Cambria" panose="02040503050406030204" pitchFamily="18" charset="0"/>
              </a:rPr>
              <a:t> main() {</a:t>
            </a:r>
          </a:p>
          <a:p>
            <a:endParaRPr lang="en-US" sz="1300" dirty="0">
              <a:latin typeface="Cambria" panose="02040503050406030204" pitchFamily="18" charset="0"/>
            </a:endParaRPr>
          </a:p>
          <a:p>
            <a:r>
              <a:rPr lang="en-US" sz="1300" dirty="0">
                <a:latin typeface="Cambria" panose="02040503050406030204" pitchFamily="18" charset="0"/>
              </a:rPr>
              <a:t>    // declaring two integer variables</a:t>
            </a:r>
          </a:p>
          <a:p>
            <a:r>
              <a:rPr lang="en-US" sz="1300" dirty="0">
                <a:latin typeface="Cambria" panose="02040503050406030204" pitchFamily="18" charset="0"/>
              </a:rPr>
              <a:t>    </a:t>
            </a:r>
            <a:r>
              <a:rPr lang="en-US" sz="1300" dirty="0" err="1">
                <a:latin typeface="Cambria" panose="02040503050406030204" pitchFamily="18" charset="0"/>
              </a:rPr>
              <a:t>int</a:t>
            </a:r>
            <a:r>
              <a:rPr lang="en-US" sz="1300" dirty="0">
                <a:latin typeface="Cambria" panose="02040503050406030204" pitchFamily="18" charset="0"/>
              </a:rPr>
              <a:t> </a:t>
            </a:r>
            <a:r>
              <a:rPr lang="en-US" sz="1300" dirty="0" err="1">
                <a:latin typeface="Cambria" panose="02040503050406030204" pitchFamily="18" charset="0"/>
              </a:rPr>
              <a:t>num</a:t>
            </a:r>
            <a:r>
              <a:rPr lang="en-US" sz="1300" dirty="0">
                <a:latin typeface="Cambria" panose="02040503050406030204" pitchFamily="18" charset="0"/>
              </a:rPr>
              <a:t> = 212, </a:t>
            </a:r>
            <a:r>
              <a:rPr lang="en-US" sz="1300" dirty="0" err="1">
                <a:latin typeface="Cambria" panose="02040503050406030204" pitchFamily="18" charset="0"/>
              </a:rPr>
              <a:t>i</a:t>
            </a:r>
            <a:r>
              <a:rPr lang="en-US" sz="1300" dirty="0">
                <a:latin typeface="Cambria" panose="02040503050406030204" pitchFamily="18" charset="0"/>
              </a:rPr>
              <a:t>;</a:t>
            </a:r>
          </a:p>
          <a:p>
            <a:endParaRPr lang="en-US" sz="1300" dirty="0">
              <a:latin typeface="Cambria" panose="02040503050406030204" pitchFamily="18" charset="0"/>
            </a:endParaRPr>
          </a:p>
          <a:p>
            <a:r>
              <a:rPr lang="en-US" sz="1300" dirty="0">
                <a:latin typeface="Cambria" panose="02040503050406030204" pitchFamily="18" charset="0"/>
              </a:rPr>
              <a:t>    // Shift Right Operation</a:t>
            </a:r>
          </a:p>
          <a:p>
            <a:r>
              <a:rPr lang="en-US" sz="1300" dirty="0">
                <a:latin typeface="Cambria" panose="02040503050406030204" pitchFamily="18" charset="0"/>
              </a:rPr>
              <a:t>    </a:t>
            </a:r>
            <a:r>
              <a:rPr lang="en-US" sz="1300" dirty="0" err="1">
                <a:latin typeface="Cambria" panose="02040503050406030204" pitchFamily="18" charset="0"/>
              </a:rPr>
              <a:t>cout</a:t>
            </a:r>
            <a:r>
              <a:rPr lang="en-US" sz="1300" dirty="0">
                <a:latin typeface="Cambria" panose="02040503050406030204" pitchFamily="18" charset="0"/>
              </a:rPr>
              <a:t> &lt;&lt; "Shift Right:" &lt;&lt; </a:t>
            </a:r>
            <a:r>
              <a:rPr lang="en-US" sz="1300" dirty="0" err="1">
                <a:latin typeface="Cambria" panose="02040503050406030204" pitchFamily="18" charset="0"/>
              </a:rPr>
              <a:t>endl</a:t>
            </a:r>
            <a:r>
              <a:rPr lang="en-US" sz="1300" dirty="0">
                <a:latin typeface="Cambria" panose="02040503050406030204" pitchFamily="18" charset="0"/>
              </a:rPr>
              <a:t>;</a:t>
            </a:r>
          </a:p>
          <a:p>
            <a:endParaRPr lang="en-US" sz="1300" dirty="0">
              <a:latin typeface="Cambria" panose="02040503050406030204" pitchFamily="18" charset="0"/>
            </a:endParaRPr>
          </a:p>
          <a:p>
            <a:r>
              <a:rPr lang="en-US" sz="1300" dirty="0">
                <a:latin typeface="Cambria" panose="02040503050406030204" pitchFamily="18" charset="0"/>
              </a:rPr>
              <a:t>    // Using for loop for shifting </a:t>
            </a:r>
            <a:r>
              <a:rPr lang="en-US" sz="1300" dirty="0" err="1">
                <a:latin typeface="Cambria" panose="02040503050406030204" pitchFamily="18" charset="0"/>
              </a:rPr>
              <a:t>num</a:t>
            </a:r>
            <a:r>
              <a:rPr lang="en-US" sz="1300" dirty="0">
                <a:latin typeface="Cambria" panose="02040503050406030204" pitchFamily="18" charset="0"/>
              </a:rPr>
              <a:t> right from 0 bit to 3 bits </a:t>
            </a:r>
          </a:p>
          <a:p>
            <a:r>
              <a:rPr lang="en-US" sz="1300" dirty="0">
                <a:latin typeface="Cambria" panose="02040503050406030204" pitchFamily="18" charset="0"/>
              </a:rPr>
              <a:t>    for (</a:t>
            </a:r>
            <a:r>
              <a:rPr lang="en-US" sz="1300" dirty="0" err="1">
                <a:latin typeface="Cambria" panose="02040503050406030204" pitchFamily="18" charset="0"/>
              </a:rPr>
              <a:t>i</a:t>
            </a:r>
            <a:r>
              <a:rPr lang="en-US" sz="1300" dirty="0">
                <a:latin typeface="Cambria" panose="02040503050406030204" pitchFamily="18" charset="0"/>
              </a:rPr>
              <a:t> = 0; </a:t>
            </a:r>
            <a:r>
              <a:rPr lang="en-US" sz="1300" dirty="0" err="1">
                <a:latin typeface="Cambria" panose="02040503050406030204" pitchFamily="18" charset="0"/>
              </a:rPr>
              <a:t>i</a:t>
            </a:r>
            <a:r>
              <a:rPr lang="en-US" sz="1300" dirty="0">
                <a:latin typeface="Cambria" panose="02040503050406030204" pitchFamily="18" charset="0"/>
              </a:rPr>
              <a:t> &lt; 4; </a:t>
            </a:r>
            <a:r>
              <a:rPr lang="en-US" sz="1300" dirty="0" err="1">
                <a:latin typeface="Cambria" panose="02040503050406030204" pitchFamily="18" charset="0"/>
              </a:rPr>
              <a:t>i</a:t>
            </a:r>
            <a:r>
              <a:rPr lang="en-US" sz="1300" dirty="0">
                <a:latin typeface="Cambria" panose="02040503050406030204" pitchFamily="18" charset="0"/>
              </a:rPr>
              <a:t>++) {</a:t>
            </a:r>
          </a:p>
          <a:p>
            <a:r>
              <a:rPr lang="en-US" sz="1300" dirty="0">
                <a:latin typeface="Cambria" panose="02040503050406030204" pitchFamily="18" charset="0"/>
              </a:rPr>
              <a:t>        </a:t>
            </a:r>
            <a:r>
              <a:rPr lang="en-US" sz="1300" dirty="0" err="1">
                <a:latin typeface="Cambria" panose="02040503050406030204" pitchFamily="18" charset="0"/>
              </a:rPr>
              <a:t>cout</a:t>
            </a:r>
            <a:r>
              <a:rPr lang="en-US" sz="1300" dirty="0">
                <a:latin typeface="Cambria" panose="02040503050406030204" pitchFamily="18" charset="0"/>
              </a:rPr>
              <a:t> &lt;&lt; "212 &gt;&gt; " &lt;&lt; </a:t>
            </a:r>
            <a:r>
              <a:rPr lang="en-US" sz="1300" dirty="0" err="1">
                <a:latin typeface="Cambria" panose="02040503050406030204" pitchFamily="18" charset="0"/>
              </a:rPr>
              <a:t>i</a:t>
            </a:r>
            <a:r>
              <a:rPr lang="en-US" sz="1300" dirty="0">
                <a:latin typeface="Cambria" panose="02040503050406030204" pitchFamily="18" charset="0"/>
              </a:rPr>
              <a:t> &lt;&lt; " = " &lt;&lt; (212 &gt;&gt; </a:t>
            </a:r>
            <a:r>
              <a:rPr lang="en-US" sz="1300" dirty="0" err="1">
                <a:latin typeface="Cambria" panose="02040503050406030204" pitchFamily="18" charset="0"/>
              </a:rPr>
              <a:t>i</a:t>
            </a:r>
            <a:r>
              <a:rPr lang="en-US" sz="1300" dirty="0">
                <a:latin typeface="Cambria" panose="02040503050406030204" pitchFamily="18" charset="0"/>
              </a:rPr>
              <a:t>) &lt;&lt; </a:t>
            </a:r>
            <a:r>
              <a:rPr lang="en-US" sz="1300" dirty="0" err="1">
                <a:latin typeface="Cambria" panose="02040503050406030204" pitchFamily="18" charset="0"/>
              </a:rPr>
              <a:t>endl</a:t>
            </a:r>
            <a:r>
              <a:rPr lang="en-US" sz="1300" dirty="0">
                <a:latin typeface="Cambria" panose="02040503050406030204" pitchFamily="18" charset="0"/>
              </a:rPr>
              <a:t>;</a:t>
            </a:r>
          </a:p>
          <a:p>
            <a:r>
              <a:rPr lang="en-US" sz="1300" dirty="0">
                <a:latin typeface="Cambria" panose="02040503050406030204" pitchFamily="18" charset="0"/>
              </a:rPr>
              <a:t>    }</a:t>
            </a:r>
          </a:p>
          <a:p>
            <a:endParaRPr lang="en-US" sz="1300" dirty="0">
              <a:latin typeface="Cambria" panose="02040503050406030204" pitchFamily="18" charset="0"/>
            </a:endParaRPr>
          </a:p>
          <a:p>
            <a:r>
              <a:rPr lang="en-US" sz="1300" dirty="0">
                <a:latin typeface="Cambria" panose="02040503050406030204" pitchFamily="18" charset="0"/>
              </a:rPr>
              <a:t>    // Shift Left Operation</a:t>
            </a:r>
          </a:p>
          <a:p>
            <a:r>
              <a:rPr lang="en-US" sz="1300" dirty="0">
                <a:latin typeface="Cambria" panose="02040503050406030204" pitchFamily="18" charset="0"/>
              </a:rPr>
              <a:t>    </a:t>
            </a:r>
            <a:r>
              <a:rPr lang="en-US" sz="1300" dirty="0" err="1">
                <a:latin typeface="Cambria" panose="02040503050406030204" pitchFamily="18" charset="0"/>
              </a:rPr>
              <a:t>cout</a:t>
            </a:r>
            <a:r>
              <a:rPr lang="en-US" sz="1300" dirty="0">
                <a:latin typeface="Cambria" panose="02040503050406030204" pitchFamily="18" charset="0"/>
              </a:rPr>
              <a:t> &lt;&lt; "\</a:t>
            </a:r>
            <a:r>
              <a:rPr lang="en-US" sz="1300" dirty="0" err="1">
                <a:latin typeface="Cambria" panose="02040503050406030204" pitchFamily="18" charset="0"/>
              </a:rPr>
              <a:t>nShift</a:t>
            </a:r>
            <a:r>
              <a:rPr lang="en-US" sz="1300" dirty="0">
                <a:latin typeface="Cambria" panose="02040503050406030204" pitchFamily="18" charset="0"/>
              </a:rPr>
              <a:t> Left:" &lt;&lt; </a:t>
            </a:r>
            <a:r>
              <a:rPr lang="en-US" sz="1300" dirty="0" err="1">
                <a:latin typeface="Cambria" panose="02040503050406030204" pitchFamily="18" charset="0"/>
              </a:rPr>
              <a:t>endl</a:t>
            </a:r>
            <a:r>
              <a:rPr lang="en-US" sz="1300" dirty="0">
                <a:latin typeface="Cambria" panose="02040503050406030204" pitchFamily="18" charset="0"/>
              </a:rPr>
              <a:t>;</a:t>
            </a:r>
          </a:p>
          <a:p>
            <a:endParaRPr lang="en-US" sz="1300" dirty="0">
              <a:latin typeface="Cambria" panose="02040503050406030204" pitchFamily="18" charset="0"/>
            </a:endParaRPr>
          </a:p>
          <a:p>
            <a:r>
              <a:rPr lang="en-US" sz="1300" dirty="0">
                <a:latin typeface="Cambria" panose="02040503050406030204" pitchFamily="18" charset="0"/>
              </a:rPr>
              <a:t>    // Using for loop for shifting </a:t>
            </a:r>
            <a:r>
              <a:rPr lang="en-US" sz="1300" dirty="0" err="1">
                <a:latin typeface="Cambria" panose="02040503050406030204" pitchFamily="18" charset="0"/>
              </a:rPr>
              <a:t>num</a:t>
            </a:r>
            <a:r>
              <a:rPr lang="en-US" sz="1300" dirty="0">
                <a:latin typeface="Cambria" panose="02040503050406030204" pitchFamily="18" charset="0"/>
              </a:rPr>
              <a:t> left from 0 bit to 3 bits</a:t>
            </a:r>
          </a:p>
          <a:p>
            <a:r>
              <a:rPr lang="en-US" sz="1300" dirty="0">
                <a:latin typeface="Cambria" panose="02040503050406030204" pitchFamily="18" charset="0"/>
              </a:rPr>
              <a:t>    for (</a:t>
            </a:r>
            <a:r>
              <a:rPr lang="en-US" sz="1300" dirty="0" err="1">
                <a:latin typeface="Cambria" panose="02040503050406030204" pitchFamily="18" charset="0"/>
              </a:rPr>
              <a:t>i</a:t>
            </a:r>
            <a:r>
              <a:rPr lang="en-US" sz="1300" dirty="0">
                <a:latin typeface="Cambria" panose="02040503050406030204" pitchFamily="18" charset="0"/>
              </a:rPr>
              <a:t> = 0; </a:t>
            </a:r>
            <a:r>
              <a:rPr lang="en-US" sz="1300" dirty="0" err="1">
                <a:latin typeface="Cambria" panose="02040503050406030204" pitchFamily="18" charset="0"/>
              </a:rPr>
              <a:t>i</a:t>
            </a:r>
            <a:r>
              <a:rPr lang="en-US" sz="1300" dirty="0">
                <a:latin typeface="Cambria" panose="02040503050406030204" pitchFamily="18" charset="0"/>
              </a:rPr>
              <a:t> &lt; 4; </a:t>
            </a:r>
            <a:r>
              <a:rPr lang="en-US" sz="1300" dirty="0" err="1">
                <a:latin typeface="Cambria" panose="02040503050406030204" pitchFamily="18" charset="0"/>
              </a:rPr>
              <a:t>i</a:t>
            </a:r>
            <a:r>
              <a:rPr lang="en-US" sz="1300" dirty="0">
                <a:latin typeface="Cambria" panose="02040503050406030204" pitchFamily="18" charset="0"/>
              </a:rPr>
              <a:t>++) {</a:t>
            </a:r>
          </a:p>
          <a:p>
            <a:r>
              <a:rPr lang="en-US" sz="1300" dirty="0">
                <a:latin typeface="Cambria" panose="02040503050406030204" pitchFamily="18" charset="0"/>
              </a:rPr>
              <a:t>        </a:t>
            </a:r>
            <a:r>
              <a:rPr lang="en-US" sz="1300" dirty="0" err="1">
                <a:latin typeface="Cambria" panose="02040503050406030204" pitchFamily="18" charset="0"/>
              </a:rPr>
              <a:t>cout</a:t>
            </a:r>
            <a:r>
              <a:rPr lang="en-US" sz="1300" dirty="0">
                <a:latin typeface="Cambria" panose="02040503050406030204" pitchFamily="18" charset="0"/>
              </a:rPr>
              <a:t> &lt;&lt; "212 &lt;&lt; " &lt;&lt; </a:t>
            </a:r>
            <a:r>
              <a:rPr lang="en-US" sz="1300" dirty="0" err="1">
                <a:latin typeface="Cambria" panose="02040503050406030204" pitchFamily="18" charset="0"/>
              </a:rPr>
              <a:t>i</a:t>
            </a:r>
            <a:r>
              <a:rPr lang="en-US" sz="1300" dirty="0">
                <a:latin typeface="Cambria" panose="02040503050406030204" pitchFamily="18" charset="0"/>
              </a:rPr>
              <a:t> &lt;&lt; " = " &lt;&lt; (212 &lt;&lt; </a:t>
            </a:r>
            <a:r>
              <a:rPr lang="en-US" sz="1300" dirty="0" err="1">
                <a:latin typeface="Cambria" panose="02040503050406030204" pitchFamily="18" charset="0"/>
              </a:rPr>
              <a:t>i</a:t>
            </a:r>
            <a:r>
              <a:rPr lang="en-US" sz="1300" dirty="0">
                <a:latin typeface="Cambria" panose="02040503050406030204" pitchFamily="18" charset="0"/>
              </a:rPr>
              <a:t>) &lt;&lt; </a:t>
            </a:r>
            <a:r>
              <a:rPr lang="en-US" sz="1300" dirty="0" err="1">
                <a:latin typeface="Cambria" panose="02040503050406030204" pitchFamily="18" charset="0"/>
              </a:rPr>
              <a:t>endl</a:t>
            </a:r>
            <a:r>
              <a:rPr lang="en-US" sz="1300" dirty="0">
                <a:latin typeface="Cambria" panose="02040503050406030204" pitchFamily="18" charset="0"/>
              </a:rPr>
              <a:t>;</a:t>
            </a:r>
          </a:p>
          <a:p>
            <a:r>
              <a:rPr lang="en-US" sz="1300" dirty="0">
                <a:latin typeface="Cambria" panose="02040503050406030204" pitchFamily="18" charset="0"/>
              </a:rPr>
              <a:t>    }</a:t>
            </a:r>
          </a:p>
          <a:p>
            <a:endParaRPr lang="en-US" sz="1300" dirty="0">
              <a:latin typeface="Cambria" panose="02040503050406030204" pitchFamily="18" charset="0"/>
            </a:endParaRPr>
          </a:p>
          <a:p>
            <a:r>
              <a:rPr lang="en-US" sz="1300" dirty="0">
                <a:latin typeface="Cambria" panose="02040503050406030204" pitchFamily="18" charset="0"/>
              </a:rPr>
              <a:t>    return 0;</a:t>
            </a:r>
          </a:p>
          <a:p>
            <a:r>
              <a:rPr lang="en-US" sz="1300" dirty="0">
                <a:latin typeface="Cambria" panose="02040503050406030204" pitchFamily="18" charset="0"/>
              </a:rPr>
              <a:t>}</a:t>
            </a:r>
          </a:p>
        </p:txBody>
      </p:sp>
    </p:spTree>
    <p:extLst>
      <p:ext uri="{BB962C8B-B14F-4D97-AF65-F5344CB8AC3E}">
        <p14:creationId xmlns:p14="http://schemas.microsoft.com/office/powerpoint/2010/main" val="85493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1295400"/>
            <a:ext cx="8229600" cy="4525963"/>
          </a:xfrm>
        </p:spPr>
        <p:txBody>
          <a:bodyPr/>
          <a:lstStyle/>
          <a:p>
            <a:pPr lvl="2">
              <a:buNone/>
            </a:pPr>
            <a:r>
              <a:rPr lang="en-US" b="1" dirty="0" smtClean="0">
                <a:solidFill>
                  <a:srgbClr val="0000FF"/>
                </a:solidFill>
                <a:latin typeface="Times New Roman" pitchFamily="18" charset="0"/>
              </a:rPr>
              <a:t>&gt;		greater than</a:t>
            </a:r>
          </a:p>
          <a:p>
            <a:pPr lvl="2">
              <a:buNone/>
            </a:pPr>
            <a:r>
              <a:rPr lang="en-US" b="1" dirty="0" smtClean="0">
                <a:solidFill>
                  <a:srgbClr val="0000FF"/>
                </a:solidFill>
                <a:latin typeface="Times New Roman" pitchFamily="18" charset="0"/>
              </a:rPr>
              <a:t>&gt;=	greater than or equal to</a:t>
            </a:r>
          </a:p>
          <a:p>
            <a:pPr lvl="2">
              <a:buNone/>
            </a:pPr>
            <a:r>
              <a:rPr lang="en-US" b="1" dirty="0" smtClean="0">
                <a:solidFill>
                  <a:srgbClr val="0000FF"/>
                </a:solidFill>
                <a:latin typeface="Times New Roman" pitchFamily="18" charset="0"/>
              </a:rPr>
              <a:t>&lt;		less than</a:t>
            </a:r>
          </a:p>
          <a:p>
            <a:pPr lvl="2">
              <a:buNone/>
            </a:pPr>
            <a:r>
              <a:rPr lang="en-US" b="1" dirty="0" smtClean="0">
                <a:solidFill>
                  <a:srgbClr val="0000FF"/>
                </a:solidFill>
                <a:latin typeface="Times New Roman" pitchFamily="18" charset="0"/>
              </a:rPr>
              <a:t>&lt;=	less than or equal to</a:t>
            </a:r>
          </a:p>
          <a:p>
            <a:pPr lvl="2">
              <a:buNone/>
            </a:pPr>
            <a:r>
              <a:rPr lang="en-US" b="1" dirty="0" smtClean="0">
                <a:solidFill>
                  <a:srgbClr val="0000FF"/>
                </a:solidFill>
                <a:latin typeface="Times New Roman" pitchFamily="18" charset="0"/>
              </a:rPr>
              <a:t>= =	equal to</a:t>
            </a:r>
          </a:p>
          <a:p>
            <a:pPr lvl="2">
              <a:buNone/>
            </a:pPr>
            <a:r>
              <a:rPr lang="en-US" b="1" dirty="0" smtClean="0">
                <a:solidFill>
                  <a:srgbClr val="0000FF"/>
                </a:solidFill>
                <a:latin typeface="Times New Roman" pitchFamily="18" charset="0"/>
              </a:rPr>
              <a:t>!=	not equal to</a:t>
            </a:r>
            <a:endParaRPr lang="en-US" sz="1600" b="1" dirty="0" smtClean="0">
              <a:solidFill>
                <a:srgbClr val="0000FF"/>
              </a:solidFill>
              <a:latin typeface="Times New Roman" pitchFamily="18" charset="0"/>
            </a:endParaRPr>
          </a:p>
          <a:p>
            <a:pPr>
              <a:buFont typeface="Wingdings" pitchFamily="2" charset="2"/>
              <a:buNone/>
            </a:pPr>
            <a:endParaRPr lang="en-US" sz="2400" dirty="0" smtClean="0">
              <a:solidFill>
                <a:srgbClr val="0000FF"/>
              </a:solidFill>
              <a:latin typeface="Times New Roman" pitchFamily="18" charset="0"/>
            </a:endParaRPr>
          </a:p>
          <a:p>
            <a:pPr>
              <a:buFont typeface="Wingdings" pitchFamily="2" charset="2"/>
              <a:buChar char="ü"/>
            </a:pPr>
            <a:r>
              <a:rPr lang="en-US" sz="2400" dirty="0" smtClean="0">
                <a:solidFill>
                  <a:srgbClr val="0000FF"/>
                </a:solidFill>
                <a:latin typeface="Times New Roman" pitchFamily="18" charset="0"/>
              </a:rPr>
              <a:t>The outcome of these operations is a Boolean value.</a:t>
            </a:r>
          </a:p>
          <a:p>
            <a:pPr>
              <a:buFont typeface="Wingdings" pitchFamily="2" charset="2"/>
              <a:buChar char="ü"/>
            </a:pPr>
            <a:r>
              <a:rPr lang="en-US" sz="2400" dirty="0" smtClean="0">
                <a:solidFill>
                  <a:srgbClr val="0000FF"/>
                </a:solidFill>
                <a:latin typeface="Times New Roman" pitchFamily="18" charset="0"/>
              </a:rPr>
              <a:t>= = , != can be applied to any type</a:t>
            </a:r>
          </a:p>
          <a:p>
            <a:pPr>
              <a:buFont typeface="Wingdings" pitchFamily="2" charset="2"/>
              <a:buNone/>
            </a:pPr>
            <a:endParaRPr lang="en-US" sz="2400" dirty="0" smtClean="0">
              <a:solidFill>
                <a:srgbClr val="0000FF"/>
              </a:solidFill>
              <a:latin typeface="Times New Roman" pitchFamily="18" charset="0"/>
            </a:endParaRPr>
          </a:p>
          <a:p>
            <a:pPr>
              <a:buFont typeface="Wingdings" pitchFamily="2" charset="2"/>
              <a:buChar char="ü"/>
            </a:pPr>
            <a:endParaRPr lang="en-US" sz="2400" dirty="0" smtClean="0">
              <a:solidFill>
                <a:srgbClr val="0000FF"/>
              </a:solidFill>
              <a:latin typeface="Times New Roman" pitchFamily="18" charset="0"/>
            </a:endParaRP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17</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Relational operators</a:t>
            </a:r>
          </a:p>
        </p:txBody>
      </p:sp>
    </p:spTree>
    <p:extLst>
      <p:ext uri="{BB962C8B-B14F-4D97-AF65-F5344CB8AC3E}">
        <p14:creationId xmlns:p14="http://schemas.microsoft.com/office/powerpoint/2010/main" val="2789078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1295400" y="1219200"/>
            <a:ext cx="5105400" cy="3581400"/>
          </a:xfrm>
        </p:spPr>
        <p:txBody>
          <a:bodyPr rtlCol="0">
            <a:normAutofit/>
          </a:bodyPr>
          <a:lstStyle/>
          <a:p>
            <a:pPr fontAlgn="auto">
              <a:spcAft>
                <a:spcPts val="0"/>
              </a:spcAft>
              <a:buFont typeface="Wingdings" pitchFamily="2" charset="2"/>
              <a:buNone/>
              <a:defRPr/>
            </a:pPr>
            <a:endParaRPr lang="en-US" sz="2400" dirty="0" smtClean="0">
              <a:solidFill>
                <a:srgbClr val="0000FF"/>
              </a:solidFill>
              <a:latin typeface="Times New Roman" pitchFamily="18" charset="0"/>
            </a:endParaRPr>
          </a:p>
          <a:p>
            <a:pPr fontAlgn="auto">
              <a:spcAft>
                <a:spcPts val="0"/>
              </a:spcAft>
              <a:buFont typeface="Wingdings" pitchFamily="2" charset="2"/>
              <a:buNone/>
              <a:defRPr/>
            </a:pPr>
            <a:r>
              <a:rPr lang="en-US" sz="2400" dirty="0" smtClean="0">
                <a:solidFill>
                  <a:srgbClr val="0000FF"/>
                </a:solidFill>
                <a:latin typeface="Times New Roman" pitchFamily="18" charset="0"/>
              </a:rPr>
              <a:t>||		Short-circuit OR</a:t>
            </a:r>
          </a:p>
          <a:p>
            <a:pPr fontAlgn="auto">
              <a:spcAft>
                <a:spcPts val="0"/>
              </a:spcAft>
              <a:buFont typeface="Wingdings" pitchFamily="2" charset="2"/>
              <a:buNone/>
              <a:defRPr/>
            </a:pPr>
            <a:r>
              <a:rPr lang="en-US" sz="2400" dirty="0" smtClean="0">
                <a:solidFill>
                  <a:srgbClr val="0000FF"/>
                </a:solidFill>
                <a:latin typeface="Times New Roman" pitchFamily="18" charset="0"/>
              </a:rPr>
              <a:t>&amp;&amp;	Short-circuit AND</a:t>
            </a:r>
          </a:p>
          <a:p>
            <a:pPr fontAlgn="auto">
              <a:spcAft>
                <a:spcPts val="0"/>
              </a:spcAft>
              <a:buFont typeface="Wingdings" pitchFamily="2" charset="2"/>
              <a:buNone/>
              <a:defRPr/>
            </a:pPr>
            <a:r>
              <a:rPr lang="en-US" sz="2400" dirty="0" smtClean="0">
                <a:solidFill>
                  <a:srgbClr val="0000FF"/>
                </a:solidFill>
                <a:latin typeface="Times New Roman" pitchFamily="18" charset="0"/>
              </a:rPr>
              <a:t>!		Logical unary NOT</a:t>
            </a:r>
          </a:p>
          <a:p>
            <a:pPr fontAlgn="auto">
              <a:spcAft>
                <a:spcPts val="0"/>
              </a:spcAft>
              <a:buFont typeface="Wingdings" pitchFamily="2" charset="2"/>
              <a:buNone/>
              <a:defRPr/>
            </a:pPr>
            <a:endParaRPr lang="en-US" sz="2400" dirty="0">
              <a:solidFill>
                <a:srgbClr val="0000FF"/>
              </a:solidFill>
              <a:latin typeface="Times New Roman" pitchFamily="18" charset="0"/>
            </a:endParaRPr>
          </a:p>
          <a:p>
            <a:pPr fontAlgn="auto">
              <a:spcAft>
                <a:spcPts val="0"/>
              </a:spcAft>
              <a:buFont typeface="Wingdings" pitchFamily="2" charset="2"/>
              <a:buNone/>
              <a:defRPr/>
            </a:pPr>
            <a:endParaRPr lang="en-US" sz="2400" dirty="0" smtClean="0">
              <a:solidFill>
                <a:srgbClr val="0000FF"/>
              </a:solidFill>
              <a:latin typeface="Times New Roman" pitchFamily="18" charset="0"/>
            </a:endParaRPr>
          </a:p>
          <a:p>
            <a:pPr fontAlgn="auto">
              <a:spcAft>
                <a:spcPts val="0"/>
              </a:spcAft>
              <a:buFont typeface="Wingdings" pitchFamily="2" charset="2"/>
              <a:buNone/>
              <a:defRPr/>
            </a:pPr>
            <a:r>
              <a:rPr lang="en-US" sz="2400" dirty="0" smtClean="0">
                <a:solidFill>
                  <a:srgbClr val="0000FF"/>
                </a:solidFill>
                <a:latin typeface="Times New Roman" pitchFamily="18" charset="0"/>
              </a:rPr>
              <a:t>A || B || C || D || E</a:t>
            </a:r>
          </a:p>
          <a:p>
            <a:pPr fontAlgn="auto">
              <a:spcAft>
                <a:spcPts val="0"/>
              </a:spcAft>
              <a:buFont typeface="Wingdings" pitchFamily="2" charset="2"/>
              <a:buNone/>
              <a:defRPr/>
            </a:pPr>
            <a:r>
              <a:rPr lang="en-US" sz="2400" dirty="0" smtClean="0">
                <a:solidFill>
                  <a:srgbClr val="0000FF"/>
                </a:solidFill>
                <a:latin typeface="Times New Roman" pitchFamily="18" charset="0"/>
              </a:rPr>
              <a:t>A &amp;&amp; B &amp;&amp; C &amp;&amp; D &amp;&amp; E</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18</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Boolean Logical Operator</a:t>
            </a:r>
          </a:p>
        </p:txBody>
      </p:sp>
    </p:spTree>
    <p:extLst>
      <p:ext uri="{BB962C8B-B14F-4D97-AF65-F5344CB8AC3E}">
        <p14:creationId xmlns:p14="http://schemas.microsoft.com/office/powerpoint/2010/main" val="88196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body" idx="1"/>
          </p:nvPr>
        </p:nvSpPr>
        <p:spPr>
          <a:xfrm>
            <a:off x="381000" y="1295400"/>
            <a:ext cx="8382000" cy="4905375"/>
          </a:xfrm>
        </p:spPr>
        <p:txBody>
          <a:bodyPr/>
          <a:lstStyle/>
          <a:p>
            <a:pPr algn="just" eaLnBrk="1" hangingPunct="1">
              <a:spcBef>
                <a:spcPct val="75000"/>
              </a:spcBef>
              <a:buFont typeface="Wingdings" pitchFamily="2" charset="2"/>
              <a:buChar char="ü"/>
            </a:pPr>
            <a:r>
              <a:rPr lang="en-US" sz="2800" dirty="0" smtClean="0"/>
              <a:t>When a program breaks the sequential flow and jumps to another part of the code, it is known as branching. When branching is done on a condition it is known as conditional branching.</a:t>
            </a:r>
          </a:p>
          <a:p>
            <a:pPr algn="just" eaLnBrk="1" hangingPunct="1">
              <a:spcBef>
                <a:spcPct val="75000"/>
              </a:spcBef>
              <a:buFont typeface="Wingdings" pitchFamily="2" charset="2"/>
              <a:buChar char="ü"/>
            </a:pPr>
            <a:r>
              <a:rPr lang="en-US" sz="2800" dirty="0" smtClean="0"/>
              <a:t>Three decision making statements:</a:t>
            </a:r>
          </a:p>
          <a:p>
            <a:pPr algn="just" eaLnBrk="1" hangingPunct="1">
              <a:spcBef>
                <a:spcPct val="75000"/>
              </a:spcBef>
              <a:buFont typeface="Wingdings" pitchFamily="2" charset="2"/>
              <a:buNone/>
            </a:pPr>
            <a:r>
              <a:rPr lang="en-US" sz="2800" dirty="0" smtClean="0"/>
              <a:t>	1. </a:t>
            </a:r>
            <a:r>
              <a:rPr lang="en-US" sz="2800" dirty="0" smtClean="0">
                <a:solidFill>
                  <a:srgbClr val="0000FF"/>
                </a:solidFill>
              </a:rPr>
              <a:t>if</a:t>
            </a:r>
            <a:r>
              <a:rPr lang="en-US" sz="2800" dirty="0" smtClean="0"/>
              <a:t> statement</a:t>
            </a:r>
          </a:p>
          <a:p>
            <a:pPr algn="just" eaLnBrk="1" hangingPunct="1">
              <a:spcBef>
                <a:spcPct val="75000"/>
              </a:spcBef>
              <a:buFont typeface="Wingdings" pitchFamily="2" charset="2"/>
              <a:buNone/>
            </a:pPr>
            <a:r>
              <a:rPr lang="en-US" sz="2800" dirty="0" smtClean="0"/>
              <a:t>	2.</a:t>
            </a:r>
            <a:r>
              <a:rPr lang="en-US" sz="2800" dirty="0" smtClean="0">
                <a:solidFill>
                  <a:schemeClr val="tx2"/>
                </a:solidFill>
              </a:rPr>
              <a:t> </a:t>
            </a:r>
            <a:r>
              <a:rPr lang="en-US" sz="2800" dirty="0" smtClean="0">
                <a:solidFill>
                  <a:srgbClr val="0000FF"/>
                </a:solidFill>
              </a:rPr>
              <a:t>switch</a:t>
            </a:r>
            <a:r>
              <a:rPr lang="en-US" sz="2800" dirty="0" smtClean="0">
                <a:solidFill>
                  <a:schemeClr val="tx2"/>
                </a:solidFill>
              </a:rPr>
              <a:t> </a:t>
            </a:r>
            <a:r>
              <a:rPr lang="en-US" sz="2800" dirty="0" smtClean="0"/>
              <a:t>statement</a:t>
            </a:r>
          </a:p>
          <a:p>
            <a:pPr algn="just" eaLnBrk="1" hangingPunct="1">
              <a:spcBef>
                <a:spcPct val="75000"/>
              </a:spcBef>
              <a:buFont typeface="Wingdings" pitchFamily="2" charset="2"/>
              <a:buNone/>
            </a:pPr>
            <a:r>
              <a:rPr lang="en-US" sz="2800" dirty="0" smtClean="0"/>
              <a:t>	3. </a:t>
            </a:r>
            <a:r>
              <a:rPr lang="en-US" sz="2800" dirty="0" smtClean="0">
                <a:solidFill>
                  <a:srgbClr val="0000FF"/>
                </a:solidFill>
              </a:rPr>
              <a:t>conditional</a:t>
            </a:r>
            <a:r>
              <a:rPr lang="en-US" sz="2800" dirty="0" smtClean="0">
                <a:solidFill>
                  <a:schemeClr val="tx2"/>
                </a:solidFill>
              </a:rPr>
              <a:t> </a:t>
            </a:r>
            <a:r>
              <a:rPr lang="en-US" sz="2800" dirty="0" smtClean="0">
                <a:solidFill>
                  <a:srgbClr val="0000FF"/>
                </a:solidFill>
              </a:rPr>
              <a:t>operator</a:t>
            </a:r>
            <a:r>
              <a:rPr lang="en-US" sz="2800" dirty="0" smtClean="0">
                <a:solidFill>
                  <a:schemeClr val="tx2"/>
                </a:solidFill>
              </a:rPr>
              <a:t> </a:t>
            </a:r>
            <a:r>
              <a:rPr lang="en-US" sz="2800" dirty="0" smtClean="0"/>
              <a:t>statement</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19</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Decision Making and Branching</a:t>
            </a:r>
          </a:p>
        </p:txBody>
      </p:sp>
    </p:spTree>
    <p:extLst>
      <p:ext uri="{BB962C8B-B14F-4D97-AF65-F5344CB8AC3E}">
        <p14:creationId xmlns:p14="http://schemas.microsoft.com/office/powerpoint/2010/main" val="30243184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250" y="1219200"/>
            <a:ext cx="8229600" cy="3124199"/>
          </a:xfrm>
        </p:spPr>
        <p:txBody>
          <a:bodyPr>
            <a:normAutofit lnSpcReduction="10000"/>
          </a:bodyPr>
          <a:lstStyle/>
          <a:p>
            <a:r>
              <a:rPr lang="en-US" dirty="0" smtClean="0"/>
              <a:t>Primitive Data Types of C++</a:t>
            </a:r>
          </a:p>
          <a:p>
            <a:r>
              <a:rPr lang="en-US" dirty="0" smtClean="0"/>
              <a:t>Operators in C++</a:t>
            </a:r>
          </a:p>
          <a:p>
            <a:r>
              <a:rPr lang="en-US" dirty="0" smtClean="0"/>
              <a:t>Decision Making and Branching</a:t>
            </a:r>
          </a:p>
          <a:p>
            <a:r>
              <a:rPr lang="en-US" dirty="0" smtClean="0"/>
              <a:t>Repetition Statements</a:t>
            </a:r>
          </a:p>
          <a:p>
            <a:r>
              <a:rPr lang="en-US" dirty="0" smtClean="0"/>
              <a:t>C++ comments</a:t>
            </a:r>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2</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b="1" dirty="0" smtClean="0">
                <a:solidFill>
                  <a:srgbClr val="002060"/>
                </a:solidFill>
                <a:latin typeface="Cambria" panose="02040503050406030204" pitchFamily="18" charset="0"/>
              </a:rPr>
              <a:t>Outline</a:t>
            </a:r>
            <a:endParaRPr lang="en-US"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148467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Grp="1" noChangeArrowheads="1"/>
          </p:cNvSpPr>
          <p:nvPr>
            <p:ph type="body" idx="1"/>
          </p:nvPr>
        </p:nvSpPr>
        <p:spPr>
          <a:xfrm>
            <a:off x="457200" y="1295400"/>
            <a:ext cx="8229600" cy="627062"/>
          </a:xfrm>
          <a:noFill/>
        </p:spPr>
        <p:txBody>
          <a:bodyPr lIns="92075" tIns="46038" rIns="92075" bIns="46038"/>
          <a:lstStyle/>
          <a:p>
            <a:pPr eaLnBrk="1" hangingPunct="1">
              <a:buFont typeface="Wingdings" pitchFamily="2" charset="2"/>
              <a:buChar char="ü"/>
            </a:pPr>
            <a:r>
              <a:rPr lang="en-US" sz="3200" dirty="0" smtClean="0"/>
              <a:t>The </a:t>
            </a:r>
            <a:r>
              <a:rPr lang="en-US" sz="3200" i="1" dirty="0" smtClean="0"/>
              <a:t>if statement</a:t>
            </a:r>
            <a:r>
              <a:rPr lang="en-US" sz="3200" dirty="0" smtClean="0"/>
              <a:t> has the following syntax:</a:t>
            </a:r>
          </a:p>
          <a:p>
            <a:pPr eaLnBrk="1" hangingPunct="1"/>
            <a:endParaRPr lang="en-US" dirty="0" smtClean="0"/>
          </a:p>
        </p:txBody>
      </p:sp>
      <p:sp>
        <p:nvSpPr>
          <p:cNvPr id="5127" name="Text Box 4"/>
          <p:cNvSpPr txBox="1">
            <a:spLocks noChangeArrowheads="1"/>
          </p:cNvSpPr>
          <p:nvPr/>
        </p:nvSpPr>
        <p:spPr bwMode="auto">
          <a:xfrm>
            <a:off x="3048000" y="3351411"/>
            <a:ext cx="3200400" cy="1323439"/>
          </a:xfrm>
          <a:prstGeom prst="rect">
            <a:avLst/>
          </a:prstGeom>
          <a:noFill/>
          <a:ln w="12700">
            <a:noFill/>
            <a:miter lim="800000"/>
            <a:headEnd type="none" w="sm" len="sm"/>
            <a:tailEnd type="none" w="sm" len="sm"/>
          </a:ln>
        </p:spPr>
        <p:txBody>
          <a:bodyPr anchor="ctr">
            <a:spAutoFit/>
          </a:bodyPr>
          <a:lstStyle/>
          <a:p>
            <a:pPr eaLnBrk="0" hangingPunct="0"/>
            <a:r>
              <a:rPr lang="en-US" sz="2000" b="1" dirty="0">
                <a:latin typeface="Cambria" panose="02040503050406030204" pitchFamily="18" charset="0"/>
              </a:rPr>
              <a:t>if (</a:t>
            </a:r>
            <a:r>
              <a:rPr lang="en-US" sz="2000" b="1" i="1" dirty="0">
                <a:solidFill>
                  <a:schemeClr val="accent2"/>
                </a:solidFill>
                <a:latin typeface="Cambria" panose="02040503050406030204" pitchFamily="18" charset="0"/>
              </a:rPr>
              <a:t>condition</a:t>
            </a:r>
            <a:r>
              <a:rPr lang="en-US" sz="2000" b="1" dirty="0" smtClean="0">
                <a:latin typeface="Cambria" panose="02040503050406030204" pitchFamily="18" charset="0"/>
              </a:rPr>
              <a:t>)</a:t>
            </a:r>
          </a:p>
          <a:p>
            <a:pPr eaLnBrk="0" hangingPunct="0"/>
            <a:r>
              <a:rPr lang="en-US" sz="2000" b="1" dirty="0">
                <a:latin typeface="Cambria" panose="02040503050406030204" pitchFamily="18" charset="0"/>
              </a:rPr>
              <a:t>{</a:t>
            </a:r>
          </a:p>
          <a:p>
            <a:pPr eaLnBrk="0" hangingPunct="0"/>
            <a:r>
              <a:rPr lang="en-US" sz="2000" b="1" dirty="0">
                <a:latin typeface="Cambria" panose="02040503050406030204" pitchFamily="18" charset="0"/>
              </a:rPr>
              <a:t>    </a:t>
            </a:r>
            <a:r>
              <a:rPr lang="en-US" sz="2000" b="1" i="1" dirty="0">
                <a:solidFill>
                  <a:schemeClr val="accent2"/>
                </a:solidFill>
                <a:latin typeface="Cambria" panose="02040503050406030204" pitchFamily="18" charset="0"/>
              </a:rPr>
              <a:t>statement</a:t>
            </a:r>
            <a:r>
              <a:rPr lang="en-US" sz="2000" b="1" dirty="0" smtClean="0">
                <a:latin typeface="Cambria" panose="02040503050406030204" pitchFamily="18" charset="0"/>
              </a:rPr>
              <a:t>;</a:t>
            </a:r>
          </a:p>
          <a:p>
            <a:pPr eaLnBrk="0" hangingPunct="0"/>
            <a:r>
              <a:rPr lang="en-US" sz="2000" b="1" dirty="0">
                <a:latin typeface="Cambria" panose="02040503050406030204" pitchFamily="18" charset="0"/>
              </a:rPr>
              <a:t>}</a:t>
            </a:r>
          </a:p>
        </p:txBody>
      </p:sp>
      <p:grpSp>
        <p:nvGrpSpPr>
          <p:cNvPr id="2" name="Group 5"/>
          <p:cNvGrpSpPr>
            <a:grpSpLocks/>
          </p:cNvGrpSpPr>
          <p:nvPr/>
        </p:nvGrpSpPr>
        <p:grpSpPr bwMode="auto">
          <a:xfrm>
            <a:off x="914400" y="2816225"/>
            <a:ext cx="2133600" cy="993775"/>
            <a:chOff x="528" y="1486"/>
            <a:chExt cx="1344" cy="626"/>
          </a:xfrm>
        </p:grpSpPr>
        <p:sp>
          <p:nvSpPr>
            <p:cNvPr id="5135" name="Text Box 6"/>
            <p:cNvSpPr txBox="1">
              <a:spLocks noChangeArrowheads="1"/>
            </p:cNvSpPr>
            <p:nvPr/>
          </p:nvSpPr>
          <p:spPr bwMode="auto">
            <a:xfrm>
              <a:off x="528" y="1486"/>
              <a:ext cx="1195"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latin typeface="Cambria" panose="02040503050406030204" pitchFamily="18" charset="0"/>
                </a:rPr>
                <a:t>if</a:t>
              </a:r>
              <a:r>
                <a:rPr lang="en-US" sz="2000" b="1" dirty="0">
                  <a:solidFill>
                    <a:schemeClr val="hlink"/>
                  </a:solidFill>
                  <a:latin typeface="Cambria" panose="02040503050406030204" pitchFamily="18" charset="0"/>
                </a:rPr>
                <a:t> is </a:t>
              </a:r>
              <a:r>
                <a:rPr lang="en-US" sz="2000" b="1" dirty="0" smtClean="0">
                  <a:solidFill>
                    <a:schemeClr val="hlink"/>
                  </a:solidFill>
                  <a:latin typeface="Cambria" panose="02040503050406030204" pitchFamily="18" charset="0"/>
                </a:rPr>
                <a:t>a</a:t>
              </a:r>
              <a:endParaRPr lang="en-US" sz="2000" b="1" dirty="0">
                <a:solidFill>
                  <a:schemeClr val="hlink"/>
                </a:solidFill>
                <a:latin typeface="Cambria" panose="02040503050406030204" pitchFamily="18" charset="0"/>
              </a:endParaRPr>
            </a:p>
            <a:p>
              <a:pPr algn="ctr" eaLnBrk="0" hangingPunct="0"/>
              <a:r>
                <a:rPr lang="en-US" sz="2000" b="1" dirty="0">
                  <a:solidFill>
                    <a:schemeClr val="hlink"/>
                  </a:solidFill>
                  <a:latin typeface="Cambria" panose="02040503050406030204" pitchFamily="18" charset="0"/>
                </a:rPr>
                <a:t>reserved word</a:t>
              </a:r>
            </a:p>
          </p:txBody>
        </p:sp>
        <p:sp>
          <p:nvSpPr>
            <p:cNvPr id="5136" name="Line 7"/>
            <p:cNvSpPr>
              <a:spLocks noChangeShapeType="1"/>
            </p:cNvSpPr>
            <p:nvPr/>
          </p:nvSpPr>
          <p:spPr bwMode="auto">
            <a:xfrm>
              <a:off x="1536" y="1968"/>
              <a:ext cx="336" cy="144"/>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3" name="Group 8"/>
          <p:cNvGrpSpPr>
            <a:grpSpLocks/>
          </p:cNvGrpSpPr>
          <p:nvPr/>
        </p:nvGrpSpPr>
        <p:grpSpPr bwMode="auto">
          <a:xfrm>
            <a:off x="3427413" y="2435225"/>
            <a:ext cx="5373687" cy="1222375"/>
            <a:chOff x="2273" y="1294"/>
            <a:chExt cx="3385" cy="770"/>
          </a:xfrm>
        </p:grpSpPr>
        <p:sp>
          <p:nvSpPr>
            <p:cNvPr id="5133" name="Text Box 9"/>
            <p:cNvSpPr txBox="1">
              <a:spLocks noChangeArrowheads="1"/>
            </p:cNvSpPr>
            <p:nvPr/>
          </p:nvSpPr>
          <p:spPr bwMode="auto">
            <a:xfrm>
              <a:off x="2273" y="1294"/>
              <a:ext cx="3385"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The </a:t>
              </a:r>
              <a:r>
                <a:rPr lang="en-US" sz="2000" b="1" i="1" dirty="0">
                  <a:solidFill>
                    <a:schemeClr val="accent2"/>
                  </a:solidFill>
                  <a:latin typeface="Cambria" panose="02040503050406030204" pitchFamily="18" charset="0"/>
                </a:rPr>
                <a:t>condition</a:t>
              </a:r>
              <a:r>
                <a:rPr lang="en-US" sz="2000" b="1" dirty="0">
                  <a:solidFill>
                    <a:schemeClr val="hlink"/>
                  </a:solidFill>
                  <a:latin typeface="Cambria" panose="02040503050406030204" pitchFamily="18" charset="0"/>
                </a:rPr>
                <a:t> must be a </a:t>
              </a:r>
              <a:r>
                <a:rPr lang="en-US" sz="2000" b="1" dirty="0" err="1">
                  <a:solidFill>
                    <a:schemeClr val="hlink"/>
                  </a:solidFill>
                  <a:latin typeface="Cambria" panose="02040503050406030204" pitchFamily="18" charset="0"/>
                </a:rPr>
                <a:t>boolean</a:t>
              </a:r>
              <a:r>
                <a:rPr lang="en-US" sz="2000" b="1" dirty="0">
                  <a:solidFill>
                    <a:schemeClr val="hlink"/>
                  </a:solidFill>
                  <a:latin typeface="Cambria" panose="02040503050406030204" pitchFamily="18" charset="0"/>
                </a:rPr>
                <a:t> expression.</a:t>
              </a:r>
            </a:p>
            <a:p>
              <a:pPr algn="ctr" eaLnBrk="0" hangingPunct="0"/>
              <a:r>
                <a:rPr lang="en-US" sz="2000" b="1" dirty="0">
                  <a:solidFill>
                    <a:schemeClr val="hlink"/>
                  </a:solidFill>
                  <a:latin typeface="Cambria" panose="02040503050406030204" pitchFamily="18" charset="0"/>
                </a:rPr>
                <a:t>It must evaluate to either true or false.</a:t>
              </a:r>
            </a:p>
          </p:txBody>
        </p:sp>
        <p:sp>
          <p:nvSpPr>
            <p:cNvPr id="5134" name="Line 10"/>
            <p:cNvSpPr>
              <a:spLocks noChangeShapeType="1"/>
            </p:cNvSpPr>
            <p:nvPr/>
          </p:nvSpPr>
          <p:spPr bwMode="auto">
            <a:xfrm flipH="1">
              <a:off x="2880" y="1776"/>
              <a:ext cx="96" cy="288"/>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4" name="Group 11"/>
          <p:cNvGrpSpPr>
            <a:grpSpLocks/>
          </p:cNvGrpSpPr>
          <p:nvPr/>
        </p:nvGrpSpPr>
        <p:grpSpPr bwMode="auto">
          <a:xfrm>
            <a:off x="1447800" y="4419600"/>
            <a:ext cx="5880100" cy="1238250"/>
            <a:chOff x="978" y="2640"/>
            <a:chExt cx="3704" cy="780"/>
          </a:xfrm>
        </p:grpSpPr>
        <p:sp>
          <p:nvSpPr>
            <p:cNvPr id="5131" name="Text Box 12"/>
            <p:cNvSpPr txBox="1">
              <a:spLocks noChangeArrowheads="1"/>
            </p:cNvSpPr>
            <p:nvPr/>
          </p:nvSpPr>
          <p:spPr bwMode="auto">
            <a:xfrm>
              <a:off x="978" y="2974"/>
              <a:ext cx="3704"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If the </a:t>
              </a:r>
              <a:r>
                <a:rPr lang="en-US" sz="2000" b="1" i="1" dirty="0">
                  <a:solidFill>
                    <a:schemeClr val="accent2"/>
                  </a:solidFill>
                  <a:latin typeface="Cambria" panose="02040503050406030204" pitchFamily="18" charset="0"/>
                </a:rPr>
                <a:t>condition</a:t>
              </a:r>
              <a:r>
                <a:rPr lang="en-US" sz="2000" b="1" dirty="0">
                  <a:solidFill>
                    <a:schemeClr val="hlink"/>
                  </a:solidFill>
                  <a:latin typeface="Cambria" panose="02040503050406030204" pitchFamily="18" charset="0"/>
                </a:rPr>
                <a:t> is true, the </a:t>
              </a:r>
              <a:r>
                <a:rPr lang="en-US" sz="2000" b="1" i="1" dirty="0">
                  <a:solidFill>
                    <a:schemeClr val="accent2"/>
                  </a:solidFill>
                  <a:latin typeface="Cambria" panose="02040503050406030204" pitchFamily="18" charset="0"/>
                </a:rPr>
                <a:t>statement</a:t>
              </a:r>
              <a:r>
                <a:rPr lang="en-US" sz="2000" b="1" dirty="0">
                  <a:solidFill>
                    <a:schemeClr val="hlink"/>
                  </a:solidFill>
                  <a:latin typeface="Cambria" panose="02040503050406030204" pitchFamily="18" charset="0"/>
                </a:rPr>
                <a:t> is executed.</a:t>
              </a:r>
            </a:p>
            <a:p>
              <a:pPr algn="ctr" eaLnBrk="0" hangingPunct="0"/>
              <a:r>
                <a:rPr lang="en-US" sz="2000" b="1" dirty="0">
                  <a:solidFill>
                    <a:schemeClr val="hlink"/>
                  </a:solidFill>
                  <a:latin typeface="Cambria" panose="02040503050406030204" pitchFamily="18" charset="0"/>
                </a:rPr>
                <a:t>If it is false, the </a:t>
              </a:r>
              <a:r>
                <a:rPr lang="en-US" sz="2000" b="1" i="1" dirty="0">
                  <a:solidFill>
                    <a:schemeClr val="accent2"/>
                  </a:solidFill>
                  <a:latin typeface="Cambria" panose="02040503050406030204" pitchFamily="18" charset="0"/>
                </a:rPr>
                <a:t>statement</a:t>
              </a:r>
              <a:r>
                <a:rPr lang="en-US" sz="2000" b="1" dirty="0">
                  <a:solidFill>
                    <a:schemeClr val="accent2"/>
                  </a:solidFill>
                  <a:latin typeface="Cambria" panose="02040503050406030204" pitchFamily="18" charset="0"/>
                </a:rPr>
                <a:t> </a:t>
              </a:r>
              <a:r>
                <a:rPr lang="en-US" sz="2000" b="1" dirty="0">
                  <a:solidFill>
                    <a:schemeClr val="hlink"/>
                  </a:solidFill>
                  <a:latin typeface="Cambria" panose="02040503050406030204" pitchFamily="18" charset="0"/>
                </a:rPr>
                <a:t>is skipped.</a:t>
              </a:r>
            </a:p>
          </p:txBody>
        </p:sp>
        <p:sp>
          <p:nvSpPr>
            <p:cNvPr id="5132" name="Line 13"/>
            <p:cNvSpPr>
              <a:spLocks noChangeShapeType="1"/>
            </p:cNvSpPr>
            <p:nvPr/>
          </p:nvSpPr>
          <p:spPr bwMode="auto">
            <a:xfrm flipV="1">
              <a:off x="2736" y="2640"/>
              <a:ext cx="0" cy="288"/>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20</a:t>
            </a:fld>
            <a:endParaRPr lang="en-US"/>
          </a:p>
        </p:txBody>
      </p:sp>
      <p:sp>
        <p:nvSpPr>
          <p:cNvPr id="1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if Statement</a:t>
            </a:r>
          </a:p>
        </p:txBody>
      </p:sp>
    </p:spTree>
    <p:extLst>
      <p:ext uri="{BB962C8B-B14F-4D97-AF65-F5344CB8AC3E}">
        <p14:creationId xmlns:p14="http://schemas.microsoft.com/office/powerpoint/2010/main" val="14304192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3"/>
          <p:cNvSpPr>
            <a:spLocks noGrp="1" noChangeArrowheads="1"/>
          </p:cNvSpPr>
          <p:nvPr>
            <p:ph type="body" idx="1"/>
          </p:nvPr>
        </p:nvSpPr>
        <p:spPr>
          <a:xfrm>
            <a:off x="457200" y="1447800"/>
            <a:ext cx="8229600" cy="939800"/>
          </a:xfrm>
          <a:noFill/>
        </p:spPr>
        <p:txBody>
          <a:bodyPr lIns="92075" tIns="46038" rIns="92075" bIns="46038">
            <a:normAutofit fontScale="92500" lnSpcReduction="10000"/>
          </a:bodyPr>
          <a:lstStyle/>
          <a:p>
            <a:pPr algn="just" eaLnBrk="1" hangingPunct="1">
              <a:buFont typeface="Wingdings" pitchFamily="2" charset="2"/>
              <a:buChar char="ü"/>
            </a:pPr>
            <a:r>
              <a:rPr lang="en-US" sz="3200" dirty="0" smtClean="0"/>
              <a:t>An </a:t>
            </a:r>
            <a:r>
              <a:rPr lang="en-US" sz="3200" i="1" dirty="0" smtClean="0"/>
              <a:t>else clause</a:t>
            </a:r>
            <a:r>
              <a:rPr lang="en-US" sz="3200" dirty="0" smtClean="0"/>
              <a:t> can be added to an if statement to make an </a:t>
            </a:r>
            <a:r>
              <a:rPr lang="en-US" sz="3200" i="1" dirty="0" smtClean="0"/>
              <a:t>if-else statement</a:t>
            </a:r>
            <a:endParaRPr lang="en-US" sz="3200" dirty="0" smtClean="0"/>
          </a:p>
        </p:txBody>
      </p:sp>
      <p:sp>
        <p:nvSpPr>
          <p:cNvPr id="6151" name="Text Box 4"/>
          <p:cNvSpPr txBox="1">
            <a:spLocks noChangeArrowheads="1"/>
          </p:cNvSpPr>
          <p:nvPr/>
        </p:nvSpPr>
        <p:spPr bwMode="auto">
          <a:xfrm>
            <a:off x="3135055" y="2230775"/>
            <a:ext cx="1329916" cy="2031325"/>
          </a:xfrm>
          <a:prstGeom prst="rect">
            <a:avLst/>
          </a:prstGeom>
          <a:noFill/>
          <a:ln w="12700">
            <a:noFill/>
            <a:miter lim="800000"/>
            <a:headEnd type="none" w="sm" len="sm"/>
            <a:tailEnd type="none" w="sm" len="sm"/>
          </a:ln>
        </p:spPr>
        <p:txBody>
          <a:bodyPr wrap="none" anchor="ctr">
            <a:spAutoFit/>
          </a:bodyPr>
          <a:lstStyle/>
          <a:p>
            <a:pPr algn="just" eaLnBrk="0" hangingPunct="0"/>
            <a:r>
              <a:rPr lang="en-US" sz="1400" b="1" dirty="0">
                <a:latin typeface="Cambria" panose="02040503050406030204" pitchFamily="18" charset="0"/>
              </a:rPr>
              <a:t>if ( </a:t>
            </a:r>
            <a:r>
              <a:rPr lang="en-US" sz="1400" b="1" i="1" dirty="0">
                <a:solidFill>
                  <a:schemeClr val="accent2"/>
                </a:solidFill>
                <a:latin typeface="Cambria" panose="02040503050406030204" pitchFamily="18" charset="0"/>
              </a:rPr>
              <a:t>condition</a:t>
            </a:r>
            <a:r>
              <a:rPr lang="en-US" sz="1400" b="1" dirty="0">
                <a:latin typeface="Cambria" panose="02040503050406030204" pitchFamily="18" charset="0"/>
              </a:rPr>
              <a:t> </a:t>
            </a:r>
            <a:r>
              <a:rPr lang="en-US" sz="1400" b="1" dirty="0" smtClean="0">
                <a:latin typeface="Cambria" panose="02040503050406030204" pitchFamily="18" charset="0"/>
              </a:rPr>
              <a:t>)</a:t>
            </a:r>
          </a:p>
          <a:p>
            <a:pPr algn="just" eaLnBrk="0" hangingPunct="0"/>
            <a:r>
              <a:rPr lang="en-US" sz="1400" b="1" dirty="0">
                <a:latin typeface="Cambria" panose="02040503050406030204" pitchFamily="18" charset="0"/>
              </a:rPr>
              <a:t>{</a:t>
            </a:r>
          </a:p>
          <a:p>
            <a:pPr algn="just" eaLnBrk="0" hangingPunct="0"/>
            <a:r>
              <a:rPr lang="en-US" sz="1400" b="1" dirty="0">
                <a:latin typeface="Cambria" panose="02040503050406030204" pitchFamily="18" charset="0"/>
              </a:rPr>
              <a:t>   </a:t>
            </a:r>
            <a:r>
              <a:rPr lang="en-US" sz="1400" b="1" i="1" dirty="0">
                <a:solidFill>
                  <a:schemeClr val="accent2"/>
                </a:solidFill>
                <a:latin typeface="Cambria" panose="02040503050406030204" pitchFamily="18" charset="0"/>
              </a:rPr>
              <a:t>statement1</a:t>
            </a:r>
            <a:r>
              <a:rPr lang="en-US" sz="1400" b="1" dirty="0" smtClean="0">
                <a:latin typeface="Cambria" panose="02040503050406030204" pitchFamily="18" charset="0"/>
              </a:rPr>
              <a:t>;</a:t>
            </a:r>
          </a:p>
          <a:p>
            <a:pPr algn="just" eaLnBrk="0" hangingPunct="0"/>
            <a:r>
              <a:rPr lang="en-US" sz="1400" b="1" dirty="0">
                <a:latin typeface="Cambria" panose="02040503050406030204" pitchFamily="18" charset="0"/>
              </a:rPr>
              <a:t>}</a:t>
            </a:r>
          </a:p>
          <a:p>
            <a:pPr algn="just" eaLnBrk="0" hangingPunct="0"/>
            <a:r>
              <a:rPr lang="en-US" sz="1400" b="1" dirty="0" smtClean="0">
                <a:latin typeface="Cambria" panose="02040503050406030204" pitchFamily="18" charset="0"/>
              </a:rPr>
              <a:t>Else</a:t>
            </a:r>
          </a:p>
          <a:p>
            <a:pPr algn="just" eaLnBrk="0" hangingPunct="0"/>
            <a:r>
              <a:rPr lang="en-US" sz="1400" b="1" dirty="0">
                <a:latin typeface="Cambria" panose="02040503050406030204" pitchFamily="18" charset="0"/>
              </a:rPr>
              <a:t>{</a:t>
            </a:r>
          </a:p>
          <a:p>
            <a:pPr algn="just" eaLnBrk="0" hangingPunct="0"/>
            <a:r>
              <a:rPr lang="en-US" sz="1400" b="1" dirty="0">
                <a:latin typeface="Cambria" panose="02040503050406030204" pitchFamily="18" charset="0"/>
              </a:rPr>
              <a:t>   </a:t>
            </a:r>
            <a:r>
              <a:rPr lang="en-US" sz="1400" b="1" i="1" dirty="0">
                <a:solidFill>
                  <a:schemeClr val="accent2"/>
                </a:solidFill>
                <a:latin typeface="Cambria" panose="02040503050406030204" pitchFamily="18" charset="0"/>
              </a:rPr>
              <a:t>statement2</a:t>
            </a:r>
            <a:r>
              <a:rPr lang="en-US" sz="1400" b="1" dirty="0" smtClean="0">
                <a:latin typeface="Cambria" panose="02040503050406030204" pitchFamily="18" charset="0"/>
              </a:rPr>
              <a:t>;</a:t>
            </a:r>
          </a:p>
          <a:p>
            <a:pPr algn="just" eaLnBrk="0" hangingPunct="0"/>
            <a:r>
              <a:rPr lang="en-US" sz="1400" b="1" dirty="0">
                <a:latin typeface="Cambria" panose="02040503050406030204" pitchFamily="18" charset="0"/>
              </a:rPr>
              <a:t>}</a:t>
            </a:r>
          </a:p>
          <a:p>
            <a:pPr algn="just" eaLnBrk="0" hangingPunct="0"/>
            <a:r>
              <a:rPr lang="en-US" sz="1400" b="1" dirty="0">
                <a:solidFill>
                  <a:schemeClr val="accent2"/>
                </a:solidFill>
                <a:latin typeface="Cambria" panose="02040503050406030204" pitchFamily="18" charset="0"/>
              </a:rPr>
              <a:t>Statement x;</a:t>
            </a:r>
          </a:p>
        </p:txBody>
      </p:sp>
      <p:sp>
        <p:nvSpPr>
          <p:cNvPr id="6152" name="Rectangle 6"/>
          <p:cNvSpPr>
            <a:spLocks noChangeArrowheads="1"/>
          </p:cNvSpPr>
          <p:nvPr/>
        </p:nvSpPr>
        <p:spPr bwMode="auto">
          <a:xfrm>
            <a:off x="457200" y="4343400"/>
            <a:ext cx="8305800" cy="990600"/>
          </a:xfrm>
          <a:prstGeom prst="rect">
            <a:avLst/>
          </a:prstGeom>
          <a:noFill/>
          <a:ln w="9525">
            <a:noFill/>
            <a:miter lim="800000"/>
            <a:headEnd/>
            <a:tailEnd/>
          </a:ln>
        </p:spPr>
        <p:txBody>
          <a:bodyPr lIns="92075" tIns="46038" rIns="92075" bIns="46038"/>
          <a:lstStyle/>
          <a:p>
            <a:pPr algn="just" eaLnBrk="0" hangingPunct="0">
              <a:buFont typeface="Wingdings" pitchFamily="2" charset="2"/>
              <a:buChar char="ü"/>
            </a:pPr>
            <a:r>
              <a:rPr lang="en-US" sz="2400" dirty="0">
                <a:latin typeface="Cambria" panose="02040503050406030204" pitchFamily="18" charset="0"/>
              </a:rPr>
              <a:t>If the </a:t>
            </a:r>
            <a:r>
              <a:rPr lang="en-US" sz="2400" i="1" dirty="0">
                <a:latin typeface="Cambria" panose="02040503050406030204" pitchFamily="18" charset="0"/>
              </a:rPr>
              <a:t>condition</a:t>
            </a:r>
            <a:r>
              <a:rPr lang="en-US" sz="2400" dirty="0">
                <a:latin typeface="Cambria" panose="02040503050406030204" pitchFamily="18" charset="0"/>
              </a:rPr>
              <a:t> is true, </a:t>
            </a:r>
            <a:r>
              <a:rPr lang="en-US" sz="2400" i="1" dirty="0">
                <a:latin typeface="Cambria" panose="02040503050406030204" pitchFamily="18" charset="0"/>
              </a:rPr>
              <a:t>statement1</a:t>
            </a:r>
            <a:r>
              <a:rPr lang="en-US" sz="2400" dirty="0">
                <a:latin typeface="Cambria" panose="02040503050406030204" pitchFamily="18" charset="0"/>
              </a:rPr>
              <a:t> is executed;  if the condition is false, </a:t>
            </a:r>
            <a:r>
              <a:rPr lang="en-US" sz="2400" i="1" dirty="0">
                <a:latin typeface="Cambria" panose="02040503050406030204" pitchFamily="18" charset="0"/>
              </a:rPr>
              <a:t>statement2</a:t>
            </a:r>
            <a:r>
              <a:rPr lang="en-US" sz="2400" dirty="0">
                <a:latin typeface="Cambria" panose="02040503050406030204" pitchFamily="18" charset="0"/>
              </a:rPr>
              <a:t> is executed</a:t>
            </a:r>
          </a:p>
        </p:txBody>
      </p:sp>
      <p:sp>
        <p:nvSpPr>
          <p:cNvPr id="6153" name="Rectangle 7"/>
          <p:cNvSpPr>
            <a:spLocks noChangeArrowheads="1"/>
          </p:cNvSpPr>
          <p:nvPr/>
        </p:nvSpPr>
        <p:spPr bwMode="auto">
          <a:xfrm>
            <a:off x="457200" y="5486400"/>
            <a:ext cx="8305800" cy="609600"/>
          </a:xfrm>
          <a:prstGeom prst="rect">
            <a:avLst/>
          </a:prstGeom>
          <a:noFill/>
          <a:ln w="9525">
            <a:noFill/>
            <a:miter lim="800000"/>
            <a:headEnd/>
            <a:tailEnd/>
          </a:ln>
        </p:spPr>
        <p:txBody>
          <a:bodyPr lIns="92075" tIns="46038" rIns="92075" bIns="46038"/>
          <a:lstStyle/>
          <a:p>
            <a:pPr algn="just" eaLnBrk="0" hangingPunct="0">
              <a:buFont typeface="Wingdings" pitchFamily="2" charset="2"/>
              <a:buChar char="ü"/>
            </a:pPr>
            <a:r>
              <a:rPr lang="en-US" sz="2400">
                <a:latin typeface="Cambria" panose="02040503050406030204" pitchFamily="18" charset="0"/>
              </a:rPr>
              <a:t>One or the other will be executed, but not both</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21</a:t>
            </a:fld>
            <a:endParaRPr lang="en-US"/>
          </a:p>
        </p:txBody>
      </p:sp>
      <p:sp>
        <p:nvSpPr>
          <p:cNvPr id="10"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if-else Statement</a:t>
            </a:r>
          </a:p>
        </p:txBody>
      </p:sp>
    </p:spTree>
    <p:extLst>
      <p:ext uri="{BB962C8B-B14F-4D97-AF65-F5344CB8AC3E}">
        <p14:creationId xmlns:p14="http://schemas.microsoft.com/office/powerpoint/2010/main" val="24096457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22</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Example</a:t>
            </a:r>
            <a:endParaRPr lang="en-US" sz="4000" b="1" dirty="0">
              <a:solidFill>
                <a:srgbClr val="002060"/>
              </a:solidFill>
              <a:latin typeface="Cambria" panose="02040503050406030204" pitchFamily="18" charset="0"/>
            </a:endParaRPr>
          </a:p>
        </p:txBody>
      </p:sp>
      <p:sp>
        <p:nvSpPr>
          <p:cNvPr id="5" name="Rectangle 1"/>
          <p:cNvSpPr>
            <a:spLocks noChangeArrowheads="1"/>
          </p:cNvSpPr>
          <p:nvPr/>
        </p:nvSpPr>
        <p:spPr bwMode="auto">
          <a:xfrm>
            <a:off x="504825" y="1027224"/>
            <a:ext cx="8110538" cy="53848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8093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a:t>
            </a:r>
            <a:r>
              <a:rPr kumimoji="0" lang="en-US" sz="11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iostream</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&gt;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using</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namespace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std</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5</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20</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&amp;&amp;</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"Line 1 - Condition is true"</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endl</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"Line 2 - Condition is true"</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endl</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Let's change the values of a and b */</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0</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10</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&amp;&amp;</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"Line 3 - Condition is true"</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endl</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else</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"Line 4 - Condition is not true"</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endl</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&amp;&amp;</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"Line 5 - Condition is true"</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endl</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0</a:t>
            </a: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6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27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type="body" idx="1"/>
          </p:nvPr>
        </p:nvSpPr>
        <p:spPr>
          <a:xfrm>
            <a:off x="457200" y="1295400"/>
            <a:ext cx="8305800" cy="4876800"/>
          </a:xfrm>
          <a:noFill/>
        </p:spPr>
        <p:txBody>
          <a:bodyPr lIns="92075" tIns="46038" rIns="92075" bIns="46038"/>
          <a:lstStyle/>
          <a:p>
            <a:pPr eaLnBrk="1" hangingPunct="1">
              <a:spcBef>
                <a:spcPct val="75000"/>
              </a:spcBef>
              <a:buFont typeface="Wingdings" pitchFamily="2" charset="2"/>
              <a:buChar char="ü"/>
            </a:pPr>
            <a:r>
              <a:rPr lang="en-US" sz="2800" dirty="0" smtClean="0"/>
              <a:t>The if…else statement can be contained in another if or else statement.</a:t>
            </a:r>
          </a:p>
          <a:p>
            <a:pPr eaLnBrk="1" hangingPunct="1">
              <a:lnSpc>
                <a:spcPct val="40000"/>
              </a:lnSpc>
              <a:spcBef>
                <a:spcPct val="40000"/>
              </a:spcBef>
              <a:buFont typeface="Wingdings" pitchFamily="2" charset="2"/>
              <a:buNone/>
            </a:pPr>
            <a:r>
              <a:rPr lang="en-US" sz="2800" dirty="0" smtClean="0"/>
              <a:t>		if (</a:t>
            </a:r>
            <a:r>
              <a:rPr lang="en-US" sz="2800" dirty="0" smtClean="0">
                <a:solidFill>
                  <a:schemeClr val="accent2"/>
                </a:solidFill>
              </a:rPr>
              <a:t>test condition1</a:t>
            </a:r>
            <a:r>
              <a:rPr lang="en-US" sz="2800" dirty="0" smtClean="0"/>
              <a:t>)</a:t>
            </a:r>
          </a:p>
          <a:p>
            <a:pPr eaLnBrk="1" hangingPunct="1">
              <a:lnSpc>
                <a:spcPct val="40000"/>
              </a:lnSpc>
              <a:spcBef>
                <a:spcPct val="40000"/>
              </a:spcBef>
              <a:buFont typeface="Wingdings" pitchFamily="2" charset="2"/>
              <a:buNone/>
            </a:pPr>
            <a:r>
              <a:rPr lang="en-US" sz="2800" dirty="0" smtClean="0"/>
              <a:t>		{	</a:t>
            </a:r>
          </a:p>
          <a:p>
            <a:pPr eaLnBrk="1" hangingPunct="1">
              <a:lnSpc>
                <a:spcPct val="40000"/>
              </a:lnSpc>
              <a:spcBef>
                <a:spcPct val="40000"/>
              </a:spcBef>
              <a:buFont typeface="Wingdings" pitchFamily="2" charset="2"/>
              <a:buNone/>
            </a:pPr>
            <a:r>
              <a:rPr lang="en-US" sz="2800" dirty="0" smtClean="0"/>
              <a:t>			if (</a:t>
            </a:r>
            <a:r>
              <a:rPr lang="en-US" sz="2800" dirty="0" smtClean="0">
                <a:solidFill>
                  <a:srgbClr val="0000FF"/>
                </a:solidFill>
              </a:rPr>
              <a:t>test condition2</a:t>
            </a:r>
            <a:r>
              <a:rPr lang="en-US" sz="2800" dirty="0" smtClean="0"/>
              <a:t>)</a:t>
            </a:r>
          </a:p>
          <a:p>
            <a:pPr eaLnBrk="1" hangingPunct="1">
              <a:lnSpc>
                <a:spcPct val="40000"/>
              </a:lnSpc>
              <a:spcBef>
                <a:spcPct val="40000"/>
              </a:spcBef>
              <a:buFont typeface="Wingdings" pitchFamily="2" charset="2"/>
              <a:buNone/>
            </a:pPr>
            <a:r>
              <a:rPr lang="en-US" sz="2800" dirty="0" smtClean="0"/>
              <a:t>				</a:t>
            </a:r>
            <a:r>
              <a:rPr lang="en-US" sz="2800" dirty="0" smtClean="0">
                <a:solidFill>
                  <a:srgbClr val="0000FF"/>
                </a:solidFill>
              </a:rPr>
              <a:t>statement-1</a:t>
            </a:r>
            <a:r>
              <a:rPr lang="en-US" sz="2800" dirty="0" smtClean="0">
                <a:solidFill>
                  <a:schemeClr val="accent2"/>
                </a:solidFill>
              </a:rPr>
              <a:t>;</a:t>
            </a:r>
          </a:p>
          <a:p>
            <a:pPr eaLnBrk="1" hangingPunct="1">
              <a:lnSpc>
                <a:spcPct val="40000"/>
              </a:lnSpc>
              <a:spcBef>
                <a:spcPct val="40000"/>
              </a:spcBef>
              <a:buFont typeface="Wingdings" pitchFamily="2" charset="2"/>
              <a:buNone/>
            </a:pPr>
            <a:r>
              <a:rPr lang="en-US" sz="2800" dirty="0" smtClean="0"/>
              <a:t>			else</a:t>
            </a:r>
          </a:p>
          <a:p>
            <a:pPr eaLnBrk="1" hangingPunct="1">
              <a:lnSpc>
                <a:spcPct val="40000"/>
              </a:lnSpc>
              <a:spcBef>
                <a:spcPct val="40000"/>
              </a:spcBef>
              <a:buFont typeface="Wingdings" pitchFamily="2" charset="2"/>
              <a:buNone/>
            </a:pPr>
            <a:r>
              <a:rPr lang="en-US" sz="2800" dirty="0" smtClean="0"/>
              <a:t>				</a:t>
            </a:r>
            <a:r>
              <a:rPr lang="en-US" sz="2800" dirty="0" smtClean="0">
                <a:solidFill>
                  <a:srgbClr val="0000FF"/>
                </a:solidFill>
              </a:rPr>
              <a:t>statement-2</a:t>
            </a:r>
            <a:r>
              <a:rPr lang="en-US" sz="2800" dirty="0" smtClean="0">
                <a:solidFill>
                  <a:schemeClr val="accent2"/>
                </a:solidFill>
              </a:rPr>
              <a:t>;</a:t>
            </a:r>
          </a:p>
          <a:p>
            <a:pPr eaLnBrk="1" hangingPunct="1">
              <a:lnSpc>
                <a:spcPct val="40000"/>
              </a:lnSpc>
              <a:spcBef>
                <a:spcPct val="40000"/>
              </a:spcBef>
              <a:buFont typeface="Wingdings" pitchFamily="2" charset="2"/>
              <a:buNone/>
            </a:pPr>
            <a:r>
              <a:rPr lang="en-US" sz="2800" dirty="0" smtClean="0"/>
              <a:t>		}</a:t>
            </a:r>
          </a:p>
          <a:p>
            <a:pPr eaLnBrk="1" hangingPunct="1">
              <a:lnSpc>
                <a:spcPct val="40000"/>
              </a:lnSpc>
              <a:spcBef>
                <a:spcPct val="40000"/>
              </a:spcBef>
              <a:buFont typeface="Wingdings" pitchFamily="2" charset="2"/>
              <a:buNone/>
            </a:pPr>
            <a:r>
              <a:rPr lang="en-US" sz="2800" dirty="0" smtClean="0"/>
              <a:t>		else</a:t>
            </a:r>
          </a:p>
          <a:p>
            <a:pPr eaLnBrk="1" hangingPunct="1">
              <a:lnSpc>
                <a:spcPct val="40000"/>
              </a:lnSpc>
              <a:spcBef>
                <a:spcPct val="40000"/>
              </a:spcBef>
              <a:buFont typeface="Wingdings" pitchFamily="2" charset="2"/>
              <a:buNone/>
            </a:pPr>
            <a:r>
              <a:rPr lang="en-US" sz="2800" dirty="0" smtClean="0"/>
              <a:t>			</a:t>
            </a:r>
            <a:r>
              <a:rPr lang="en-US" sz="2800" dirty="0" smtClean="0">
                <a:solidFill>
                  <a:srgbClr val="0000FF"/>
                </a:solidFill>
              </a:rPr>
              <a:t>statement-3</a:t>
            </a:r>
            <a:r>
              <a:rPr lang="en-US" sz="2800" dirty="0" smtClean="0"/>
              <a:t>;</a:t>
            </a:r>
          </a:p>
          <a:p>
            <a:pPr eaLnBrk="1" hangingPunct="1">
              <a:lnSpc>
                <a:spcPct val="40000"/>
              </a:lnSpc>
              <a:spcBef>
                <a:spcPct val="40000"/>
              </a:spcBef>
              <a:buFont typeface="Wingdings" pitchFamily="2" charset="2"/>
              <a:buNone/>
            </a:pPr>
            <a:r>
              <a:rPr lang="en-US" sz="2800" dirty="0" smtClean="0"/>
              <a:t>		</a:t>
            </a:r>
          </a:p>
          <a:p>
            <a:pPr eaLnBrk="1" hangingPunct="1">
              <a:lnSpc>
                <a:spcPct val="40000"/>
              </a:lnSpc>
              <a:spcBef>
                <a:spcPct val="40000"/>
              </a:spcBef>
              <a:buFont typeface="Wingdings" pitchFamily="2" charset="2"/>
              <a:buNone/>
            </a:pPr>
            <a:r>
              <a:rPr lang="en-US" sz="2800" dirty="0" smtClean="0"/>
              <a:t>		</a:t>
            </a:r>
            <a:r>
              <a:rPr lang="en-US" sz="2800" dirty="0" smtClean="0">
                <a:solidFill>
                  <a:srgbClr val="0000FF"/>
                </a:solidFill>
              </a:rPr>
              <a:t>statement-x</a:t>
            </a:r>
            <a:r>
              <a:rPr lang="en-US" sz="2800" dirty="0" smtClean="0"/>
              <a:t>;</a:t>
            </a:r>
          </a:p>
          <a:p>
            <a:pPr lvl="3" algn="ctr" eaLnBrk="1" hangingPunct="1"/>
            <a:endParaRPr lang="en-US" sz="3200" dirty="0" smtClean="0"/>
          </a:p>
          <a:p>
            <a:pPr eaLnBrk="1" hangingPunct="1"/>
            <a:endParaRPr lang="en-US" dirty="0" smtClean="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23</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Nested if</a:t>
            </a:r>
            <a:r>
              <a:rPr lang="en-US" sz="4000" b="1" dirty="0" smtClean="0">
                <a:solidFill>
                  <a:srgbClr val="002060"/>
                </a:solidFill>
                <a:latin typeface="Cambria" panose="02040503050406030204" pitchFamily="18" charset="0"/>
              </a:rPr>
              <a:t>….else </a:t>
            </a:r>
            <a:r>
              <a:rPr lang="en-US" sz="4000" b="1" dirty="0">
                <a:solidFill>
                  <a:srgbClr val="002060"/>
                </a:solidFill>
                <a:latin typeface="Cambria" panose="02040503050406030204" pitchFamily="18" charset="0"/>
              </a:rPr>
              <a:t>Statements</a:t>
            </a:r>
          </a:p>
        </p:txBody>
      </p:sp>
    </p:spTree>
    <p:extLst>
      <p:ext uri="{BB962C8B-B14F-4D97-AF65-F5344CB8AC3E}">
        <p14:creationId xmlns:p14="http://schemas.microsoft.com/office/powerpoint/2010/main" val="405624047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type="body" idx="1"/>
          </p:nvPr>
        </p:nvSpPr>
        <p:spPr>
          <a:xfrm>
            <a:off x="457200" y="1219200"/>
            <a:ext cx="8229600" cy="5029200"/>
          </a:xfrm>
        </p:spPr>
        <p:txBody>
          <a:bodyPr>
            <a:normAutofit fontScale="92500" lnSpcReduction="10000"/>
          </a:bodyPr>
          <a:lstStyle/>
          <a:p>
            <a:pPr algn="just" eaLnBrk="1" hangingPunct="1">
              <a:buFont typeface="Wingdings" pitchFamily="2" charset="2"/>
              <a:buChar char="ü"/>
            </a:pPr>
            <a:r>
              <a:rPr lang="en-US" sz="3500" dirty="0" smtClean="0"/>
              <a:t>Sometime you want to select one option from several alternatives</a:t>
            </a:r>
          </a:p>
          <a:p>
            <a:pPr lvl="2" algn="just" eaLnBrk="1" hangingPunct="1">
              <a:buNone/>
            </a:pPr>
            <a:endParaRPr lang="en-US" dirty="0" smtClean="0"/>
          </a:p>
          <a:p>
            <a:pPr lvl="2" algn="just" eaLnBrk="1" hangingPunct="1">
              <a:buFontTx/>
              <a:buNone/>
            </a:pPr>
            <a:r>
              <a:rPr lang="en-US" dirty="0" smtClean="0"/>
              <a:t>if (</a:t>
            </a:r>
            <a:r>
              <a:rPr lang="en-US" dirty="0" smtClean="0">
                <a:solidFill>
                  <a:srgbClr val="0000FF"/>
                </a:solidFill>
              </a:rPr>
              <a:t>conditon1</a:t>
            </a:r>
            <a:r>
              <a:rPr lang="en-US" dirty="0" smtClean="0"/>
              <a:t>)</a:t>
            </a:r>
          </a:p>
          <a:p>
            <a:pPr lvl="2" algn="just" eaLnBrk="1" hangingPunct="1">
              <a:buFontTx/>
              <a:buNone/>
            </a:pPr>
            <a:r>
              <a:rPr lang="en-US" dirty="0" smtClean="0"/>
              <a:t>    </a:t>
            </a:r>
            <a:r>
              <a:rPr lang="en-US" dirty="0" smtClean="0">
                <a:solidFill>
                  <a:srgbClr val="0000FF"/>
                </a:solidFill>
              </a:rPr>
              <a:t>statement1</a:t>
            </a:r>
            <a:r>
              <a:rPr lang="en-US" dirty="0" smtClean="0">
                <a:solidFill>
                  <a:schemeClr val="accent2"/>
                </a:solidFill>
              </a:rPr>
              <a:t>;</a:t>
            </a:r>
          </a:p>
          <a:p>
            <a:pPr lvl="2" algn="just" eaLnBrk="1" hangingPunct="1">
              <a:buFontTx/>
              <a:buNone/>
            </a:pPr>
            <a:r>
              <a:rPr lang="en-US" dirty="0" smtClean="0"/>
              <a:t>else if (</a:t>
            </a:r>
            <a:r>
              <a:rPr lang="en-US" dirty="0" smtClean="0">
                <a:solidFill>
                  <a:srgbClr val="0000FF"/>
                </a:solidFill>
              </a:rPr>
              <a:t>condition2</a:t>
            </a:r>
            <a:r>
              <a:rPr lang="en-US" dirty="0" smtClean="0"/>
              <a:t>)</a:t>
            </a:r>
          </a:p>
          <a:p>
            <a:pPr lvl="2" algn="just" eaLnBrk="1" hangingPunct="1">
              <a:buFontTx/>
              <a:buNone/>
            </a:pPr>
            <a:r>
              <a:rPr lang="en-US" dirty="0" smtClean="0">
                <a:solidFill>
                  <a:schemeClr val="accent2"/>
                </a:solidFill>
              </a:rPr>
              <a:t>    </a:t>
            </a:r>
            <a:r>
              <a:rPr lang="en-US" dirty="0" smtClean="0">
                <a:solidFill>
                  <a:srgbClr val="0000FF"/>
                </a:solidFill>
              </a:rPr>
              <a:t>statement2</a:t>
            </a:r>
            <a:r>
              <a:rPr lang="en-US" dirty="0" smtClean="0">
                <a:solidFill>
                  <a:schemeClr val="accent2"/>
                </a:solidFill>
              </a:rPr>
              <a:t>;</a:t>
            </a:r>
          </a:p>
          <a:p>
            <a:pPr lvl="2" algn="just" eaLnBrk="1" hangingPunct="1">
              <a:buFontTx/>
              <a:buNone/>
            </a:pPr>
            <a:r>
              <a:rPr lang="en-US" dirty="0" smtClean="0"/>
              <a:t>else if (</a:t>
            </a:r>
            <a:r>
              <a:rPr lang="en-US" dirty="0" smtClean="0">
                <a:solidFill>
                  <a:srgbClr val="0000FF"/>
                </a:solidFill>
              </a:rPr>
              <a:t>condition3</a:t>
            </a:r>
            <a:r>
              <a:rPr lang="en-US" dirty="0" smtClean="0"/>
              <a:t>)</a:t>
            </a:r>
          </a:p>
          <a:p>
            <a:pPr lvl="2" algn="just" eaLnBrk="1" hangingPunct="1">
              <a:buFontTx/>
              <a:buNone/>
            </a:pPr>
            <a:r>
              <a:rPr lang="en-US" dirty="0" smtClean="0"/>
              <a:t>    </a:t>
            </a:r>
            <a:r>
              <a:rPr lang="en-US" dirty="0" smtClean="0">
                <a:solidFill>
                  <a:srgbClr val="0000FF"/>
                </a:solidFill>
              </a:rPr>
              <a:t>statement3</a:t>
            </a:r>
            <a:r>
              <a:rPr lang="en-US" dirty="0" smtClean="0"/>
              <a:t>;</a:t>
            </a:r>
          </a:p>
          <a:p>
            <a:pPr lvl="2" algn="just" eaLnBrk="1" hangingPunct="1">
              <a:buFontTx/>
              <a:buNone/>
            </a:pPr>
            <a:r>
              <a:rPr lang="en-US" dirty="0" smtClean="0"/>
              <a:t>else</a:t>
            </a:r>
          </a:p>
          <a:p>
            <a:pPr lvl="2" algn="just" eaLnBrk="1" hangingPunct="1">
              <a:buFontTx/>
              <a:buNone/>
            </a:pPr>
            <a:r>
              <a:rPr lang="en-US" dirty="0" smtClean="0"/>
              <a:t>    </a:t>
            </a:r>
            <a:r>
              <a:rPr lang="en-US" dirty="0" smtClean="0">
                <a:solidFill>
                  <a:srgbClr val="0000FF"/>
                </a:solidFill>
              </a:rPr>
              <a:t>statement4</a:t>
            </a:r>
            <a:r>
              <a:rPr lang="en-US" dirty="0" smtClean="0"/>
              <a:t>;</a:t>
            </a:r>
          </a:p>
        </p:txBody>
      </p:sp>
      <p:grpSp>
        <p:nvGrpSpPr>
          <p:cNvPr id="2" name="Group 4"/>
          <p:cNvGrpSpPr>
            <a:grpSpLocks/>
          </p:cNvGrpSpPr>
          <p:nvPr/>
        </p:nvGrpSpPr>
        <p:grpSpPr bwMode="auto">
          <a:xfrm>
            <a:off x="4876800" y="2133600"/>
            <a:ext cx="3879850" cy="4159250"/>
            <a:chOff x="2536" y="1268"/>
            <a:chExt cx="2444" cy="2620"/>
          </a:xfrm>
        </p:grpSpPr>
        <p:grpSp>
          <p:nvGrpSpPr>
            <p:cNvPr id="3" name="Group 5"/>
            <p:cNvGrpSpPr>
              <a:grpSpLocks/>
            </p:cNvGrpSpPr>
            <p:nvPr/>
          </p:nvGrpSpPr>
          <p:grpSpPr bwMode="auto">
            <a:xfrm>
              <a:off x="2536" y="1460"/>
              <a:ext cx="1248" cy="480"/>
              <a:chOff x="2304" y="1440"/>
              <a:chExt cx="1248" cy="480"/>
            </a:xfrm>
          </p:grpSpPr>
          <p:sp>
            <p:nvSpPr>
              <p:cNvPr id="9248" name="AutoShape 6"/>
              <p:cNvSpPr>
                <a:spLocks noChangeArrowheads="1"/>
              </p:cNvSpPr>
              <p:nvPr/>
            </p:nvSpPr>
            <p:spPr bwMode="auto">
              <a:xfrm>
                <a:off x="2304" y="1440"/>
                <a:ext cx="1248" cy="480"/>
              </a:xfrm>
              <a:prstGeom prst="flowChartDecision">
                <a:avLst/>
              </a:prstGeom>
              <a:solidFill>
                <a:schemeClr val="folHlink"/>
              </a:solidFill>
              <a:ln w="12700">
                <a:solidFill>
                  <a:schemeClr val="tx1"/>
                </a:solidFill>
                <a:miter lim="800000"/>
                <a:headEnd type="none" w="sm" len="sm"/>
                <a:tailEnd type="none" w="sm" len="sm"/>
              </a:ln>
            </p:spPr>
            <p:txBody>
              <a:bodyPr anchor="ctr">
                <a:spAutoFit/>
              </a:bodyPr>
              <a:lstStyle/>
              <a:p>
                <a:endParaRPr lang="en-US"/>
              </a:p>
            </p:txBody>
          </p:sp>
          <p:sp>
            <p:nvSpPr>
              <p:cNvPr id="9249" name="Text Box 7"/>
              <p:cNvSpPr txBox="1">
                <a:spLocks noChangeArrowheads="1"/>
              </p:cNvSpPr>
              <p:nvPr/>
            </p:nvSpPr>
            <p:spPr bwMode="auto">
              <a:xfrm>
                <a:off x="2560" y="1498"/>
                <a:ext cx="729" cy="366"/>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dirty="0">
                    <a:latin typeface="Arial Unicode MS" pitchFamily="34" charset="-128"/>
                  </a:rPr>
                  <a:t>conditon1</a:t>
                </a:r>
              </a:p>
              <a:p>
                <a:pPr algn="ctr" eaLnBrk="0" hangingPunct="0"/>
                <a:r>
                  <a:rPr lang="en-US" sz="1600" b="1" dirty="0">
                    <a:latin typeface="Arial Unicode MS" pitchFamily="34" charset="-128"/>
                  </a:rPr>
                  <a:t>evaluated</a:t>
                </a:r>
              </a:p>
            </p:txBody>
          </p:sp>
        </p:grpSp>
        <p:grpSp>
          <p:nvGrpSpPr>
            <p:cNvPr id="4" name="Group 8"/>
            <p:cNvGrpSpPr>
              <a:grpSpLocks/>
            </p:cNvGrpSpPr>
            <p:nvPr/>
          </p:nvGrpSpPr>
          <p:grpSpPr bwMode="auto">
            <a:xfrm>
              <a:off x="2536" y="2180"/>
              <a:ext cx="1248" cy="480"/>
              <a:chOff x="2304" y="1440"/>
              <a:chExt cx="1248" cy="480"/>
            </a:xfrm>
          </p:grpSpPr>
          <p:sp>
            <p:nvSpPr>
              <p:cNvPr id="9246" name="AutoShape 9"/>
              <p:cNvSpPr>
                <a:spLocks noChangeArrowheads="1"/>
              </p:cNvSpPr>
              <p:nvPr/>
            </p:nvSpPr>
            <p:spPr bwMode="auto">
              <a:xfrm>
                <a:off x="2304" y="1440"/>
                <a:ext cx="1248" cy="480"/>
              </a:xfrm>
              <a:prstGeom prst="flowChartDecision">
                <a:avLst/>
              </a:prstGeom>
              <a:solidFill>
                <a:schemeClr val="folHlink"/>
              </a:solidFill>
              <a:ln w="12700">
                <a:solidFill>
                  <a:schemeClr val="tx1"/>
                </a:solidFill>
                <a:miter lim="800000"/>
                <a:headEnd type="none" w="sm" len="sm"/>
                <a:tailEnd type="none" w="sm" len="sm"/>
              </a:ln>
            </p:spPr>
            <p:txBody>
              <a:bodyPr anchor="ctr">
                <a:spAutoFit/>
              </a:bodyPr>
              <a:lstStyle/>
              <a:p>
                <a:endParaRPr lang="en-US"/>
              </a:p>
            </p:txBody>
          </p:sp>
          <p:sp>
            <p:nvSpPr>
              <p:cNvPr id="9247" name="Text Box 10"/>
              <p:cNvSpPr txBox="1">
                <a:spLocks noChangeArrowheads="1"/>
              </p:cNvSpPr>
              <p:nvPr/>
            </p:nvSpPr>
            <p:spPr bwMode="auto">
              <a:xfrm>
                <a:off x="2560" y="1498"/>
                <a:ext cx="729" cy="366"/>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dirty="0">
                    <a:latin typeface="Arial Unicode MS" pitchFamily="34" charset="-128"/>
                  </a:rPr>
                  <a:t>conditon2</a:t>
                </a:r>
              </a:p>
              <a:p>
                <a:pPr algn="ctr" eaLnBrk="0" hangingPunct="0"/>
                <a:r>
                  <a:rPr lang="en-US" sz="1600" b="1" dirty="0">
                    <a:latin typeface="Arial Unicode MS" pitchFamily="34" charset="-128"/>
                  </a:rPr>
                  <a:t>evaluated</a:t>
                </a:r>
              </a:p>
            </p:txBody>
          </p:sp>
        </p:grpSp>
        <p:grpSp>
          <p:nvGrpSpPr>
            <p:cNvPr id="5" name="Group 11"/>
            <p:cNvGrpSpPr>
              <a:grpSpLocks/>
            </p:cNvGrpSpPr>
            <p:nvPr/>
          </p:nvGrpSpPr>
          <p:grpSpPr bwMode="auto">
            <a:xfrm>
              <a:off x="2536" y="2900"/>
              <a:ext cx="1248" cy="480"/>
              <a:chOff x="2304" y="1440"/>
              <a:chExt cx="1248" cy="480"/>
            </a:xfrm>
          </p:grpSpPr>
          <p:sp>
            <p:nvSpPr>
              <p:cNvPr id="9244" name="AutoShape 12"/>
              <p:cNvSpPr>
                <a:spLocks noChangeArrowheads="1"/>
              </p:cNvSpPr>
              <p:nvPr/>
            </p:nvSpPr>
            <p:spPr bwMode="auto">
              <a:xfrm>
                <a:off x="2304" y="1440"/>
                <a:ext cx="1248" cy="480"/>
              </a:xfrm>
              <a:prstGeom prst="flowChartDecision">
                <a:avLst/>
              </a:prstGeom>
              <a:solidFill>
                <a:schemeClr val="folHlink"/>
              </a:solidFill>
              <a:ln w="12700">
                <a:solidFill>
                  <a:schemeClr val="tx1"/>
                </a:solidFill>
                <a:miter lim="800000"/>
                <a:headEnd type="none" w="sm" len="sm"/>
                <a:tailEnd type="none" w="sm" len="sm"/>
              </a:ln>
            </p:spPr>
            <p:txBody>
              <a:bodyPr anchor="ctr">
                <a:spAutoFit/>
              </a:bodyPr>
              <a:lstStyle/>
              <a:p>
                <a:endParaRPr lang="en-US"/>
              </a:p>
            </p:txBody>
          </p:sp>
          <p:sp>
            <p:nvSpPr>
              <p:cNvPr id="9245" name="Text Box 13"/>
              <p:cNvSpPr txBox="1">
                <a:spLocks noChangeArrowheads="1"/>
              </p:cNvSpPr>
              <p:nvPr/>
            </p:nvSpPr>
            <p:spPr bwMode="auto">
              <a:xfrm>
                <a:off x="2560" y="1498"/>
                <a:ext cx="729" cy="366"/>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conditon3</a:t>
                </a:r>
              </a:p>
              <a:p>
                <a:pPr algn="ctr" eaLnBrk="0" hangingPunct="0"/>
                <a:r>
                  <a:rPr lang="en-US" sz="1600" b="1">
                    <a:latin typeface="Arial Unicode MS" pitchFamily="34" charset="-128"/>
                  </a:rPr>
                  <a:t>evaluated</a:t>
                </a:r>
              </a:p>
            </p:txBody>
          </p:sp>
        </p:grpSp>
        <p:sp>
          <p:nvSpPr>
            <p:cNvPr id="9227" name="Text Box 14"/>
            <p:cNvSpPr txBox="1">
              <a:spLocks noChangeArrowheads="1"/>
            </p:cNvSpPr>
            <p:nvPr/>
          </p:nvSpPr>
          <p:spPr bwMode="auto">
            <a:xfrm>
              <a:off x="4084" y="1604"/>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statement1</a:t>
              </a:r>
            </a:p>
          </p:txBody>
        </p:sp>
        <p:sp>
          <p:nvSpPr>
            <p:cNvPr id="9228" name="Text Box 15"/>
            <p:cNvSpPr txBox="1">
              <a:spLocks noChangeArrowheads="1"/>
            </p:cNvSpPr>
            <p:nvPr/>
          </p:nvSpPr>
          <p:spPr bwMode="auto">
            <a:xfrm>
              <a:off x="4132" y="2324"/>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statement2</a:t>
              </a:r>
            </a:p>
          </p:txBody>
        </p:sp>
        <p:sp>
          <p:nvSpPr>
            <p:cNvPr id="9229" name="Text Box 16"/>
            <p:cNvSpPr txBox="1">
              <a:spLocks noChangeArrowheads="1"/>
            </p:cNvSpPr>
            <p:nvPr/>
          </p:nvSpPr>
          <p:spPr bwMode="auto">
            <a:xfrm>
              <a:off x="4180" y="2996"/>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statement3</a:t>
              </a:r>
            </a:p>
          </p:txBody>
        </p:sp>
        <p:sp>
          <p:nvSpPr>
            <p:cNvPr id="9230" name="Text Box 17"/>
            <p:cNvSpPr txBox="1">
              <a:spLocks noChangeArrowheads="1"/>
            </p:cNvSpPr>
            <p:nvPr/>
          </p:nvSpPr>
          <p:spPr bwMode="auto">
            <a:xfrm>
              <a:off x="2740" y="3668"/>
              <a:ext cx="800" cy="220"/>
            </a:xfrm>
            <a:prstGeom prst="rect">
              <a:avLst/>
            </a:prstGeom>
            <a:solidFill>
              <a:schemeClr val="folHlink"/>
            </a:solidFill>
            <a:ln w="12700">
              <a:solidFill>
                <a:schemeClr val="tx1"/>
              </a:solidFill>
              <a:miter lim="800000"/>
              <a:headEnd type="none" w="sm" len="sm"/>
              <a:tailEnd type="none" w="sm" len="sm"/>
            </a:ln>
          </p:spPr>
          <p:txBody>
            <a:bodyPr wrap="none" anchorCtr="1">
              <a:spAutoFit/>
            </a:bodyPr>
            <a:lstStyle/>
            <a:p>
              <a:pPr algn="ctr" eaLnBrk="0" hangingPunct="0"/>
              <a:r>
                <a:rPr lang="en-US" sz="1600" b="1">
                  <a:latin typeface="Arial Unicode MS" pitchFamily="34" charset="-128"/>
                </a:rPr>
                <a:t>statement4</a:t>
              </a:r>
            </a:p>
          </p:txBody>
        </p:sp>
        <p:sp>
          <p:nvSpPr>
            <p:cNvPr id="9231" name="Line 18"/>
            <p:cNvSpPr>
              <a:spLocks noChangeShapeType="1"/>
            </p:cNvSpPr>
            <p:nvPr/>
          </p:nvSpPr>
          <p:spPr bwMode="auto">
            <a:xfrm>
              <a:off x="3160" y="1268"/>
              <a:ext cx="0" cy="192"/>
            </a:xfrm>
            <a:prstGeom prst="line">
              <a:avLst/>
            </a:prstGeom>
            <a:noFill/>
            <a:ln w="38100">
              <a:solidFill>
                <a:schemeClr val="tx2"/>
              </a:solidFill>
              <a:round/>
              <a:headEnd type="none" w="sm" len="sm"/>
              <a:tailEnd type="triangle" w="sm" len="sm"/>
            </a:ln>
          </p:spPr>
          <p:txBody>
            <a:bodyPr wrap="none" anchor="ctr">
              <a:spAutoFit/>
            </a:bodyPr>
            <a:lstStyle/>
            <a:p>
              <a:endParaRPr lang="en-US"/>
            </a:p>
          </p:txBody>
        </p:sp>
        <p:sp>
          <p:nvSpPr>
            <p:cNvPr id="9232" name="Line 19"/>
            <p:cNvSpPr>
              <a:spLocks noChangeShapeType="1"/>
            </p:cNvSpPr>
            <p:nvPr/>
          </p:nvSpPr>
          <p:spPr bwMode="auto">
            <a:xfrm>
              <a:off x="3160" y="1940"/>
              <a:ext cx="0" cy="240"/>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9233" name="Line 20"/>
            <p:cNvSpPr>
              <a:spLocks noChangeShapeType="1"/>
            </p:cNvSpPr>
            <p:nvPr/>
          </p:nvSpPr>
          <p:spPr bwMode="auto">
            <a:xfrm>
              <a:off x="3160" y="2660"/>
              <a:ext cx="0" cy="240"/>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9234" name="Line 21"/>
            <p:cNvSpPr>
              <a:spLocks noChangeShapeType="1"/>
            </p:cNvSpPr>
            <p:nvPr/>
          </p:nvSpPr>
          <p:spPr bwMode="auto">
            <a:xfrm>
              <a:off x="3160" y="3380"/>
              <a:ext cx="0" cy="288"/>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9235" name="Line 22"/>
            <p:cNvSpPr>
              <a:spLocks noChangeShapeType="1"/>
            </p:cNvSpPr>
            <p:nvPr/>
          </p:nvSpPr>
          <p:spPr bwMode="auto">
            <a:xfrm>
              <a:off x="3784" y="1700"/>
              <a:ext cx="288" cy="0"/>
            </a:xfrm>
            <a:prstGeom prst="line">
              <a:avLst/>
            </a:prstGeom>
            <a:noFill/>
            <a:ln w="38100">
              <a:solidFill>
                <a:schemeClr val="tx2"/>
              </a:solidFill>
              <a:round/>
              <a:headEnd type="none" w="sm" len="sm"/>
              <a:tailEnd type="triangle" w="sm" len="sm"/>
            </a:ln>
          </p:spPr>
          <p:txBody>
            <a:bodyPr wrap="none" anchor="ctr">
              <a:spAutoFit/>
            </a:bodyPr>
            <a:lstStyle/>
            <a:p>
              <a:endParaRPr lang="en-US"/>
            </a:p>
          </p:txBody>
        </p:sp>
        <p:sp>
          <p:nvSpPr>
            <p:cNvPr id="9236" name="Line 23"/>
            <p:cNvSpPr>
              <a:spLocks noChangeShapeType="1"/>
            </p:cNvSpPr>
            <p:nvPr/>
          </p:nvSpPr>
          <p:spPr bwMode="auto">
            <a:xfrm>
              <a:off x="3784" y="2420"/>
              <a:ext cx="336" cy="0"/>
            </a:xfrm>
            <a:prstGeom prst="line">
              <a:avLst/>
            </a:prstGeom>
            <a:noFill/>
            <a:ln w="38100">
              <a:solidFill>
                <a:schemeClr val="tx2"/>
              </a:solidFill>
              <a:round/>
              <a:headEnd type="none" w="sm" len="sm"/>
              <a:tailEnd type="triangle" w="sm" len="sm"/>
            </a:ln>
          </p:spPr>
          <p:txBody>
            <a:bodyPr wrap="none" anchor="ctr">
              <a:spAutoFit/>
            </a:bodyPr>
            <a:lstStyle/>
            <a:p>
              <a:endParaRPr lang="en-US"/>
            </a:p>
          </p:txBody>
        </p:sp>
        <p:sp>
          <p:nvSpPr>
            <p:cNvPr id="9237" name="Line 24"/>
            <p:cNvSpPr>
              <a:spLocks noChangeShapeType="1"/>
            </p:cNvSpPr>
            <p:nvPr/>
          </p:nvSpPr>
          <p:spPr bwMode="auto">
            <a:xfrm>
              <a:off x="3784" y="3140"/>
              <a:ext cx="384" cy="0"/>
            </a:xfrm>
            <a:prstGeom prst="line">
              <a:avLst/>
            </a:prstGeom>
            <a:noFill/>
            <a:ln w="38100">
              <a:solidFill>
                <a:schemeClr val="tx2"/>
              </a:solidFill>
              <a:round/>
              <a:headEnd type="none" w="sm" len="sm"/>
              <a:tailEnd type="triangle" w="sm" len="sm"/>
            </a:ln>
          </p:spPr>
          <p:txBody>
            <a:bodyPr anchor="ctr">
              <a:spAutoFit/>
            </a:bodyPr>
            <a:lstStyle/>
            <a:p>
              <a:endParaRPr lang="en-US"/>
            </a:p>
          </p:txBody>
        </p:sp>
        <p:sp>
          <p:nvSpPr>
            <p:cNvPr id="9238" name="Text Box 25"/>
            <p:cNvSpPr txBox="1">
              <a:spLocks noChangeArrowheads="1"/>
            </p:cNvSpPr>
            <p:nvPr/>
          </p:nvSpPr>
          <p:spPr bwMode="auto">
            <a:xfrm>
              <a:off x="3748" y="2208"/>
              <a:ext cx="35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true</a:t>
              </a:r>
            </a:p>
          </p:txBody>
        </p:sp>
        <p:sp>
          <p:nvSpPr>
            <p:cNvPr id="9239" name="Text Box 26"/>
            <p:cNvSpPr txBox="1">
              <a:spLocks noChangeArrowheads="1"/>
            </p:cNvSpPr>
            <p:nvPr/>
          </p:nvSpPr>
          <p:spPr bwMode="auto">
            <a:xfrm>
              <a:off x="3748" y="1440"/>
              <a:ext cx="35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true</a:t>
              </a:r>
            </a:p>
          </p:txBody>
        </p:sp>
        <p:sp>
          <p:nvSpPr>
            <p:cNvPr id="9240" name="Text Box 27"/>
            <p:cNvSpPr txBox="1">
              <a:spLocks noChangeArrowheads="1"/>
            </p:cNvSpPr>
            <p:nvPr/>
          </p:nvSpPr>
          <p:spPr bwMode="auto">
            <a:xfrm>
              <a:off x="3796" y="2928"/>
              <a:ext cx="35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true</a:t>
              </a:r>
            </a:p>
          </p:txBody>
        </p:sp>
        <p:sp>
          <p:nvSpPr>
            <p:cNvPr id="9241" name="Text Box 28"/>
            <p:cNvSpPr txBox="1">
              <a:spLocks noChangeArrowheads="1"/>
            </p:cNvSpPr>
            <p:nvPr/>
          </p:nvSpPr>
          <p:spPr bwMode="auto">
            <a:xfrm>
              <a:off x="2740" y="1920"/>
              <a:ext cx="40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false</a:t>
              </a:r>
            </a:p>
          </p:txBody>
        </p:sp>
        <p:sp>
          <p:nvSpPr>
            <p:cNvPr id="9242" name="Text Box 29"/>
            <p:cNvSpPr txBox="1">
              <a:spLocks noChangeArrowheads="1"/>
            </p:cNvSpPr>
            <p:nvPr/>
          </p:nvSpPr>
          <p:spPr bwMode="auto">
            <a:xfrm>
              <a:off x="2740" y="2640"/>
              <a:ext cx="40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false</a:t>
              </a:r>
            </a:p>
          </p:txBody>
        </p:sp>
        <p:sp>
          <p:nvSpPr>
            <p:cNvPr id="9243" name="Text Box 30"/>
            <p:cNvSpPr txBox="1">
              <a:spLocks noChangeArrowheads="1"/>
            </p:cNvSpPr>
            <p:nvPr/>
          </p:nvSpPr>
          <p:spPr bwMode="auto">
            <a:xfrm>
              <a:off x="2740" y="3408"/>
              <a:ext cx="408" cy="212"/>
            </a:xfrm>
            <a:prstGeom prst="rect">
              <a:avLst/>
            </a:prstGeom>
            <a:noFill/>
            <a:ln w="12700">
              <a:noFill/>
              <a:miter lim="800000"/>
              <a:headEnd type="none" w="sm" len="sm"/>
              <a:tailEnd type="none" w="sm" len="sm"/>
            </a:ln>
          </p:spPr>
          <p:txBody>
            <a:bodyPr wrap="none" anchorCtr="1">
              <a:spAutoFit/>
            </a:bodyPr>
            <a:lstStyle/>
            <a:p>
              <a:pPr algn="ctr" eaLnBrk="0" hangingPunct="0"/>
              <a:r>
                <a:rPr lang="en-US" sz="1600" b="1">
                  <a:solidFill>
                    <a:schemeClr val="tx2"/>
                  </a:solidFill>
                  <a:latin typeface="Arial Unicode MS" pitchFamily="34" charset="-128"/>
                </a:rPr>
                <a:t>false</a:t>
              </a:r>
            </a:p>
          </p:txBody>
        </p:sp>
      </p:gr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pPr/>
              <a:t>24</a:t>
            </a:fld>
            <a:endParaRPr lang="en-US"/>
          </a:p>
        </p:txBody>
      </p:sp>
      <p:sp>
        <p:nvSpPr>
          <p:cNvPr id="34"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err="1">
                <a:solidFill>
                  <a:srgbClr val="002060"/>
                </a:solidFill>
                <a:latin typeface="Cambria" panose="02040503050406030204" pitchFamily="18" charset="0"/>
              </a:rPr>
              <a:t>Multiway</a:t>
            </a:r>
            <a:r>
              <a:rPr lang="en-US" sz="4000" b="1" dirty="0">
                <a:solidFill>
                  <a:srgbClr val="002060"/>
                </a:solidFill>
                <a:latin typeface="Cambria" panose="02040503050406030204" pitchFamily="18" charset="0"/>
              </a:rPr>
              <a:t> Selection: </a:t>
            </a:r>
            <a:r>
              <a:rPr lang="en-US" sz="4000" b="1" dirty="0" smtClean="0">
                <a:solidFill>
                  <a:srgbClr val="002060"/>
                </a:solidFill>
                <a:latin typeface="Cambria" panose="02040503050406030204" pitchFamily="18" charset="0"/>
              </a:rPr>
              <a:t>else </a:t>
            </a:r>
            <a:r>
              <a:rPr lang="en-US" sz="4000" b="1" dirty="0">
                <a:solidFill>
                  <a:srgbClr val="002060"/>
                </a:solidFill>
                <a:latin typeface="Cambria" panose="02040503050406030204" pitchFamily="18" charset="0"/>
              </a:rPr>
              <a:t>if</a:t>
            </a:r>
          </a:p>
        </p:txBody>
      </p:sp>
    </p:spTree>
    <p:extLst>
      <p:ext uri="{BB962C8B-B14F-4D97-AF65-F5344CB8AC3E}">
        <p14:creationId xmlns:p14="http://schemas.microsoft.com/office/powerpoint/2010/main" val="96545096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pPr/>
              <a:t>25</a:t>
            </a:fld>
            <a:endParaRPr lang="en-US"/>
          </a:p>
        </p:txBody>
      </p:sp>
      <p:sp>
        <p:nvSpPr>
          <p:cNvPr id="34"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err="1">
                <a:solidFill>
                  <a:srgbClr val="002060"/>
                </a:solidFill>
                <a:latin typeface="Cambria" panose="02040503050406030204" pitchFamily="18" charset="0"/>
              </a:rPr>
              <a:t>Multiway</a:t>
            </a:r>
            <a:r>
              <a:rPr lang="en-US" sz="4000" b="1" dirty="0">
                <a:solidFill>
                  <a:srgbClr val="002060"/>
                </a:solidFill>
                <a:latin typeface="Cambria" panose="02040503050406030204" pitchFamily="18" charset="0"/>
              </a:rPr>
              <a:t> Selection: </a:t>
            </a:r>
            <a:r>
              <a:rPr lang="en-US" sz="4000" b="1" dirty="0" smtClean="0">
                <a:solidFill>
                  <a:srgbClr val="002060"/>
                </a:solidFill>
                <a:latin typeface="Cambria" panose="02040503050406030204" pitchFamily="18" charset="0"/>
              </a:rPr>
              <a:t>else </a:t>
            </a:r>
            <a:r>
              <a:rPr lang="en-US" sz="4000" b="1" dirty="0">
                <a:solidFill>
                  <a:srgbClr val="002060"/>
                </a:solidFill>
                <a:latin typeface="Cambria" panose="02040503050406030204" pitchFamily="18" charset="0"/>
              </a:rPr>
              <a:t>if</a:t>
            </a:r>
          </a:p>
        </p:txBody>
      </p:sp>
      <p:sp>
        <p:nvSpPr>
          <p:cNvPr id="9" name="Rectangle 1"/>
          <p:cNvSpPr>
            <a:spLocks noChangeArrowheads="1"/>
          </p:cNvSpPr>
          <p:nvPr/>
        </p:nvSpPr>
        <p:spPr bwMode="auto">
          <a:xfrm>
            <a:off x="1632633" y="953155"/>
            <a:ext cx="5149167" cy="544764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#include</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&lt;</a:t>
            </a:r>
            <a:r>
              <a:rPr kumimoji="0" lang="en-US" sz="12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iostream</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using</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namespace</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std</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int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int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"Enter an integer number between 1 &amp; 99999: "</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cin</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&gt;&gt;</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if</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&amp;&amp;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"Its a two digit number"</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else</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if</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&amp;&amp;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"Its a three digit number"</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else</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if</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&amp;&amp;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"Its a four digit number"</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else</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if</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100000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&amp;&amp;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10000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"Its a five digit number"</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else</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&lt;&lt;</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"number is not between 1 &amp; 99999"</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sz="12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return</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01916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type="body" idx="1"/>
          </p:nvPr>
        </p:nvSpPr>
        <p:spPr>
          <a:xfrm>
            <a:off x="304800" y="1143000"/>
            <a:ext cx="8534400" cy="4876800"/>
          </a:xfrm>
          <a:noFill/>
        </p:spPr>
        <p:txBody>
          <a:bodyPr lIns="92075" tIns="46038" rIns="92075" bIns="46038"/>
          <a:lstStyle/>
          <a:p>
            <a:pPr algn="just" eaLnBrk="1" hangingPunct="1">
              <a:spcBef>
                <a:spcPct val="75000"/>
              </a:spcBef>
              <a:buFont typeface="Wingdings" pitchFamily="2" charset="2"/>
              <a:buChar char="ü"/>
            </a:pPr>
            <a:r>
              <a:rPr lang="en-US" sz="2400" dirty="0" smtClean="0"/>
              <a:t>The </a:t>
            </a:r>
            <a:r>
              <a:rPr lang="en-US" sz="2400" i="1" dirty="0" smtClean="0">
                <a:solidFill>
                  <a:srgbClr val="0000FF"/>
                </a:solidFill>
              </a:rPr>
              <a:t>switch</a:t>
            </a:r>
            <a:r>
              <a:rPr lang="en-US" sz="2400" i="1" dirty="0" smtClean="0"/>
              <a:t> </a:t>
            </a:r>
            <a:r>
              <a:rPr lang="en-US" sz="2400" i="1" dirty="0" smtClean="0">
                <a:solidFill>
                  <a:srgbClr val="0000FF"/>
                </a:solidFill>
              </a:rPr>
              <a:t>statement</a:t>
            </a:r>
            <a:r>
              <a:rPr lang="en-US" sz="2400" dirty="0" smtClean="0"/>
              <a:t> provides another means to decide which statement to execute next</a:t>
            </a:r>
          </a:p>
          <a:p>
            <a:pPr algn="just" eaLnBrk="1" hangingPunct="1">
              <a:spcBef>
                <a:spcPct val="75000"/>
              </a:spcBef>
              <a:buFont typeface="Wingdings" pitchFamily="2" charset="2"/>
              <a:buChar char="ü"/>
            </a:pPr>
            <a:r>
              <a:rPr lang="en-US" sz="2400" dirty="0" smtClean="0"/>
              <a:t>The switch statement evaluates an expression, then attempts to match the result to one of several possible </a:t>
            </a:r>
            <a:r>
              <a:rPr lang="en-US" sz="2400" i="1" dirty="0" smtClean="0">
                <a:solidFill>
                  <a:srgbClr val="0000FF"/>
                </a:solidFill>
              </a:rPr>
              <a:t>cases</a:t>
            </a:r>
          </a:p>
          <a:p>
            <a:pPr algn="just" eaLnBrk="1" hangingPunct="1">
              <a:spcBef>
                <a:spcPct val="75000"/>
              </a:spcBef>
              <a:buFont typeface="Wingdings" pitchFamily="2" charset="2"/>
              <a:buChar char="ü"/>
            </a:pPr>
            <a:r>
              <a:rPr lang="en-US" sz="2400" dirty="0" smtClean="0"/>
              <a:t>The expression of a switch statement must result in an </a:t>
            </a:r>
            <a:r>
              <a:rPr lang="en-US" sz="2400" i="1" dirty="0" smtClean="0">
                <a:solidFill>
                  <a:srgbClr val="0000FF"/>
                </a:solidFill>
              </a:rPr>
              <a:t>integral</a:t>
            </a:r>
            <a:r>
              <a:rPr lang="en-US" sz="2400" i="1" dirty="0" smtClean="0"/>
              <a:t> </a:t>
            </a:r>
            <a:r>
              <a:rPr lang="en-US" sz="2400" i="1" dirty="0" smtClean="0">
                <a:solidFill>
                  <a:srgbClr val="0000FF"/>
                </a:solidFill>
              </a:rPr>
              <a:t>type</a:t>
            </a:r>
            <a:r>
              <a:rPr lang="en-US" sz="2400" dirty="0" smtClean="0"/>
              <a:t>, meaning an </a:t>
            </a:r>
            <a:r>
              <a:rPr lang="en-US" sz="2400" dirty="0" err="1" smtClean="0"/>
              <a:t>int</a:t>
            </a:r>
            <a:r>
              <a:rPr lang="en-US" sz="2400" dirty="0" smtClean="0"/>
              <a:t> or a char</a:t>
            </a:r>
          </a:p>
          <a:p>
            <a:pPr algn="just" eaLnBrk="1" hangingPunct="1">
              <a:spcBef>
                <a:spcPct val="75000"/>
              </a:spcBef>
              <a:buFont typeface="Wingdings" pitchFamily="2" charset="2"/>
              <a:buChar char="ü"/>
            </a:pPr>
            <a:r>
              <a:rPr lang="en-US" sz="2400" dirty="0" smtClean="0"/>
              <a:t>Each case contains a value and a list of statements</a:t>
            </a:r>
          </a:p>
          <a:p>
            <a:pPr algn="just" eaLnBrk="1" hangingPunct="1">
              <a:spcBef>
                <a:spcPct val="75000"/>
              </a:spcBef>
              <a:buFont typeface="Wingdings" pitchFamily="2" charset="2"/>
              <a:buChar char="ü"/>
            </a:pPr>
            <a:r>
              <a:rPr lang="en-US" sz="2400" dirty="0" smtClean="0"/>
              <a:t>The flow of control transfers to statement associated with the first value that matches</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26</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switch Statement</a:t>
            </a:r>
          </a:p>
        </p:txBody>
      </p:sp>
    </p:spTree>
    <p:extLst>
      <p:ext uri="{BB962C8B-B14F-4D97-AF65-F5344CB8AC3E}">
        <p14:creationId xmlns:p14="http://schemas.microsoft.com/office/powerpoint/2010/main" val="208686947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type="body" idx="1"/>
          </p:nvPr>
        </p:nvSpPr>
        <p:spPr>
          <a:xfrm>
            <a:off x="457200" y="1371600"/>
            <a:ext cx="8229600" cy="588963"/>
          </a:xfrm>
        </p:spPr>
        <p:txBody>
          <a:bodyPr>
            <a:normAutofit fontScale="85000" lnSpcReduction="10000"/>
          </a:bodyPr>
          <a:lstStyle/>
          <a:p>
            <a:pPr algn="just" eaLnBrk="1" hangingPunct="1">
              <a:buFont typeface="Wingdings" pitchFamily="2" charset="2"/>
              <a:buChar char="ü"/>
            </a:pPr>
            <a:r>
              <a:rPr lang="en-US" dirty="0" smtClean="0"/>
              <a:t>The general syntax of a switch statement is:</a:t>
            </a:r>
          </a:p>
        </p:txBody>
      </p:sp>
      <p:sp>
        <p:nvSpPr>
          <p:cNvPr id="12295" name="Text Box 4"/>
          <p:cNvSpPr txBox="1">
            <a:spLocks noChangeArrowheads="1"/>
          </p:cNvSpPr>
          <p:nvPr/>
        </p:nvSpPr>
        <p:spPr bwMode="auto">
          <a:xfrm>
            <a:off x="3191834" y="2054424"/>
            <a:ext cx="2599366" cy="4093428"/>
          </a:xfrm>
          <a:prstGeom prst="rect">
            <a:avLst/>
          </a:prstGeom>
          <a:noFill/>
          <a:ln w="12700">
            <a:noFill/>
            <a:miter lim="800000"/>
            <a:headEnd type="none" w="sm" len="sm"/>
            <a:tailEnd type="none" w="sm" len="sm"/>
          </a:ln>
        </p:spPr>
        <p:txBody>
          <a:bodyPr wrap="none" anchor="ctr">
            <a:spAutoFit/>
          </a:bodyPr>
          <a:lstStyle/>
          <a:p>
            <a:pPr eaLnBrk="0" hangingPunct="0"/>
            <a:r>
              <a:rPr lang="en-US" sz="2000" b="1" dirty="0">
                <a:latin typeface="Cambria" panose="02040503050406030204" pitchFamily="18" charset="0"/>
              </a:rPr>
              <a:t>switch (</a:t>
            </a:r>
            <a:r>
              <a:rPr lang="en-US" sz="2000" b="1" i="1" dirty="0">
                <a:solidFill>
                  <a:schemeClr val="accent2"/>
                </a:solidFill>
                <a:latin typeface="Cambria" panose="02040503050406030204" pitchFamily="18" charset="0"/>
              </a:rPr>
              <a:t>expression</a:t>
            </a:r>
            <a:r>
              <a:rPr lang="en-US" sz="2000" b="1" dirty="0">
                <a:latin typeface="Cambria" panose="02040503050406030204" pitchFamily="18" charset="0"/>
              </a:rPr>
              <a:t>) {</a:t>
            </a:r>
          </a:p>
          <a:p>
            <a:pPr eaLnBrk="0" hangingPunct="0"/>
            <a:r>
              <a:rPr lang="en-US" sz="2000" b="1" dirty="0">
                <a:latin typeface="Cambria" panose="02040503050406030204" pitchFamily="18" charset="0"/>
              </a:rPr>
              <a:t>    case </a:t>
            </a:r>
            <a:r>
              <a:rPr lang="en-US" sz="2000" b="1" i="1" dirty="0">
                <a:solidFill>
                  <a:schemeClr val="accent2"/>
                </a:solidFill>
                <a:latin typeface="Cambria" panose="02040503050406030204" pitchFamily="18" charset="0"/>
              </a:rPr>
              <a:t>value1</a:t>
            </a:r>
            <a:r>
              <a:rPr lang="en-US" sz="2000" b="1" dirty="0">
                <a:latin typeface="Cambria" panose="02040503050406030204" pitchFamily="18" charset="0"/>
              </a:rPr>
              <a:t>:</a:t>
            </a:r>
          </a:p>
          <a:p>
            <a:pPr eaLnBrk="0" hangingPunct="0"/>
            <a:r>
              <a:rPr lang="en-US" sz="2000" b="1" dirty="0">
                <a:latin typeface="Cambria" panose="02040503050406030204" pitchFamily="18" charset="0"/>
              </a:rPr>
              <a:t>        </a:t>
            </a:r>
            <a:r>
              <a:rPr lang="en-US" sz="2000" b="1" i="1" dirty="0" smtClean="0">
                <a:solidFill>
                  <a:schemeClr val="accent2"/>
                </a:solidFill>
                <a:latin typeface="Cambria" panose="02040503050406030204" pitchFamily="18" charset="0"/>
              </a:rPr>
              <a:t>statement-list1</a:t>
            </a:r>
          </a:p>
          <a:p>
            <a:pPr eaLnBrk="0" hangingPunct="0"/>
            <a:r>
              <a:rPr lang="en-US" sz="2000" b="1" dirty="0" smtClean="0">
                <a:latin typeface="Cambria" panose="02040503050406030204" pitchFamily="18" charset="0"/>
              </a:rPr>
              <a:t>case </a:t>
            </a:r>
            <a:r>
              <a:rPr lang="en-US" sz="2000" b="1" i="1" dirty="0">
                <a:solidFill>
                  <a:schemeClr val="accent2"/>
                </a:solidFill>
                <a:latin typeface="Cambria" panose="02040503050406030204" pitchFamily="18" charset="0"/>
              </a:rPr>
              <a:t>value2</a:t>
            </a:r>
            <a:r>
              <a:rPr lang="en-US" sz="2000" b="1" dirty="0">
                <a:latin typeface="Cambria" panose="02040503050406030204" pitchFamily="18" charset="0"/>
              </a:rPr>
              <a:t>:</a:t>
            </a:r>
          </a:p>
          <a:p>
            <a:pPr eaLnBrk="0" hangingPunct="0"/>
            <a:r>
              <a:rPr lang="en-US" sz="2000" b="1" dirty="0">
                <a:latin typeface="Cambria" panose="02040503050406030204" pitchFamily="18" charset="0"/>
              </a:rPr>
              <a:t>        </a:t>
            </a:r>
            <a:r>
              <a:rPr lang="en-US" sz="2000" b="1" i="1" dirty="0" smtClean="0">
                <a:solidFill>
                  <a:schemeClr val="accent2"/>
                </a:solidFill>
                <a:latin typeface="Cambria" panose="02040503050406030204" pitchFamily="18" charset="0"/>
              </a:rPr>
              <a:t>statement-list2</a:t>
            </a:r>
          </a:p>
          <a:p>
            <a:pPr eaLnBrk="0" hangingPunct="0"/>
            <a:r>
              <a:rPr lang="en-US" sz="2000" b="1" i="1" dirty="0">
                <a:solidFill>
                  <a:schemeClr val="accent2"/>
                </a:solidFill>
                <a:latin typeface="Cambria" panose="02040503050406030204" pitchFamily="18" charset="0"/>
              </a:rPr>
              <a:t> </a:t>
            </a:r>
            <a:r>
              <a:rPr lang="en-US" sz="2000" b="1" i="1" dirty="0" smtClean="0">
                <a:solidFill>
                  <a:schemeClr val="accent2"/>
                </a:solidFill>
                <a:latin typeface="Cambria" panose="02040503050406030204" pitchFamily="18" charset="0"/>
              </a:rPr>
              <a:t>       </a:t>
            </a:r>
            <a:endParaRPr lang="en-US" sz="2000" b="1" dirty="0">
              <a:latin typeface="Cambria" panose="02040503050406030204" pitchFamily="18" charset="0"/>
            </a:endParaRPr>
          </a:p>
          <a:p>
            <a:pPr eaLnBrk="0" hangingPunct="0"/>
            <a:r>
              <a:rPr lang="en-US" sz="2000" b="1" dirty="0">
                <a:latin typeface="Cambria" panose="02040503050406030204" pitchFamily="18" charset="0"/>
              </a:rPr>
              <a:t>    case </a:t>
            </a:r>
            <a:r>
              <a:rPr lang="en-US" sz="2000" b="1" dirty="0">
                <a:solidFill>
                  <a:schemeClr val="accent2"/>
                </a:solidFill>
                <a:latin typeface="Cambria" panose="02040503050406030204" pitchFamily="18" charset="0"/>
              </a:rPr>
              <a:t>value3</a:t>
            </a:r>
            <a:r>
              <a:rPr lang="en-US" sz="2000" b="1" dirty="0">
                <a:latin typeface="Cambria" panose="02040503050406030204" pitchFamily="18" charset="0"/>
              </a:rPr>
              <a:t>:</a:t>
            </a:r>
            <a:endParaRPr lang="en-US" sz="2000" b="1" dirty="0">
              <a:solidFill>
                <a:srgbClr val="FFFF99"/>
              </a:solidFill>
              <a:latin typeface="Cambria" panose="02040503050406030204" pitchFamily="18" charset="0"/>
            </a:endParaRPr>
          </a:p>
          <a:p>
            <a:pPr eaLnBrk="0" hangingPunct="0"/>
            <a:r>
              <a:rPr lang="en-US" sz="2000" b="1" dirty="0">
                <a:solidFill>
                  <a:srgbClr val="FFFF99"/>
                </a:solidFill>
                <a:latin typeface="Cambria" panose="02040503050406030204" pitchFamily="18" charset="0"/>
              </a:rPr>
              <a:t>        </a:t>
            </a:r>
            <a:r>
              <a:rPr lang="en-US" sz="2000" b="1" dirty="0" smtClean="0">
                <a:solidFill>
                  <a:schemeClr val="accent2"/>
                </a:solidFill>
                <a:latin typeface="Cambria" panose="02040503050406030204" pitchFamily="18" charset="0"/>
              </a:rPr>
              <a:t>statement-list3</a:t>
            </a:r>
          </a:p>
          <a:p>
            <a:pPr eaLnBrk="0" hangingPunct="0"/>
            <a:r>
              <a:rPr lang="en-US" sz="2000" b="1" dirty="0">
                <a:solidFill>
                  <a:schemeClr val="accent2"/>
                </a:solidFill>
                <a:latin typeface="Cambria" panose="02040503050406030204" pitchFamily="18" charset="0"/>
              </a:rPr>
              <a:t> </a:t>
            </a:r>
            <a:r>
              <a:rPr lang="en-US" sz="2000" b="1" dirty="0" smtClean="0">
                <a:solidFill>
                  <a:schemeClr val="accent2"/>
                </a:solidFill>
                <a:latin typeface="Cambria" panose="02040503050406030204" pitchFamily="18" charset="0"/>
              </a:rPr>
              <a:t>       break;</a:t>
            </a:r>
          </a:p>
          <a:p>
            <a:pPr eaLnBrk="0" hangingPunct="0"/>
            <a:r>
              <a:rPr lang="en-US" sz="2000" b="1" dirty="0" smtClean="0">
                <a:solidFill>
                  <a:schemeClr val="accent2"/>
                </a:solidFill>
                <a:latin typeface="Cambria" panose="02040503050406030204" pitchFamily="18" charset="0"/>
              </a:rPr>
              <a:t>Default:</a:t>
            </a:r>
          </a:p>
          <a:p>
            <a:pPr eaLnBrk="0" hangingPunct="0"/>
            <a:r>
              <a:rPr lang="en-US" sz="2000" b="1" dirty="0" smtClean="0">
                <a:solidFill>
                  <a:schemeClr val="accent2"/>
                </a:solidFill>
                <a:latin typeface="Cambria" panose="02040503050406030204" pitchFamily="18" charset="0"/>
              </a:rPr>
              <a:t>Statement;</a:t>
            </a:r>
          </a:p>
          <a:p>
            <a:pPr eaLnBrk="0" hangingPunct="0"/>
            <a:r>
              <a:rPr lang="en-US" sz="2000" b="1" dirty="0" smtClean="0">
                <a:solidFill>
                  <a:schemeClr val="accent2"/>
                </a:solidFill>
                <a:latin typeface="Cambria" panose="02040503050406030204" pitchFamily="18" charset="0"/>
              </a:rPr>
              <a:t>Break;</a:t>
            </a:r>
            <a:endParaRPr lang="en-US" sz="2000" b="1" dirty="0">
              <a:solidFill>
                <a:srgbClr val="FFFF99"/>
              </a:solidFill>
              <a:latin typeface="Cambria" panose="02040503050406030204" pitchFamily="18" charset="0"/>
            </a:endParaRPr>
          </a:p>
          <a:p>
            <a:pPr eaLnBrk="0" hangingPunct="0"/>
            <a:r>
              <a:rPr lang="en-US" sz="2000" b="1" dirty="0">
                <a:latin typeface="Cambria" panose="02040503050406030204" pitchFamily="18" charset="0"/>
              </a:rPr>
              <a:t>}</a:t>
            </a:r>
          </a:p>
        </p:txBody>
      </p:sp>
      <p:grpSp>
        <p:nvGrpSpPr>
          <p:cNvPr id="2" name="Group 5"/>
          <p:cNvGrpSpPr>
            <a:grpSpLocks/>
          </p:cNvGrpSpPr>
          <p:nvPr/>
        </p:nvGrpSpPr>
        <p:grpSpPr bwMode="auto">
          <a:xfrm>
            <a:off x="1081087" y="2703512"/>
            <a:ext cx="2347913" cy="2173288"/>
            <a:chOff x="445" y="1382"/>
            <a:chExt cx="1479" cy="1369"/>
          </a:xfrm>
        </p:grpSpPr>
        <p:sp>
          <p:nvSpPr>
            <p:cNvPr id="12300" name="Text Box 6"/>
            <p:cNvSpPr txBox="1">
              <a:spLocks noChangeArrowheads="1"/>
            </p:cNvSpPr>
            <p:nvPr/>
          </p:nvSpPr>
          <p:spPr bwMode="auto">
            <a:xfrm>
              <a:off x="445" y="1530"/>
              <a:ext cx="773" cy="1221"/>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latin typeface="Cambria" panose="02040503050406030204" pitchFamily="18" charset="0"/>
                </a:rPr>
                <a:t>switch</a:t>
              </a:r>
            </a:p>
            <a:p>
              <a:pPr algn="ctr" eaLnBrk="0" hangingPunct="0"/>
              <a:r>
                <a:rPr lang="en-US" sz="2000" b="1" dirty="0">
                  <a:solidFill>
                    <a:schemeClr val="hlink"/>
                  </a:solidFill>
                  <a:latin typeface="Cambria" panose="02040503050406030204" pitchFamily="18" charset="0"/>
                </a:rPr>
                <a:t>and</a:t>
              </a:r>
            </a:p>
            <a:p>
              <a:pPr algn="ctr" eaLnBrk="0" hangingPunct="0"/>
              <a:r>
                <a:rPr lang="en-US" sz="2000" b="1" dirty="0">
                  <a:latin typeface="Cambria" panose="02040503050406030204" pitchFamily="18" charset="0"/>
                </a:rPr>
                <a:t>case</a:t>
              </a:r>
            </a:p>
            <a:p>
              <a:pPr algn="ctr" eaLnBrk="0" hangingPunct="0"/>
              <a:r>
                <a:rPr lang="en-US" sz="2000" b="1" dirty="0">
                  <a:solidFill>
                    <a:schemeClr val="hlink"/>
                  </a:solidFill>
                  <a:latin typeface="Cambria" panose="02040503050406030204" pitchFamily="18" charset="0"/>
                </a:rPr>
                <a:t>are</a:t>
              </a:r>
            </a:p>
            <a:p>
              <a:pPr algn="ctr" eaLnBrk="0" hangingPunct="0"/>
              <a:r>
                <a:rPr lang="en-US" sz="2000" b="1" dirty="0">
                  <a:solidFill>
                    <a:schemeClr val="hlink"/>
                  </a:solidFill>
                  <a:latin typeface="Cambria" panose="02040503050406030204" pitchFamily="18" charset="0"/>
                </a:rPr>
                <a:t>reserved</a:t>
              </a:r>
            </a:p>
            <a:p>
              <a:pPr algn="ctr" eaLnBrk="0" hangingPunct="0"/>
              <a:r>
                <a:rPr lang="en-US" sz="2000" b="1" dirty="0">
                  <a:solidFill>
                    <a:schemeClr val="hlink"/>
                  </a:solidFill>
                  <a:latin typeface="Cambria" panose="02040503050406030204" pitchFamily="18" charset="0"/>
                </a:rPr>
                <a:t>words</a:t>
              </a:r>
            </a:p>
          </p:txBody>
        </p:sp>
        <p:sp>
          <p:nvSpPr>
            <p:cNvPr id="12301" name="Line 7"/>
            <p:cNvSpPr>
              <a:spLocks noChangeShapeType="1"/>
            </p:cNvSpPr>
            <p:nvPr/>
          </p:nvSpPr>
          <p:spPr bwMode="auto">
            <a:xfrm>
              <a:off x="1152" y="1872"/>
              <a:ext cx="772" cy="226"/>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sp>
          <p:nvSpPr>
            <p:cNvPr id="12302" name="Line 8"/>
            <p:cNvSpPr>
              <a:spLocks noChangeShapeType="1"/>
            </p:cNvSpPr>
            <p:nvPr/>
          </p:nvSpPr>
          <p:spPr bwMode="auto">
            <a:xfrm flipV="1">
              <a:off x="1152" y="1382"/>
              <a:ext cx="676" cy="490"/>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3" name="Group 9"/>
          <p:cNvGrpSpPr>
            <a:grpSpLocks/>
          </p:cNvGrpSpPr>
          <p:nvPr/>
        </p:nvGrpSpPr>
        <p:grpSpPr bwMode="auto">
          <a:xfrm>
            <a:off x="5141912" y="3810000"/>
            <a:ext cx="2706688" cy="1798638"/>
            <a:chOff x="3863" y="2433"/>
            <a:chExt cx="1705" cy="1133"/>
          </a:xfrm>
        </p:grpSpPr>
        <p:sp>
          <p:nvSpPr>
            <p:cNvPr id="12298" name="Text Box 10"/>
            <p:cNvSpPr txBox="1">
              <a:spLocks noChangeArrowheads="1"/>
            </p:cNvSpPr>
            <p:nvPr/>
          </p:nvSpPr>
          <p:spPr bwMode="auto">
            <a:xfrm>
              <a:off x="4272" y="2732"/>
              <a:ext cx="1296" cy="834"/>
            </a:xfrm>
            <a:prstGeom prst="rect">
              <a:avLst/>
            </a:prstGeom>
            <a:noFill/>
            <a:ln w="12700">
              <a:noFill/>
              <a:miter lim="800000"/>
              <a:headEnd type="none" w="sm" len="sm"/>
              <a:tailEnd type="none" w="sm" len="sm"/>
            </a:ln>
          </p:spPr>
          <p:txBody>
            <a:bodyPr wrap="none" anchor="ctr">
              <a:spAutoFit/>
            </a:bodyPr>
            <a:lstStyle/>
            <a:p>
              <a:pPr eaLnBrk="0" hangingPunct="0"/>
              <a:r>
                <a:rPr lang="en-US" sz="2000" b="1" dirty="0">
                  <a:solidFill>
                    <a:schemeClr val="hlink"/>
                  </a:solidFill>
                  <a:latin typeface="Cambria" panose="02040503050406030204" pitchFamily="18" charset="0"/>
                </a:rPr>
                <a:t>If </a:t>
              </a:r>
              <a:r>
                <a:rPr lang="en-US" sz="2000" b="1" i="1" dirty="0">
                  <a:solidFill>
                    <a:schemeClr val="accent2"/>
                  </a:solidFill>
                  <a:latin typeface="Cambria" panose="02040503050406030204" pitchFamily="18" charset="0"/>
                </a:rPr>
                <a:t>expression</a:t>
              </a:r>
              <a:endParaRPr lang="en-US" sz="2000" b="1" dirty="0">
                <a:solidFill>
                  <a:srgbClr val="FFFF99"/>
                </a:solidFill>
                <a:latin typeface="Cambria" panose="02040503050406030204" pitchFamily="18" charset="0"/>
              </a:endParaRPr>
            </a:p>
            <a:p>
              <a:pPr eaLnBrk="0" hangingPunct="0"/>
              <a:r>
                <a:rPr lang="en-US" sz="2000" b="1" dirty="0">
                  <a:solidFill>
                    <a:schemeClr val="hlink"/>
                  </a:solidFill>
                  <a:latin typeface="Cambria" panose="02040503050406030204" pitchFamily="18" charset="0"/>
                </a:rPr>
                <a:t>matches </a:t>
              </a:r>
              <a:r>
                <a:rPr lang="en-US" sz="2000" b="1" i="1" dirty="0">
                  <a:solidFill>
                    <a:schemeClr val="accent2"/>
                  </a:solidFill>
                  <a:latin typeface="Cambria" panose="02040503050406030204" pitchFamily="18" charset="0"/>
                </a:rPr>
                <a:t>value2</a:t>
              </a:r>
              <a:r>
                <a:rPr lang="en-US" sz="2000" b="1" dirty="0">
                  <a:solidFill>
                    <a:schemeClr val="hlink"/>
                  </a:solidFill>
                  <a:latin typeface="Cambria" panose="02040503050406030204" pitchFamily="18" charset="0"/>
                </a:rPr>
                <a:t>,</a:t>
              </a:r>
            </a:p>
            <a:p>
              <a:pPr eaLnBrk="0" hangingPunct="0"/>
              <a:r>
                <a:rPr lang="en-US" sz="2000" b="1" dirty="0">
                  <a:solidFill>
                    <a:schemeClr val="hlink"/>
                  </a:solidFill>
                  <a:latin typeface="Cambria" panose="02040503050406030204" pitchFamily="18" charset="0"/>
                </a:rPr>
                <a:t>control jumps</a:t>
              </a:r>
            </a:p>
            <a:p>
              <a:pPr eaLnBrk="0" hangingPunct="0"/>
              <a:r>
                <a:rPr lang="en-US" sz="2000" b="1" dirty="0">
                  <a:solidFill>
                    <a:schemeClr val="hlink"/>
                  </a:solidFill>
                  <a:latin typeface="Cambria" panose="02040503050406030204" pitchFamily="18" charset="0"/>
                </a:rPr>
                <a:t>from here</a:t>
              </a:r>
            </a:p>
          </p:txBody>
        </p:sp>
        <p:cxnSp>
          <p:nvCxnSpPr>
            <p:cNvPr id="12299" name="AutoShape 11"/>
            <p:cNvCxnSpPr>
              <a:cxnSpLocks noChangeShapeType="1"/>
              <a:stCxn id="12298" idx="0"/>
            </p:cNvCxnSpPr>
            <p:nvPr/>
          </p:nvCxnSpPr>
          <p:spPr bwMode="auto">
            <a:xfrm rot="16200000" flipV="1">
              <a:off x="4242" y="2054"/>
              <a:ext cx="299" cy="1057"/>
            </a:xfrm>
            <a:prstGeom prst="bentConnector2">
              <a:avLst/>
            </a:prstGeom>
            <a:noFill/>
            <a:ln w="31750">
              <a:solidFill>
                <a:srgbClr val="FF0000"/>
              </a:solidFill>
              <a:miter lim="800000"/>
              <a:headEnd type="none" w="sm" len="sm"/>
              <a:tailEnd type="triangle" w="lg" len="med"/>
            </a:ln>
          </p:spPr>
        </p:cxnSp>
      </p:grpSp>
      <p:sp>
        <p:nvSpPr>
          <p:cNvPr id="4" name="Footer Placeholder 3"/>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27</a:t>
            </a:fld>
            <a:endParaRPr lang="en-US"/>
          </a:p>
        </p:txBody>
      </p:sp>
      <p:sp>
        <p:nvSpPr>
          <p:cNvPr id="15"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switch Statement</a:t>
            </a:r>
          </a:p>
        </p:txBody>
      </p:sp>
    </p:spTree>
    <p:extLst>
      <p:ext uri="{BB962C8B-B14F-4D97-AF65-F5344CB8AC3E}">
        <p14:creationId xmlns:p14="http://schemas.microsoft.com/office/powerpoint/2010/main" val="203312465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type="body" idx="1"/>
          </p:nvPr>
        </p:nvSpPr>
        <p:spPr>
          <a:xfrm>
            <a:off x="457200" y="1219200"/>
            <a:ext cx="8229600" cy="3886200"/>
          </a:xfrm>
        </p:spPr>
        <p:txBody>
          <a:bodyPr/>
          <a:lstStyle/>
          <a:p>
            <a:pPr algn="just" eaLnBrk="1" hangingPunct="1">
              <a:spcBef>
                <a:spcPct val="75000"/>
              </a:spcBef>
              <a:buFont typeface="Wingdings" pitchFamily="2" charset="2"/>
              <a:buChar char="ü"/>
            </a:pPr>
            <a:r>
              <a:rPr lang="en-US" sz="2400" dirty="0" smtClean="0"/>
              <a:t>Often a </a:t>
            </a:r>
            <a:r>
              <a:rPr lang="en-US" sz="2400" i="1" dirty="0" smtClean="0">
                <a:solidFill>
                  <a:srgbClr val="0000FF"/>
                </a:solidFill>
              </a:rPr>
              <a:t>break</a:t>
            </a:r>
            <a:r>
              <a:rPr lang="en-US" sz="2400" i="1" dirty="0" smtClean="0"/>
              <a:t> </a:t>
            </a:r>
            <a:r>
              <a:rPr lang="en-US" sz="2400" i="1" dirty="0" smtClean="0">
                <a:solidFill>
                  <a:srgbClr val="0000FF"/>
                </a:solidFill>
              </a:rPr>
              <a:t>statement</a:t>
            </a:r>
            <a:r>
              <a:rPr lang="en-US" sz="2400" dirty="0" smtClean="0"/>
              <a:t> is used as the last statement in each case's statement list</a:t>
            </a:r>
          </a:p>
          <a:p>
            <a:pPr algn="just" eaLnBrk="1" hangingPunct="1">
              <a:spcBef>
                <a:spcPct val="75000"/>
              </a:spcBef>
              <a:buFont typeface="Wingdings" pitchFamily="2" charset="2"/>
              <a:buChar char="ü"/>
            </a:pPr>
            <a:r>
              <a:rPr lang="en-US" sz="2400" dirty="0" smtClean="0"/>
              <a:t>A break statement causes control to transfer to the end of the switch statement</a:t>
            </a:r>
          </a:p>
          <a:p>
            <a:pPr algn="just" eaLnBrk="1" hangingPunct="1">
              <a:spcBef>
                <a:spcPct val="75000"/>
              </a:spcBef>
              <a:buFont typeface="Wingdings" pitchFamily="2" charset="2"/>
              <a:buChar char="ü"/>
            </a:pPr>
            <a:r>
              <a:rPr lang="en-US" sz="2400" dirty="0" smtClean="0"/>
              <a:t>If a break statement is not used, the flow of control will continue into the next case</a:t>
            </a:r>
          </a:p>
          <a:p>
            <a:pPr algn="just" eaLnBrk="1" hangingPunct="1">
              <a:spcBef>
                <a:spcPct val="75000"/>
              </a:spcBef>
              <a:buFont typeface="Wingdings" pitchFamily="2" charset="2"/>
              <a:buChar char="ü"/>
            </a:pPr>
            <a:r>
              <a:rPr lang="en-US" sz="2400" dirty="0" smtClean="0"/>
              <a:t>Sometimes this can be appropriate, but usually we want to execute only the statements associated with one case</a:t>
            </a:r>
          </a:p>
          <a:p>
            <a:pPr algn="just" eaLnBrk="1" hangingPunct="1"/>
            <a:endParaRPr lang="en-US" sz="2400" dirty="0" smtClean="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28</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switch Statement</a:t>
            </a:r>
          </a:p>
        </p:txBody>
      </p:sp>
    </p:spTree>
    <p:extLst>
      <p:ext uri="{BB962C8B-B14F-4D97-AF65-F5344CB8AC3E}">
        <p14:creationId xmlns:p14="http://schemas.microsoft.com/office/powerpoint/2010/main" val="23994711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29</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switch Statement</a:t>
            </a:r>
          </a:p>
        </p:txBody>
      </p:sp>
      <p:sp>
        <p:nvSpPr>
          <p:cNvPr id="5" name="Rectangle 1"/>
          <p:cNvSpPr>
            <a:spLocks noChangeArrowheads="1"/>
          </p:cNvSpPr>
          <p:nvPr/>
        </p:nvSpPr>
        <p:spPr bwMode="auto">
          <a:xfrm>
            <a:off x="1258822" y="924610"/>
            <a:ext cx="6513578" cy="524759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0A1A7"/>
                </a:solidFill>
                <a:effectLst/>
                <a:latin typeface="Droid Sans Mono"/>
              </a:rPr>
              <a:t>// Program to build a simple calculator using switch Statement</a:t>
            </a:r>
            <a:r>
              <a:rPr kumimoji="0" lang="en-US" sz="1100" b="0" i="0" u="none" strike="noStrike" cap="none" normalizeH="0" baseline="0" dirty="0" smtClean="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078F2"/>
                </a:solidFill>
                <a:effectLst/>
                <a:latin typeface="Droid Sans Mono"/>
              </a:rPr>
              <a:t>#include </a:t>
            </a:r>
            <a:r>
              <a:rPr kumimoji="0" lang="en-US" sz="1100" b="0" i="0" u="none" strike="noStrike" cap="none" normalizeH="0" baseline="0" dirty="0" smtClean="0">
                <a:ln>
                  <a:noFill/>
                </a:ln>
                <a:solidFill>
                  <a:srgbClr val="50A14F"/>
                </a:solidFill>
                <a:effectLst/>
                <a:latin typeface="Droid Sans Mono"/>
              </a:rPr>
              <a:t>&lt;</a:t>
            </a:r>
            <a:r>
              <a:rPr kumimoji="0" lang="en-US" sz="1100" b="0" i="0" u="none" strike="noStrike" cap="none" normalizeH="0" baseline="0" dirty="0" err="1" smtClean="0">
                <a:ln>
                  <a:noFill/>
                </a:ln>
                <a:solidFill>
                  <a:srgbClr val="50A14F"/>
                </a:solidFill>
                <a:effectLst/>
                <a:latin typeface="Droid Sans Mono"/>
              </a:rPr>
              <a:t>iostream</a:t>
            </a:r>
            <a:r>
              <a:rPr kumimoji="0" lang="en-US" sz="1100" b="0" i="0" u="none" strike="noStrike" cap="none" normalizeH="0" baseline="0" dirty="0" smtClean="0">
                <a:ln>
                  <a:noFill/>
                </a:ln>
                <a:solidFill>
                  <a:srgbClr val="50A14F"/>
                </a:solidFill>
                <a:effectLst/>
                <a:latin typeface="Droid Sans Mono"/>
              </a:rPr>
              <a:t>&gt;</a:t>
            </a:r>
            <a:r>
              <a:rPr kumimoji="0" lang="en-US" sz="1100" b="0" i="0" u="none" strike="noStrike" cap="none" normalizeH="0" baseline="0" dirty="0" smtClean="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A626A4"/>
                </a:solidFill>
                <a:effectLst/>
                <a:latin typeface="Droid Sans Mono"/>
              </a:rPr>
              <a:t>using</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A626A4"/>
                </a:solidFill>
                <a:effectLst/>
                <a:latin typeface="Droid Sans Mono"/>
              </a:rPr>
              <a:t>namespace</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err="1" smtClean="0">
                <a:ln>
                  <a:noFill/>
                </a:ln>
                <a:solidFill>
                  <a:srgbClr val="C18401"/>
                </a:solidFill>
                <a:effectLst/>
                <a:latin typeface="Droid Sans Mono"/>
              </a:rPr>
              <a:t>std</a:t>
            </a:r>
            <a:r>
              <a:rPr kumimoji="0" lang="en-US" sz="1100" b="0" i="0" u="none" strike="noStrike" cap="none" normalizeH="0" baseline="0" dirty="0" smtClean="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A626A4"/>
                </a:solidFill>
                <a:effectLst/>
                <a:latin typeface="Droid Sans Mono"/>
              </a:rPr>
              <a:t>int</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4078F2"/>
                </a:solidFill>
                <a:effectLst/>
                <a:latin typeface="Droid Sans Mono"/>
              </a:rPr>
              <a:t>main</a:t>
            </a:r>
            <a:r>
              <a:rPr kumimoji="0" lang="en-US" sz="1100" b="0" i="0" u="none" strike="noStrike" cap="none" normalizeH="0" baseline="0" dirty="0" smtClean="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83A42"/>
                </a:solidFill>
                <a:effectLst/>
                <a:latin typeface="Droid Sans Mono"/>
              </a:rPr>
              <a:t>{ </a:t>
            </a:r>
          </a:p>
          <a:p>
            <a:pPr lvl="1"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char</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err="1" smtClean="0">
                <a:ln>
                  <a:noFill/>
                </a:ln>
                <a:solidFill>
                  <a:srgbClr val="383A42"/>
                </a:solidFill>
                <a:effectLst/>
                <a:latin typeface="Droid Sans Mono"/>
              </a:rPr>
              <a:t>oper</a:t>
            </a:r>
            <a:r>
              <a:rPr kumimoji="0" lang="en-US" sz="1100" b="0" i="0" u="none" strike="noStrike" cap="none" normalizeH="0" baseline="0" dirty="0" smtClean="0">
                <a:ln>
                  <a:noFill/>
                </a:ln>
                <a:solidFill>
                  <a:srgbClr val="383A42"/>
                </a:solidFill>
                <a:effectLst/>
                <a:latin typeface="Droid Sans Mono"/>
              </a:rPr>
              <a:t>;</a:t>
            </a:r>
          </a:p>
          <a:p>
            <a:pPr lvl="1" eaLnBrk="0" fontAlgn="base" hangingPunct="0">
              <a:spcBef>
                <a:spcPct val="0"/>
              </a:spcBef>
              <a:spcAft>
                <a:spcPct val="0"/>
              </a:spcAft>
            </a:pP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A626A4"/>
                </a:solidFill>
                <a:effectLst/>
                <a:latin typeface="Droid Sans Mono"/>
              </a:rPr>
              <a:t>float</a:t>
            </a:r>
            <a:r>
              <a:rPr kumimoji="0" lang="en-US" sz="1100" b="0" i="0" u="none" strike="noStrike" cap="none" normalizeH="0" baseline="0" dirty="0" smtClean="0">
                <a:ln>
                  <a:noFill/>
                </a:ln>
                <a:solidFill>
                  <a:srgbClr val="383A42"/>
                </a:solidFill>
                <a:effectLst/>
                <a:latin typeface="Droid Sans Mono"/>
              </a:rPr>
              <a:t> num1, num2; </a:t>
            </a:r>
          </a:p>
          <a:p>
            <a:pPr lvl="1"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a:t>
            </a:r>
            <a:r>
              <a:rPr kumimoji="0" lang="en-US" sz="1100" b="0" i="0" u="none" strike="noStrike" cap="none" normalizeH="0" baseline="0" dirty="0" smtClean="0">
                <a:ln>
                  <a:noFill/>
                </a:ln>
                <a:solidFill>
                  <a:srgbClr val="50A14F"/>
                </a:solidFill>
                <a:effectLst/>
                <a:latin typeface="Droid Sans Mono"/>
              </a:rPr>
              <a:t>"Enter an operator (+, -, *, /): "</a:t>
            </a:r>
            <a:r>
              <a:rPr kumimoji="0" lang="en-US" sz="1100" b="0" i="0" u="none" strike="noStrike" cap="none" normalizeH="0" baseline="0" dirty="0" smtClean="0">
                <a:ln>
                  <a:noFill/>
                </a:ln>
                <a:solidFill>
                  <a:srgbClr val="383A42"/>
                </a:solidFill>
                <a:effectLst/>
                <a:latin typeface="Droid Sans Mono"/>
              </a:rPr>
              <a:t>; </a:t>
            </a:r>
          </a:p>
          <a:p>
            <a:pPr lvl="1"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cin</a:t>
            </a:r>
            <a:r>
              <a:rPr kumimoji="0" lang="en-US" sz="1100" b="0" i="0" u="none" strike="noStrike" cap="none" normalizeH="0" baseline="0" dirty="0" smtClean="0">
                <a:ln>
                  <a:noFill/>
                </a:ln>
                <a:solidFill>
                  <a:srgbClr val="383A42"/>
                </a:solidFill>
                <a:effectLst/>
                <a:latin typeface="Droid Sans Mono"/>
              </a:rPr>
              <a:t> &gt;&gt; </a:t>
            </a:r>
            <a:r>
              <a:rPr kumimoji="0" lang="en-US" sz="1100" b="0" i="0" u="none" strike="noStrike" cap="none" normalizeH="0" baseline="0" dirty="0" err="1" smtClean="0">
                <a:ln>
                  <a:noFill/>
                </a:ln>
                <a:solidFill>
                  <a:srgbClr val="383A42"/>
                </a:solidFill>
                <a:effectLst/>
                <a:latin typeface="Droid Sans Mono"/>
              </a:rPr>
              <a:t>oper</a:t>
            </a:r>
            <a:r>
              <a:rPr kumimoji="0" lang="en-US" sz="1100" b="0" i="0" u="none" strike="noStrike" cap="none" normalizeH="0" baseline="0" dirty="0" smtClean="0">
                <a:ln>
                  <a:noFill/>
                </a:ln>
                <a:solidFill>
                  <a:srgbClr val="383A42"/>
                </a:solidFill>
                <a:effectLst/>
                <a:latin typeface="Droid Sans Mono"/>
              </a:rPr>
              <a:t>;</a:t>
            </a:r>
          </a:p>
          <a:p>
            <a:pPr lvl="1"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a:t>
            </a:r>
            <a:r>
              <a:rPr kumimoji="0" lang="en-US" sz="1100" b="0" i="0" u="none" strike="noStrike" cap="none" normalizeH="0" baseline="0" dirty="0" smtClean="0">
                <a:ln>
                  <a:noFill/>
                </a:ln>
                <a:solidFill>
                  <a:srgbClr val="50A14F"/>
                </a:solidFill>
                <a:effectLst/>
                <a:latin typeface="Droid Sans Mono"/>
              </a:rPr>
              <a:t>"Enter two numbers: "</a:t>
            </a:r>
            <a:r>
              <a:rPr kumimoji="0" lang="en-US" sz="1100" b="0" i="0" u="none" strike="noStrike" cap="none" normalizeH="0" baseline="0" dirty="0" smtClean="0">
                <a:ln>
                  <a:noFill/>
                </a:ln>
                <a:solidFill>
                  <a:srgbClr val="383A42"/>
                </a:solidFill>
                <a:effectLst/>
                <a:latin typeface="Droid Sans Mono"/>
              </a:rPr>
              <a:t> &lt;&lt; </a:t>
            </a:r>
            <a:r>
              <a:rPr kumimoji="0" lang="en-US" sz="1100" b="0" i="0" u="none" strike="noStrike" cap="none" normalizeH="0" baseline="0" dirty="0" err="1" smtClean="0">
                <a:ln>
                  <a:noFill/>
                </a:ln>
                <a:solidFill>
                  <a:srgbClr val="C18401"/>
                </a:solidFill>
                <a:effectLst/>
                <a:latin typeface="Droid Sans Mono"/>
              </a:rPr>
              <a:t>endl</a:t>
            </a:r>
            <a:r>
              <a:rPr kumimoji="0" lang="en-US" sz="1100" b="0" i="0" u="none" strike="noStrike" cap="none" normalizeH="0" baseline="0" dirty="0" smtClean="0">
                <a:ln>
                  <a:noFill/>
                </a:ln>
                <a:solidFill>
                  <a:srgbClr val="383A42"/>
                </a:solidFill>
                <a:effectLst/>
                <a:latin typeface="Droid Sans Mono"/>
              </a:rPr>
              <a:t>; </a:t>
            </a:r>
          </a:p>
          <a:p>
            <a:pPr lvl="1"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cin</a:t>
            </a:r>
            <a:r>
              <a:rPr kumimoji="0" lang="en-US" sz="1100" b="0" i="0" u="none" strike="noStrike" cap="none" normalizeH="0" baseline="0" dirty="0" smtClean="0">
                <a:ln>
                  <a:noFill/>
                </a:ln>
                <a:solidFill>
                  <a:srgbClr val="383A42"/>
                </a:solidFill>
                <a:effectLst/>
                <a:latin typeface="Droid Sans Mono"/>
              </a:rPr>
              <a:t> &gt;&gt; num1 &gt;&gt; num2; </a:t>
            </a:r>
          </a:p>
          <a:p>
            <a:pPr lvl="1"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switch</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err="1" smtClean="0">
                <a:ln>
                  <a:noFill/>
                </a:ln>
                <a:solidFill>
                  <a:srgbClr val="383A42"/>
                </a:solidFill>
                <a:effectLst/>
                <a:latin typeface="Droid Sans Mono"/>
              </a:rPr>
              <a:t>oper</a:t>
            </a:r>
            <a:r>
              <a:rPr kumimoji="0" lang="en-US" sz="1100" b="0" i="0" u="none" strike="noStrike" cap="none" normalizeH="0" baseline="0" dirty="0" smtClean="0">
                <a:ln>
                  <a:noFill/>
                </a:ln>
                <a:solidFill>
                  <a:srgbClr val="383A42"/>
                </a:solidFill>
                <a:effectLst/>
                <a:latin typeface="Droid Sans Mono"/>
              </a:rPr>
              <a:t>) </a:t>
            </a:r>
          </a:p>
          <a:p>
            <a:pPr lvl="1" eaLnBrk="0" fontAlgn="base" hangingPunct="0">
              <a:spcBef>
                <a:spcPct val="0"/>
              </a:spcBef>
              <a:spcAft>
                <a:spcPct val="0"/>
              </a:spcAft>
            </a:pP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case</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50A14F"/>
                </a:solidFill>
                <a:effectLst/>
                <a:latin typeface="Droid Sans Mono"/>
              </a:rPr>
              <a:t>'+'</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num1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num2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num1 + num2;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break</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case</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50A14F"/>
                </a:solidFill>
                <a:effectLst/>
                <a:latin typeface="Droid Sans Mono"/>
              </a:rPr>
              <a:t>'-'</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num1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num2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num1 - num2;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break</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case</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50A14F"/>
                </a:solidFill>
                <a:effectLst/>
                <a:latin typeface="Droid Sans Mono"/>
              </a:rPr>
              <a:t>'*'</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num1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num2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num1 * num2;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break</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case</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50A14F"/>
                </a:solidFill>
                <a:effectLst/>
                <a:latin typeface="Droid Sans Mono"/>
              </a:rPr>
              <a:t>'/'</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num1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num2 &lt;&lt; </a:t>
            </a:r>
            <a:r>
              <a:rPr kumimoji="0" lang="en-US" sz="1100" b="0" i="0" u="none" strike="noStrike" cap="none" normalizeH="0" baseline="0" dirty="0" smtClean="0">
                <a:ln>
                  <a:noFill/>
                </a:ln>
                <a:solidFill>
                  <a:srgbClr val="50A14F"/>
                </a:solidFill>
                <a:effectLst/>
                <a:latin typeface="Droid Sans Mono"/>
              </a:rPr>
              <a:t>" = "</a:t>
            </a:r>
            <a:r>
              <a:rPr kumimoji="0" lang="en-US" sz="1100" b="0" i="0" u="none" strike="noStrike" cap="none" normalizeH="0" baseline="0" dirty="0" smtClean="0">
                <a:ln>
                  <a:noFill/>
                </a:ln>
                <a:solidFill>
                  <a:srgbClr val="383A42"/>
                </a:solidFill>
                <a:effectLst/>
                <a:latin typeface="Droid Sans Mono"/>
              </a:rPr>
              <a:t> &lt;&lt; num1 / num2;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break</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default</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A0A1A7"/>
                </a:solidFill>
                <a:effectLst/>
                <a:latin typeface="Droid Sans Mono"/>
              </a:rPr>
              <a:t>// operator is doesn't match any case constant (+, -, *, /)</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err="1" smtClean="0">
                <a:ln>
                  <a:noFill/>
                </a:ln>
                <a:solidFill>
                  <a:srgbClr val="C18401"/>
                </a:solidFill>
                <a:effectLst/>
                <a:latin typeface="Droid Sans Mono"/>
              </a:rPr>
              <a:t>cout</a:t>
            </a:r>
            <a:r>
              <a:rPr kumimoji="0" lang="en-US" sz="1100" b="0" i="0" u="none" strike="noStrike" cap="none" normalizeH="0" baseline="0" dirty="0" smtClean="0">
                <a:ln>
                  <a:noFill/>
                </a:ln>
                <a:solidFill>
                  <a:srgbClr val="383A42"/>
                </a:solidFill>
                <a:effectLst/>
                <a:latin typeface="Droid Sans Mono"/>
              </a:rPr>
              <a:t> &lt;&lt; </a:t>
            </a:r>
            <a:r>
              <a:rPr kumimoji="0" lang="en-US" sz="1100" b="0" i="0" u="none" strike="noStrike" cap="none" normalizeH="0" baseline="0" dirty="0" smtClean="0">
                <a:ln>
                  <a:noFill/>
                </a:ln>
                <a:solidFill>
                  <a:srgbClr val="50A14F"/>
                </a:solidFill>
                <a:effectLst/>
                <a:latin typeface="Droid Sans Mono"/>
              </a:rPr>
              <a:t>"Error! The operator is not correct"</a:t>
            </a:r>
            <a:r>
              <a:rPr kumimoji="0" lang="en-US" sz="1100" b="0" i="0" u="none" strike="noStrike" cap="none" normalizeH="0" baseline="0" dirty="0" smtClean="0">
                <a:ln>
                  <a:noFill/>
                </a:ln>
                <a:solidFill>
                  <a:srgbClr val="383A42"/>
                </a:solidFill>
                <a:effectLst/>
                <a:latin typeface="Droid Sans Mono"/>
              </a:rPr>
              <a:t>; </a:t>
            </a:r>
          </a:p>
          <a:p>
            <a:pPr lvl="2"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break</a:t>
            </a:r>
            <a:r>
              <a:rPr kumimoji="0" lang="en-US" sz="1100" b="0" i="0" u="none" strike="noStrike" cap="none" normalizeH="0" baseline="0" dirty="0" smtClean="0">
                <a:ln>
                  <a:noFill/>
                </a:ln>
                <a:solidFill>
                  <a:srgbClr val="383A42"/>
                </a:solidFill>
                <a:effectLst/>
                <a:latin typeface="Droid Sans Mono"/>
              </a:rPr>
              <a:t>; </a:t>
            </a:r>
          </a:p>
          <a:p>
            <a:pPr lvl="1" eaLnBrk="0" fontAlgn="base" hangingPunct="0">
              <a:spcBef>
                <a:spcPct val="0"/>
              </a:spcBef>
              <a:spcAft>
                <a:spcPct val="0"/>
              </a:spcAft>
            </a:pPr>
            <a:r>
              <a:rPr kumimoji="0" lang="en-US" sz="1100" b="0" i="0" u="none" strike="noStrike" cap="none" normalizeH="0" baseline="0" dirty="0" smtClean="0">
                <a:ln>
                  <a:noFill/>
                </a:ln>
                <a:solidFill>
                  <a:srgbClr val="383A42"/>
                </a:solidFill>
                <a:effectLst/>
                <a:latin typeface="Droid Sans Mono"/>
              </a:rPr>
              <a:t>} </a:t>
            </a:r>
          </a:p>
          <a:p>
            <a:pPr lvl="1" eaLnBrk="0" fontAlgn="base" hangingPunct="0">
              <a:spcBef>
                <a:spcPct val="0"/>
              </a:spcBef>
              <a:spcAft>
                <a:spcPct val="0"/>
              </a:spcAft>
            </a:pPr>
            <a:r>
              <a:rPr kumimoji="0" lang="en-US" sz="1100" b="0" i="0" u="none" strike="noStrike" cap="none" normalizeH="0" baseline="0" dirty="0" smtClean="0">
                <a:ln>
                  <a:noFill/>
                </a:ln>
                <a:solidFill>
                  <a:srgbClr val="A626A4"/>
                </a:solidFill>
                <a:effectLst/>
                <a:latin typeface="Droid Sans Mono"/>
              </a:rPr>
              <a:t>return</a:t>
            </a:r>
            <a:r>
              <a:rPr kumimoji="0" lang="en-US" sz="1100" b="0" i="0" u="none" strike="noStrike" cap="none" normalizeH="0" baseline="0" dirty="0" smtClean="0">
                <a:ln>
                  <a:noFill/>
                </a:ln>
                <a:solidFill>
                  <a:srgbClr val="383A42"/>
                </a:solidFill>
                <a:effectLst/>
                <a:latin typeface="Droid Sans Mono"/>
              </a:rPr>
              <a:t> </a:t>
            </a:r>
            <a:r>
              <a:rPr kumimoji="0" lang="en-US" sz="1100" b="0" i="0" u="none" strike="noStrike" cap="none" normalizeH="0" baseline="0" dirty="0" smtClean="0">
                <a:ln>
                  <a:noFill/>
                </a:ln>
                <a:solidFill>
                  <a:srgbClr val="986801"/>
                </a:solidFill>
                <a:effectLst/>
                <a:latin typeface="Droid Sans Mono"/>
              </a:rPr>
              <a:t>0</a:t>
            </a:r>
            <a:r>
              <a:rPr kumimoji="0" lang="en-US" sz="1100" b="0" i="0" u="none" strike="noStrike" cap="none" normalizeH="0" baseline="0" dirty="0" smtClean="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83A42"/>
                </a:solidFill>
                <a:effectLst/>
                <a:latin typeface="Droid Sans Mono"/>
              </a:rPr>
              <a:t>}</a:t>
            </a:r>
            <a:r>
              <a:rPr kumimoji="0" lang="en-US" sz="8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83869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ata types.png"/>
          <p:cNvPicPr>
            <a:picLocks noGrp="1" noChangeAspect="1"/>
          </p:cNvPicPr>
          <p:nvPr>
            <p:ph sz="quarter" idx="1"/>
          </p:nvPr>
        </p:nvPicPr>
        <p:blipFill>
          <a:blip r:embed="rId2"/>
          <a:stretch>
            <a:fillRect/>
          </a:stretch>
        </p:blipFill>
        <p:spPr>
          <a:xfrm>
            <a:off x="381000" y="1219200"/>
            <a:ext cx="8416281" cy="4444375"/>
          </a:xfrm>
        </p:spPr>
      </p:pic>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3</a:t>
            </a:fld>
            <a:endParaRPr lang="en-US"/>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Primitive Data Types of C++</a:t>
            </a:r>
          </a:p>
        </p:txBody>
      </p:sp>
    </p:spTree>
    <p:extLst>
      <p:ext uri="{BB962C8B-B14F-4D97-AF65-F5344CB8AC3E}">
        <p14:creationId xmlns:p14="http://schemas.microsoft.com/office/powerpoint/2010/main" val="472180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3"/>
          <p:cNvSpPr>
            <a:spLocks noGrp="1" noChangeArrowheads="1"/>
          </p:cNvSpPr>
          <p:nvPr>
            <p:ph type="body" idx="1"/>
          </p:nvPr>
        </p:nvSpPr>
        <p:spPr>
          <a:noFill/>
        </p:spPr>
        <p:txBody>
          <a:bodyPr lIns="92075" tIns="46038" rIns="92075" bIns="46038"/>
          <a:lstStyle/>
          <a:p>
            <a:pPr algn="just" eaLnBrk="1" hangingPunct="1">
              <a:spcBef>
                <a:spcPct val="75000"/>
              </a:spcBef>
              <a:buFont typeface="Wingdings" pitchFamily="2" charset="2"/>
              <a:buChar char="ü"/>
            </a:pPr>
            <a:r>
              <a:rPr lang="en-US" sz="2400" dirty="0" smtClean="0"/>
              <a:t>C++ has a </a:t>
            </a:r>
            <a:r>
              <a:rPr lang="en-US" sz="2400" i="1" dirty="0" smtClean="0">
                <a:solidFill>
                  <a:srgbClr val="0000FF"/>
                </a:solidFill>
              </a:rPr>
              <a:t>conditional</a:t>
            </a:r>
            <a:r>
              <a:rPr lang="en-US" sz="2400" i="1" dirty="0" smtClean="0"/>
              <a:t> </a:t>
            </a:r>
            <a:r>
              <a:rPr lang="en-US" sz="2400" i="1" dirty="0" smtClean="0">
                <a:solidFill>
                  <a:srgbClr val="0000FF"/>
                </a:solidFill>
              </a:rPr>
              <a:t>operator</a:t>
            </a:r>
            <a:r>
              <a:rPr lang="en-US" sz="2400" dirty="0" smtClean="0"/>
              <a:t> that evaluates a </a:t>
            </a:r>
            <a:r>
              <a:rPr lang="en-US" sz="2400" dirty="0" err="1" smtClean="0"/>
              <a:t>boolean</a:t>
            </a:r>
            <a:r>
              <a:rPr lang="en-US" sz="2400" dirty="0" smtClean="0"/>
              <a:t> condition that determines which of two other expressions is evaluated</a:t>
            </a:r>
          </a:p>
          <a:p>
            <a:pPr algn="just" eaLnBrk="1" hangingPunct="1">
              <a:spcBef>
                <a:spcPct val="75000"/>
              </a:spcBef>
              <a:buFont typeface="Wingdings" pitchFamily="2" charset="2"/>
              <a:buChar char="ü"/>
            </a:pPr>
            <a:r>
              <a:rPr lang="en-US" sz="2400" dirty="0" smtClean="0"/>
              <a:t>The result of the chosen expression is the result of the entire conditional operator</a:t>
            </a:r>
          </a:p>
          <a:p>
            <a:pPr algn="just" eaLnBrk="1" hangingPunct="1">
              <a:spcBef>
                <a:spcPct val="75000"/>
              </a:spcBef>
              <a:buFont typeface="Wingdings" pitchFamily="2" charset="2"/>
              <a:buChar char="ü"/>
            </a:pPr>
            <a:r>
              <a:rPr lang="en-US" sz="2400" dirty="0" smtClean="0"/>
              <a:t>Its syntax is:</a:t>
            </a:r>
          </a:p>
          <a:p>
            <a:pPr algn="just" eaLnBrk="1" hangingPunct="1">
              <a:spcBef>
                <a:spcPct val="75000"/>
              </a:spcBef>
              <a:buFont typeface="Wingdings" pitchFamily="2" charset="2"/>
              <a:buChar char="ü"/>
            </a:pPr>
            <a:r>
              <a:rPr lang="en-US" sz="2400" i="1" dirty="0" smtClean="0"/>
              <a:t>		</a:t>
            </a:r>
            <a:r>
              <a:rPr lang="en-US" sz="2400" i="1" dirty="0" smtClean="0">
                <a:solidFill>
                  <a:srgbClr val="0000FF"/>
                </a:solidFill>
              </a:rPr>
              <a:t>condition</a:t>
            </a:r>
            <a:r>
              <a:rPr lang="en-US" sz="2400" dirty="0" smtClean="0">
                <a:solidFill>
                  <a:srgbClr val="0000FF"/>
                </a:solidFill>
              </a:rPr>
              <a:t> ? </a:t>
            </a:r>
            <a:r>
              <a:rPr lang="en-US" sz="2400" i="1" dirty="0" smtClean="0">
                <a:solidFill>
                  <a:srgbClr val="0000FF"/>
                </a:solidFill>
              </a:rPr>
              <a:t>expression1</a:t>
            </a:r>
            <a:r>
              <a:rPr lang="en-US" sz="2400" dirty="0" smtClean="0">
                <a:solidFill>
                  <a:srgbClr val="0000FF"/>
                </a:solidFill>
              </a:rPr>
              <a:t> : </a:t>
            </a:r>
            <a:r>
              <a:rPr lang="en-US" sz="2400" i="1" dirty="0" smtClean="0">
                <a:solidFill>
                  <a:srgbClr val="0000FF"/>
                </a:solidFill>
              </a:rPr>
              <a:t>expression2</a:t>
            </a:r>
          </a:p>
          <a:p>
            <a:pPr algn="just" eaLnBrk="1" hangingPunct="1">
              <a:spcBef>
                <a:spcPct val="75000"/>
              </a:spcBef>
              <a:buFont typeface="Wingdings" pitchFamily="2" charset="2"/>
              <a:buChar char="ü"/>
            </a:pPr>
            <a:r>
              <a:rPr lang="en-US" sz="2400" dirty="0" smtClean="0"/>
              <a:t>If the </a:t>
            </a:r>
            <a:r>
              <a:rPr lang="en-US" sz="2400" i="1" dirty="0" smtClean="0">
                <a:solidFill>
                  <a:srgbClr val="0000FF"/>
                </a:solidFill>
              </a:rPr>
              <a:t>condition</a:t>
            </a:r>
            <a:r>
              <a:rPr lang="en-US" sz="2400" dirty="0" smtClean="0"/>
              <a:t> is true, </a:t>
            </a:r>
            <a:r>
              <a:rPr lang="en-US" sz="2400" i="1" dirty="0" smtClean="0">
                <a:solidFill>
                  <a:srgbClr val="0000FF"/>
                </a:solidFill>
              </a:rPr>
              <a:t>expression1</a:t>
            </a:r>
            <a:r>
              <a:rPr lang="en-US" sz="2400" dirty="0" smtClean="0"/>
              <a:t> is evaluated;  if it is false, </a:t>
            </a:r>
            <a:r>
              <a:rPr lang="en-US" sz="2400" i="1" dirty="0" smtClean="0">
                <a:solidFill>
                  <a:srgbClr val="0000FF"/>
                </a:solidFill>
              </a:rPr>
              <a:t>expression2</a:t>
            </a:r>
            <a:r>
              <a:rPr lang="en-US" sz="2400" dirty="0" smtClean="0"/>
              <a:t> is evaluated</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30</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Conditional Operator</a:t>
            </a:r>
          </a:p>
        </p:txBody>
      </p:sp>
    </p:spTree>
    <p:extLst>
      <p:ext uri="{BB962C8B-B14F-4D97-AF65-F5344CB8AC3E}">
        <p14:creationId xmlns:p14="http://schemas.microsoft.com/office/powerpoint/2010/main" val="7718167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31</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Conditional Operator</a:t>
            </a:r>
          </a:p>
        </p:txBody>
      </p:sp>
      <p:sp>
        <p:nvSpPr>
          <p:cNvPr id="4" name="Rectangle 1"/>
          <p:cNvSpPr>
            <a:spLocks noGrp="1" noChangeArrowheads="1"/>
          </p:cNvSpPr>
          <p:nvPr>
            <p:ph type="body" idx="1"/>
          </p:nvPr>
        </p:nvSpPr>
        <p:spPr bwMode="auto">
          <a:xfrm>
            <a:off x="933450" y="1371600"/>
            <a:ext cx="7277100" cy="41691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880000"/>
                </a:solidFill>
                <a:effectLst/>
                <a:latin typeface="Courier New" panose="02070309020205020404" pitchFamily="49" charset="0"/>
              </a:rPr>
              <a:t>#include</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8800"/>
                </a:solidFill>
                <a:effectLst/>
                <a:latin typeface="Courier New" panose="02070309020205020404" pitchFamily="49" charset="0"/>
              </a:rPr>
              <a:t>&lt;</a:t>
            </a:r>
            <a:r>
              <a:rPr kumimoji="0" lang="en-US" sz="2000" b="0" i="0" u="none" strike="noStrike" cap="none" normalizeH="0" baseline="0" dirty="0" err="1" smtClean="0">
                <a:ln>
                  <a:noFill/>
                </a:ln>
                <a:solidFill>
                  <a:srgbClr val="008800"/>
                </a:solidFill>
                <a:effectLst/>
                <a:latin typeface="Courier New" panose="02070309020205020404" pitchFamily="49" charset="0"/>
              </a:rPr>
              <a:t>iostream</a:t>
            </a:r>
            <a:r>
              <a:rPr kumimoji="0" lang="en-US" sz="2000" b="0" i="0" u="none" strike="noStrike" cap="none" normalizeH="0" baseline="0" dirty="0" smtClean="0">
                <a:ln>
                  <a:noFill/>
                </a:ln>
                <a:solidFill>
                  <a:srgbClr val="008800"/>
                </a:solidFill>
                <a:effectLst/>
                <a:latin typeface="Courier New" panose="02070309020205020404" pitchFamily="49" charset="0"/>
              </a:rPr>
              <a:t>&gt;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Courier New" panose="02070309020205020404" pitchFamily="49" charset="0"/>
              </a:rPr>
              <a:t>using</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0088"/>
                </a:solidFill>
                <a:effectLst/>
                <a:latin typeface="Courier New" panose="02070309020205020404" pitchFamily="49" charset="0"/>
              </a:rPr>
              <a:t>namespace</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err="1" smtClean="0">
                <a:ln>
                  <a:noFill/>
                </a:ln>
                <a:solidFill>
                  <a:srgbClr val="000000"/>
                </a:solidFill>
                <a:effectLst/>
                <a:latin typeface="Courier New" panose="02070309020205020404" pitchFamily="49" charset="0"/>
              </a:rPr>
              <a:t>std</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Courier New" panose="02070309020205020404" pitchFamily="49" charset="0"/>
              </a:rPr>
              <a:t>int</a:t>
            </a:r>
            <a:r>
              <a:rPr kumimoji="0" lang="en-US" sz="2000" b="0" i="0" u="none" strike="noStrike" cap="none" normalizeH="0" baseline="0" dirty="0" smtClean="0">
                <a:ln>
                  <a:noFill/>
                </a:ln>
                <a:solidFill>
                  <a:srgbClr val="000000"/>
                </a:solidFill>
                <a:effectLst/>
                <a:latin typeface="Courier New" panose="02070309020205020404" pitchFamily="49" charset="0"/>
              </a:rPr>
              <a:t> main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400050" lvl="1" indent="0">
              <a:lnSpc>
                <a:spcPct val="150000"/>
              </a:lnSpc>
              <a:spcBef>
                <a:spcPct val="0"/>
              </a:spcBef>
              <a:buFontTx/>
              <a:buNone/>
            </a:pPr>
            <a:r>
              <a:rPr kumimoji="0" lang="en-US" sz="2000" b="0" i="0" u="none" strike="noStrike" cap="none" normalizeH="0" baseline="0" dirty="0" smtClean="0">
                <a:ln>
                  <a:noFill/>
                </a:ln>
                <a:solidFill>
                  <a:srgbClr val="880000"/>
                </a:solidFill>
                <a:effectLst/>
                <a:latin typeface="Courier New" panose="02070309020205020404" pitchFamily="49" charset="0"/>
              </a:rPr>
              <a:t>// Local variable declaration:</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400050" lvl="1" indent="0">
              <a:lnSpc>
                <a:spcPct val="150000"/>
              </a:lnSpc>
              <a:spcBef>
                <a:spcPct val="0"/>
              </a:spcBef>
              <a:buFontTx/>
              <a:buNone/>
            </a:pPr>
            <a:r>
              <a:rPr kumimoji="0" lang="en-US" sz="2000" b="0" i="0" u="none" strike="noStrike" cap="none" normalizeH="0" baseline="0" dirty="0" err="1" smtClean="0">
                <a:ln>
                  <a:noFill/>
                </a:ln>
                <a:solidFill>
                  <a:srgbClr val="000088"/>
                </a:solidFill>
                <a:effectLst/>
                <a:latin typeface="Courier New" panose="02070309020205020404" pitchFamily="49" charset="0"/>
              </a:rPr>
              <a:t>int</a:t>
            </a:r>
            <a:r>
              <a:rPr kumimoji="0" lang="en-US" sz="2000" b="0" i="0" u="none" strike="noStrike" cap="none" normalizeH="0" baseline="0" dirty="0" smtClean="0">
                <a:ln>
                  <a:noFill/>
                </a:ln>
                <a:solidFill>
                  <a:srgbClr val="000000"/>
                </a:solidFill>
                <a:effectLst/>
                <a:latin typeface="Courier New" panose="02070309020205020404" pitchFamily="49" charset="0"/>
              </a:rPr>
              <a:t> x</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y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6666"/>
                </a:solidFill>
                <a:effectLst/>
                <a:latin typeface="Courier New" panose="02070309020205020404" pitchFamily="49" charset="0"/>
              </a:rPr>
              <a:t>10</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400050" lvl="1" indent="0">
              <a:lnSpc>
                <a:spcPct val="150000"/>
              </a:lnSpc>
              <a:spcBef>
                <a:spcPct val="0"/>
              </a:spcBef>
              <a:buFontTx/>
              <a:buNone/>
            </a:pPr>
            <a:r>
              <a:rPr kumimoji="0" lang="en-US" sz="2000" b="0" i="0" u="none" strike="noStrike" cap="none" normalizeH="0" baseline="0" dirty="0" smtClean="0">
                <a:ln>
                  <a:noFill/>
                </a:ln>
                <a:solidFill>
                  <a:srgbClr val="000000"/>
                </a:solidFill>
                <a:effectLst/>
                <a:latin typeface="Courier New" panose="02070309020205020404" pitchFamily="49" charset="0"/>
              </a:rPr>
              <a:t>x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y </a:t>
            </a:r>
            <a:r>
              <a:rPr kumimoji="0" lang="en-US" sz="2000" b="0" i="0" u="none" strike="noStrike" cap="none" normalizeH="0" baseline="0" dirty="0" smtClean="0">
                <a:ln>
                  <a:noFill/>
                </a:ln>
                <a:solidFill>
                  <a:srgbClr val="666600"/>
                </a:solidFill>
                <a:effectLst/>
                <a:latin typeface="Courier New" panose="02070309020205020404" pitchFamily="49" charset="0"/>
              </a:rPr>
              <a:t>&lt;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6666"/>
                </a:solidFill>
                <a:effectLst/>
                <a:latin typeface="Courier New" panose="02070309020205020404" pitchFamily="49" charset="0"/>
              </a:rPr>
              <a:t>10</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6666"/>
                </a:solidFill>
                <a:effectLst/>
                <a:latin typeface="Courier New" panose="02070309020205020404" pitchFamily="49" charset="0"/>
              </a:rPr>
              <a:t>30</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6666"/>
                </a:solidFill>
                <a:effectLst/>
                <a:latin typeface="Courier New" panose="02070309020205020404" pitchFamily="49" charset="0"/>
              </a:rPr>
              <a:t>40</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400050" lvl="1" indent="0">
              <a:lnSpc>
                <a:spcPct val="150000"/>
              </a:lnSpc>
              <a:spcBef>
                <a:spcPct val="0"/>
              </a:spcBef>
              <a:buFontTx/>
              <a:buNone/>
            </a:pPr>
            <a:r>
              <a:rPr kumimoji="0" lang="en-US" sz="2000" b="0" i="0" u="none" strike="noStrike" cap="none" normalizeH="0" baseline="0" dirty="0" err="1" smtClean="0">
                <a:ln>
                  <a:noFill/>
                </a:ln>
                <a:solidFill>
                  <a:srgbClr val="000000"/>
                </a:solidFill>
                <a:effectLst/>
                <a:latin typeface="Courier New" panose="02070309020205020404" pitchFamily="49" charset="0"/>
              </a:rPr>
              <a:t>cout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666600"/>
                </a:solidFill>
                <a:effectLst/>
                <a:latin typeface="Courier New" panose="02070309020205020404" pitchFamily="49" charset="0"/>
              </a:rPr>
              <a:t>&lt;&lt;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8800"/>
                </a:solidFill>
                <a:effectLst/>
                <a:latin typeface="Courier New" panose="02070309020205020404" pitchFamily="49" charset="0"/>
              </a:rPr>
              <a:t>"value of x: "</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666600"/>
                </a:solidFill>
                <a:effectLst/>
                <a:latin typeface="Courier New" panose="02070309020205020404" pitchFamily="49" charset="0"/>
              </a:rPr>
              <a:t>&lt;&lt;</a:t>
            </a:r>
            <a:r>
              <a:rPr kumimoji="0" lang="en-US" sz="2000" b="0" i="0" u="none" strike="noStrike" cap="none" normalizeH="0" baseline="0" dirty="0" smtClean="0">
                <a:ln>
                  <a:noFill/>
                </a:ln>
                <a:solidFill>
                  <a:srgbClr val="000000"/>
                </a:solidFill>
                <a:effectLst/>
                <a:latin typeface="Courier New" panose="02070309020205020404" pitchFamily="49" charset="0"/>
              </a:rPr>
              <a:t> x </a:t>
            </a:r>
            <a:r>
              <a:rPr kumimoji="0" lang="en-US" sz="2000" b="0" i="0" u="none" strike="noStrike" cap="none" normalizeH="0" baseline="0" dirty="0" smtClean="0">
                <a:ln>
                  <a:noFill/>
                </a:ln>
                <a:solidFill>
                  <a:srgbClr val="666600"/>
                </a:solidFill>
                <a:effectLst/>
                <a:latin typeface="Courier New" panose="02070309020205020404" pitchFamily="49" charset="0"/>
              </a:rPr>
              <a:t>&lt;&lt;</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err="1" smtClean="0">
                <a:ln>
                  <a:noFill/>
                </a:ln>
                <a:solidFill>
                  <a:srgbClr val="000000"/>
                </a:solidFill>
                <a:effectLst/>
                <a:latin typeface="Courier New" panose="02070309020205020404" pitchFamily="49" charset="0"/>
              </a:rPr>
              <a:t>endl</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400050" lvl="1" indent="0">
              <a:lnSpc>
                <a:spcPct val="150000"/>
              </a:lnSpc>
              <a:spcBef>
                <a:spcPct val="0"/>
              </a:spcBef>
              <a:buFontTx/>
              <a:buNone/>
            </a:pPr>
            <a:r>
              <a:rPr kumimoji="0" lang="en-US" sz="2000" b="0" i="0" u="none" strike="noStrike" cap="none" normalizeH="0" baseline="0" dirty="0" smtClean="0">
                <a:ln>
                  <a:noFill/>
                </a:ln>
                <a:solidFill>
                  <a:srgbClr val="000088"/>
                </a:solidFill>
                <a:effectLst/>
                <a:latin typeface="Courier New" panose="02070309020205020404" pitchFamily="49" charset="0"/>
              </a:rPr>
              <a:t>return</a:t>
            </a:r>
            <a:r>
              <a:rPr kumimoji="0" lang="en-US" sz="2000" b="0" i="0" u="none" strike="noStrike" cap="none" normalizeH="0" baseline="0" dirty="0" smtClean="0">
                <a:ln>
                  <a:noFill/>
                </a:ln>
                <a:solidFill>
                  <a:srgbClr val="000000"/>
                </a:solidFill>
                <a:effectLst/>
                <a:latin typeface="Courier New" panose="02070309020205020404" pitchFamily="49" charset="0"/>
              </a:rPr>
              <a:t> </a:t>
            </a:r>
            <a:r>
              <a:rPr kumimoji="0" lang="en-US" sz="2000" b="0" i="0" u="none" strike="noStrike" cap="none" normalizeH="0" baseline="0" dirty="0" smtClean="0">
                <a:ln>
                  <a:noFill/>
                </a:ln>
                <a:solidFill>
                  <a:srgbClr val="006666"/>
                </a:solidFill>
                <a:effectLst/>
                <a:latin typeface="Courier New" panose="02070309020205020404" pitchFamily="49" charset="0"/>
              </a:rPr>
              <a:t>0</a:t>
            </a: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Courier New" panose="020703090202050204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6703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p:cNvSpPr>
            <a:spLocks noGrp="1" noChangeArrowheads="1"/>
          </p:cNvSpPr>
          <p:nvPr>
            <p:ph type="body" idx="1"/>
          </p:nvPr>
        </p:nvSpPr>
        <p:spPr>
          <a:xfrm>
            <a:off x="457200" y="1066800"/>
            <a:ext cx="8229600" cy="5334000"/>
          </a:xfrm>
        </p:spPr>
        <p:txBody>
          <a:bodyPr>
            <a:noAutofit/>
          </a:bodyPr>
          <a:lstStyle/>
          <a:p>
            <a:pPr algn="just" eaLnBrk="1" hangingPunct="1">
              <a:spcBef>
                <a:spcPct val="50000"/>
              </a:spcBef>
              <a:buFont typeface="Wingdings" pitchFamily="2" charset="2"/>
              <a:buChar char="ü"/>
            </a:pPr>
            <a:r>
              <a:rPr lang="en-US" sz="2400" i="1" dirty="0" smtClean="0"/>
              <a:t>Repetition statements</a:t>
            </a:r>
            <a:r>
              <a:rPr lang="en-US" sz="2400" dirty="0" smtClean="0"/>
              <a:t> allow us to execute a statement multiple times</a:t>
            </a:r>
          </a:p>
          <a:p>
            <a:pPr algn="just" eaLnBrk="1" hangingPunct="1">
              <a:spcBef>
                <a:spcPct val="50000"/>
              </a:spcBef>
              <a:buFont typeface="Wingdings" pitchFamily="2" charset="2"/>
              <a:buChar char="ü"/>
            </a:pPr>
            <a:r>
              <a:rPr lang="en-US" sz="2400" dirty="0" smtClean="0"/>
              <a:t>Often they are referred to as </a:t>
            </a:r>
            <a:r>
              <a:rPr lang="en-US" sz="2400" i="1" dirty="0" smtClean="0"/>
              <a:t>loops</a:t>
            </a:r>
            <a:endParaRPr lang="en-US" sz="2400" dirty="0" smtClean="0"/>
          </a:p>
          <a:p>
            <a:pPr algn="just" eaLnBrk="1" hangingPunct="1">
              <a:spcBef>
                <a:spcPct val="50000"/>
              </a:spcBef>
              <a:buFont typeface="Wingdings" pitchFamily="2" charset="2"/>
              <a:buChar char="ü"/>
            </a:pPr>
            <a:r>
              <a:rPr lang="en-US" sz="2400" dirty="0" smtClean="0"/>
              <a:t>Like conditional statements, they are controlled by </a:t>
            </a:r>
            <a:r>
              <a:rPr lang="en-US" sz="2400" dirty="0" err="1" smtClean="0"/>
              <a:t>boolean</a:t>
            </a:r>
            <a:r>
              <a:rPr lang="en-US" sz="2400" dirty="0" smtClean="0"/>
              <a:t> expressions</a:t>
            </a:r>
          </a:p>
          <a:p>
            <a:pPr algn="just" eaLnBrk="1" hangingPunct="1">
              <a:spcBef>
                <a:spcPct val="50000"/>
              </a:spcBef>
              <a:buFont typeface="Wingdings" pitchFamily="2" charset="2"/>
              <a:buChar char="ü"/>
            </a:pPr>
            <a:r>
              <a:rPr lang="en-US" sz="2400" dirty="0" smtClean="0"/>
              <a:t>C++ has three kinds of repetition statements:</a:t>
            </a:r>
          </a:p>
          <a:p>
            <a:pPr lvl="1" algn="just" eaLnBrk="1" hangingPunct="1">
              <a:spcBef>
                <a:spcPct val="50000"/>
              </a:spcBef>
              <a:buFont typeface="Wingdings" pitchFamily="2" charset="2"/>
              <a:buChar char="ü"/>
            </a:pPr>
            <a:r>
              <a:rPr lang="en-US" sz="2400" dirty="0"/>
              <a:t>the </a:t>
            </a:r>
            <a:r>
              <a:rPr lang="en-US" sz="2400" b="1" i="1" dirty="0">
                <a:solidFill>
                  <a:srgbClr val="0000FF"/>
                </a:solidFill>
              </a:rPr>
              <a:t>for</a:t>
            </a:r>
            <a:r>
              <a:rPr lang="en-US" sz="2400" i="1" dirty="0"/>
              <a:t> </a:t>
            </a:r>
            <a:r>
              <a:rPr lang="en-US" sz="2400" dirty="0"/>
              <a:t>loop</a:t>
            </a:r>
          </a:p>
          <a:p>
            <a:pPr lvl="1" algn="just" eaLnBrk="1" hangingPunct="1">
              <a:spcBef>
                <a:spcPct val="50000"/>
              </a:spcBef>
              <a:buFont typeface="Wingdings" pitchFamily="2" charset="2"/>
              <a:buChar char="ü"/>
            </a:pPr>
            <a:r>
              <a:rPr lang="en-US" sz="2400" dirty="0" smtClean="0"/>
              <a:t>the </a:t>
            </a:r>
            <a:r>
              <a:rPr lang="en-US" sz="2400" b="1" i="1" dirty="0" smtClean="0">
                <a:solidFill>
                  <a:srgbClr val="0000FF"/>
                </a:solidFill>
              </a:rPr>
              <a:t>while</a:t>
            </a:r>
            <a:r>
              <a:rPr lang="en-US" sz="2400" dirty="0" smtClean="0"/>
              <a:t> loop</a:t>
            </a:r>
          </a:p>
          <a:p>
            <a:pPr lvl="1" algn="just" eaLnBrk="1" hangingPunct="1">
              <a:buFont typeface="Wingdings" pitchFamily="2" charset="2"/>
              <a:buChar char="ü"/>
            </a:pPr>
            <a:r>
              <a:rPr lang="en-US" sz="2400" dirty="0" smtClean="0"/>
              <a:t>the </a:t>
            </a:r>
            <a:r>
              <a:rPr lang="en-US" sz="2400" b="1" i="1" dirty="0" smtClean="0">
                <a:solidFill>
                  <a:srgbClr val="0000FF"/>
                </a:solidFill>
              </a:rPr>
              <a:t>do while </a:t>
            </a:r>
            <a:r>
              <a:rPr lang="en-US" sz="2400" dirty="0" smtClean="0"/>
              <a:t>loop</a:t>
            </a:r>
          </a:p>
          <a:p>
            <a:pPr algn="just" eaLnBrk="1" hangingPunct="1">
              <a:spcBef>
                <a:spcPct val="50000"/>
              </a:spcBef>
              <a:buFont typeface="Wingdings" pitchFamily="2" charset="2"/>
              <a:buChar char="ü"/>
            </a:pPr>
            <a:r>
              <a:rPr lang="en-US" sz="2400" dirty="0" smtClean="0"/>
              <a:t>The programmer should choose the right kind of loop for the situation</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32</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Repetition Statements</a:t>
            </a:r>
          </a:p>
        </p:txBody>
      </p:sp>
    </p:spTree>
    <p:extLst>
      <p:ext uri="{BB962C8B-B14F-4D97-AF65-F5344CB8AC3E}">
        <p14:creationId xmlns:p14="http://schemas.microsoft.com/office/powerpoint/2010/main" val="266472766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type="body" idx="1"/>
          </p:nvPr>
        </p:nvSpPr>
        <p:spPr>
          <a:xfrm>
            <a:off x="457200" y="1143000"/>
            <a:ext cx="8229600" cy="627063"/>
          </a:xfrm>
        </p:spPr>
        <p:txBody>
          <a:bodyPr/>
          <a:lstStyle/>
          <a:p>
            <a:pPr eaLnBrk="1" hangingPunct="1">
              <a:buFont typeface="Wingdings" pitchFamily="2" charset="2"/>
              <a:buChar char="ü"/>
            </a:pPr>
            <a:r>
              <a:rPr lang="en-US" sz="2800" dirty="0" smtClean="0"/>
              <a:t>The </a:t>
            </a:r>
            <a:r>
              <a:rPr lang="en-US" sz="2800" i="1" dirty="0" smtClean="0"/>
              <a:t>for loop</a:t>
            </a:r>
            <a:r>
              <a:rPr lang="en-US" sz="2800" dirty="0" smtClean="0"/>
              <a:t> has the following syntax:</a:t>
            </a:r>
          </a:p>
        </p:txBody>
      </p:sp>
      <p:sp>
        <p:nvSpPr>
          <p:cNvPr id="28679" name="Text Box 4"/>
          <p:cNvSpPr txBox="1">
            <a:spLocks noChangeArrowheads="1"/>
          </p:cNvSpPr>
          <p:nvPr/>
        </p:nvSpPr>
        <p:spPr bwMode="auto">
          <a:xfrm>
            <a:off x="1676401" y="3276600"/>
            <a:ext cx="4876800" cy="701675"/>
          </a:xfrm>
          <a:prstGeom prst="rect">
            <a:avLst/>
          </a:prstGeom>
          <a:noFill/>
          <a:ln w="12700">
            <a:noFill/>
            <a:miter lim="800000"/>
            <a:headEnd type="none" w="sm" len="sm"/>
            <a:tailEnd type="none" w="sm" len="sm"/>
          </a:ln>
        </p:spPr>
        <p:txBody>
          <a:bodyPr wrap="square" anchor="ctr">
            <a:spAutoFit/>
          </a:bodyPr>
          <a:lstStyle/>
          <a:p>
            <a:pPr eaLnBrk="0" hangingPunct="0"/>
            <a:r>
              <a:rPr lang="en-US" sz="2000" b="1" dirty="0">
                <a:latin typeface="Cambria" panose="02040503050406030204" pitchFamily="18" charset="0"/>
              </a:rPr>
              <a:t>for (</a:t>
            </a:r>
            <a:r>
              <a:rPr lang="en-US" sz="2000" b="1" i="1" dirty="0">
                <a:solidFill>
                  <a:schemeClr val="accent2"/>
                </a:solidFill>
                <a:latin typeface="Cambria" panose="02040503050406030204" pitchFamily="18" charset="0"/>
              </a:rPr>
              <a:t>initialization</a:t>
            </a:r>
            <a:r>
              <a:rPr lang="en-US" sz="2000" b="1" dirty="0">
                <a:latin typeface="Cambria" panose="02040503050406030204" pitchFamily="18" charset="0"/>
              </a:rPr>
              <a:t>; </a:t>
            </a:r>
            <a:r>
              <a:rPr lang="en-US" sz="2000" b="1" i="1" dirty="0">
                <a:solidFill>
                  <a:schemeClr val="accent2"/>
                </a:solidFill>
                <a:latin typeface="Cambria" panose="02040503050406030204" pitchFamily="18" charset="0"/>
              </a:rPr>
              <a:t>condition</a:t>
            </a:r>
            <a:r>
              <a:rPr lang="en-US" sz="2000" b="1" dirty="0">
                <a:latin typeface="Cambria" panose="02040503050406030204" pitchFamily="18" charset="0"/>
              </a:rPr>
              <a:t>; </a:t>
            </a:r>
            <a:r>
              <a:rPr lang="en-US" sz="2000" b="1" i="1" dirty="0">
                <a:solidFill>
                  <a:schemeClr val="accent2"/>
                </a:solidFill>
                <a:latin typeface="Cambria" panose="02040503050406030204" pitchFamily="18" charset="0"/>
              </a:rPr>
              <a:t>increment</a:t>
            </a:r>
            <a:r>
              <a:rPr lang="en-US" sz="2000" b="1" dirty="0">
                <a:latin typeface="Cambria" panose="02040503050406030204" pitchFamily="18" charset="0"/>
              </a:rPr>
              <a:t>)</a:t>
            </a:r>
          </a:p>
          <a:p>
            <a:pPr eaLnBrk="0" hangingPunct="0"/>
            <a:r>
              <a:rPr lang="en-US" sz="2000" b="1" dirty="0">
                <a:latin typeface="Cambria" panose="02040503050406030204" pitchFamily="18" charset="0"/>
              </a:rPr>
              <a:t>    </a:t>
            </a:r>
            <a:r>
              <a:rPr lang="en-US" sz="2000" b="1" i="1" dirty="0">
                <a:solidFill>
                  <a:schemeClr val="accent2"/>
                </a:solidFill>
                <a:latin typeface="Cambria" panose="02040503050406030204" pitchFamily="18" charset="0"/>
              </a:rPr>
              <a:t>statement</a:t>
            </a:r>
            <a:r>
              <a:rPr lang="en-US" sz="2000" b="1" dirty="0">
                <a:latin typeface="Cambria" panose="02040503050406030204" pitchFamily="18" charset="0"/>
              </a:rPr>
              <a:t>;</a:t>
            </a:r>
          </a:p>
        </p:txBody>
      </p:sp>
      <p:grpSp>
        <p:nvGrpSpPr>
          <p:cNvPr id="2" name="Group 5"/>
          <p:cNvGrpSpPr>
            <a:grpSpLocks/>
          </p:cNvGrpSpPr>
          <p:nvPr/>
        </p:nvGrpSpPr>
        <p:grpSpPr bwMode="auto">
          <a:xfrm>
            <a:off x="803276" y="1901825"/>
            <a:ext cx="1277937" cy="1466850"/>
            <a:chOff x="547" y="1534"/>
            <a:chExt cx="805" cy="924"/>
          </a:xfrm>
        </p:grpSpPr>
        <p:sp>
          <p:nvSpPr>
            <p:cNvPr id="28690" name="Text Box 6"/>
            <p:cNvSpPr txBox="1">
              <a:spLocks noChangeArrowheads="1"/>
            </p:cNvSpPr>
            <p:nvPr/>
          </p:nvSpPr>
          <p:spPr bwMode="auto">
            <a:xfrm>
              <a:off x="547" y="1534"/>
              <a:ext cx="805"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Reserved</a:t>
              </a:r>
            </a:p>
            <a:p>
              <a:pPr algn="ctr" eaLnBrk="0" hangingPunct="0"/>
              <a:r>
                <a:rPr lang="en-US" sz="2000" b="1" dirty="0">
                  <a:solidFill>
                    <a:schemeClr val="hlink"/>
                  </a:solidFill>
                  <a:latin typeface="Cambria" panose="02040503050406030204" pitchFamily="18" charset="0"/>
                </a:rPr>
                <a:t>word</a:t>
              </a:r>
              <a:endParaRPr lang="en-US" sz="2400" dirty="0">
                <a:solidFill>
                  <a:schemeClr val="hlink"/>
                </a:solidFill>
                <a:latin typeface="Cambria" panose="02040503050406030204" pitchFamily="18" charset="0"/>
              </a:endParaRPr>
            </a:p>
          </p:txBody>
        </p:sp>
        <p:sp>
          <p:nvSpPr>
            <p:cNvPr id="28691" name="Line 7"/>
            <p:cNvSpPr>
              <a:spLocks noChangeShapeType="1"/>
            </p:cNvSpPr>
            <p:nvPr/>
          </p:nvSpPr>
          <p:spPr bwMode="auto">
            <a:xfrm>
              <a:off x="912" y="2016"/>
              <a:ext cx="281" cy="442"/>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3" name="Group 8"/>
          <p:cNvGrpSpPr>
            <a:grpSpLocks/>
          </p:cNvGrpSpPr>
          <p:nvPr/>
        </p:nvGrpSpPr>
        <p:grpSpPr bwMode="auto">
          <a:xfrm>
            <a:off x="2303462" y="1747838"/>
            <a:ext cx="2801938" cy="1528763"/>
            <a:chOff x="1615" y="1437"/>
            <a:chExt cx="1765" cy="963"/>
          </a:xfrm>
        </p:grpSpPr>
        <p:sp>
          <p:nvSpPr>
            <p:cNvPr id="28688" name="Text Box 9"/>
            <p:cNvSpPr txBox="1">
              <a:spLocks noChangeArrowheads="1"/>
            </p:cNvSpPr>
            <p:nvPr/>
          </p:nvSpPr>
          <p:spPr bwMode="auto">
            <a:xfrm>
              <a:off x="1615" y="1437"/>
              <a:ext cx="1765" cy="640"/>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The </a:t>
              </a:r>
              <a:r>
                <a:rPr lang="en-US" sz="2000" b="1" i="1" dirty="0">
                  <a:solidFill>
                    <a:schemeClr val="accent2"/>
                  </a:solidFill>
                  <a:latin typeface="Cambria" panose="02040503050406030204" pitchFamily="18" charset="0"/>
                </a:rPr>
                <a:t>initialization</a:t>
              </a:r>
              <a:endParaRPr lang="en-US" sz="2000" b="1" dirty="0">
                <a:solidFill>
                  <a:schemeClr val="accent2"/>
                </a:solidFill>
                <a:latin typeface="Cambria" panose="02040503050406030204" pitchFamily="18" charset="0"/>
              </a:endParaRPr>
            </a:p>
            <a:p>
              <a:pPr algn="ctr" eaLnBrk="0" hangingPunct="0"/>
              <a:r>
                <a:rPr lang="en-US" sz="2000" b="1" dirty="0">
                  <a:solidFill>
                    <a:schemeClr val="hlink"/>
                  </a:solidFill>
                  <a:latin typeface="Cambria" panose="02040503050406030204" pitchFamily="18" charset="0"/>
                </a:rPr>
                <a:t>is executed once</a:t>
              </a:r>
            </a:p>
            <a:p>
              <a:pPr algn="ctr" eaLnBrk="0" hangingPunct="0"/>
              <a:r>
                <a:rPr lang="en-US" sz="2000" b="1" dirty="0">
                  <a:solidFill>
                    <a:schemeClr val="hlink"/>
                  </a:solidFill>
                  <a:latin typeface="Cambria" panose="02040503050406030204" pitchFamily="18" charset="0"/>
                </a:rPr>
                <a:t>before the loop begins</a:t>
              </a:r>
              <a:endParaRPr lang="en-US" sz="2400" dirty="0">
                <a:solidFill>
                  <a:schemeClr val="hlink"/>
                </a:solidFill>
                <a:latin typeface="Cambria" panose="02040503050406030204" pitchFamily="18" charset="0"/>
              </a:endParaRPr>
            </a:p>
          </p:txBody>
        </p:sp>
        <p:sp>
          <p:nvSpPr>
            <p:cNvPr id="28689" name="Line 10"/>
            <p:cNvSpPr>
              <a:spLocks noChangeShapeType="1"/>
            </p:cNvSpPr>
            <p:nvPr/>
          </p:nvSpPr>
          <p:spPr bwMode="auto">
            <a:xfrm flipH="1">
              <a:off x="2036" y="2112"/>
              <a:ext cx="220" cy="288"/>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4" name="Group 11"/>
          <p:cNvGrpSpPr>
            <a:grpSpLocks/>
          </p:cNvGrpSpPr>
          <p:nvPr/>
        </p:nvGrpSpPr>
        <p:grpSpPr bwMode="auto">
          <a:xfrm>
            <a:off x="4648200" y="1747838"/>
            <a:ext cx="3733801" cy="1620838"/>
            <a:chOff x="3116" y="1437"/>
            <a:chExt cx="2352" cy="1021"/>
          </a:xfrm>
        </p:grpSpPr>
        <p:sp>
          <p:nvSpPr>
            <p:cNvPr id="28686" name="Text Box 12"/>
            <p:cNvSpPr txBox="1">
              <a:spLocks noChangeArrowheads="1"/>
            </p:cNvSpPr>
            <p:nvPr/>
          </p:nvSpPr>
          <p:spPr bwMode="auto">
            <a:xfrm>
              <a:off x="3599" y="1437"/>
              <a:ext cx="1869" cy="640"/>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The </a:t>
              </a:r>
              <a:r>
                <a:rPr lang="en-US" sz="2000" b="1" i="1" dirty="0">
                  <a:solidFill>
                    <a:schemeClr val="accent2"/>
                  </a:solidFill>
                  <a:latin typeface="Cambria" panose="02040503050406030204" pitchFamily="18" charset="0"/>
                </a:rPr>
                <a:t>statement</a:t>
              </a:r>
              <a:r>
                <a:rPr lang="en-US" sz="2000" b="1" dirty="0">
                  <a:solidFill>
                    <a:schemeClr val="hlink"/>
                  </a:solidFill>
                  <a:latin typeface="Cambria" panose="02040503050406030204" pitchFamily="18" charset="0"/>
                </a:rPr>
                <a:t> is</a:t>
              </a:r>
            </a:p>
            <a:p>
              <a:pPr algn="ctr" eaLnBrk="0" hangingPunct="0"/>
              <a:r>
                <a:rPr lang="en-US" sz="2000" b="1" dirty="0">
                  <a:solidFill>
                    <a:schemeClr val="hlink"/>
                  </a:solidFill>
                  <a:latin typeface="Cambria" panose="02040503050406030204" pitchFamily="18" charset="0"/>
                </a:rPr>
                <a:t>executed until the</a:t>
              </a:r>
            </a:p>
            <a:p>
              <a:pPr algn="ctr" eaLnBrk="0" hangingPunct="0"/>
              <a:r>
                <a:rPr lang="en-US" sz="2000" b="1" i="1" dirty="0">
                  <a:solidFill>
                    <a:schemeClr val="accent2"/>
                  </a:solidFill>
                  <a:latin typeface="Cambria" panose="02040503050406030204" pitchFamily="18" charset="0"/>
                </a:rPr>
                <a:t>condition</a:t>
              </a:r>
              <a:r>
                <a:rPr lang="en-US" sz="2000" b="1" dirty="0">
                  <a:solidFill>
                    <a:schemeClr val="accent2"/>
                  </a:solidFill>
                  <a:latin typeface="Cambria" panose="02040503050406030204" pitchFamily="18" charset="0"/>
                </a:rPr>
                <a:t> </a:t>
              </a:r>
              <a:r>
                <a:rPr lang="en-US" sz="2000" b="1" dirty="0">
                  <a:solidFill>
                    <a:schemeClr val="hlink"/>
                  </a:solidFill>
                  <a:latin typeface="Cambria" panose="02040503050406030204" pitchFamily="18" charset="0"/>
                </a:rPr>
                <a:t>becomes false</a:t>
              </a:r>
              <a:endParaRPr lang="en-US" sz="2400" dirty="0">
                <a:solidFill>
                  <a:schemeClr val="hlink"/>
                </a:solidFill>
                <a:latin typeface="Cambria" panose="02040503050406030204" pitchFamily="18" charset="0"/>
              </a:endParaRPr>
            </a:p>
          </p:txBody>
        </p:sp>
        <p:sp>
          <p:nvSpPr>
            <p:cNvPr id="28687" name="Line 13"/>
            <p:cNvSpPr>
              <a:spLocks noChangeShapeType="1"/>
            </p:cNvSpPr>
            <p:nvPr/>
          </p:nvSpPr>
          <p:spPr bwMode="auto">
            <a:xfrm flipH="1">
              <a:off x="3116" y="2064"/>
              <a:ext cx="964" cy="394"/>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5" name="Group 14"/>
          <p:cNvGrpSpPr>
            <a:grpSpLocks/>
          </p:cNvGrpSpPr>
          <p:nvPr/>
        </p:nvGrpSpPr>
        <p:grpSpPr bwMode="auto">
          <a:xfrm>
            <a:off x="1371600" y="3657600"/>
            <a:ext cx="4876800" cy="1749425"/>
            <a:chOff x="740" y="2726"/>
            <a:chExt cx="4361" cy="1045"/>
          </a:xfrm>
        </p:grpSpPr>
        <p:sp>
          <p:nvSpPr>
            <p:cNvPr id="28684" name="Text Box 15"/>
            <p:cNvSpPr txBox="1">
              <a:spLocks noChangeArrowheads="1"/>
            </p:cNvSpPr>
            <p:nvPr/>
          </p:nvSpPr>
          <p:spPr bwMode="auto">
            <a:xfrm>
              <a:off x="740" y="2988"/>
              <a:ext cx="4361" cy="783"/>
            </a:xfrm>
            <a:prstGeom prst="rect">
              <a:avLst/>
            </a:prstGeom>
            <a:noFill/>
            <a:ln w="12700">
              <a:noFill/>
              <a:miter lim="800000"/>
              <a:headEnd type="none" w="sm" len="sm"/>
              <a:tailEnd type="none" w="sm" len="sm"/>
            </a:ln>
          </p:spPr>
          <p:txBody>
            <a:bodyPr anchor="ctr">
              <a:spAutoFit/>
            </a:bodyPr>
            <a:lstStyle/>
            <a:p>
              <a:pPr algn="just" eaLnBrk="0" hangingPunct="0"/>
              <a:r>
                <a:rPr lang="en-US" sz="2000" b="1" dirty="0">
                  <a:solidFill>
                    <a:schemeClr val="hlink"/>
                  </a:solidFill>
                  <a:latin typeface="Cambria" panose="02040503050406030204" pitchFamily="18" charset="0"/>
                </a:rPr>
                <a:t>The </a:t>
              </a:r>
              <a:r>
                <a:rPr lang="en-US" sz="2000" b="1" i="1" dirty="0">
                  <a:solidFill>
                    <a:schemeClr val="accent2"/>
                  </a:solidFill>
                  <a:latin typeface="Cambria" panose="02040503050406030204" pitchFamily="18" charset="0"/>
                </a:rPr>
                <a:t>increment</a:t>
              </a:r>
              <a:r>
                <a:rPr lang="en-US" sz="2000" b="1" dirty="0">
                  <a:solidFill>
                    <a:schemeClr val="hlink"/>
                  </a:solidFill>
                  <a:latin typeface="Cambria" panose="02040503050406030204" pitchFamily="18" charset="0"/>
                </a:rPr>
                <a:t> portion is executed at the end of each iteration</a:t>
              </a:r>
            </a:p>
            <a:p>
              <a:pPr algn="just" eaLnBrk="0" hangingPunct="0"/>
              <a:r>
                <a:rPr lang="en-US" sz="2000" b="1" dirty="0">
                  <a:solidFill>
                    <a:schemeClr val="hlink"/>
                  </a:solidFill>
                  <a:latin typeface="Cambria" panose="02040503050406030204" pitchFamily="18" charset="0"/>
                </a:rPr>
                <a:t>The </a:t>
              </a:r>
              <a:r>
                <a:rPr lang="en-US" sz="2000" b="1" i="1" dirty="0">
                  <a:solidFill>
                    <a:schemeClr val="accent2"/>
                  </a:solidFill>
                  <a:latin typeface="Cambria" panose="02040503050406030204" pitchFamily="18" charset="0"/>
                </a:rPr>
                <a:t>condition</a:t>
              </a:r>
              <a:r>
                <a:rPr lang="en-US" sz="2000" b="1" i="1" dirty="0">
                  <a:solidFill>
                    <a:schemeClr val="hlink"/>
                  </a:solidFill>
                  <a:latin typeface="Cambria" panose="02040503050406030204" pitchFamily="18" charset="0"/>
                </a:rPr>
                <a:t>-</a:t>
              </a:r>
              <a:r>
                <a:rPr lang="en-US" sz="2000" b="1" i="1" dirty="0">
                  <a:solidFill>
                    <a:schemeClr val="accent2"/>
                  </a:solidFill>
                  <a:latin typeface="Cambria" panose="02040503050406030204" pitchFamily="18" charset="0"/>
                </a:rPr>
                <a:t>statement</a:t>
              </a:r>
              <a:r>
                <a:rPr lang="en-US" sz="2000" b="1" i="1" dirty="0">
                  <a:solidFill>
                    <a:schemeClr val="hlink"/>
                  </a:solidFill>
                  <a:latin typeface="Cambria" panose="02040503050406030204" pitchFamily="18" charset="0"/>
                </a:rPr>
                <a:t>-</a:t>
              </a:r>
              <a:r>
                <a:rPr lang="en-US" sz="2000" b="1" i="1" dirty="0">
                  <a:solidFill>
                    <a:schemeClr val="accent2"/>
                  </a:solidFill>
                  <a:latin typeface="Cambria" panose="02040503050406030204" pitchFamily="18" charset="0"/>
                </a:rPr>
                <a:t>increment</a:t>
              </a:r>
              <a:r>
                <a:rPr lang="en-US" sz="2000" b="1" dirty="0">
                  <a:solidFill>
                    <a:schemeClr val="accent2"/>
                  </a:solidFill>
                  <a:latin typeface="Cambria" panose="02040503050406030204" pitchFamily="18" charset="0"/>
                </a:rPr>
                <a:t> </a:t>
              </a:r>
              <a:r>
                <a:rPr lang="en-US" sz="2000" b="1" dirty="0">
                  <a:solidFill>
                    <a:schemeClr val="hlink"/>
                  </a:solidFill>
                  <a:latin typeface="Cambria" panose="02040503050406030204" pitchFamily="18" charset="0"/>
                </a:rPr>
                <a:t>cycle is executed repeatedly</a:t>
              </a:r>
              <a:endParaRPr lang="en-US" sz="2400" dirty="0">
                <a:solidFill>
                  <a:schemeClr val="hlink"/>
                </a:solidFill>
                <a:latin typeface="Cambria" panose="02040503050406030204" pitchFamily="18" charset="0"/>
              </a:endParaRPr>
            </a:p>
          </p:txBody>
        </p:sp>
        <p:sp>
          <p:nvSpPr>
            <p:cNvPr id="28685" name="Line 16"/>
            <p:cNvSpPr>
              <a:spLocks noChangeShapeType="1"/>
            </p:cNvSpPr>
            <p:nvPr/>
          </p:nvSpPr>
          <p:spPr bwMode="auto">
            <a:xfrm flipV="1">
              <a:off x="3397" y="2726"/>
              <a:ext cx="971" cy="366"/>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pPr/>
              <a:t>33</a:t>
            </a:fld>
            <a:endParaRPr lang="en-US"/>
          </a:p>
        </p:txBody>
      </p:sp>
      <p:sp>
        <p:nvSpPr>
          <p:cNvPr id="20"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for </a:t>
            </a:r>
            <a:r>
              <a:rPr lang="en-US" sz="4000" b="1" dirty="0" smtClean="0">
                <a:solidFill>
                  <a:srgbClr val="002060"/>
                </a:solidFill>
                <a:latin typeface="Cambria" panose="02040503050406030204" pitchFamily="18" charset="0"/>
              </a:rPr>
              <a:t>Loop</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00838578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352800" y="3505200"/>
            <a:ext cx="1600200" cy="1066800"/>
            <a:chOff x="2112" y="2256"/>
            <a:chExt cx="1008" cy="672"/>
          </a:xfrm>
        </p:grpSpPr>
        <p:grpSp>
          <p:nvGrpSpPr>
            <p:cNvPr id="3" name="Group 4"/>
            <p:cNvGrpSpPr>
              <a:grpSpLocks/>
            </p:cNvGrpSpPr>
            <p:nvPr/>
          </p:nvGrpSpPr>
          <p:grpSpPr bwMode="auto">
            <a:xfrm>
              <a:off x="2112" y="2688"/>
              <a:ext cx="1008" cy="240"/>
              <a:chOff x="2112" y="2496"/>
              <a:chExt cx="1008" cy="240"/>
            </a:xfrm>
          </p:grpSpPr>
          <p:sp>
            <p:nvSpPr>
              <p:cNvPr id="30749" name="Rectangle 5"/>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30750" name="Text Box 6"/>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latin typeface="Times New Roman" pitchFamily="18" charset="0"/>
                  </a:rPr>
                  <a:t>statement</a:t>
                </a:r>
                <a:endParaRPr lang="en-US" sz="2400">
                  <a:latin typeface="Times New Roman" pitchFamily="18" charset="0"/>
                </a:endParaRPr>
              </a:p>
            </p:txBody>
          </p:sp>
        </p:grpSp>
        <p:cxnSp>
          <p:nvCxnSpPr>
            <p:cNvPr id="30747" name="AutoShape 7"/>
            <p:cNvCxnSpPr>
              <a:cxnSpLocks noChangeShapeType="1"/>
              <a:stCxn id="30744" idx="2"/>
              <a:endCxn id="30749" idx="0"/>
            </p:cNvCxnSpPr>
            <p:nvPr/>
          </p:nvCxnSpPr>
          <p:spPr bwMode="auto">
            <a:xfrm>
              <a:off x="2616" y="2256"/>
              <a:ext cx="0" cy="432"/>
            </a:xfrm>
            <a:prstGeom prst="straightConnector1">
              <a:avLst/>
            </a:prstGeom>
            <a:noFill/>
            <a:ln w="31750">
              <a:solidFill>
                <a:srgbClr val="FF0000"/>
              </a:solidFill>
              <a:round/>
              <a:headEnd type="none" w="sm" len="sm"/>
              <a:tailEnd type="triangle" w="lg" len="med"/>
            </a:ln>
          </p:spPr>
        </p:cxnSp>
        <p:sp>
          <p:nvSpPr>
            <p:cNvPr id="30748" name="Text Box 8"/>
            <p:cNvSpPr txBox="1">
              <a:spLocks noChangeArrowheads="1"/>
            </p:cNvSpPr>
            <p:nvPr/>
          </p:nvSpPr>
          <p:spPr bwMode="auto">
            <a:xfrm>
              <a:off x="2652" y="2352"/>
              <a:ext cx="37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latin typeface="Times New Roman" pitchFamily="18" charset="0"/>
                </a:rPr>
                <a:t>true</a:t>
              </a:r>
              <a:endParaRPr lang="en-US" sz="2400">
                <a:latin typeface="Times New Roman" pitchFamily="18" charset="0"/>
              </a:endParaRPr>
            </a:p>
          </p:txBody>
        </p:sp>
      </p:grpSp>
      <p:cxnSp>
        <p:nvCxnSpPr>
          <p:cNvPr id="30727" name="AutoShape 9"/>
          <p:cNvCxnSpPr>
            <a:cxnSpLocks noChangeShapeType="1"/>
            <a:stCxn id="30738" idx="1"/>
            <a:endCxn id="30744" idx="1"/>
          </p:cNvCxnSpPr>
          <p:nvPr/>
        </p:nvCxnSpPr>
        <p:spPr bwMode="auto">
          <a:xfrm rot="10800000">
            <a:off x="3200400" y="3048000"/>
            <a:ext cx="152400" cy="2019300"/>
          </a:xfrm>
          <a:prstGeom prst="bentConnector3">
            <a:avLst>
              <a:gd name="adj1" fmla="val 250000"/>
            </a:avLst>
          </a:prstGeom>
          <a:noFill/>
          <a:ln w="31750">
            <a:solidFill>
              <a:srgbClr val="FF0000"/>
            </a:solidFill>
            <a:miter lim="800000"/>
            <a:headEnd type="none" w="sm" len="sm"/>
            <a:tailEnd type="triangle" w="lg" len="med"/>
          </a:ln>
        </p:spPr>
      </p:cxnSp>
      <p:grpSp>
        <p:nvGrpSpPr>
          <p:cNvPr id="4" name="Group 10"/>
          <p:cNvGrpSpPr>
            <a:grpSpLocks/>
          </p:cNvGrpSpPr>
          <p:nvPr/>
        </p:nvGrpSpPr>
        <p:grpSpPr bwMode="auto">
          <a:xfrm>
            <a:off x="3200400" y="2195513"/>
            <a:ext cx="1905000" cy="1309687"/>
            <a:chOff x="2016" y="1431"/>
            <a:chExt cx="1200" cy="825"/>
          </a:xfrm>
        </p:grpSpPr>
        <p:grpSp>
          <p:nvGrpSpPr>
            <p:cNvPr id="5" name="Group 11"/>
            <p:cNvGrpSpPr>
              <a:grpSpLocks/>
            </p:cNvGrpSpPr>
            <p:nvPr/>
          </p:nvGrpSpPr>
          <p:grpSpPr bwMode="auto">
            <a:xfrm>
              <a:off x="2016" y="1680"/>
              <a:ext cx="1200" cy="576"/>
              <a:chOff x="2016" y="1584"/>
              <a:chExt cx="1200" cy="576"/>
            </a:xfrm>
          </p:grpSpPr>
          <p:sp>
            <p:nvSpPr>
              <p:cNvPr id="30744" name="AutoShape 12"/>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30745" name="Text Box 13"/>
              <p:cNvSpPr txBox="1">
                <a:spLocks noChangeArrowheads="1"/>
              </p:cNvSpPr>
              <p:nvPr/>
            </p:nvSpPr>
            <p:spPr bwMode="auto">
              <a:xfrm>
                <a:off x="2262" y="1660"/>
                <a:ext cx="708" cy="404"/>
              </a:xfrm>
              <a:prstGeom prst="rect">
                <a:avLst/>
              </a:prstGeom>
              <a:noFill/>
              <a:ln w="12700">
                <a:noFill/>
                <a:miter lim="800000"/>
                <a:headEnd type="none" w="sm" len="sm"/>
                <a:tailEnd type="none" w="sm" len="sm"/>
              </a:ln>
            </p:spPr>
            <p:txBody>
              <a:bodyPr wrap="none" anchor="ctr">
                <a:spAutoFit/>
              </a:bodyPr>
              <a:lstStyle/>
              <a:p>
                <a:pPr algn="ctr" eaLnBrk="0" hangingPunct="0"/>
                <a:r>
                  <a:rPr lang="en-US" b="1" dirty="0">
                    <a:latin typeface="Times New Roman" pitchFamily="18" charset="0"/>
                  </a:rPr>
                  <a:t>condition</a:t>
                </a:r>
              </a:p>
              <a:p>
                <a:pPr algn="ctr" eaLnBrk="0" hangingPunct="0"/>
                <a:r>
                  <a:rPr lang="en-US" b="1" dirty="0">
                    <a:latin typeface="Times New Roman" pitchFamily="18" charset="0"/>
                  </a:rPr>
                  <a:t>evaluated</a:t>
                </a:r>
                <a:endParaRPr lang="en-US" sz="2400" dirty="0">
                  <a:latin typeface="Times New Roman" pitchFamily="18" charset="0"/>
                </a:endParaRPr>
              </a:p>
            </p:txBody>
          </p:sp>
        </p:grpSp>
        <p:cxnSp>
          <p:nvCxnSpPr>
            <p:cNvPr id="30743" name="AutoShape 14"/>
            <p:cNvCxnSpPr>
              <a:cxnSpLocks noChangeShapeType="1"/>
              <a:stCxn id="30735" idx="2"/>
              <a:endCxn id="30744" idx="0"/>
            </p:cNvCxnSpPr>
            <p:nvPr/>
          </p:nvCxnSpPr>
          <p:spPr bwMode="auto">
            <a:xfrm>
              <a:off x="2616" y="1431"/>
              <a:ext cx="0" cy="249"/>
            </a:xfrm>
            <a:prstGeom prst="straightConnector1">
              <a:avLst/>
            </a:prstGeom>
            <a:noFill/>
            <a:ln w="31750">
              <a:solidFill>
                <a:srgbClr val="FF0000"/>
              </a:solidFill>
              <a:round/>
              <a:headEnd type="none" w="sm" len="sm"/>
              <a:tailEnd type="triangle" w="lg" len="med"/>
            </a:ln>
          </p:spPr>
        </p:cxnSp>
      </p:grpSp>
      <p:grpSp>
        <p:nvGrpSpPr>
          <p:cNvPr id="6" name="Group 15"/>
          <p:cNvGrpSpPr>
            <a:grpSpLocks/>
          </p:cNvGrpSpPr>
          <p:nvPr/>
        </p:nvGrpSpPr>
        <p:grpSpPr bwMode="auto">
          <a:xfrm>
            <a:off x="4114800" y="2971800"/>
            <a:ext cx="1905000" cy="2895600"/>
            <a:chOff x="2592" y="1920"/>
            <a:chExt cx="1200" cy="1824"/>
          </a:xfrm>
        </p:grpSpPr>
        <p:cxnSp>
          <p:nvCxnSpPr>
            <p:cNvPr id="30740" name="AutoShape 16"/>
            <p:cNvCxnSpPr>
              <a:cxnSpLocks noChangeShapeType="1"/>
              <a:stCxn id="30744" idx="3"/>
            </p:cNvCxnSpPr>
            <p:nvPr/>
          </p:nvCxnSpPr>
          <p:spPr bwMode="auto">
            <a:xfrm flipH="1">
              <a:off x="2592" y="1920"/>
              <a:ext cx="624" cy="1824"/>
            </a:xfrm>
            <a:prstGeom prst="bentConnector4">
              <a:avLst>
                <a:gd name="adj1" fmla="val -23079"/>
                <a:gd name="adj2" fmla="val 87444"/>
              </a:avLst>
            </a:prstGeom>
            <a:noFill/>
            <a:ln w="31750">
              <a:solidFill>
                <a:srgbClr val="FF0000"/>
              </a:solidFill>
              <a:miter lim="800000"/>
              <a:headEnd type="none" w="sm" len="sm"/>
              <a:tailEnd type="triangle" w="lg" len="med"/>
            </a:ln>
          </p:spPr>
        </p:cxnSp>
        <p:sp>
          <p:nvSpPr>
            <p:cNvPr id="30741" name="Text Box 17"/>
            <p:cNvSpPr txBox="1">
              <a:spLocks noChangeArrowheads="1"/>
            </p:cNvSpPr>
            <p:nvPr/>
          </p:nvSpPr>
          <p:spPr bwMode="auto">
            <a:xfrm>
              <a:off x="3396" y="2352"/>
              <a:ext cx="396"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latin typeface="Times New Roman" pitchFamily="18" charset="0"/>
                </a:rPr>
                <a:t>false</a:t>
              </a:r>
              <a:endParaRPr lang="en-US" sz="2400">
                <a:latin typeface="Times New Roman" pitchFamily="18" charset="0"/>
              </a:endParaRPr>
            </a:p>
          </p:txBody>
        </p:sp>
      </p:grpSp>
      <p:grpSp>
        <p:nvGrpSpPr>
          <p:cNvPr id="7" name="Group 18"/>
          <p:cNvGrpSpPr>
            <a:grpSpLocks/>
          </p:cNvGrpSpPr>
          <p:nvPr/>
        </p:nvGrpSpPr>
        <p:grpSpPr bwMode="auto">
          <a:xfrm>
            <a:off x="3352800" y="4648200"/>
            <a:ext cx="1600200" cy="609600"/>
            <a:chOff x="2112" y="2976"/>
            <a:chExt cx="1008" cy="384"/>
          </a:xfrm>
        </p:grpSpPr>
        <p:grpSp>
          <p:nvGrpSpPr>
            <p:cNvPr id="8" name="Group 19"/>
            <p:cNvGrpSpPr>
              <a:grpSpLocks/>
            </p:cNvGrpSpPr>
            <p:nvPr/>
          </p:nvGrpSpPr>
          <p:grpSpPr bwMode="auto">
            <a:xfrm>
              <a:off x="2112" y="3120"/>
              <a:ext cx="1008" cy="240"/>
              <a:chOff x="2112" y="2496"/>
              <a:chExt cx="1008" cy="240"/>
            </a:xfrm>
          </p:grpSpPr>
          <p:sp>
            <p:nvSpPr>
              <p:cNvPr id="30738" name="Rectangle 20"/>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30739" name="Text Box 21"/>
              <p:cNvSpPr txBox="1">
                <a:spLocks noChangeArrowheads="1"/>
              </p:cNvSpPr>
              <p:nvPr/>
            </p:nvSpPr>
            <p:spPr bwMode="auto">
              <a:xfrm>
                <a:off x="2246" y="2496"/>
                <a:ext cx="740"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latin typeface="Times New Roman" pitchFamily="18" charset="0"/>
                  </a:rPr>
                  <a:t>increment</a:t>
                </a:r>
                <a:endParaRPr lang="en-US" sz="2400">
                  <a:latin typeface="Times New Roman" pitchFamily="18" charset="0"/>
                </a:endParaRPr>
              </a:p>
            </p:txBody>
          </p:sp>
        </p:grpSp>
        <p:cxnSp>
          <p:nvCxnSpPr>
            <p:cNvPr id="30737" name="AutoShape 22"/>
            <p:cNvCxnSpPr>
              <a:cxnSpLocks noChangeShapeType="1"/>
              <a:stCxn id="30749" idx="2"/>
              <a:endCxn id="30739" idx="0"/>
            </p:cNvCxnSpPr>
            <p:nvPr/>
          </p:nvCxnSpPr>
          <p:spPr bwMode="auto">
            <a:xfrm>
              <a:off x="2616" y="2976"/>
              <a:ext cx="0" cy="144"/>
            </a:xfrm>
            <a:prstGeom prst="straightConnector1">
              <a:avLst/>
            </a:prstGeom>
            <a:noFill/>
            <a:ln w="31750">
              <a:solidFill>
                <a:srgbClr val="FF0000"/>
              </a:solidFill>
              <a:round/>
              <a:headEnd type="none" w="sm" len="sm"/>
              <a:tailEnd type="triangle" w="lg" len="med"/>
            </a:ln>
          </p:spPr>
        </p:cxnSp>
      </p:grpSp>
      <p:grpSp>
        <p:nvGrpSpPr>
          <p:cNvPr id="9" name="Group 23"/>
          <p:cNvGrpSpPr>
            <a:grpSpLocks/>
          </p:cNvGrpSpPr>
          <p:nvPr/>
        </p:nvGrpSpPr>
        <p:grpSpPr bwMode="auto">
          <a:xfrm>
            <a:off x="3352800" y="1295400"/>
            <a:ext cx="1600200" cy="914400"/>
            <a:chOff x="2112" y="864"/>
            <a:chExt cx="1008" cy="576"/>
          </a:xfrm>
        </p:grpSpPr>
        <p:grpSp>
          <p:nvGrpSpPr>
            <p:cNvPr id="10" name="Group 24"/>
            <p:cNvGrpSpPr>
              <a:grpSpLocks/>
            </p:cNvGrpSpPr>
            <p:nvPr/>
          </p:nvGrpSpPr>
          <p:grpSpPr bwMode="auto">
            <a:xfrm>
              <a:off x="2112" y="1200"/>
              <a:ext cx="1008" cy="240"/>
              <a:chOff x="2112" y="2496"/>
              <a:chExt cx="1008" cy="240"/>
            </a:xfrm>
          </p:grpSpPr>
          <p:sp>
            <p:nvSpPr>
              <p:cNvPr id="30734" name="Rectangle 25"/>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30735" name="Text Box 26"/>
              <p:cNvSpPr txBox="1">
                <a:spLocks noChangeArrowheads="1"/>
              </p:cNvSpPr>
              <p:nvPr/>
            </p:nvSpPr>
            <p:spPr bwMode="auto">
              <a:xfrm>
                <a:off x="2170" y="2496"/>
                <a:ext cx="892" cy="231"/>
              </a:xfrm>
              <a:prstGeom prst="rect">
                <a:avLst/>
              </a:prstGeom>
              <a:noFill/>
              <a:ln w="12700">
                <a:noFill/>
                <a:miter lim="800000"/>
                <a:headEnd type="none" w="sm" len="sm"/>
                <a:tailEnd type="none" w="sm" len="sm"/>
              </a:ln>
            </p:spPr>
            <p:txBody>
              <a:bodyPr wrap="none" anchor="ctr">
                <a:spAutoFit/>
              </a:bodyPr>
              <a:lstStyle/>
              <a:p>
                <a:pPr algn="ctr" eaLnBrk="0" hangingPunct="0"/>
                <a:r>
                  <a:rPr lang="en-US" b="1">
                    <a:latin typeface="Times New Roman" pitchFamily="18" charset="0"/>
                  </a:rPr>
                  <a:t>initialization</a:t>
                </a:r>
                <a:endParaRPr lang="en-US" sz="2400">
                  <a:latin typeface="Times New Roman" pitchFamily="18" charset="0"/>
                </a:endParaRPr>
              </a:p>
            </p:txBody>
          </p:sp>
        </p:grpSp>
        <p:cxnSp>
          <p:nvCxnSpPr>
            <p:cNvPr id="30733" name="AutoShape 27"/>
            <p:cNvCxnSpPr>
              <a:cxnSpLocks noChangeShapeType="1"/>
              <a:endCxn id="30735" idx="0"/>
            </p:cNvCxnSpPr>
            <p:nvPr/>
          </p:nvCxnSpPr>
          <p:spPr bwMode="auto">
            <a:xfrm>
              <a:off x="2616" y="864"/>
              <a:ext cx="0" cy="336"/>
            </a:xfrm>
            <a:prstGeom prst="straightConnector1">
              <a:avLst/>
            </a:prstGeom>
            <a:noFill/>
            <a:ln w="31750">
              <a:solidFill>
                <a:srgbClr val="FF0000"/>
              </a:solidFill>
              <a:round/>
              <a:headEnd type="none" w="sm" len="sm"/>
              <a:tailEnd type="triangle" w="lg" len="med"/>
            </a:ln>
          </p:spPr>
        </p:cxnSp>
      </p:grpSp>
      <p:sp>
        <p:nvSpPr>
          <p:cNvPr id="11" name="Footer Placeholder 10"/>
          <p:cNvSpPr>
            <a:spLocks noGrp="1"/>
          </p:cNvSpPr>
          <p:nvPr>
            <p:ph type="ftr" sz="quarter" idx="3"/>
          </p:nvPr>
        </p:nvSpPr>
        <p:spPr/>
        <p:txBody>
          <a:bodyPr/>
          <a:lstStyle/>
          <a:p>
            <a:pPr>
              <a:defRPr/>
            </a:pPr>
            <a:r>
              <a:rPr lang="en-US" smtClean="0"/>
              <a:t>Sajeeb Saha, Dept. of CSE, JnU</a:t>
            </a:r>
            <a:endParaRPr lang="en-US" dirty="0"/>
          </a:p>
        </p:txBody>
      </p:sp>
      <p:sp>
        <p:nvSpPr>
          <p:cNvPr id="12" name="Slide Number Placeholder 11"/>
          <p:cNvSpPr>
            <a:spLocks noGrp="1"/>
          </p:cNvSpPr>
          <p:nvPr>
            <p:ph type="sldNum" sz="quarter" idx="12"/>
          </p:nvPr>
        </p:nvSpPr>
        <p:spPr/>
        <p:txBody>
          <a:bodyPr/>
          <a:lstStyle/>
          <a:p>
            <a:fld id="{CE308FB9-473D-425F-91BA-31AB478CD0CF}" type="slidenum">
              <a:rPr lang="en-US" smtClean="0"/>
              <a:pPr/>
              <a:t>34</a:t>
            </a:fld>
            <a:endParaRPr lang="en-US"/>
          </a:p>
        </p:txBody>
      </p:sp>
      <p:sp>
        <p:nvSpPr>
          <p:cNvPr id="31"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Logic of a for loop</a:t>
            </a:r>
          </a:p>
        </p:txBody>
      </p:sp>
    </p:spTree>
    <p:extLst>
      <p:ext uri="{BB962C8B-B14F-4D97-AF65-F5344CB8AC3E}">
        <p14:creationId xmlns:p14="http://schemas.microsoft.com/office/powerpoint/2010/main" val="104068555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3"/>
          </p:nvPr>
        </p:nvSpPr>
        <p:spPr/>
        <p:txBody>
          <a:bodyPr/>
          <a:lstStyle/>
          <a:p>
            <a:pPr>
              <a:defRPr/>
            </a:pPr>
            <a:r>
              <a:rPr lang="en-US" smtClean="0"/>
              <a:t>Sajeeb Saha, Dept. of CSE, JnU</a:t>
            </a:r>
            <a:endParaRPr lang="en-US" dirty="0"/>
          </a:p>
        </p:txBody>
      </p:sp>
      <p:sp>
        <p:nvSpPr>
          <p:cNvPr id="12" name="Slide Number Placeholder 11"/>
          <p:cNvSpPr>
            <a:spLocks noGrp="1"/>
          </p:cNvSpPr>
          <p:nvPr>
            <p:ph type="sldNum" sz="quarter" idx="12"/>
          </p:nvPr>
        </p:nvSpPr>
        <p:spPr/>
        <p:txBody>
          <a:bodyPr/>
          <a:lstStyle/>
          <a:p>
            <a:fld id="{CE308FB9-473D-425F-91BA-31AB478CD0CF}" type="slidenum">
              <a:rPr lang="en-US" smtClean="0"/>
              <a:pPr/>
              <a:t>35</a:t>
            </a:fld>
            <a:endParaRPr lang="en-US"/>
          </a:p>
        </p:txBody>
      </p:sp>
      <p:sp>
        <p:nvSpPr>
          <p:cNvPr id="31"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for </a:t>
            </a:r>
            <a:r>
              <a:rPr lang="en-US" sz="4000" b="1" dirty="0">
                <a:solidFill>
                  <a:srgbClr val="002060"/>
                </a:solidFill>
                <a:latin typeface="Cambria" panose="02040503050406030204" pitchFamily="18" charset="0"/>
              </a:rPr>
              <a:t>L</a:t>
            </a:r>
            <a:r>
              <a:rPr lang="en-US" sz="4000" b="1" dirty="0" smtClean="0">
                <a:solidFill>
                  <a:srgbClr val="002060"/>
                </a:solidFill>
                <a:latin typeface="Cambria" panose="02040503050406030204" pitchFamily="18" charset="0"/>
              </a:rPr>
              <a:t>oop Example</a:t>
            </a:r>
            <a:endParaRPr lang="en-US" sz="4000" b="1" dirty="0">
              <a:solidFill>
                <a:srgbClr val="002060"/>
              </a:solidFill>
              <a:latin typeface="Cambria" panose="02040503050406030204" pitchFamily="18" charset="0"/>
            </a:endParaRPr>
          </a:p>
        </p:txBody>
      </p:sp>
      <p:sp>
        <p:nvSpPr>
          <p:cNvPr id="15" name="Rectangle 14"/>
          <p:cNvSpPr/>
          <p:nvPr/>
        </p:nvSpPr>
        <p:spPr>
          <a:xfrm>
            <a:off x="381000" y="1295400"/>
            <a:ext cx="8382000" cy="3785652"/>
          </a:xfrm>
          <a:prstGeom prst="rect">
            <a:avLst/>
          </a:prstGeom>
          <a:solidFill>
            <a:schemeClr val="bg1">
              <a:lumMod val="95000"/>
            </a:schemeClr>
          </a:solidFill>
        </p:spPr>
        <p:txBody>
          <a:bodyPr wrap="square">
            <a:spAutoFit/>
          </a:bodyPr>
          <a:lstStyle/>
          <a:p>
            <a:pPr>
              <a:lnSpc>
                <a:spcPct val="150000"/>
              </a:lnSpc>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a:lnSpc>
                <a:spcPct val="150000"/>
              </a:lnSpc>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main()</a:t>
            </a:r>
          </a:p>
          <a:p>
            <a:pPr>
              <a:lnSpc>
                <a:spcPct val="150000"/>
              </a:lnSpc>
            </a:pPr>
            <a:r>
              <a:rPr lang="en-US" dirty="0">
                <a:latin typeface="Courier New" panose="02070309020205020404" pitchFamily="49" charset="0"/>
                <a:cs typeface="Courier New" panose="02070309020205020404" pitchFamily="49" charset="0"/>
              </a:rPr>
              <a:t>{</a:t>
            </a:r>
          </a:p>
          <a:p>
            <a:pPr>
              <a:lnSpc>
                <a:spcPct val="150000"/>
              </a:lnSpc>
            </a:pPr>
            <a:r>
              <a:rPr lang="en-US" sz="1600" dirty="0">
                <a:latin typeface="Courier New" panose="02070309020205020404" pitchFamily="49" charset="0"/>
                <a:cs typeface="Courier New" panose="02070309020205020404" pitchFamily="49" charset="0"/>
              </a:rPr>
              <a:t>  // The loop goes while x &lt; 10, and x increases by one every loop</a:t>
            </a:r>
          </a:p>
          <a:p>
            <a:pPr>
              <a:lnSpc>
                <a:spcPct val="150000"/>
              </a:lnSpc>
            </a:pPr>
            <a:r>
              <a:rPr lang="en-US" dirty="0">
                <a:latin typeface="Courier New" panose="02070309020205020404" pitchFamily="49" charset="0"/>
                <a:cs typeface="Courier New" panose="02070309020205020404" pitchFamily="49" charset="0"/>
              </a:rPr>
              <a:t>  for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x &lt; 10; x++ ) {</a:t>
            </a:r>
          </a:p>
          <a:p>
            <a:pPr>
              <a:lnSpc>
                <a:spcPct val="150000"/>
              </a:lnSpc>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 x &lt;&lt;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nSpc>
                <a:spcPct val="150000"/>
              </a:lnSpc>
            </a:pPr>
            <a:r>
              <a:rPr lang="en-US" dirty="0">
                <a:latin typeface="Courier New" panose="02070309020205020404" pitchFamily="49" charset="0"/>
                <a:cs typeface="Courier New" panose="02070309020205020404" pitchFamily="49" charset="0"/>
              </a:rPr>
              <a:t>  }</a:t>
            </a:r>
          </a:p>
          <a:p>
            <a:pPr>
              <a:lnSpc>
                <a:spcPct val="150000"/>
              </a:lnSpc>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843949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type="body" idx="1"/>
          </p:nvPr>
        </p:nvSpPr>
        <p:spPr>
          <a:xfrm>
            <a:off x="457200" y="1371600"/>
            <a:ext cx="8229600" cy="731838"/>
          </a:xfrm>
          <a:noFill/>
        </p:spPr>
        <p:txBody>
          <a:bodyPr lIns="92075" tIns="46038" rIns="92075" bIns="46038"/>
          <a:lstStyle/>
          <a:p>
            <a:pPr eaLnBrk="1" hangingPunct="1">
              <a:buFont typeface="Wingdings" pitchFamily="2" charset="2"/>
              <a:buChar char="ü"/>
            </a:pPr>
            <a:r>
              <a:rPr lang="en-US" sz="2800" dirty="0" smtClean="0">
                <a:latin typeface="Times New Roman" pitchFamily="18" charset="0"/>
              </a:rPr>
              <a:t>The </a:t>
            </a:r>
            <a:r>
              <a:rPr lang="en-US" sz="2800" i="1" dirty="0" smtClean="0">
                <a:solidFill>
                  <a:srgbClr val="0000FF"/>
                </a:solidFill>
                <a:latin typeface="Times New Roman" pitchFamily="18" charset="0"/>
              </a:rPr>
              <a:t>while loop</a:t>
            </a:r>
            <a:r>
              <a:rPr lang="en-US" sz="2800" dirty="0" smtClean="0">
                <a:solidFill>
                  <a:srgbClr val="0000FF"/>
                </a:solidFill>
                <a:latin typeface="Times New Roman" pitchFamily="18" charset="0"/>
              </a:rPr>
              <a:t> </a:t>
            </a:r>
            <a:r>
              <a:rPr lang="en-US" sz="2800" dirty="0" smtClean="0">
                <a:latin typeface="Times New Roman" pitchFamily="18" charset="0"/>
              </a:rPr>
              <a:t>has the following syntax:</a:t>
            </a:r>
          </a:p>
          <a:p>
            <a:pPr eaLnBrk="1" hangingPunct="1">
              <a:buFont typeface="Wingdings" pitchFamily="2" charset="2"/>
              <a:buChar char="ü"/>
            </a:pPr>
            <a:endParaRPr lang="en-US" sz="2800" dirty="0" smtClean="0">
              <a:latin typeface="Times New Roman" pitchFamily="18" charset="0"/>
            </a:endParaRPr>
          </a:p>
        </p:txBody>
      </p:sp>
      <p:sp>
        <p:nvSpPr>
          <p:cNvPr id="20487" name="Text Box 4"/>
          <p:cNvSpPr txBox="1">
            <a:spLocks noChangeArrowheads="1"/>
          </p:cNvSpPr>
          <p:nvPr/>
        </p:nvSpPr>
        <p:spPr bwMode="auto">
          <a:xfrm>
            <a:off x="2971800" y="2054424"/>
            <a:ext cx="2879763" cy="1323439"/>
          </a:xfrm>
          <a:prstGeom prst="rect">
            <a:avLst/>
          </a:prstGeom>
          <a:noFill/>
          <a:ln w="12700">
            <a:noFill/>
            <a:miter lim="800000"/>
            <a:headEnd type="none" w="sm" len="sm"/>
            <a:tailEnd type="none" w="sm" len="sm"/>
          </a:ln>
        </p:spPr>
        <p:txBody>
          <a:bodyPr wrap="none" anchor="ctr">
            <a:spAutoFit/>
          </a:bodyPr>
          <a:lstStyle/>
          <a:p>
            <a:pPr eaLnBrk="0" hangingPunct="0"/>
            <a:r>
              <a:rPr lang="en-US" sz="2000" b="1" dirty="0" smtClean="0">
                <a:latin typeface="Cambria" panose="02040503050406030204" pitchFamily="18" charset="0"/>
              </a:rPr>
              <a:t>initialization;</a:t>
            </a:r>
          </a:p>
          <a:p>
            <a:pPr eaLnBrk="0" hangingPunct="0"/>
            <a:r>
              <a:rPr lang="en-US" sz="2000" b="1" dirty="0" smtClean="0">
                <a:latin typeface="Cambria" panose="02040503050406030204" pitchFamily="18" charset="0"/>
              </a:rPr>
              <a:t>while </a:t>
            </a:r>
            <a:r>
              <a:rPr lang="en-US" sz="2000" b="1" dirty="0">
                <a:latin typeface="Cambria" panose="02040503050406030204" pitchFamily="18" charset="0"/>
              </a:rPr>
              <a:t>(</a:t>
            </a:r>
            <a:r>
              <a:rPr lang="en-US" sz="2000" b="1" i="1" dirty="0">
                <a:solidFill>
                  <a:srgbClr val="0000FF"/>
                </a:solidFill>
                <a:latin typeface="Cambria" panose="02040503050406030204" pitchFamily="18" charset="0"/>
              </a:rPr>
              <a:t>condition</a:t>
            </a:r>
            <a:r>
              <a:rPr lang="en-US" sz="2000" b="1" dirty="0">
                <a:latin typeface="Cambria" panose="02040503050406030204" pitchFamily="18" charset="0"/>
              </a:rPr>
              <a:t>)</a:t>
            </a:r>
          </a:p>
          <a:p>
            <a:pPr eaLnBrk="0" hangingPunct="0"/>
            <a:r>
              <a:rPr lang="en-US" sz="2000" b="1" dirty="0">
                <a:latin typeface="Cambria" panose="02040503050406030204" pitchFamily="18" charset="0"/>
              </a:rPr>
              <a:t>    </a:t>
            </a:r>
            <a:r>
              <a:rPr lang="en-US" sz="2000" b="1" i="1" dirty="0">
                <a:solidFill>
                  <a:srgbClr val="0000FF"/>
                </a:solidFill>
                <a:latin typeface="Cambria" panose="02040503050406030204" pitchFamily="18" charset="0"/>
              </a:rPr>
              <a:t>statement</a:t>
            </a:r>
            <a:r>
              <a:rPr lang="en-US" sz="2000" b="1" dirty="0" smtClean="0">
                <a:latin typeface="Cambria" panose="02040503050406030204" pitchFamily="18" charset="0"/>
              </a:rPr>
              <a:t>;</a:t>
            </a:r>
          </a:p>
          <a:p>
            <a:pPr eaLnBrk="0" hangingPunct="0"/>
            <a:r>
              <a:rPr lang="en-US" sz="2000" b="1" dirty="0" smtClean="0">
                <a:latin typeface="Cambria" panose="02040503050406030204" pitchFamily="18" charset="0"/>
              </a:rPr>
              <a:t>increment/decrement;</a:t>
            </a:r>
            <a:endParaRPr lang="en-US" sz="2000" b="1" dirty="0">
              <a:latin typeface="Cambria" panose="02040503050406030204" pitchFamily="18" charset="0"/>
            </a:endParaRPr>
          </a:p>
        </p:txBody>
      </p:sp>
      <p:grpSp>
        <p:nvGrpSpPr>
          <p:cNvPr id="2" name="Group 5"/>
          <p:cNvGrpSpPr>
            <a:grpSpLocks/>
          </p:cNvGrpSpPr>
          <p:nvPr/>
        </p:nvGrpSpPr>
        <p:grpSpPr bwMode="auto">
          <a:xfrm>
            <a:off x="888830" y="2507839"/>
            <a:ext cx="2209800" cy="708025"/>
            <a:chOff x="432" y="1582"/>
            <a:chExt cx="1392" cy="446"/>
          </a:xfrm>
        </p:grpSpPr>
        <p:sp>
          <p:nvSpPr>
            <p:cNvPr id="20493" name="Text Box 6"/>
            <p:cNvSpPr txBox="1">
              <a:spLocks noChangeArrowheads="1"/>
            </p:cNvSpPr>
            <p:nvPr/>
          </p:nvSpPr>
          <p:spPr bwMode="auto">
            <a:xfrm>
              <a:off x="432" y="1582"/>
              <a:ext cx="1195"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latin typeface="Cambria" panose="02040503050406030204" pitchFamily="18" charset="0"/>
                </a:rPr>
                <a:t>while</a:t>
              </a:r>
              <a:r>
                <a:rPr lang="en-US" sz="2000" b="1" dirty="0">
                  <a:solidFill>
                    <a:schemeClr val="hlink"/>
                  </a:solidFill>
                  <a:latin typeface="Cambria" panose="02040503050406030204" pitchFamily="18" charset="0"/>
                </a:rPr>
                <a:t> is a</a:t>
              </a:r>
            </a:p>
            <a:p>
              <a:pPr algn="ctr" eaLnBrk="0" hangingPunct="0"/>
              <a:r>
                <a:rPr lang="en-US" sz="2000" b="1" dirty="0">
                  <a:solidFill>
                    <a:schemeClr val="hlink"/>
                  </a:solidFill>
                  <a:latin typeface="Cambria" panose="02040503050406030204" pitchFamily="18" charset="0"/>
                </a:rPr>
                <a:t>reserved word</a:t>
              </a:r>
              <a:endParaRPr lang="en-US" sz="2000" dirty="0">
                <a:solidFill>
                  <a:schemeClr val="hlink"/>
                </a:solidFill>
                <a:latin typeface="Cambria" panose="02040503050406030204" pitchFamily="18" charset="0"/>
              </a:endParaRPr>
            </a:p>
          </p:txBody>
        </p:sp>
        <p:sp>
          <p:nvSpPr>
            <p:cNvPr id="20494" name="Line 7"/>
            <p:cNvSpPr>
              <a:spLocks noChangeShapeType="1"/>
            </p:cNvSpPr>
            <p:nvPr/>
          </p:nvSpPr>
          <p:spPr bwMode="auto">
            <a:xfrm flipV="1">
              <a:off x="1536" y="1632"/>
              <a:ext cx="288" cy="96"/>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3" name="Group 8"/>
          <p:cNvGrpSpPr>
            <a:grpSpLocks/>
          </p:cNvGrpSpPr>
          <p:nvPr/>
        </p:nvGrpSpPr>
        <p:grpSpPr bwMode="auto">
          <a:xfrm>
            <a:off x="2286000" y="2774879"/>
            <a:ext cx="5880100" cy="1390650"/>
            <a:chOff x="1794" y="1920"/>
            <a:chExt cx="3704" cy="876"/>
          </a:xfrm>
        </p:grpSpPr>
        <p:sp>
          <p:nvSpPr>
            <p:cNvPr id="20491" name="Text Box 9"/>
            <p:cNvSpPr txBox="1">
              <a:spLocks noChangeArrowheads="1"/>
            </p:cNvSpPr>
            <p:nvPr/>
          </p:nvSpPr>
          <p:spPr bwMode="auto">
            <a:xfrm>
              <a:off x="1794" y="2350"/>
              <a:ext cx="3704"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If the </a:t>
              </a:r>
              <a:r>
                <a:rPr lang="en-US" sz="2000" b="1" i="1" dirty="0">
                  <a:solidFill>
                    <a:srgbClr val="0000FF"/>
                  </a:solidFill>
                  <a:latin typeface="Cambria" panose="02040503050406030204" pitchFamily="18" charset="0"/>
                </a:rPr>
                <a:t>condition</a:t>
              </a:r>
              <a:r>
                <a:rPr lang="en-US" sz="2000" b="1" dirty="0">
                  <a:solidFill>
                    <a:schemeClr val="hlink"/>
                  </a:solidFill>
                  <a:latin typeface="Cambria" panose="02040503050406030204" pitchFamily="18" charset="0"/>
                </a:rPr>
                <a:t> is true, the </a:t>
              </a:r>
              <a:r>
                <a:rPr lang="en-US" sz="2000" b="1" i="1" dirty="0">
                  <a:solidFill>
                    <a:srgbClr val="0000FF"/>
                  </a:solidFill>
                  <a:latin typeface="Cambria" panose="02040503050406030204" pitchFamily="18" charset="0"/>
                </a:rPr>
                <a:t>statement</a:t>
              </a:r>
              <a:r>
                <a:rPr lang="en-US" sz="2000" b="1" dirty="0">
                  <a:solidFill>
                    <a:schemeClr val="hlink"/>
                  </a:solidFill>
                  <a:latin typeface="Cambria" panose="02040503050406030204" pitchFamily="18" charset="0"/>
                </a:rPr>
                <a:t> is executed.</a:t>
              </a:r>
            </a:p>
            <a:p>
              <a:pPr algn="ctr" eaLnBrk="0" hangingPunct="0"/>
              <a:r>
                <a:rPr lang="en-US" sz="2000" b="1" dirty="0">
                  <a:solidFill>
                    <a:schemeClr val="hlink"/>
                  </a:solidFill>
                  <a:latin typeface="Cambria" panose="02040503050406030204" pitchFamily="18" charset="0"/>
                </a:rPr>
                <a:t>Then the </a:t>
              </a:r>
              <a:r>
                <a:rPr lang="en-US" sz="2000" b="1" i="1" dirty="0">
                  <a:solidFill>
                    <a:srgbClr val="0000FF"/>
                  </a:solidFill>
                  <a:latin typeface="Cambria" panose="02040503050406030204" pitchFamily="18" charset="0"/>
                </a:rPr>
                <a:t>condition</a:t>
              </a:r>
              <a:r>
                <a:rPr lang="en-US" sz="2000" b="1" dirty="0">
                  <a:solidFill>
                    <a:schemeClr val="hlink"/>
                  </a:solidFill>
                  <a:latin typeface="Cambria" panose="02040503050406030204" pitchFamily="18" charset="0"/>
                </a:rPr>
                <a:t> is evaluated again.</a:t>
              </a:r>
              <a:endParaRPr lang="en-US" sz="2000" dirty="0">
                <a:solidFill>
                  <a:schemeClr val="hlink"/>
                </a:solidFill>
                <a:latin typeface="Cambria" panose="02040503050406030204" pitchFamily="18" charset="0"/>
              </a:endParaRPr>
            </a:p>
          </p:txBody>
        </p:sp>
        <p:sp>
          <p:nvSpPr>
            <p:cNvPr id="20492" name="Line 10"/>
            <p:cNvSpPr>
              <a:spLocks noChangeShapeType="1"/>
            </p:cNvSpPr>
            <p:nvPr/>
          </p:nvSpPr>
          <p:spPr bwMode="auto">
            <a:xfrm flipH="1" flipV="1">
              <a:off x="3408" y="1920"/>
              <a:ext cx="192" cy="384"/>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sp>
        <p:nvSpPr>
          <p:cNvPr id="20490" name="Text Box 11"/>
          <p:cNvSpPr txBox="1">
            <a:spLocks noChangeArrowheads="1"/>
          </p:cNvSpPr>
          <p:nvPr/>
        </p:nvSpPr>
        <p:spPr bwMode="auto">
          <a:xfrm>
            <a:off x="1993730" y="5108504"/>
            <a:ext cx="5156540" cy="70788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The </a:t>
            </a:r>
            <a:r>
              <a:rPr lang="en-US" sz="2000" b="1" i="1" dirty="0">
                <a:solidFill>
                  <a:srgbClr val="0000FF"/>
                </a:solidFill>
                <a:latin typeface="Cambria" panose="02040503050406030204" pitchFamily="18" charset="0"/>
              </a:rPr>
              <a:t>statement</a:t>
            </a:r>
            <a:r>
              <a:rPr lang="en-US" sz="2000" b="1" dirty="0">
                <a:solidFill>
                  <a:schemeClr val="hlink"/>
                </a:solidFill>
                <a:latin typeface="Cambria" panose="02040503050406030204" pitchFamily="18" charset="0"/>
              </a:rPr>
              <a:t> is executed repeatedly until</a:t>
            </a:r>
          </a:p>
          <a:p>
            <a:pPr algn="ctr" eaLnBrk="0" hangingPunct="0"/>
            <a:r>
              <a:rPr lang="en-US" sz="2000" b="1" dirty="0">
                <a:solidFill>
                  <a:schemeClr val="hlink"/>
                </a:solidFill>
                <a:latin typeface="Cambria" panose="02040503050406030204" pitchFamily="18" charset="0"/>
              </a:rPr>
              <a:t>the </a:t>
            </a:r>
            <a:r>
              <a:rPr lang="en-US" sz="2000" b="1" i="1" dirty="0">
                <a:solidFill>
                  <a:srgbClr val="0000FF"/>
                </a:solidFill>
                <a:latin typeface="Cambria" panose="02040503050406030204" pitchFamily="18" charset="0"/>
              </a:rPr>
              <a:t>condition</a:t>
            </a:r>
            <a:r>
              <a:rPr lang="en-US" sz="2000" b="1" dirty="0">
                <a:solidFill>
                  <a:schemeClr val="hlink"/>
                </a:solidFill>
                <a:latin typeface="Cambria" panose="02040503050406030204" pitchFamily="18" charset="0"/>
              </a:rPr>
              <a:t> becomes false.</a:t>
            </a:r>
            <a:endParaRPr lang="en-US" sz="2000" dirty="0">
              <a:solidFill>
                <a:schemeClr val="hlink"/>
              </a:solidFill>
              <a:latin typeface="Cambria" panose="02040503050406030204" pitchFamily="18" charset="0"/>
            </a:endParaRPr>
          </a:p>
        </p:txBody>
      </p:sp>
      <p:sp>
        <p:nvSpPr>
          <p:cNvPr id="4" name="Footer Placeholder 3"/>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36</a:t>
            </a:fld>
            <a:endParaRPr lang="en-US"/>
          </a:p>
        </p:txBody>
      </p:sp>
      <p:sp>
        <p:nvSpPr>
          <p:cNvPr id="15"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while </a:t>
            </a:r>
            <a:r>
              <a:rPr lang="en-US" sz="4000" b="1" dirty="0" smtClean="0">
                <a:solidFill>
                  <a:srgbClr val="002060"/>
                </a:solidFill>
                <a:latin typeface="Cambria" panose="02040503050406030204" pitchFamily="18" charset="0"/>
              </a:rPr>
              <a:t>Loop</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419683403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37</a:t>
            </a:fld>
            <a:endParaRPr lang="en-US"/>
          </a:p>
        </p:txBody>
      </p:sp>
      <p:sp>
        <p:nvSpPr>
          <p:cNvPr id="15"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while Loop Example</a:t>
            </a:r>
            <a:endParaRPr lang="en-US" sz="4000" b="1" dirty="0">
              <a:solidFill>
                <a:srgbClr val="002060"/>
              </a:solidFill>
              <a:latin typeface="Cambria" panose="02040503050406030204" pitchFamily="18" charset="0"/>
            </a:endParaRPr>
          </a:p>
        </p:txBody>
      </p:sp>
      <p:sp>
        <p:nvSpPr>
          <p:cNvPr id="6" name="Rectangle 1"/>
          <p:cNvSpPr>
            <a:spLocks noGrp="1" noChangeArrowheads="1"/>
          </p:cNvSpPr>
          <p:nvPr>
            <p:ph type="body" idx="1"/>
          </p:nvPr>
        </p:nvSpPr>
        <p:spPr bwMode="auto">
          <a:xfrm>
            <a:off x="304800" y="1398656"/>
            <a:ext cx="8534400" cy="415498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#include &lt;</a:t>
            </a:r>
            <a:r>
              <a:rPr lang="en-US" sz="1800" dirty="0" err="1">
                <a:solidFill>
                  <a:srgbClr val="4078F2"/>
                </a:solidFill>
                <a:latin typeface="Courier New" panose="02070309020205020404" pitchFamily="49" charset="0"/>
                <a:cs typeface="Courier New" panose="02070309020205020404" pitchFamily="49" charset="0"/>
              </a:rPr>
              <a:t>iostream</a:t>
            </a:r>
            <a:r>
              <a:rPr lang="en-US" sz="1800" dirty="0" smtClean="0">
                <a:solidFill>
                  <a:srgbClr val="4078F2"/>
                </a:solidFill>
                <a:latin typeface="Courier New" panose="02070309020205020404" pitchFamily="49" charset="0"/>
                <a:cs typeface="Courier New" panose="02070309020205020404" pitchFamily="49" charset="0"/>
              </a:rPr>
              <a:t>&gt;</a:t>
            </a:r>
            <a:endParaRPr lang="en-US" sz="1800" dirty="0">
              <a:solidFill>
                <a:srgbClr val="4078F2"/>
              </a:solidFill>
              <a:latin typeface="Courier New" panose="02070309020205020404" pitchFamily="49" charset="0"/>
              <a:cs typeface="Courier New" panose="02070309020205020404" pitchFamily="49" charset="0"/>
            </a:endParaRP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using namespace </a:t>
            </a:r>
            <a:r>
              <a:rPr lang="en-US" sz="1800" dirty="0" err="1">
                <a:solidFill>
                  <a:srgbClr val="4078F2"/>
                </a:solidFill>
                <a:latin typeface="Courier New" panose="02070309020205020404" pitchFamily="49" charset="0"/>
                <a:cs typeface="Courier New" panose="02070309020205020404" pitchFamily="49" charset="0"/>
              </a:rPr>
              <a:t>std</a:t>
            </a:r>
            <a:r>
              <a:rPr lang="en-US" sz="1800" dirty="0">
                <a:solidFill>
                  <a:srgbClr val="4078F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err="1">
                <a:solidFill>
                  <a:srgbClr val="4078F2"/>
                </a:solidFill>
                <a:latin typeface="Courier New" panose="02070309020205020404" pitchFamily="49" charset="0"/>
                <a:cs typeface="Courier New" panose="02070309020205020404" pitchFamily="49" charset="0"/>
              </a:rPr>
              <a:t>int</a:t>
            </a:r>
            <a:r>
              <a:rPr lang="en-US" sz="1800" dirty="0">
                <a:solidFill>
                  <a:srgbClr val="4078F2"/>
                </a:solidFill>
                <a:latin typeface="Courier New" panose="02070309020205020404" pitchFamily="49" charset="0"/>
                <a:cs typeface="Courier New" panose="02070309020205020404" pitchFamily="49" charset="0"/>
              </a:rPr>
              <a:t> main()</a:t>
            </a: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  </a:t>
            </a:r>
            <a:r>
              <a:rPr lang="en-US" sz="1800" dirty="0" err="1">
                <a:solidFill>
                  <a:srgbClr val="4078F2"/>
                </a:solidFill>
                <a:latin typeface="Courier New" panose="02070309020205020404" pitchFamily="49" charset="0"/>
                <a:cs typeface="Courier New" panose="02070309020205020404" pitchFamily="49" charset="0"/>
              </a:rPr>
              <a:t>int</a:t>
            </a:r>
            <a:r>
              <a:rPr lang="en-US" sz="1800" dirty="0">
                <a:solidFill>
                  <a:srgbClr val="4078F2"/>
                </a:solidFill>
                <a:latin typeface="Courier New" panose="02070309020205020404" pitchFamily="49" charset="0"/>
                <a:cs typeface="Courier New" panose="02070309020205020404" pitchFamily="49" charset="0"/>
              </a:rPr>
              <a:t> x = 0;  // Don't forget to declare </a:t>
            </a:r>
            <a:r>
              <a:rPr lang="en-US" sz="1800" dirty="0" smtClean="0">
                <a:solidFill>
                  <a:srgbClr val="4078F2"/>
                </a:solidFill>
                <a:latin typeface="Courier New" panose="02070309020205020404" pitchFamily="49" charset="0"/>
                <a:cs typeface="Courier New" panose="02070309020205020404" pitchFamily="49" charset="0"/>
              </a:rPr>
              <a:t>variables</a:t>
            </a:r>
            <a:endParaRPr lang="en-US" sz="1800" dirty="0">
              <a:solidFill>
                <a:srgbClr val="4078F2"/>
              </a:solidFill>
              <a:latin typeface="Courier New" panose="02070309020205020404" pitchFamily="49" charset="0"/>
              <a:cs typeface="Courier New" panose="02070309020205020404" pitchFamily="49" charset="0"/>
            </a:endParaRP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  while ( x &lt; 10 ) { // While x is less than 10 </a:t>
            </a: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    </a:t>
            </a:r>
            <a:r>
              <a:rPr lang="en-US" sz="1800" dirty="0" err="1">
                <a:solidFill>
                  <a:srgbClr val="4078F2"/>
                </a:solidFill>
                <a:latin typeface="Courier New" panose="02070309020205020404" pitchFamily="49" charset="0"/>
                <a:cs typeface="Courier New" panose="02070309020205020404" pitchFamily="49" charset="0"/>
              </a:rPr>
              <a:t>cout</a:t>
            </a:r>
            <a:r>
              <a:rPr lang="en-US" sz="1800" dirty="0">
                <a:solidFill>
                  <a:srgbClr val="4078F2"/>
                </a:solidFill>
                <a:latin typeface="Courier New" panose="02070309020205020404" pitchFamily="49" charset="0"/>
                <a:cs typeface="Courier New" panose="02070309020205020404" pitchFamily="49" charset="0"/>
              </a:rPr>
              <a:t>&lt;&lt; x &lt;&lt;</a:t>
            </a:r>
            <a:r>
              <a:rPr lang="en-US" sz="1800" dirty="0" err="1">
                <a:solidFill>
                  <a:srgbClr val="4078F2"/>
                </a:solidFill>
                <a:latin typeface="Courier New" panose="02070309020205020404" pitchFamily="49" charset="0"/>
                <a:cs typeface="Courier New" panose="02070309020205020404" pitchFamily="49" charset="0"/>
              </a:rPr>
              <a:t>endl</a:t>
            </a:r>
            <a:r>
              <a:rPr lang="en-US" sz="1800" dirty="0">
                <a:solidFill>
                  <a:srgbClr val="4078F2"/>
                </a:solidFill>
                <a:latin typeface="Courier New" panose="02070309020205020404" pitchFamily="49" charset="0"/>
                <a:cs typeface="Courier New" panose="02070309020205020404" pitchFamily="49" charset="0"/>
              </a:rPr>
              <a:t>;</a:t>
            </a: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    x++;   </a:t>
            </a:r>
            <a:r>
              <a:rPr lang="en-US" sz="1800" dirty="0" smtClean="0">
                <a:solidFill>
                  <a:srgbClr val="4078F2"/>
                </a:solidFill>
                <a:latin typeface="Courier New" panose="02070309020205020404" pitchFamily="49" charset="0"/>
                <a:cs typeface="Courier New" panose="02070309020205020404" pitchFamily="49" charset="0"/>
              </a:rPr>
              <a:t>// </a:t>
            </a:r>
            <a:r>
              <a:rPr lang="en-US" sz="1800" dirty="0">
                <a:solidFill>
                  <a:srgbClr val="4078F2"/>
                </a:solidFill>
                <a:latin typeface="Courier New" panose="02070309020205020404" pitchFamily="49" charset="0"/>
                <a:cs typeface="Courier New" panose="02070309020205020404" pitchFamily="49" charset="0"/>
              </a:rPr>
              <a:t>Update x so the condition can be met eventually</a:t>
            </a:r>
          </a:p>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smtClean="0">
                <a:solidFill>
                  <a:srgbClr val="4078F2"/>
                </a:solidFill>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1256609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38</a:t>
            </a:fld>
            <a:endParaRPr lang="en-US"/>
          </a:p>
        </p:txBody>
      </p:sp>
      <p:sp>
        <p:nvSpPr>
          <p:cNvPr id="15"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for </a:t>
            </a:r>
            <a:r>
              <a:rPr lang="en-US" sz="4000" b="1" dirty="0" err="1" smtClean="0">
                <a:solidFill>
                  <a:srgbClr val="002060"/>
                </a:solidFill>
                <a:latin typeface="Cambria" panose="02040503050406030204" pitchFamily="18" charset="0"/>
              </a:rPr>
              <a:t>vs</a:t>
            </a:r>
            <a:r>
              <a:rPr lang="en-US" sz="4000" b="1" dirty="0" smtClean="0">
                <a:solidFill>
                  <a:srgbClr val="002060"/>
                </a:solidFill>
                <a:latin typeface="Cambria" panose="02040503050406030204" pitchFamily="18" charset="0"/>
              </a:rPr>
              <a:t> while Loop</a:t>
            </a:r>
            <a:endParaRPr lang="en-US" sz="4000" b="1" dirty="0">
              <a:solidFill>
                <a:srgbClr val="002060"/>
              </a:solidFill>
              <a:latin typeface="Cambria" panose="02040503050406030204" pitchFamily="18" charset="0"/>
            </a:endParaRPr>
          </a:p>
        </p:txBody>
      </p:sp>
      <p:sp>
        <p:nvSpPr>
          <p:cNvPr id="6" name="Rectangle 1"/>
          <p:cNvSpPr>
            <a:spLocks noGrp="1" noChangeArrowheads="1"/>
          </p:cNvSpPr>
          <p:nvPr>
            <p:ph type="body" idx="1"/>
          </p:nvPr>
        </p:nvSpPr>
        <p:spPr bwMode="auto">
          <a:xfrm>
            <a:off x="609600" y="1189910"/>
            <a:ext cx="7543800" cy="46782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078F2"/>
                </a:solidFill>
                <a:effectLst/>
                <a:latin typeface="Courier New" panose="02070309020205020404" pitchFamily="49" charset="0"/>
                <a:cs typeface="Courier New" panose="02070309020205020404" pitchFamily="49" charset="0"/>
              </a:rPr>
              <a:t>#include </a:t>
            </a:r>
            <a:r>
              <a:rPr kumimoji="0" lang="en-US" sz="1600" b="0" i="0" u="none" strike="noStrike" cap="none" normalizeH="0" baseline="0" dirty="0" smtClean="0">
                <a:ln>
                  <a:noFill/>
                </a:ln>
                <a:solidFill>
                  <a:srgbClr val="50A14F"/>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err="1" smtClean="0">
                <a:ln>
                  <a:noFill/>
                </a:ln>
                <a:solidFill>
                  <a:srgbClr val="50A14F"/>
                </a:solidFill>
                <a:effectLst/>
                <a:latin typeface="Courier New" panose="02070309020205020404" pitchFamily="49" charset="0"/>
                <a:cs typeface="Courier New" panose="02070309020205020404" pitchFamily="49" charset="0"/>
              </a:rPr>
              <a:t>iostream</a:t>
            </a:r>
            <a:r>
              <a:rPr kumimoji="0" lang="en-US" sz="1600" b="0" i="0" u="none" strike="noStrike" cap="none" normalizeH="0" baseline="0" dirty="0" smtClean="0">
                <a:ln>
                  <a:noFill/>
                </a:ln>
                <a:solidFill>
                  <a:srgbClr val="50A14F"/>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A626A4"/>
                </a:solidFill>
                <a:effectLst/>
                <a:latin typeface="Courier New" panose="02070309020205020404" pitchFamily="49" charset="0"/>
                <a:cs typeface="Courier New" panose="02070309020205020404" pitchFamily="49" charset="0"/>
              </a:rPr>
              <a:t>using</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626A4"/>
                </a:solidFill>
                <a:effectLst/>
                <a:latin typeface="Courier New" panose="02070309020205020404" pitchFamily="49" charset="0"/>
                <a:cs typeface="Courier New" panose="02070309020205020404" pitchFamily="49" charset="0"/>
              </a:rPr>
              <a:t>namespace</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A626A4"/>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4078F2"/>
                </a:solidFill>
                <a:effectLst/>
                <a:latin typeface="Courier New" panose="02070309020205020404" pitchFamily="49" charset="0"/>
                <a:cs typeface="Courier New" panose="02070309020205020404" pitchFamily="49" charset="0"/>
              </a:rPr>
              <a:t>main</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 </a:t>
            </a:r>
          </a:p>
          <a:p>
            <a:pPr marL="400050" lvl="1" indent="0">
              <a:spcBef>
                <a:spcPct val="0"/>
              </a:spcBef>
              <a:buFontTx/>
              <a:buNone/>
            </a:pPr>
            <a:r>
              <a:rPr kumimoji="0" lang="en-US" sz="1600" b="0" i="0" u="none" strike="noStrike" cap="none" normalizeH="0" baseline="0" dirty="0" err="1" smtClean="0">
                <a:ln>
                  <a:noFill/>
                </a:ln>
                <a:solidFill>
                  <a:srgbClr val="A626A4"/>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number; </a:t>
            </a:r>
          </a:p>
          <a:p>
            <a:pPr marL="400050" lvl="1" indent="0">
              <a:spcBef>
                <a:spcPct val="0"/>
              </a:spcBef>
              <a:buFontTx/>
              <a:buNone/>
            </a:pPr>
            <a:r>
              <a:rPr kumimoji="0" lang="en-US" sz="1600" b="0" i="0" u="none" strike="noStrike" cap="none" normalizeH="0" baseline="0" dirty="0" err="1" smtClean="0">
                <a:ln>
                  <a:noFill/>
                </a:ln>
                <a:solidFill>
                  <a:srgbClr val="A626A4"/>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sum = </a:t>
            </a:r>
            <a:r>
              <a:rPr kumimoji="0" lang="en-US" sz="1600" b="0" i="0" u="none" strike="noStrike" cap="none" normalizeH="0" baseline="0" dirty="0" smtClean="0">
                <a:ln>
                  <a:noFill/>
                </a:ln>
                <a:solidFill>
                  <a:srgbClr val="986801"/>
                </a:solidFill>
                <a:effectLst/>
                <a:latin typeface="Courier New" panose="02070309020205020404" pitchFamily="49" charset="0"/>
                <a:cs typeface="Courier New" panose="02070309020205020404" pitchFamily="49" charset="0"/>
              </a:rPr>
              <a:t>0</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smtClean="0">
                <a:ln>
                  <a:noFill/>
                </a:ln>
                <a:solidFill>
                  <a:srgbClr val="A0A1A7"/>
                </a:solidFill>
                <a:effectLst/>
                <a:latin typeface="Courier New" panose="02070309020205020404" pitchFamily="49" charset="0"/>
                <a:cs typeface="Courier New" panose="02070309020205020404" pitchFamily="49" charset="0"/>
              </a:rPr>
              <a:t>// take input from the user</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cout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&lt;&lt; </a:t>
            </a:r>
            <a:r>
              <a:rPr kumimoji="0" lang="en-US" sz="1600" b="0" i="0" u="none" strike="noStrike" cap="none" normalizeH="0" baseline="0" dirty="0" smtClean="0">
                <a:ln>
                  <a:noFill/>
                </a:ln>
                <a:solidFill>
                  <a:srgbClr val="50A14F"/>
                </a:solidFill>
                <a:effectLst/>
                <a:latin typeface="Courier New" panose="02070309020205020404" pitchFamily="49" charset="0"/>
                <a:cs typeface="Courier New" panose="02070309020205020404" pitchFamily="49" charset="0"/>
              </a:rPr>
              <a:t>"Enter a number: "</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cin</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&gt;&gt; number; </a:t>
            </a:r>
          </a:p>
          <a:p>
            <a:pPr marL="400050" lvl="1" indent="0">
              <a:spcBef>
                <a:spcPct val="0"/>
              </a:spcBef>
              <a:buFontTx/>
              <a:buNone/>
            </a:pPr>
            <a:r>
              <a:rPr kumimoji="0" lang="en-US" sz="1600" b="0" i="0" u="none" strike="noStrike" cap="none" normalizeH="0" baseline="0" dirty="0" smtClean="0">
                <a:ln>
                  <a:noFill/>
                </a:ln>
                <a:solidFill>
                  <a:srgbClr val="A626A4"/>
                </a:solidFill>
                <a:effectLst/>
                <a:latin typeface="Courier New" panose="02070309020205020404" pitchFamily="49" charset="0"/>
                <a:cs typeface="Courier New" panose="02070309020205020404" pitchFamily="49" charset="0"/>
              </a:rPr>
              <a:t>while</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(number &gt;= </a:t>
            </a:r>
            <a:r>
              <a:rPr kumimoji="0" lang="en-US" sz="1600" b="0" i="0" u="none" strike="noStrike" cap="none" normalizeH="0" baseline="0" dirty="0" smtClean="0">
                <a:ln>
                  <a:noFill/>
                </a:ln>
                <a:solidFill>
                  <a:srgbClr val="986801"/>
                </a:solidFill>
                <a:effectLst/>
                <a:latin typeface="Courier New" panose="02070309020205020404" pitchFamily="49" charset="0"/>
                <a:cs typeface="Courier New" panose="02070309020205020404" pitchFamily="49" charset="0"/>
              </a:rPr>
              <a:t>0</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 </a:t>
            </a:r>
          </a:p>
          <a:p>
            <a:pPr marL="400050" lvl="1" indent="0">
              <a:spcBef>
                <a:spcPct val="0"/>
              </a:spcBef>
              <a:buFontTx/>
              <a:buNone/>
            </a:pPr>
            <a:r>
              <a:rPr kumimoji="0" lang="en-US" sz="1600" b="0" i="0" u="none" strike="noStrike" cap="none" normalizeH="0" baseline="0" dirty="0" smtClean="0">
                <a:ln>
                  <a:noFill/>
                </a:ln>
                <a:solidFill>
                  <a:srgbClr val="A0A1A7"/>
                </a:solidFill>
                <a:effectLst/>
                <a:latin typeface="Courier New" panose="02070309020205020404" pitchFamily="49" charset="0"/>
                <a:cs typeface="Courier New" panose="02070309020205020404" pitchFamily="49" charset="0"/>
              </a:rPr>
              <a:t>// add all positive numbers</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sum += number; </a:t>
            </a:r>
          </a:p>
          <a:p>
            <a:pPr marL="400050" lvl="1" indent="0">
              <a:spcBef>
                <a:spcPct val="0"/>
              </a:spcBef>
              <a:buFontTx/>
              <a:buNone/>
            </a:pPr>
            <a:r>
              <a:rPr kumimoji="0" lang="en-US" sz="1600" b="0" i="0" u="none" strike="noStrike" cap="none" normalizeH="0" baseline="0" dirty="0" smtClean="0">
                <a:ln>
                  <a:noFill/>
                </a:ln>
                <a:solidFill>
                  <a:srgbClr val="A0A1A7"/>
                </a:solidFill>
                <a:effectLst/>
                <a:latin typeface="Courier New" panose="02070309020205020404" pitchFamily="49" charset="0"/>
                <a:cs typeface="Courier New" panose="02070309020205020404" pitchFamily="49" charset="0"/>
              </a:rPr>
              <a:t>// take input again if the number is positive</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cout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&lt;&lt; </a:t>
            </a:r>
            <a:r>
              <a:rPr kumimoji="0" lang="en-US" sz="1600" b="0" i="0" u="none" strike="noStrike" cap="none" normalizeH="0" baseline="0" dirty="0" smtClean="0">
                <a:ln>
                  <a:noFill/>
                </a:ln>
                <a:solidFill>
                  <a:srgbClr val="50A14F"/>
                </a:solidFill>
                <a:effectLst/>
                <a:latin typeface="Courier New" panose="02070309020205020404" pitchFamily="49" charset="0"/>
                <a:cs typeface="Courier New" panose="02070309020205020404" pitchFamily="49" charset="0"/>
              </a:rPr>
              <a:t>"Enter a number: "</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cin</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&gt;&gt; number; </a:t>
            </a:r>
          </a:p>
          <a:p>
            <a:pPr marL="400050" lvl="1" indent="0">
              <a:spcBef>
                <a:spcPct val="0"/>
              </a:spcBef>
              <a:buFontTx/>
              <a:buNone/>
            </a:pP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smtClean="0">
                <a:ln>
                  <a:noFill/>
                </a:ln>
                <a:solidFill>
                  <a:srgbClr val="A0A1A7"/>
                </a:solidFill>
                <a:effectLst/>
                <a:latin typeface="Courier New" panose="02070309020205020404" pitchFamily="49" charset="0"/>
                <a:cs typeface="Courier New" panose="02070309020205020404" pitchFamily="49" charset="0"/>
              </a:rPr>
              <a:t>// display the sum</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cout</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&lt;&lt; </a:t>
            </a:r>
            <a:r>
              <a:rPr kumimoji="0" lang="en-US" sz="1600" b="0" i="0" u="none" strike="noStrike" cap="none" normalizeH="0" baseline="0" dirty="0" smtClean="0">
                <a:ln>
                  <a:noFill/>
                </a:ln>
                <a:solidFill>
                  <a:srgbClr val="50A14F"/>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50A14F"/>
                </a:solidFill>
                <a:effectLst/>
                <a:latin typeface="Courier New" panose="02070309020205020404" pitchFamily="49" charset="0"/>
                <a:cs typeface="Courier New" panose="02070309020205020404" pitchFamily="49" charset="0"/>
              </a:rPr>
              <a:t>nThe</a:t>
            </a:r>
            <a:r>
              <a:rPr kumimoji="0" lang="en-US" sz="1600" b="0" i="0" u="none" strike="noStrike" cap="none" normalizeH="0" baseline="0" dirty="0" smtClean="0">
                <a:ln>
                  <a:noFill/>
                </a:ln>
                <a:solidFill>
                  <a:srgbClr val="50A14F"/>
                </a:solidFill>
                <a:effectLst/>
                <a:latin typeface="Courier New" panose="02070309020205020404" pitchFamily="49" charset="0"/>
                <a:cs typeface="Courier New" panose="02070309020205020404" pitchFamily="49" charset="0"/>
              </a:rPr>
              <a:t> sum is "</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&lt;&lt; sum &lt;&lt; </a:t>
            </a:r>
            <a:r>
              <a:rPr kumimoji="0" lang="en-US" sz="1600" b="0" i="0" u="none" strike="noStrike" cap="none" normalizeH="0" baseline="0" dirty="0" err="1" smtClean="0">
                <a:ln>
                  <a:noFill/>
                </a:ln>
                <a:solidFill>
                  <a:srgbClr val="C18401"/>
                </a:solidFill>
                <a:effectLst/>
                <a:latin typeface="Courier New" panose="02070309020205020404" pitchFamily="49" charset="0"/>
                <a:cs typeface="Courier New" panose="02070309020205020404" pitchFamily="49" charset="0"/>
              </a:rPr>
              <a:t>endl</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400050" lvl="1" indent="0">
              <a:spcBef>
                <a:spcPct val="0"/>
              </a:spcBef>
              <a:buFontTx/>
              <a:buNone/>
            </a:pPr>
            <a:r>
              <a:rPr kumimoji="0" lang="en-US" sz="1600" b="0" i="0" u="none" strike="noStrike" cap="none" normalizeH="0" baseline="0" dirty="0" smtClean="0">
                <a:ln>
                  <a:noFill/>
                </a:ln>
                <a:solidFill>
                  <a:srgbClr val="A626A4"/>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986801"/>
                </a:solidFill>
                <a:effectLst/>
                <a:latin typeface="Courier New" panose="02070309020205020404" pitchFamily="49" charset="0"/>
                <a:cs typeface="Courier New" panose="02070309020205020404" pitchFamily="49" charset="0"/>
              </a:rPr>
              <a:t>0</a:t>
            </a: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83A42"/>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4459572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type="body" idx="1"/>
          </p:nvPr>
        </p:nvSpPr>
        <p:spPr>
          <a:xfrm>
            <a:off x="457200" y="1371600"/>
            <a:ext cx="8229600" cy="731838"/>
          </a:xfrm>
          <a:noFill/>
        </p:spPr>
        <p:txBody>
          <a:bodyPr lIns="92075" tIns="46038" rIns="92075" bIns="46038"/>
          <a:lstStyle/>
          <a:p>
            <a:pPr eaLnBrk="1" hangingPunct="1">
              <a:buFont typeface="Wingdings" pitchFamily="2" charset="2"/>
              <a:buChar char="ü"/>
            </a:pPr>
            <a:r>
              <a:rPr lang="en-US" sz="2800" dirty="0" smtClean="0">
                <a:latin typeface="Times New Roman" pitchFamily="18" charset="0"/>
              </a:rPr>
              <a:t>The </a:t>
            </a:r>
            <a:r>
              <a:rPr lang="en-US" sz="2800" i="1" dirty="0" smtClean="0">
                <a:solidFill>
                  <a:srgbClr val="0000FF"/>
                </a:solidFill>
                <a:latin typeface="Times New Roman" pitchFamily="18" charset="0"/>
              </a:rPr>
              <a:t>do-while loop</a:t>
            </a:r>
            <a:r>
              <a:rPr lang="en-US" sz="2800" dirty="0" smtClean="0">
                <a:solidFill>
                  <a:srgbClr val="0000FF"/>
                </a:solidFill>
                <a:latin typeface="Times New Roman" pitchFamily="18" charset="0"/>
              </a:rPr>
              <a:t> </a:t>
            </a:r>
            <a:r>
              <a:rPr lang="en-US" sz="2800" dirty="0" smtClean="0">
                <a:latin typeface="Times New Roman" pitchFamily="18" charset="0"/>
              </a:rPr>
              <a:t>has the following syntax:</a:t>
            </a:r>
          </a:p>
          <a:p>
            <a:pPr eaLnBrk="1" hangingPunct="1">
              <a:buFont typeface="Wingdings" pitchFamily="2" charset="2"/>
              <a:buChar char="ü"/>
            </a:pPr>
            <a:endParaRPr lang="en-US" sz="2800" dirty="0" smtClean="0">
              <a:latin typeface="Times New Roman" pitchFamily="18" charset="0"/>
            </a:endParaRPr>
          </a:p>
        </p:txBody>
      </p:sp>
      <p:sp>
        <p:nvSpPr>
          <p:cNvPr id="20487" name="Text Box 4"/>
          <p:cNvSpPr txBox="1">
            <a:spLocks noChangeArrowheads="1"/>
          </p:cNvSpPr>
          <p:nvPr/>
        </p:nvSpPr>
        <p:spPr bwMode="auto">
          <a:xfrm>
            <a:off x="2582863" y="2833737"/>
            <a:ext cx="2412263" cy="1938992"/>
          </a:xfrm>
          <a:prstGeom prst="rect">
            <a:avLst/>
          </a:prstGeom>
          <a:noFill/>
          <a:ln w="12700">
            <a:noFill/>
            <a:miter lim="800000"/>
            <a:headEnd type="none" w="sm" len="sm"/>
            <a:tailEnd type="none" w="sm" len="sm"/>
          </a:ln>
        </p:spPr>
        <p:txBody>
          <a:bodyPr wrap="none" anchor="ctr">
            <a:spAutoFit/>
          </a:bodyPr>
          <a:lstStyle/>
          <a:p>
            <a:pPr eaLnBrk="0" hangingPunct="0">
              <a:lnSpc>
                <a:spcPct val="150000"/>
              </a:lnSpc>
            </a:pPr>
            <a:r>
              <a:rPr lang="en-US" sz="2000" b="1" dirty="0" smtClean="0">
                <a:latin typeface="Cambria" panose="02040503050406030204" pitchFamily="18" charset="0"/>
              </a:rPr>
              <a:t>initialization;</a:t>
            </a:r>
          </a:p>
          <a:p>
            <a:pPr eaLnBrk="0" hangingPunct="0">
              <a:lnSpc>
                <a:spcPct val="150000"/>
              </a:lnSpc>
            </a:pPr>
            <a:r>
              <a:rPr lang="en-US" sz="2000" b="1" dirty="0" smtClean="0">
                <a:latin typeface="Cambria" panose="02040503050406030204" pitchFamily="18" charset="0"/>
              </a:rPr>
              <a:t>do {</a:t>
            </a:r>
          </a:p>
          <a:p>
            <a:pPr eaLnBrk="0" hangingPunct="0">
              <a:lnSpc>
                <a:spcPct val="150000"/>
              </a:lnSpc>
            </a:pPr>
            <a:r>
              <a:rPr lang="en-US" sz="2000" b="1" i="1" dirty="0">
                <a:solidFill>
                  <a:srgbClr val="0000FF"/>
                </a:solidFill>
                <a:latin typeface="Cambria" panose="02040503050406030204" pitchFamily="18" charset="0"/>
              </a:rPr>
              <a:t> </a:t>
            </a:r>
            <a:r>
              <a:rPr lang="en-US" sz="2000" b="1" i="1" dirty="0" smtClean="0">
                <a:solidFill>
                  <a:srgbClr val="0000FF"/>
                </a:solidFill>
                <a:latin typeface="Cambria" panose="02040503050406030204" pitchFamily="18" charset="0"/>
              </a:rPr>
              <a:t>       statement</a:t>
            </a:r>
            <a:r>
              <a:rPr lang="en-US" sz="2000" b="1" dirty="0" smtClean="0">
                <a:latin typeface="Cambria" panose="02040503050406030204" pitchFamily="18" charset="0"/>
              </a:rPr>
              <a:t>;</a:t>
            </a:r>
          </a:p>
          <a:p>
            <a:pPr eaLnBrk="0" hangingPunct="0">
              <a:lnSpc>
                <a:spcPct val="150000"/>
              </a:lnSpc>
            </a:pPr>
            <a:r>
              <a:rPr lang="en-US" sz="2000" b="1" dirty="0" smtClean="0">
                <a:latin typeface="Cambria" panose="02040503050406030204" pitchFamily="18" charset="0"/>
              </a:rPr>
              <a:t>} while </a:t>
            </a:r>
            <a:r>
              <a:rPr lang="en-US" sz="2000" b="1" dirty="0">
                <a:latin typeface="Cambria" panose="02040503050406030204" pitchFamily="18" charset="0"/>
              </a:rPr>
              <a:t>(</a:t>
            </a:r>
            <a:r>
              <a:rPr lang="en-US" sz="2000" b="1" i="1" dirty="0">
                <a:solidFill>
                  <a:srgbClr val="0000FF"/>
                </a:solidFill>
                <a:latin typeface="Cambria" panose="02040503050406030204" pitchFamily="18" charset="0"/>
              </a:rPr>
              <a:t>condition</a:t>
            </a:r>
            <a:r>
              <a:rPr lang="en-US" sz="2000" b="1" dirty="0" smtClean="0">
                <a:latin typeface="Cambria" panose="02040503050406030204" pitchFamily="18" charset="0"/>
              </a:rPr>
              <a:t>);</a:t>
            </a:r>
            <a:endParaRPr lang="en-US" sz="2000" b="1" dirty="0">
              <a:latin typeface="Cambria" panose="02040503050406030204" pitchFamily="18" charset="0"/>
            </a:endParaRPr>
          </a:p>
        </p:txBody>
      </p:sp>
      <p:grpSp>
        <p:nvGrpSpPr>
          <p:cNvPr id="2" name="Group 5"/>
          <p:cNvGrpSpPr>
            <a:grpSpLocks/>
          </p:cNvGrpSpPr>
          <p:nvPr/>
        </p:nvGrpSpPr>
        <p:grpSpPr bwMode="auto">
          <a:xfrm>
            <a:off x="373063" y="3329898"/>
            <a:ext cx="2209800" cy="708025"/>
            <a:chOff x="432" y="1582"/>
            <a:chExt cx="1392" cy="446"/>
          </a:xfrm>
        </p:grpSpPr>
        <p:sp>
          <p:nvSpPr>
            <p:cNvPr id="20493" name="Text Box 6"/>
            <p:cNvSpPr txBox="1">
              <a:spLocks noChangeArrowheads="1"/>
            </p:cNvSpPr>
            <p:nvPr/>
          </p:nvSpPr>
          <p:spPr bwMode="auto">
            <a:xfrm>
              <a:off x="432" y="1582"/>
              <a:ext cx="1195"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smtClean="0">
                  <a:latin typeface="Cambria" panose="02040503050406030204" pitchFamily="18" charset="0"/>
                </a:rPr>
                <a:t>do</a:t>
              </a:r>
              <a:r>
                <a:rPr lang="en-US" sz="2000" b="1" dirty="0" smtClean="0">
                  <a:solidFill>
                    <a:schemeClr val="hlink"/>
                  </a:solidFill>
                  <a:latin typeface="Cambria" panose="02040503050406030204" pitchFamily="18" charset="0"/>
                </a:rPr>
                <a:t> </a:t>
              </a:r>
              <a:r>
                <a:rPr lang="en-US" sz="2000" b="1" dirty="0">
                  <a:solidFill>
                    <a:schemeClr val="hlink"/>
                  </a:solidFill>
                  <a:latin typeface="Cambria" panose="02040503050406030204" pitchFamily="18" charset="0"/>
                </a:rPr>
                <a:t>is a</a:t>
              </a:r>
            </a:p>
            <a:p>
              <a:pPr algn="ctr" eaLnBrk="0" hangingPunct="0"/>
              <a:r>
                <a:rPr lang="en-US" sz="2000" b="1" dirty="0">
                  <a:solidFill>
                    <a:schemeClr val="hlink"/>
                  </a:solidFill>
                  <a:latin typeface="Cambria" panose="02040503050406030204" pitchFamily="18" charset="0"/>
                </a:rPr>
                <a:t>reserved word</a:t>
              </a:r>
              <a:endParaRPr lang="en-US" sz="2000" dirty="0">
                <a:solidFill>
                  <a:schemeClr val="hlink"/>
                </a:solidFill>
                <a:latin typeface="Cambria" panose="02040503050406030204" pitchFamily="18" charset="0"/>
              </a:endParaRPr>
            </a:p>
          </p:txBody>
        </p:sp>
        <p:sp>
          <p:nvSpPr>
            <p:cNvPr id="20494" name="Line 7"/>
            <p:cNvSpPr>
              <a:spLocks noChangeShapeType="1"/>
            </p:cNvSpPr>
            <p:nvPr/>
          </p:nvSpPr>
          <p:spPr bwMode="auto">
            <a:xfrm flipV="1">
              <a:off x="1536" y="1632"/>
              <a:ext cx="288" cy="96"/>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grpSp>
        <p:nvGrpSpPr>
          <p:cNvPr id="3" name="Group 8"/>
          <p:cNvGrpSpPr>
            <a:grpSpLocks/>
          </p:cNvGrpSpPr>
          <p:nvPr/>
        </p:nvGrpSpPr>
        <p:grpSpPr bwMode="auto">
          <a:xfrm>
            <a:off x="1371600" y="4490787"/>
            <a:ext cx="5880100" cy="1390650"/>
            <a:chOff x="1794" y="1920"/>
            <a:chExt cx="3704" cy="876"/>
          </a:xfrm>
        </p:grpSpPr>
        <p:sp>
          <p:nvSpPr>
            <p:cNvPr id="20491" name="Text Box 9"/>
            <p:cNvSpPr txBox="1">
              <a:spLocks noChangeArrowheads="1"/>
            </p:cNvSpPr>
            <p:nvPr/>
          </p:nvSpPr>
          <p:spPr bwMode="auto">
            <a:xfrm>
              <a:off x="1794" y="2350"/>
              <a:ext cx="3704" cy="44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If the </a:t>
              </a:r>
              <a:r>
                <a:rPr lang="en-US" sz="2000" b="1" i="1" dirty="0">
                  <a:solidFill>
                    <a:srgbClr val="0000FF"/>
                  </a:solidFill>
                  <a:latin typeface="Cambria" panose="02040503050406030204" pitchFamily="18" charset="0"/>
                </a:rPr>
                <a:t>condition</a:t>
              </a:r>
              <a:r>
                <a:rPr lang="en-US" sz="2000" b="1" dirty="0">
                  <a:solidFill>
                    <a:schemeClr val="hlink"/>
                  </a:solidFill>
                  <a:latin typeface="Cambria" panose="02040503050406030204" pitchFamily="18" charset="0"/>
                </a:rPr>
                <a:t> is true, the </a:t>
              </a:r>
              <a:r>
                <a:rPr lang="en-US" sz="2000" b="1" i="1" dirty="0">
                  <a:solidFill>
                    <a:srgbClr val="0000FF"/>
                  </a:solidFill>
                  <a:latin typeface="Cambria" panose="02040503050406030204" pitchFamily="18" charset="0"/>
                </a:rPr>
                <a:t>statement</a:t>
              </a:r>
              <a:r>
                <a:rPr lang="en-US" sz="2000" b="1" dirty="0">
                  <a:solidFill>
                    <a:schemeClr val="hlink"/>
                  </a:solidFill>
                  <a:latin typeface="Cambria" panose="02040503050406030204" pitchFamily="18" charset="0"/>
                </a:rPr>
                <a:t> is executed.</a:t>
              </a:r>
            </a:p>
            <a:p>
              <a:pPr algn="ctr" eaLnBrk="0" hangingPunct="0"/>
              <a:r>
                <a:rPr lang="en-US" sz="2000" b="1" dirty="0">
                  <a:solidFill>
                    <a:schemeClr val="hlink"/>
                  </a:solidFill>
                  <a:latin typeface="Cambria" panose="02040503050406030204" pitchFamily="18" charset="0"/>
                </a:rPr>
                <a:t>Then the </a:t>
              </a:r>
              <a:r>
                <a:rPr lang="en-US" sz="2000" b="1" i="1" dirty="0">
                  <a:solidFill>
                    <a:srgbClr val="0000FF"/>
                  </a:solidFill>
                  <a:latin typeface="Cambria" panose="02040503050406030204" pitchFamily="18" charset="0"/>
                </a:rPr>
                <a:t>condition</a:t>
              </a:r>
              <a:r>
                <a:rPr lang="en-US" sz="2000" b="1" dirty="0">
                  <a:solidFill>
                    <a:schemeClr val="hlink"/>
                  </a:solidFill>
                  <a:latin typeface="Cambria" panose="02040503050406030204" pitchFamily="18" charset="0"/>
                </a:rPr>
                <a:t> is evaluated again.</a:t>
              </a:r>
              <a:endParaRPr lang="en-US" sz="2000" dirty="0">
                <a:solidFill>
                  <a:schemeClr val="hlink"/>
                </a:solidFill>
                <a:latin typeface="Cambria" panose="02040503050406030204" pitchFamily="18" charset="0"/>
              </a:endParaRPr>
            </a:p>
          </p:txBody>
        </p:sp>
        <p:sp>
          <p:nvSpPr>
            <p:cNvPr id="20492" name="Line 10"/>
            <p:cNvSpPr>
              <a:spLocks noChangeShapeType="1"/>
            </p:cNvSpPr>
            <p:nvPr/>
          </p:nvSpPr>
          <p:spPr bwMode="auto">
            <a:xfrm flipH="1" flipV="1">
              <a:off x="3408" y="1920"/>
              <a:ext cx="192" cy="384"/>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grpSp>
      <p:sp>
        <p:nvSpPr>
          <p:cNvPr id="20490" name="Text Box 11"/>
          <p:cNvSpPr txBox="1">
            <a:spLocks noChangeArrowheads="1"/>
          </p:cNvSpPr>
          <p:nvPr/>
        </p:nvSpPr>
        <p:spPr bwMode="auto">
          <a:xfrm>
            <a:off x="984189" y="1995731"/>
            <a:ext cx="8121711" cy="707886"/>
          </a:xfrm>
          <a:prstGeom prst="rect">
            <a:avLst/>
          </a:prstGeom>
          <a:noFill/>
          <a:ln w="12700">
            <a:noFill/>
            <a:miter lim="800000"/>
            <a:headEnd type="none" w="sm" len="sm"/>
            <a:tailEnd type="none" w="sm" len="sm"/>
          </a:ln>
        </p:spPr>
        <p:txBody>
          <a:bodyPr wrap="none" anchor="ctr">
            <a:spAutoFit/>
          </a:bodyPr>
          <a:lstStyle/>
          <a:p>
            <a:pPr algn="ctr" eaLnBrk="0" hangingPunct="0"/>
            <a:r>
              <a:rPr lang="en-US" sz="2000" b="1" dirty="0">
                <a:solidFill>
                  <a:schemeClr val="hlink"/>
                </a:solidFill>
                <a:latin typeface="Cambria" panose="02040503050406030204" pitchFamily="18" charset="0"/>
              </a:rPr>
              <a:t>The </a:t>
            </a:r>
            <a:r>
              <a:rPr lang="en-US" sz="2000" b="1" i="1" dirty="0">
                <a:solidFill>
                  <a:srgbClr val="0000FF"/>
                </a:solidFill>
                <a:latin typeface="Cambria" panose="02040503050406030204" pitchFamily="18" charset="0"/>
              </a:rPr>
              <a:t>statement</a:t>
            </a:r>
            <a:r>
              <a:rPr lang="en-US" sz="2000" b="1" dirty="0">
                <a:solidFill>
                  <a:schemeClr val="hlink"/>
                </a:solidFill>
                <a:latin typeface="Cambria" panose="02040503050406030204" pitchFamily="18" charset="0"/>
              </a:rPr>
              <a:t> is executed </a:t>
            </a:r>
            <a:r>
              <a:rPr lang="en-US" sz="2000" b="1" dirty="0" smtClean="0">
                <a:solidFill>
                  <a:schemeClr val="hlink"/>
                </a:solidFill>
                <a:latin typeface="Cambria" panose="02040503050406030204" pitchFamily="18" charset="0"/>
              </a:rPr>
              <a:t>first time without checking the condition </a:t>
            </a:r>
          </a:p>
          <a:p>
            <a:pPr algn="ctr" eaLnBrk="0" hangingPunct="0"/>
            <a:r>
              <a:rPr lang="en-US" sz="2000" b="1" dirty="0" smtClean="0">
                <a:solidFill>
                  <a:schemeClr val="hlink"/>
                </a:solidFill>
                <a:latin typeface="Cambria" panose="02040503050406030204" pitchFamily="18" charset="0"/>
              </a:rPr>
              <a:t>and repeatedly until the </a:t>
            </a:r>
            <a:r>
              <a:rPr lang="en-US" sz="2000" b="1" i="1" dirty="0">
                <a:solidFill>
                  <a:srgbClr val="0000FF"/>
                </a:solidFill>
                <a:latin typeface="Cambria" panose="02040503050406030204" pitchFamily="18" charset="0"/>
              </a:rPr>
              <a:t>condition</a:t>
            </a:r>
            <a:r>
              <a:rPr lang="en-US" sz="2000" b="1" dirty="0">
                <a:solidFill>
                  <a:schemeClr val="hlink"/>
                </a:solidFill>
                <a:latin typeface="Cambria" panose="02040503050406030204" pitchFamily="18" charset="0"/>
              </a:rPr>
              <a:t> becomes false.</a:t>
            </a:r>
            <a:endParaRPr lang="en-US" sz="2000" dirty="0">
              <a:solidFill>
                <a:schemeClr val="hlink"/>
              </a:solidFill>
              <a:latin typeface="Cambria" panose="02040503050406030204" pitchFamily="18" charset="0"/>
            </a:endParaRPr>
          </a:p>
        </p:txBody>
      </p:sp>
      <p:sp>
        <p:nvSpPr>
          <p:cNvPr id="4" name="Footer Placeholder 3"/>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39</a:t>
            </a:fld>
            <a:endParaRPr lang="en-US"/>
          </a:p>
        </p:txBody>
      </p:sp>
      <p:sp>
        <p:nvSpPr>
          <p:cNvPr id="15"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a:t>
            </a:r>
            <a:r>
              <a:rPr lang="en-US" sz="4000" b="1" dirty="0" smtClean="0">
                <a:solidFill>
                  <a:srgbClr val="002060"/>
                </a:solidFill>
                <a:latin typeface="Cambria" panose="02040503050406030204" pitchFamily="18" charset="0"/>
              </a:rPr>
              <a:t>do-while Loop</a:t>
            </a:r>
            <a:endParaRPr lang="en-US" sz="4000" b="1" dirty="0">
              <a:solidFill>
                <a:srgbClr val="002060"/>
              </a:solidFill>
              <a:latin typeface="Cambria" panose="02040503050406030204" pitchFamily="18" charset="0"/>
            </a:endParaRPr>
          </a:p>
        </p:txBody>
      </p:sp>
      <p:sp>
        <p:nvSpPr>
          <p:cNvPr id="14" name="Line 10"/>
          <p:cNvSpPr>
            <a:spLocks noChangeShapeType="1"/>
          </p:cNvSpPr>
          <p:nvPr/>
        </p:nvSpPr>
        <p:spPr bwMode="auto">
          <a:xfrm flipH="1">
            <a:off x="3720760" y="2734953"/>
            <a:ext cx="772602" cy="889126"/>
          </a:xfrm>
          <a:prstGeom prst="line">
            <a:avLst/>
          </a:prstGeom>
          <a:noFill/>
          <a:ln w="31750">
            <a:solidFill>
              <a:srgbClr val="FF0000"/>
            </a:solidFill>
            <a:round/>
            <a:headEnd type="none" w="sm" len="sm"/>
            <a:tailEnd type="triangle" w="lg" len="med"/>
          </a:ln>
        </p:spPr>
        <p:txBody>
          <a:bodyPr wrap="none" anchor="ctr"/>
          <a:lstStyle/>
          <a:p>
            <a:endParaRPr lang="en-US">
              <a:latin typeface="Cambria" panose="02040503050406030204" pitchFamily="18" charset="0"/>
            </a:endParaRPr>
          </a:p>
        </p:txBody>
      </p:sp>
    </p:spTree>
    <p:extLst>
      <p:ext uri="{BB962C8B-B14F-4D97-AF65-F5344CB8AC3E}">
        <p14:creationId xmlns:p14="http://schemas.microsoft.com/office/powerpoint/2010/main" val="5493073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lgn="just">
              <a:buFont typeface="Wingdings" pitchFamily="2" charset="2"/>
              <a:buChar char="ü"/>
            </a:pPr>
            <a:r>
              <a:rPr lang="en-US" dirty="0" smtClean="0"/>
              <a:t>Several of the basic types can be modified using one or more of these type modifiers −</a:t>
            </a:r>
          </a:p>
          <a:p>
            <a:pPr lvl="1">
              <a:buFont typeface="Wingdings" pitchFamily="2" charset="2"/>
              <a:buChar char="§"/>
            </a:pPr>
            <a:r>
              <a:rPr lang="en-US" dirty="0" smtClean="0"/>
              <a:t>signed</a:t>
            </a:r>
          </a:p>
          <a:p>
            <a:pPr lvl="1">
              <a:buFont typeface="Wingdings" pitchFamily="2" charset="2"/>
              <a:buChar char="§"/>
            </a:pPr>
            <a:r>
              <a:rPr lang="en-US" dirty="0" smtClean="0"/>
              <a:t>unsigned</a:t>
            </a:r>
          </a:p>
          <a:p>
            <a:pPr lvl="1">
              <a:buFont typeface="Wingdings" pitchFamily="2" charset="2"/>
              <a:buChar char="§"/>
            </a:pPr>
            <a:r>
              <a:rPr lang="en-US" dirty="0" smtClean="0"/>
              <a:t>short</a:t>
            </a:r>
          </a:p>
          <a:p>
            <a:pPr lvl="1">
              <a:buFont typeface="Wingdings" pitchFamily="2" charset="2"/>
              <a:buChar char="§"/>
            </a:pPr>
            <a:r>
              <a:rPr lang="en-US" dirty="0" smtClean="0"/>
              <a:t>long</a:t>
            </a:r>
          </a:p>
          <a:p>
            <a:endParaRPr lang="en-US" dirty="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4</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Primitive Data Types</a:t>
            </a:r>
          </a:p>
        </p:txBody>
      </p:sp>
    </p:spTree>
    <p:extLst>
      <p:ext uri="{BB962C8B-B14F-4D97-AF65-F5344CB8AC3E}">
        <p14:creationId xmlns:p14="http://schemas.microsoft.com/office/powerpoint/2010/main" val="291062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40</a:t>
            </a:fld>
            <a:endParaRPr lang="en-US"/>
          </a:p>
        </p:txBody>
      </p:sp>
      <p:sp>
        <p:nvSpPr>
          <p:cNvPr id="15"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do-while Loop Example</a:t>
            </a:r>
            <a:endParaRPr lang="en-US" sz="4000" b="1" dirty="0">
              <a:solidFill>
                <a:srgbClr val="002060"/>
              </a:solidFill>
              <a:latin typeface="Cambria" panose="02040503050406030204" pitchFamily="18" charset="0"/>
            </a:endParaRPr>
          </a:p>
        </p:txBody>
      </p:sp>
      <p:sp>
        <p:nvSpPr>
          <p:cNvPr id="16" name="Rectangle 1"/>
          <p:cNvSpPr txBox="1">
            <a:spLocks noChangeArrowheads="1"/>
          </p:cNvSpPr>
          <p:nvPr/>
        </p:nvSpPr>
        <p:spPr bwMode="auto">
          <a:xfrm>
            <a:off x="762000" y="1123920"/>
            <a:ext cx="7543800" cy="512448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spcBef>
                <a:spcPct val="0"/>
              </a:spcBef>
              <a:buNone/>
            </a:pPr>
            <a:r>
              <a:rPr lang="en-US" sz="1800" dirty="0">
                <a:solidFill>
                  <a:srgbClr val="4078F2"/>
                </a:solidFill>
                <a:latin typeface="Courier New" panose="02070309020205020404" pitchFamily="49" charset="0"/>
                <a:cs typeface="Courier New" panose="02070309020205020404" pitchFamily="49" charset="0"/>
              </a:rPr>
              <a:t>#include </a:t>
            </a:r>
            <a:r>
              <a:rPr lang="en-US" sz="1800" dirty="0">
                <a:solidFill>
                  <a:srgbClr val="50A14F"/>
                </a:solidFill>
                <a:latin typeface="Courier New" panose="02070309020205020404" pitchFamily="49" charset="0"/>
                <a:cs typeface="Courier New" panose="02070309020205020404" pitchFamily="49" charset="0"/>
              </a:rPr>
              <a:t>&lt;</a:t>
            </a:r>
            <a:r>
              <a:rPr lang="en-US" sz="1800" dirty="0" err="1">
                <a:solidFill>
                  <a:srgbClr val="50A14F"/>
                </a:solidFill>
                <a:latin typeface="Courier New" panose="02070309020205020404" pitchFamily="49" charset="0"/>
                <a:cs typeface="Courier New" panose="02070309020205020404" pitchFamily="49" charset="0"/>
              </a:rPr>
              <a:t>iostream</a:t>
            </a:r>
            <a:r>
              <a:rPr lang="en-US" sz="1800" dirty="0">
                <a:solidFill>
                  <a:srgbClr val="50A14F"/>
                </a:solidFill>
                <a:latin typeface="Courier New" panose="02070309020205020404" pitchFamily="49" charset="0"/>
                <a:cs typeface="Courier New" panose="02070309020205020404" pitchFamily="49" charset="0"/>
              </a:rPr>
              <a:t>&gt;</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a:solidFill>
                  <a:srgbClr val="A626A4"/>
                </a:solidFill>
                <a:latin typeface="Courier New" panose="02070309020205020404" pitchFamily="49" charset="0"/>
                <a:cs typeface="Courier New" panose="02070309020205020404" pitchFamily="49" charset="0"/>
              </a:rPr>
              <a:t>using</a:t>
            </a:r>
            <a:r>
              <a:rPr lang="en-US" sz="1800" dirty="0">
                <a:solidFill>
                  <a:srgbClr val="383A42"/>
                </a:solidFill>
                <a:latin typeface="Courier New" panose="02070309020205020404" pitchFamily="49" charset="0"/>
                <a:cs typeface="Courier New" panose="02070309020205020404" pitchFamily="49" charset="0"/>
              </a:rPr>
              <a:t> </a:t>
            </a:r>
            <a:r>
              <a:rPr lang="en-US" sz="1800" dirty="0">
                <a:solidFill>
                  <a:srgbClr val="A626A4"/>
                </a:solidFill>
                <a:latin typeface="Courier New" panose="02070309020205020404" pitchFamily="49" charset="0"/>
                <a:cs typeface="Courier New" panose="02070309020205020404" pitchFamily="49" charset="0"/>
              </a:rPr>
              <a:t>namespace</a:t>
            </a:r>
            <a:r>
              <a:rPr lang="en-US" sz="1800" dirty="0">
                <a:solidFill>
                  <a:srgbClr val="383A42"/>
                </a:solidFill>
                <a:latin typeface="Courier New" panose="02070309020205020404" pitchFamily="49" charset="0"/>
                <a:cs typeface="Courier New" panose="02070309020205020404" pitchFamily="49" charset="0"/>
              </a:rPr>
              <a:t> </a:t>
            </a:r>
            <a:r>
              <a:rPr lang="en-US" sz="1800" dirty="0" err="1">
                <a:solidFill>
                  <a:srgbClr val="C18401"/>
                </a:solidFill>
                <a:latin typeface="Courier New" panose="02070309020205020404" pitchFamily="49" charset="0"/>
                <a:cs typeface="Courier New" panose="02070309020205020404" pitchFamily="49" charset="0"/>
              </a:rPr>
              <a:t>std</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err="1">
                <a:solidFill>
                  <a:srgbClr val="A626A4"/>
                </a:solidFill>
                <a:latin typeface="Courier New" panose="02070309020205020404" pitchFamily="49" charset="0"/>
                <a:cs typeface="Courier New" panose="02070309020205020404" pitchFamily="49" charset="0"/>
              </a:rPr>
              <a:t>int</a:t>
            </a:r>
            <a:r>
              <a:rPr lang="en-US" sz="1800" dirty="0">
                <a:solidFill>
                  <a:srgbClr val="383A42"/>
                </a:solidFill>
                <a:latin typeface="Courier New" panose="02070309020205020404" pitchFamily="49" charset="0"/>
                <a:cs typeface="Courier New" panose="02070309020205020404" pitchFamily="49" charset="0"/>
              </a:rPr>
              <a:t> </a:t>
            </a:r>
            <a:r>
              <a:rPr lang="en-US" sz="1800" dirty="0">
                <a:solidFill>
                  <a:srgbClr val="4078F2"/>
                </a:solidFill>
                <a:latin typeface="Courier New" panose="02070309020205020404" pitchFamily="49" charset="0"/>
                <a:cs typeface="Courier New" panose="02070309020205020404" pitchFamily="49" charset="0"/>
              </a:rPr>
              <a:t>main</a:t>
            </a:r>
            <a:r>
              <a:rPr lang="en-US" sz="1800" dirty="0">
                <a:solidFill>
                  <a:srgbClr val="383A42"/>
                </a:solidFill>
                <a:latin typeface="Courier New" panose="02070309020205020404" pitchFamily="49" charset="0"/>
                <a:cs typeface="Courier New" panose="02070309020205020404" pitchFamily="49" charset="0"/>
              </a:rPr>
              <a:t>() { </a:t>
            </a:r>
          </a:p>
          <a:p>
            <a:pPr marL="0" lvl="0" indent="0">
              <a:lnSpc>
                <a:spcPct val="150000"/>
              </a:lnSpc>
              <a:spcBef>
                <a:spcPct val="0"/>
              </a:spcBef>
              <a:buNone/>
            </a:pPr>
            <a:r>
              <a:rPr lang="en-US" sz="1800" dirty="0" err="1">
                <a:solidFill>
                  <a:srgbClr val="A626A4"/>
                </a:solidFill>
                <a:latin typeface="Courier New" panose="02070309020205020404" pitchFamily="49" charset="0"/>
                <a:cs typeface="Courier New" panose="02070309020205020404" pitchFamily="49" charset="0"/>
              </a:rPr>
              <a:t>int</a:t>
            </a:r>
            <a:r>
              <a:rPr lang="en-US" sz="1800" dirty="0">
                <a:solidFill>
                  <a:srgbClr val="383A42"/>
                </a:solidFill>
                <a:latin typeface="Courier New" panose="02070309020205020404" pitchFamily="49" charset="0"/>
                <a:cs typeface="Courier New" panose="02070309020205020404" pitchFamily="49" charset="0"/>
              </a:rPr>
              <a:t> number = </a:t>
            </a:r>
            <a:r>
              <a:rPr lang="en-US" sz="1800" dirty="0">
                <a:solidFill>
                  <a:srgbClr val="986801"/>
                </a:solidFill>
                <a:latin typeface="Courier New" panose="02070309020205020404" pitchFamily="49" charset="0"/>
                <a:cs typeface="Courier New" panose="02070309020205020404" pitchFamily="49" charset="0"/>
              </a:rPr>
              <a:t>0</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err="1">
                <a:solidFill>
                  <a:srgbClr val="A626A4"/>
                </a:solidFill>
                <a:latin typeface="Courier New" panose="02070309020205020404" pitchFamily="49" charset="0"/>
                <a:cs typeface="Courier New" panose="02070309020205020404" pitchFamily="49" charset="0"/>
              </a:rPr>
              <a:t>int</a:t>
            </a:r>
            <a:r>
              <a:rPr lang="en-US" sz="1800" dirty="0">
                <a:solidFill>
                  <a:srgbClr val="383A42"/>
                </a:solidFill>
                <a:latin typeface="Courier New" panose="02070309020205020404" pitchFamily="49" charset="0"/>
                <a:cs typeface="Courier New" panose="02070309020205020404" pitchFamily="49" charset="0"/>
              </a:rPr>
              <a:t> sum = </a:t>
            </a:r>
            <a:r>
              <a:rPr lang="en-US" sz="1800" dirty="0">
                <a:solidFill>
                  <a:srgbClr val="986801"/>
                </a:solidFill>
                <a:latin typeface="Courier New" panose="02070309020205020404" pitchFamily="49" charset="0"/>
                <a:cs typeface="Courier New" panose="02070309020205020404" pitchFamily="49" charset="0"/>
              </a:rPr>
              <a:t>0</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a:solidFill>
                  <a:srgbClr val="A626A4"/>
                </a:solidFill>
                <a:latin typeface="Courier New" panose="02070309020205020404" pitchFamily="49" charset="0"/>
                <a:cs typeface="Courier New" panose="02070309020205020404" pitchFamily="49" charset="0"/>
              </a:rPr>
              <a:t>do</a:t>
            </a:r>
            <a:r>
              <a:rPr lang="en-US" sz="1800" dirty="0">
                <a:solidFill>
                  <a:srgbClr val="383A42"/>
                </a:solidFill>
                <a:latin typeface="Courier New" panose="02070309020205020404" pitchFamily="49" charset="0"/>
                <a:cs typeface="Courier New" panose="02070309020205020404" pitchFamily="49" charset="0"/>
              </a:rPr>
              <a:t> { </a:t>
            </a:r>
          </a:p>
          <a:p>
            <a:pPr marL="400050" lvl="1" indent="0">
              <a:lnSpc>
                <a:spcPct val="150000"/>
              </a:lnSpc>
              <a:spcBef>
                <a:spcPct val="0"/>
              </a:spcBef>
              <a:buNone/>
            </a:pPr>
            <a:r>
              <a:rPr lang="en-US" sz="1400" dirty="0">
                <a:solidFill>
                  <a:srgbClr val="383A42"/>
                </a:solidFill>
                <a:latin typeface="Courier New" panose="02070309020205020404" pitchFamily="49" charset="0"/>
                <a:cs typeface="Courier New" panose="02070309020205020404" pitchFamily="49" charset="0"/>
              </a:rPr>
              <a:t>sum += number; </a:t>
            </a:r>
            <a:r>
              <a:rPr lang="en-US" sz="1400" dirty="0">
                <a:solidFill>
                  <a:srgbClr val="A0A1A7"/>
                </a:solidFill>
                <a:latin typeface="Courier New" panose="02070309020205020404" pitchFamily="49" charset="0"/>
                <a:cs typeface="Courier New" panose="02070309020205020404" pitchFamily="49" charset="0"/>
              </a:rPr>
              <a:t>// take input from the user</a:t>
            </a:r>
            <a:r>
              <a:rPr lang="en-US" sz="1400" dirty="0">
                <a:solidFill>
                  <a:srgbClr val="383A42"/>
                </a:solidFill>
                <a:latin typeface="Courier New" panose="02070309020205020404" pitchFamily="49" charset="0"/>
                <a:cs typeface="Courier New" panose="02070309020205020404" pitchFamily="49" charset="0"/>
              </a:rPr>
              <a:t> </a:t>
            </a:r>
          </a:p>
          <a:p>
            <a:pPr marL="400050" lvl="1" indent="0">
              <a:lnSpc>
                <a:spcPct val="150000"/>
              </a:lnSpc>
              <a:spcBef>
                <a:spcPct val="0"/>
              </a:spcBef>
              <a:buNone/>
            </a:pPr>
            <a:r>
              <a:rPr lang="en-US" sz="1400" dirty="0" err="1">
                <a:solidFill>
                  <a:srgbClr val="C18401"/>
                </a:solidFill>
                <a:latin typeface="Courier New" panose="02070309020205020404" pitchFamily="49" charset="0"/>
                <a:cs typeface="Courier New" panose="02070309020205020404" pitchFamily="49" charset="0"/>
              </a:rPr>
              <a:t>cout</a:t>
            </a:r>
            <a:r>
              <a:rPr lang="en-US" sz="1400" dirty="0">
                <a:solidFill>
                  <a:srgbClr val="383A42"/>
                </a:solidFill>
                <a:latin typeface="Courier New" panose="02070309020205020404" pitchFamily="49" charset="0"/>
                <a:cs typeface="Courier New" panose="02070309020205020404" pitchFamily="49" charset="0"/>
              </a:rPr>
              <a:t> &lt;&lt; </a:t>
            </a:r>
            <a:r>
              <a:rPr lang="en-US" sz="1400" dirty="0">
                <a:solidFill>
                  <a:srgbClr val="50A14F"/>
                </a:solidFill>
                <a:latin typeface="Courier New" panose="02070309020205020404" pitchFamily="49" charset="0"/>
                <a:cs typeface="Courier New" panose="02070309020205020404" pitchFamily="49" charset="0"/>
              </a:rPr>
              <a:t>"Enter a number: "</a:t>
            </a:r>
            <a:r>
              <a:rPr lang="en-US" sz="1400" dirty="0">
                <a:solidFill>
                  <a:srgbClr val="383A42"/>
                </a:solidFill>
                <a:latin typeface="Courier New" panose="02070309020205020404" pitchFamily="49" charset="0"/>
                <a:cs typeface="Courier New" panose="02070309020205020404" pitchFamily="49" charset="0"/>
              </a:rPr>
              <a:t>; </a:t>
            </a:r>
          </a:p>
          <a:p>
            <a:pPr marL="400050" lvl="1" indent="0">
              <a:lnSpc>
                <a:spcPct val="150000"/>
              </a:lnSpc>
              <a:spcBef>
                <a:spcPct val="0"/>
              </a:spcBef>
              <a:buNone/>
            </a:pPr>
            <a:r>
              <a:rPr lang="en-US" sz="1400" dirty="0" err="1">
                <a:solidFill>
                  <a:srgbClr val="C18401"/>
                </a:solidFill>
                <a:latin typeface="Courier New" panose="02070309020205020404" pitchFamily="49" charset="0"/>
                <a:cs typeface="Courier New" panose="02070309020205020404" pitchFamily="49" charset="0"/>
              </a:rPr>
              <a:t>cin</a:t>
            </a:r>
            <a:r>
              <a:rPr lang="en-US" sz="1400" dirty="0">
                <a:solidFill>
                  <a:srgbClr val="383A42"/>
                </a:solidFill>
                <a:latin typeface="Courier New" panose="02070309020205020404" pitchFamily="49" charset="0"/>
                <a:cs typeface="Courier New" panose="02070309020205020404" pitchFamily="49" charset="0"/>
              </a:rPr>
              <a:t> &gt;&gt; number; </a:t>
            </a:r>
          </a:p>
          <a:p>
            <a:pPr marL="0" lvl="0" indent="0">
              <a:lnSpc>
                <a:spcPct val="150000"/>
              </a:lnSpc>
              <a:spcBef>
                <a:spcPct val="0"/>
              </a:spcBef>
              <a:buNone/>
            </a:pPr>
            <a:r>
              <a:rPr lang="en-US" sz="1800" dirty="0">
                <a:solidFill>
                  <a:srgbClr val="383A42"/>
                </a:solidFill>
                <a:latin typeface="Courier New" panose="02070309020205020404" pitchFamily="49" charset="0"/>
                <a:cs typeface="Courier New" panose="02070309020205020404" pitchFamily="49" charset="0"/>
              </a:rPr>
              <a:t>} </a:t>
            </a:r>
            <a:r>
              <a:rPr lang="en-US" sz="1800" dirty="0">
                <a:solidFill>
                  <a:srgbClr val="A626A4"/>
                </a:solidFill>
                <a:latin typeface="Courier New" panose="02070309020205020404" pitchFamily="49" charset="0"/>
                <a:cs typeface="Courier New" panose="02070309020205020404" pitchFamily="49" charset="0"/>
              </a:rPr>
              <a:t>while</a:t>
            </a:r>
            <a:r>
              <a:rPr lang="en-US" sz="1800" dirty="0">
                <a:solidFill>
                  <a:srgbClr val="383A42"/>
                </a:solidFill>
                <a:latin typeface="Courier New" panose="02070309020205020404" pitchFamily="49" charset="0"/>
                <a:cs typeface="Courier New" panose="02070309020205020404" pitchFamily="49" charset="0"/>
              </a:rPr>
              <a:t> (number &gt;= </a:t>
            </a:r>
            <a:r>
              <a:rPr lang="en-US" sz="1800" dirty="0">
                <a:solidFill>
                  <a:srgbClr val="986801"/>
                </a:solidFill>
                <a:latin typeface="Courier New" panose="02070309020205020404" pitchFamily="49" charset="0"/>
                <a:cs typeface="Courier New" panose="02070309020205020404" pitchFamily="49" charset="0"/>
              </a:rPr>
              <a:t>0</a:t>
            </a:r>
            <a:r>
              <a:rPr lang="en-US" sz="1800" dirty="0">
                <a:solidFill>
                  <a:srgbClr val="383A42"/>
                </a:solidFill>
                <a:latin typeface="Courier New" panose="02070309020205020404" pitchFamily="49" charset="0"/>
                <a:cs typeface="Courier New" panose="02070309020205020404" pitchFamily="49" charset="0"/>
              </a:rPr>
              <a:t>); </a:t>
            </a:r>
            <a:r>
              <a:rPr lang="en-US" sz="1800" dirty="0">
                <a:solidFill>
                  <a:srgbClr val="A0A1A7"/>
                </a:solidFill>
                <a:latin typeface="Courier New" panose="02070309020205020404" pitchFamily="49" charset="0"/>
                <a:cs typeface="Courier New" panose="02070309020205020404" pitchFamily="49" charset="0"/>
              </a:rPr>
              <a:t>// display the sum</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err="1">
                <a:solidFill>
                  <a:srgbClr val="C18401"/>
                </a:solidFill>
                <a:latin typeface="Courier New" panose="02070309020205020404" pitchFamily="49" charset="0"/>
                <a:cs typeface="Courier New" panose="02070309020205020404" pitchFamily="49" charset="0"/>
              </a:rPr>
              <a:t>cout</a:t>
            </a:r>
            <a:r>
              <a:rPr lang="en-US" sz="1800" dirty="0">
                <a:solidFill>
                  <a:srgbClr val="383A42"/>
                </a:solidFill>
                <a:latin typeface="Courier New" panose="02070309020205020404" pitchFamily="49" charset="0"/>
                <a:cs typeface="Courier New" panose="02070309020205020404" pitchFamily="49" charset="0"/>
              </a:rPr>
              <a:t> &lt;&lt; </a:t>
            </a:r>
            <a:r>
              <a:rPr lang="en-US" sz="1800" dirty="0">
                <a:solidFill>
                  <a:srgbClr val="50A14F"/>
                </a:solidFill>
                <a:latin typeface="Courier New" panose="02070309020205020404" pitchFamily="49" charset="0"/>
                <a:cs typeface="Courier New" panose="02070309020205020404" pitchFamily="49" charset="0"/>
              </a:rPr>
              <a:t>"\n The sum is "</a:t>
            </a:r>
            <a:r>
              <a:rPr lang="en-US" sz="1800" dirty="0">
                <a:solidFill>
                  <a:srgbClr val="383A42"/>
                </a:solidFill>
                <a:latin typeface="Courier New" panose="02070309020205020404" pitchFamily="49" charset="0"/>
                <a:cs typeface="Courier New" panose="02070309020205020404" pitchFamily="49" charset="0"/>
              </a:rPr>
              <a:t> &lt;&lt; sum &lt;&lt; </a:t>
            </a:r>
            <a:r>
              <a:rPr lang="en-US" sz="1800" dirty="0" err="1">
                <a:solidFill>
                  <a:srgbClr val="C18401"/>
                </a:solidFill>
                <a:latin typeface="Courier New" panose="02070309020205020404" pitchFamily="49" charset="0"/>
                <a:cs typeface="Courier New" panose="02070309020205020404" pitchFamily="49" charset="0"/>
              </a:rPr>
              <a:t>endl</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a:solidFill>
                  <a:srgbClr val="A626A4"/>
                </a:solidFill>
                <a:latin typeface="Courier New" panose="02070309020205020404" pitchFamily="49" charset="0"/>
                <a:cs typeface="Courier New" panose="02070309020205020404" pitchFamily="49" charset="0"/>
              </a:rPr>
              <a:t>return</a:t>
            </a:r>
            <a:r>
              <a:rPr lang="en-US" sz="1800" dirty="0">
                <a:solidFill>
                  <a:srgbClr val="383A42"/>
                </a:solidFill>
                <a:latin typeface="Courier New" panose="02070309020205020404" pitchFamily="49" charset="0"/>
                <a:cs typeface="Courier New" panose="02070309020205020404" pitchFamily="49" charset="0"/>
              </a:rPr>
              <a:t> </a:t>
            </a:r>
            <a:r>
              <a:rPr lang="en-US" sz="1800" dirty="0">
                <a:solidFill>
                  <a:srgbClr val="986801"/>
                </a:solidFill>
                <a:latin typeface="Courier New" panose="02070309020205020404" pitchFamily="49" charset="0"/>
                <a:cs typeface="Courier New" panose="02070309020205020404" pitchFamily="49" charset="0"/>
              </a:rPr>
              <a:t>0</a:t>
            </a:r>
            <a:r>
              <a:rPr lang="en-US" sz="1800" dirty="0">
                <a:solidFill>
                  <a:srgbClr val="383A42"/>
                </a:solidFill>
                <a:latin typeface="Courier New" panose="02070309020205020404" pitchFamily="49" charset="0"/>
                <a:cs typeface="Courier New" panose="02070309020205020404" pitchFamily="49" charset="0"/>
              </a:rPr>
              <a:t>; </a:t>
            </a:r>
          </a:p>
          <a:p>
            <a:pPr marL="0" lvl="0" indent="0">
              <a:lnSpc>
                <a:spcPct val="150000"/>
              </a:lnSpc>
              <a:spcBef>
                <a:spcPct val="0"/>
              </a:spcBef>
              <a:buNone/>
            </a:pPr>
            <a:r>
              <a:rPr lang="en-US" sz="1800" dirty="0">
                <a:solidFill>
                  <a:srgbClr val="383A42"/>
                </a:solidFill>
                <a:latin typeface="Courier New" panose="02070309020205020404" pitchFamily="49" charset="0"/>
                <a:cs typeface="Courier New" panose="02070309020205020404" pitchFamily="49" charset="0"/>
              </a:rPr>
              <a:t>}</a:t>
            </a:r>
            <a:r>
              <a:rPr lang="en-US" sz="9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7" name="Rectangle 1"/>
          <p:cNvSpPr>
            <a:spLocks noChangeArrowheads="1"/>
          </p:cNvSpPr>
          <p:nvPr/>
        </p:nvSpPr>
        <p:spPr bwMode="auto">
          <a:xfrm>
            <a:off x="-533400" y="1699974"/>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43958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p:cNvSpPr>
            <a:spLocks noGrp="1" noChangeArrowheads="1"/>
          </p:cNvSpPr>
          <p:nvPr>
            <p:ph type="body" idx="1"/>
          </p:nvPr>
        </p:nvSpPr>
        <p:spPr/>
        <p:txBody>
          <a:bodyPr/>
          <a:lstStyle/>
          <a:p>
            <a:pPr algn="just" eaLnBrk="1" hangingPunct="1">
              <a:spcBef>
                <a:spcPct val="75000"/>
              </a:spcBef>
              <a:buFont typeface="Wingdings" pitchFamily="2" charset="2"/>
              <a:buChar char="ü"/>
            </a:pPr>
            <a:r>
              <a:rPr lang="en-US" sz="2800" dirty="0" smtClean="0"/>
              <a:t>Similar to nested if statements, loops can be nested as well</a:t>
            </a:r>
          </a:p>
          <a:p>
            <a:pPr algn="just" eaLnBrk="1" hangingPunct="1">
              <a:spcBef>
                <a:spcPct val="75000"/>
              </a:spcBef>
              <a:buFont typeface="Wingdings" pitchFamily="2" charset="2"/>
              <a:buChar char="ü"/>
            </a:pPr>
            <a:r>
              <a:rPr lang="en-US" sz="2800" dirty="0" smtClean="0"/>
              <a:t>That is, the body of a loop can contain another loop</a:t>
            </a:r>
          </a:p>
          <a:p>
            <a:pPr algn="just" eaLnBrk="1" hangingPunct="1">
              <a:spcBef>
                <a:spcPct val="75000"/>
              </a:spcBef>
              <a:buFont typeface="Wingdings" pitchFamily="2" charset="2"/>
              <a:buChar char="ü"/>
            </a:pPr>
            <a:r>
              <a:rPr lang="en-US" sz="2800" dirty="0" smtClean="0"/>
              <a:t>Each time through the outer loop, the inner loop goes through its full set of iterations</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41</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Nested Loops</a:t>
            </a:r>
          </a:p>
        </p:txBody>
      </p:sp>
    </p:spTree>
    <p:extLst>
      <p:ext uri="{BB962C8B-B14F-4D97-AF65-F5344CB8AC3E}">
        <p14:creationId xmlns:p14="http://schemas.microsoft.com/office/powerpoint/2010/main" val="34861179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42</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Nested Loops</a:t>
            </a:r>
          </a:p>
        </p:txBody>
      </p:sp>
      <p:sp>
        <p:nvSpPr>
          <p:cNvPr id="5" name="Rectangle 1"/>
          <p:cNvSpPr>
            <a:spLocks noChangeArrowheads="1"/>
          </p:cNvSpPr>
          <p:nvPr/>
        </p:nvSpPr>
        <p:spPr bwMode="auto">
          <a:xfrm>
            <a:off x="685800" y="990600"/>
            <a:ext cx="7696200" cy="53694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iostream</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using</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namespace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j</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for</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2</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100</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for</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2</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j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j</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2" eaLnBrk="0" fontAlgn="base" hangingPunct="0">
              <a:lnSpc>
                <a:spcPct val="150000"/>
              </a:lnSpc>
              <a:spcBef>
                <a:spcPct val="0"/>
              </a:spcBef>
              <a:spcAft>
                <a:spcPct val="0"/>
              </a:spcAf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2" eaLnBrk="0" fontAlgn="base" hangingPunct="0">
              <a:lnSpc>
                <a:spcPct val="150000"/>
              </a:lnSpc>
              <a:spcBef>
                <a:spcPct val="0"/>
              </a:spcBef>
              <a:spcAft>
                <a:spcPct val="0"/>
              </a:spcAf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break</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if factor found, not prime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lvl="1" eaLnBrk="0" fontAlgn="base" hangingPunct="0">
              <a:lnSpc>
                <a:spcPct val="150000"/>
              </a:lnSpc>
              <a:spcBef>
                <a:spcPct val="0"/>
              </a:spcBef>
              <a:spcAft>
                <a:spcPct val="0"/>
              </a:spcAf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is prime\n"</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0</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6798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fontScale="92500" lnSpcReduction="20000"/>
          </a:bodyPr>
          <a:lstStyle/>
          <a:p>
            <a:pPr algn="just">
              <a:buFont typeface="Wingdings" pitchFamily="2" charset="2"/>
              <a:buChar char="ü"/>
            </a:pPr>
            <a:r>
              <a:rPr lang="en-US" sz="3000" dirty="0" smtClean="0"/>
              <a:t>Loop control statements change execution from its normal sequence. </a:t>
            </a:r>
          </a:p>
          <a:p>
            <a:pPr algn="just">
              <a:buFont typeface="Wingdings" pitchFamily="2" charset="2"/>
              <a:buChar char="ü"/>
            </a:pPr>
            <a:endParaRPr lang="en-US" sz="1900" dirty="0" smtClean="0"/>
          </a:p>
          <a:p>
            <a:pPr algn="just">
              <a:buNone/>
            </a:pPr>
            <a:r>
              <a:rPr lang="en-US" sz="3000" dirty="0" smtClean="0"/>
              <a:t>    C++ supports the following control statements:</a:t>
            </a:r>
          </a:p>
          <a:p>
            <a:pPr algn="just">
              <a:buNone/>
            </a:pPr>
            <a:endParaRPr lang="en-US" sz="1900" dirty="0" smtClean="0"/>
          </a:p>
          <a:p>
            <a:pPr algn="just" fontAlgn="t">
              <a:buFont typeface="Wingdings" pitchFamily="2" charset="2"/>
              <a:buChar char="§"/>
            </a:pPr>
            <a:r>
              <a:rPr lang="en-US" sz="3000" b="1" dirty="0" smtClean="0">
                <a:solidFill>
                  <a:srgbClr val="0000FF"/>
                </a:solidFill>
              </a:rPr>
              <a:t>break statement </a:t>
            </a:r>
            <a:r>
              <a:rPr lang="en-US" sz="3000" dirty="0" smtClean="0"/>
              <a:t>Terminate the loop or switch statement and transfers execution to the statement immediately following the loop or switch</a:t>
            </a:r>
          </a:p>
          <a:p>
            <a:pPr algn="just" fontAlgn="t">
              <a:buFont typeface="Wingdings" pitchFamily="2" charset="2"/>
              <a:buChar char="§"/>
            </a:pPr>
            <a:endParaRPr lang="en-US" sz="1900" dirty="0" smtClean="0"/>
          </a:p>
          <a:p>
            <a:pPr algn="just" fontAlgn="t">
              <a:buFont typeface="Wingdings" pitchFamily="2" charset="2"/>
              <a:buChar char="§"/>
            </a:pPr>
            <a:r>
              <a:rPr lang="en-US" sz="3000" b="1" dirty="0" smtClean="0">
                <a:solidFill>
                  <a:srgbClr val="0000FF"/>
                </a:solidFill>
              </a:rPr>
              <a:t>continue statement </a:t>
            </a:r>
            <a:r>
              <a:rPr lang="en-US" sz="3000" dirty="0" smtClean="0"/>
              <a:t>Causes the loop to skip the remainder of its body and immediately test its condition prior to reiterating</a:t>
            </a:r>
          </a:p>
          <a:p>
            <a:pPr algn="just"/>
            <a:endParaRPr lang="en-US"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43</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Loop Control Statements</a:t>
            </a:r>
          </a:p>
        </p:txBody>
      </p:sp>
    </p:spTree>
    <p:extLst>
      <p:ext uri="{BB962C8B-B14F-4D97-AF65-F5344CB8AC3E}">
        <p14:creationId xmlns:p14="http://schemas.microsoft.com/office/powerpoint/2010/main" val="1923810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44</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Loop Control Statements</a:t>
            </a:r>
          </a:p>
        </p:txBody>
      </p:sp>
      <p:sp>
        <p:nvSpPr>
          <p:cNvPr id="8" name="Rectangle 3"/>
          <p:cNvSpPr txBox="1">
            <a:spLocks noChangeArrowheads="1"/>
          </p:cNvSpPr>
          <p:nvPr/>
        </p:nvSpPr>
        <p:spPr bwMode="auto">
          <a:xfrm>
            <a:off x="305557" y="1682870"/>
            <a:ext cx="8610600" cy="464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200" dirty="0" smtClean="0"/>
              <a:t>The break keyword will immediately stop the execution of the loop</a:t>
            </a:r>
          </a:p>
          <a:p>
            <a:pPr lvl="1" eaLnBrk="1" hangingPunct="1"/>
            <a:r>
              <a:rPr lang="en-US" sz="2200" dirty="0" smtClean="0"/>
              <a:t>Execution resumes after the end of the loop</a:t>
            </a:r>
          </a:p>
          <a:p>
            <a:pPr lvl="1" eaLnBrk="1" hangingPunct="1"/>
            <a:endParaRPr lang="en-US" sz="1100" dirty="0" smtClean="0"/>
          </a:p>
          <a:p>
            <a:pPr eaLnBrk="1" hangingPunct="1">
              <a:buFont typeface="Wingdings" panose="05000000000000000000" pitchFamily="2" charset="2"/>
              <a:buNone/>
            </a:pPr>
            <a:r>
              <a:rPr lang="en-US" sz="1800" dirty="0" smtClean="0">
                <a:latin typeface="Lucida Console" panose="020B0609040504020204" pitchFamily="49" charset="0"/>
              </a:rPr>
              <a:t>		</a:t>
            </a:r>
            <a:r>
              <a:rPr lang="en-US" sz="1800" dirty="0" smtClean="0">
                <a:latin typeface="Courier New" panose="02070309020205020404" pitchFamily="49" charset="0"/>
                <a:cs typeface="Courier New" panose="02070309020205020404" pitchFamily="49" charset="0"/>
              </a:rPr>
              <a:t>for (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 = 0; a &lt;= 10; a++ ) {</a:t>
            </a:r>
          </a:p>
          <a:p>
            <a:pPr eaLnBrk="1" hangingPunct="1">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if ( a == 5 ) {</a:t>
            </a:r>
          </a:p>
          <a:p>
            <a:pPr eaLnBrk="1" hangingPunct="1">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r>
              <a:rPr lang="en-US" sz="1800" dirty="0" smtClean="0">
                <a:solidFill>
                  <a:srgbClr val="000099"/>
                </a:solidFill>
                <a:latin typeface="Courier New" panose="02070309020205020404" pitchFamily="49" charset="0"/>
                <a:cs typeface="Courier New" panose="02070309020205020404" pitchFamily="49" charset="0"/>
              </a:rPr>
              <a:t>break;</a:t>
            </a:r>
          </a:p>
          <a:p>
            <a:pPr eaLnBrk="1" hangingPunct="1">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p>
          <a:p>
            <a:pPr marL="342900" lvl="1" indent="-342900" eaLnBrk="1" hangingPunct="1">
              <a:buNone/>
            </a:pPr>
            <a:r>
              <a:rPr lang="en-US" sz="1800" dirty="0" smtClean="0">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rPr>
              <a:t>cout</a:t>
            </a:r>
            <a:r>
              <a:rPr lang="en-US" sz="1800" dirty="0">
                <a:solidFill>
                  <a:srgbClr val="000000"/>
                </a:solidFill>
                <a:latin typeface="Courier New" panose="02070309020205020404" pitchFamily="49" charset="0"/>
              </a:rPr>
              <a:t> </a:t>
            </a:r>
            <a:r>
              <a:rPr lang="en-US" sz="1800" dirty="0">
                <a:solidFill>
                  <a:srgbClr val="666600"/>
                </a:solidFill>
                <a:latin typeface="Courier New" panose="02070309020205020404" pitchFamily="49" charset="0"/>
              </a:rPr>
              <a:t>&lt;&lt;</a:t>
            </a:r>
            <a:r>
              <a:rPr lang="en-US" sz="1800" dirty="0">
                <a:solidFill>
                  <a:srgbClr val="000000"/>
                </a:solidFill>
                <a:latin typeface="Courier New" panose="02070309020205020404" pitchFamily="49" charset="0"/>
              </a:rPr>
              <a:t> </a:t>
            </a:r>
            <a:r>
              <a:rPr lang="en-US" sz="1800" dirty="0" smtClean="0">
                <a:solidFill>
                  <a:srgbClr val="000000"/>
                </a:solidFill>
                <a:latin typeface="Courier New" panose="02070309020205020404" pitchFamily="49" charset="0"/>
              </a:rPr>
              <a:t>a </a:t>
            </a:r>
            <a:r>
              <a:rPr lang="en-US" sz="1800" dirty="0" smtClean="0">
                <a:solidFill>
                  <a:srgbClr val="666600"/>
                </a:solidFill>
                <a:latin typeface="Courier New" panose="02070309020205020404" pitchFamily="49" charset="0"/>
              </a:rPr>
              <a:t>&lt;&lt;</a:t>
            </a:r>
            <a:r>
              <a:rPr lang="en-US" sz="1800" dirty="0" smtClean="0">
                <a:solidFill>
                  <a:srgbClr val="000000"/>
                </a:solidFill>
                <a:latin typeface="Courier New" panose="02070309020205020404" pitchFamily="49" charset="0"/>
              </a:rPr>
              <a:t> </a:t>
            </a:r>
            <a:r>
              <a:rPr lang="en-US" sz="1800" dirty="0">
                <a:latin typeface="Courier New" panose="02070309020205020404" pitchFamily="49" charset="0"/>
                <a:cs typeface="Courier New" panose="02070309020205020404" pitchFamily="49" charset="0"/>
              </a:rPr>
              <a:t>"is less than five"</a:t>
            </a:r>
            <a:r>
              <a:rPr lang="en-US" sz="1800" dirty="0" smtClean="0">
                <a:solidFill>
                  <a:srgbClr val="000000"/>
                </a:solidFill>
                <a:latin typeface="Courier New" panose="02070309020205020404" pitchFamily="49" charset="0"/>
              </a:rPr>
              <a:t> </a:t>
            </a:r>
            <a:r>
              <a:rPr lang="en-US" sz="1800" dirty="0">
                <a:solidFill>
                  <a:srgbClr val="666600"/>
                </a:solidFill>
                <a:latin typeface="Courier New" panose="02070309020205020404" pitchFamily="49" charset="0"/>
              </a:rPr>
              <a:t>&lt;&lt;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endl</a:t>
            </a:r>
            <a:r>
              <a:rPr lang="en-US" sz="1800" dirty="0">
                <a:solidFill>
                  <a:srgbClr val="666600"/>
                </a:solidFill>
                <a:latin typeface="Courier New" panose="02070309020205020404" pitchFamily="49" charset="0"/>
              </a:rPr>
              <a:t>;</a:t>
            </a:r>
            <a:r>
              <a:rPr lang="en-US" sz="1800" dirty="0">
                <a:solidFill>
                  <a:srgbClr val="000000"/>
                </a:solidFill>
                <a:latin typeface="Courier New" panose="02070309020205020404" pitchFamily="49" charset="0"/>
              </a:rPr>
              <a:t> </a:t>
            </a:r>
          </a:p>
          <a:p>
            <a:pPr eaLnBrk="1" hangingPunct="1">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endParaRPr lang="en-US" sz="1800" dirty="0" smtClean="0"/>
          </a:p>
          <a:p>
            <a:pPr eaLnBrk="1" hangingPunct="1"/>
            <a:r>
              <a:rPr lang="en-US" sz="1800" dirty="0" smtClean="0"/>
              <a:t>Output:	0 is less than five</a:t>
            </a:r>
          </a:p>
          <a:p>
            <a:pPr eaLnBrk="1" hangingPunct="1">
              <a:buFont typeface="Wingdings" panose="05000000000000000000" pitchFamily="2" charset="2"/>
              <a:buNone/>
            </a:pPr>
            <a:r>
              <a:rPr lang="en-US" sz="1800" dirty="0" smtClean="0"/>
              <a:t>			1 is less than five</a:t>
            </a:r>
          </a:p>
          <a:p>
            <a:pPr eaLnBrk="1" hangingPunct="1">
              <a:buFont typeface="Wingdings" panose="05000000000000000000" pitchFamily="2" charset="2"/>
              <a:buNone/>
            </a:pPr>
            <a:r>
              <a:rPr lang="en-US" sz="1800" dirty="0" smtClean="0"/>
              <a:t>			2 is less than five</a:t>
            </a:r>
          </a:p>
          <a:p>
            <a:pPr eaLnBrk="1" hangingPunct="1">
              <a:buFont typeface="Wingdings" panose="05000000000000000000" pitchFamily="2" charset="2"/>
              <a:buNone/>
            </a:pPr>
            <a:r>
              <a:rPr lang="en-US" sz="1800" dirty="0" smtClean="0"/>
              <a:t>			3 is less than five</a:t>
            </a:r>
          </a:p>
          <a:p>
            <a:pPr eaLnBrk="1" hangingPunct="1">
              <a:buFont typeface="Wingdings" panose="05000000000000000000" pitchFamily="2" charset="2"/>
              <a:buNone/>
            </a:pPr>
            <a:r>
              <a:rPr lang="en-US" sz="1800" dirty="0" smtClean="0"/>
              <a:t>			4 is less than five</a:t>
            </a:r>
          </a:p>
        </p:txBody>
      </p:sp>
      <p:sp>
        <p:nvSpPr>
          <p:cNvPr id="4" name="Rectangle 3"/>
          <p:cNvSpPr/>
          <p:nvPr/>
        </p:nvSpPr>
        <p:spPr>
          <a:xfrm>
            <a:off x="3124200" y="1078679"/>
            <a:ext cx="2973314" cy="523220"/>
          </a:xfrm>
          <a:prstGeom prst="rect">
            <a:avLst/>
          </a:prstGeom>
        </p:spPr>
        <p:txBody>
          <a:bodyPr wrap="none">
            <a:spAutoFit/>
          </a:bodyPr>
          <a:lstStyle/>
          <a:p>
            <a:r>
              <a:rPr lang="en-US" sz="2800" b="1" dirty="0">
                <a:solidFill>
                  <a:srgbClr val="0000FF"/>
                </a:solidFill>
                <a:latin typeface="Cambria" panose="02040503050406030204" pitchFamily="18" charset="0"/>
              </a:rPr>
              <a:t>break statement </a:t>
            </a:r>
            <a:endParaRPr lang="en-US" sz="2800" dirty="0">
              <a:latin typeface="Cambria" panose="02040503050406030204" pitchFamily="18" charset="0"/>
            </a:endParaRPr>
          </a:p>
        </p:txBody>
      </p:sp>
    </p:spTree>
    <p:extLst>
      <p:ext uri="{BB962C8B-B14F-4D97-AF65-F5344CB8AC3E}">
        <p14:creationId xmlns:p14="http://schemas.microsoft.com/office/powerpoint/2010/main" val="7221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45</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Loop Control Statements</a:t>
            </a:r>
          </a:p>
        </p:txBody>
      </p:sp>
      <p:sp>
        <p:nvSpPr>
          <p:cNvPr id="9" name="Rectangle 3"/>
          <p:cNvSpPr txBox="1">
            <a:spLocks noChangeArrowheads="1"/>
          </p:cNvSpPr>
          <p:nvPr/>
        </p:nvSpPr>
        <p:spPr bwMode="auto">
          <a:xfrm>
            <a:off x="381000" y="1741358"/>
            <a:ext cx="8610600" cy="481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90000"/>
              </a:lnSpc>
            </a:pPr>
            <a:r>
              <a:rPr lang="en-US" sz="2400" dirty="0" smtClean="0"/>
              <a:t>The continue keyword will immediately start the next iteration of the loop</a:t>
            </a:r>
          </a:p>
          <a:p>
            <a:pPr lvl="1" algn="just" eaLnBrk="1" hangingPunct="1">
              <a:lnSpc>
                <a:spcPct val="90000"/>
              </a:lnSpc>
            </a:pPr>
            <a:r>
              <a:rPr lang="en-US" sz="2400" dirty="0" smtClean="0"/>
              <a:t>The rest of the current loop is </a:t>
            </a:r>
            <a:r>
              <a:rPr lang="en-US" sz="2400" i="1" dirty="0" smtClean="0"/>
              <a:t>not</a:t>
            </a:r>
            <a:r>
              <a:rPr lang="en-US" sz="2400" dirty="0" smtClean="0"/>
              <a:t> executed</a:t>
            </a:r>
          </a:p>
          <a:p>
            <a:pPr lvl="1" eaLnBrk="1" hangingPunct="1">
              <a:lnSpc>
                <a:spcPct val="90000"/>
              </a:lnSpc>
            </a:pPr>
            <a:endParaRPr lang="en-US" sz="1100" dirty="0" smtClean="0"/>
          </a:p>
          <a:p>
            <a:pPr eaLnBrk="1" hangingPunct="1">
              <a:lnSpc>
                <a:spcPct val="90000"/>
              </a:lnSpc>
              <a:buFont typeface="Wingdings" panose="05000000000000000000" pitchFamily="2" charset="2"/>
              <a:buNone/>
            </a:pPr>
            <a:r>
              <a:rPr lang="en-US" sz="1800" dirty="0" smtClean="0">
                <a:latin typeface="Lucida Console" panose="020B0609040504020204" pitchFamily="49" charset="0"/>
              </a:rPr>
              <a:t>		</a:t>
            </a:r>
            <a:r>
              <a:rPr lang="en-US" sz="1800" dirty="0" smtClean="0">
                <a:latin typeface="Courier New" panose="02070309020205020404" pitchFamily="49" charset="0"/>
                <a:cs typeface="Courier New" panose="02070309020205020404" pitchFamily="49" charset="0"/>
              </a:rPr>
              <a:t>for (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 = 0; a &lt;= 10; a++ ) {</a:t>
            </a:r>
          </a:p>
          <a:p>
            <a:pPr eaLnBrk="1" hangingPunct="1">
              <a:lnSpc>
                <a:spcPct val="90000"/>
              </a:lnSpc>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if ( a % 2 == 0 ) {</a:t>
            </a:r>
          </a:p>
          <a:p>
            <a:pPr eaLnBrk="1" hangingPunct="1">
              <a:lnSpc>
                <a:spcPct val="90000"/>
              </a:lnSpc>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r>
              <a:rPr lang="en-US" sz="1800" dirty="0" smtClean="0">
                <a:solidFill>
                  <a:srgbClr val="000099"/>
                </a:solidFill>
                <a:latin typeface="Courier New" panose="02070309020205020404" pitchFamily="49" charset="0"/>
                <a:cs typeface="Courier New" panose="02070309020205020404" pitchFamily="49" charset="0"/>
              </a:rPr>
              <a:t>continue;</a:t>
            </a:r>
          </a:p>
          <a:p>
            <a:pPr eaLnBrk="1" hangingPunct="1">
              <a:lnSpc>
                <a:spcPct val="90000"/>
              </a:lnSpc>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p>
          <a:p>
            <a:pPr eaLnBrk="1" hangingPunct="1">
              <a:lnSpc>
                <a:spcPct val="90000"/>
              </a:lnSpc>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000000"/>
                </a:solidFill>
                <a:latin typeface="Courier New" panose="02070309020205020404" pitchFamily="49" charset="0"/>
                <a:cs typeface="Courier New" panose="02070309020205020404" pitchFamily="49" charset="0"/>
              </a:rPr>
              <a:t>cout</a:t>
            </a:r>
            <a:r>
              <a:rPr lang="en-US" sz="1800" dirty="0" smtClean="0">
                <a:solidFill>
                  <a:srgbClr val="000000"/>
                </a:solidFill>
                <a:latin typeface="Courier New" panose="02070309020205020404" pitchFamily="49" charset="0"/>
                <a:cs typeface="Courier New" panose="02070309020205020404" pitchFamily="49" charset="0"/>
              </a:rPr>
              <a:t> </a:t>
            </a:r>
            <a:r>
              <a:rPr lang="en-US" sz="1800" dirty="0">
                <a:solidFill>
                  <a:srgbClr val="666600"/>
                </a:solidFill>
                <a:latin typeface="Courier New" panose="02070309020205020404" pitchFamily="49" charset="0"/>
                <a:cs typeface="Courier New" panose="02070309020205020404" pitchFamily="49" charset="0"/>
              </a:rPr>
              <a:t>&lt;&lt;</a:t>
            </a:r>
            <a:r>
              <a:rPr lang="en-US" sz="1800" dirty="0">
                <a:solidFill>
                  <a:srgbClr val="000000"/>
                </a:solidFill>
                <a:latin typeface="Courier New" panose="02070309020205020404" pitchFamily="49" charset="0"/>
                <a:cs typeface="Courier New" panose="02070309020205020404" pitchFamily="49" charset="0"/>
              </a:rPr>
              <a:t> </a:t>
            </a:r>
            <a:r>
              <a:rPr lang="en-US" sz="1800" dirty="0" smtClean="0">
                <a:solidFill>
                  <a:srgbClr val="000000"/>
                </a:solidFill>
                <a:latin typeface="Courier New" panose="02070309020205020404" pitchFamily="49" charset="0"/>
                <a:cs typeface="Courier New" panose="02070309020205020404" pitchFamily="49" charset="0"/>
              </a:rPr>
              <a:t>a </a:t>
            </a:r>
            <a:r>
              <a:rPr lang="en-US" sz="1800" dirty="0">
                <a:solidFill>
                  <a:srgbClr val="666600"/>
                </a:solidFill>
                <a:latin typeface="Courier New" panose="02070309020205020404" pitchFamily="49" charset="0"/>
                <a:cs typeface="Courier New" panose="02070309020205020404" pitchFamily="49" charset="0"/>
              </a:rPr>
              <a:t>&lt;&lt;</a:t>
            </a:r>
            <a:r>
              <a:rPr lang="en-US" sz="1800" dirty="0">
                <a:solidFill>
                  <a:srgbClr val="00000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 </a:t>
            </a:r>
            <a:r>
              <a:rPr lang="en-US" sz="1800" dirty="0" smtClean="0">
                <a:latin typeface="Courier New" panose="02070309020205020404" pitchFamily="49" charset="0"/>
                <a:cs typeface="Courier New" panose="02070309020205020404" pitchFamily="49" charset="0"/>
              </a:rPr>
              <a:t>odd"</a:t>
            </a:r>
            <a:r>
              <a:rPr lang="en-US" sz="1800" dirty="0" smtClean="0">
                <a:solidFill>
                  <a:srgbClr val="000000"/>
                </a:solidFill>
                <a:latin typeface="Courier New" panose="02070309020205020404" pitchFamily="49" charset="0"/>
                <a:cs typeface="Courier New" panose="02070309020205020404" pitchFamily="49" charset="0"/>
              </a:rPr>
              <a:t> </a:t>
            </a:r>
            <a:r>
              <a:rPr lang="en-US" sz="1800" dirty="0">
                <a:solidFill>
                  <a:srgbClr val="666600"/>
                </a:solidFill>
                <a:latin typeface="Courier New" panose="02070309020205020404" pitchFamily="49" charset="0"/>
                <a:cs typeface="Courier New" panose="02070309020205020404" pitchFamily="49" charset="0"/>
              </a:rPr>
              <a:t>&lt;&lt;</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endl</a:t>
            </a:r>
            <a:r>
              <a:rPr lang="en-US" sz="1800" dirty="0">
                <a:solidFill>
                  <a:srgbClr val="666600"/>
                </a:solidFill>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sz="1800" dirty="0" smtClean="0">
                <a:latin typeface="Courier New" panose="02070309020205020404" pitchFamily="49" charset="0"/>
                <a:cs typeface="Courier New" panose="02070309020205020404" pitchFamily="49" charset="0"/>
              </a:rPr>
              <a:t>		}</a:t>
            </a:r>
            <a:endParaRPr lang="en-US" sz="1800" dirty="0" smtClean="0"/>
          </a:p>
          <a:p>
            <a:pPr eaLnBrk="1" hangingPunct="1">
              <a:lnSpc>
                <a:spcPct val="90000"/>
              </a:lnSpc>
            </a:pPr>
            <a:r>
              <a:rPr lang="en-US" sz="1800" dirty="0" smtClean="0"/>
              <a:t>Output:	1 is odd</a:t>
            </a:r>
          </a:p>
          <a:p>
            <a:pPr eaLnBrk="1" hangingPunct="1">
              <a:lnSpc>
                <a:spcPct val="90000"/>
              </a:lnSpc>
              <a:buFont typeface="Wingdings" panose="05000000000000000000" pitchFamily="2" charset="2"/>
              <a:buNone/>
            </a:pPr>
            <a:r>
              <a:rPr lang="en-US" sz="1800" dirty="0" smtClean="0"/>
              <a:t>			3 is odd</a:t>
            </a:r>
          </a:p>
          <a:p>
            <a:pPr eaLnBrk="1" hangingPunct="1">
              <a:lnSpc>
                <a:spcPct val="90000"/>
              </a:lnSpc>
              <a:buFont typeface="Wingdings" panose="05000000000000000000" pitchFamily="2" charset="2"/>
              <a:buNone/>
            </a:pPr>
            <a:r>
              <a:rPr lang="en-US" sz="1800" dirty="0" smtClean="0"/>
              <a:t>			5 is odd</a:t>
            </a:r>
          </a:p>
          <a:p>
            <a:pPr eaLnBrk="1" hangingPunct="1">
              <a:lnSpc>
                <a:spcPct val="90000"/>
              </a:lnSpc>
              <a:buFont typeface="Wingdings" panose="05000000000000000000" pitchFamily="2" charset="2"/>
              <a:buNone/>
            </a:pPr>
            <a:r>
              <a:rPr lang="en-US" sz="1800" dirty="0" smtClean="0"/>
              <a:t>			7 is odd</a:t>
            </a:r>
          </a:p>
          <a:p>
            <a:pPr eaLnBrk="1" hangingPunct="1">
              <a:lnSpc>
                <a:spcPct val="90000"/>
              </a:lnSpc>
              <a:buFont typeface="Wingdings" panose="05000000000000000000" pitchFamily="2" charset="2"/>
              <a:buNone/>
            </a:pPr>
            <a:r>
              <a:rPr lang="en-US" sz="1800" dirty="0" smtClean="0"/>
              <a:t>			9 is odd</a:t>
            </a:r>
          </a:p>
        </p:txBody>
      </p:sp>
      <p:sp>
        <p:nvSpPr>
          <p:cNvPr id="10" name="Rectangle 9"/>
          <p:cNvSpPr/>
          <p:nvPr/>
        </p:nvSpPr>
        <p:spPr>
          <a:xfrm>
            <a:off x="2956916" y="990600"/>
            <a:ext cx="3458767" cy="523220"/>
          </a:xfrm>
          <a:prstGeom prst="rect">
            <a:avLst/>
          </a:prstGeom>
        </p:spPr>
        <p:txBody>
          <a:bodyPr wrap="none">
            <a:spAutoFit/>
          </a:bodyPr>
          <a:lstStyle/>
          <a:p>
            <a:r>
              <a:rPr lang="en-US" sz="2800" b="1" dirty="0" smtClean="0">
                <a:solidFill>
                  <a:srgbClr val="0000FF"/>
                </a:solidFill>
                <a:latin typeface="Cambria" panose="02040503050406030204" pitchFamily="18" charset="0"/>
              </a:rPr>
              <a:t>continue </a:t>
            </a:r>
            <a:r>
              <a:rPr lang="en-US" sz="2800" b="1" dirty="0">
                <a:solidFill>
                  <a:srgbClr val="0000FF"/>
                </a:solidFill>
                <a:latin typeface="Cambria" panose="02040503050406030204" pitchFamily="18" charset="0"/>
              </a:rPr>
              <a:t>statement </a:t>
            </a:r>
            <a:endParaRPr lang="en-US" sz="2800" dirty="0">
              <a:latin typeface="Cambria" panose="02040503050406030204" pitchFamily="18" charset="0"/>
            </a:endParaRPr>
          </a:p>
        </p:txBody>
      </p:sp>
    </p:spTree>
    <p:extLst>
      <p:ext uri="{BB962C8B-B14F-4D97-AF65-F5344CB8AC3E}">
        <p14:creationId xmlns:p14="http://schemas.microsoft.com/office/powerpoint/2010/main" val="4793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smtClean="0"/>
              <a:t>	Thank </a:t>
            </a:r>
            <a:r>
              <a:rPr lang="en-US" dirty="0" smtClean="0"/>
              <a:t>you</a:t>
            </a:r>
            <a:endParaRPr lang="en-US"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46</a:t>
            </a:fld>
            <a:endParaRPr lang="en-US"/>
          </a:p>
        </p:txBody>
      </p:sp>
    </p:spTree>
    <p:extLst>
      <p:ext uri="{BB962C8B-B14F-4D97-AF65-F5344CB8AC3E}">
        <p14:creationId xmlns:p14="http://schemas.microsoft.com/office/powerpoint/2010/main" val="3033236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ize of data types.png"/>
          <p:cNvPicPr>
            <a:picLocks noGrp="1" noChangeAspect="1"/>
          </p:cNvPicPr>
          <p:nvPr>
            <p:ph idx="1"/>
          </p:nvPr>
        </p:nvPicPr>
        <p:blipFill>
          <a:blip r:embed="rId3"/>
          <a:stretch>
            <a:fillRect/>
          </a:stretch>
        </p:blipFill>
        <p:spPr>
          <a:xfrm>
            <a:off x="1905000" y="838200"/>
            <a:ext cx="5486400" cy="5610889"/>
          </a:xfrm>
        </p:spPr>
      </p:pic>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5</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Primitive Data Types</a:t>
            </a:r>
          </a:p>
        </p:txBody>
      </p:sp>
    </p:spTree>
    <p:extLst>
      <p:ext uri="{BB962C8B-B14F-4D97-AF65-F5344CB8AC3E}">
        <p14:creationId xmlns:p14="http://schemas.microsoft.com/office/powerpoint/2010/main" val="1118252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6</a:t>
            </a:fld>
            <a:endParaRPr lang="en-US"/>
          </a:p>
        </p:txBody>
      </p:sp>
      <p:sp>
        <p:nvSpPr>
          <p:cNvPr id="9" name="Rectangle 2"/>
          <p:cNvSpPr>
            <a:spLocks noChangeArrowheads="1"/>
          </p:cNvSpPr>
          <p:nvPr/>
        </p:nvSpPr>
        <p:spPr bwMode="auto">
          <a:xfrm>
            <a:off x="685800" y="1268901"/>
            <a:ext cx="7543800" cy="4446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ambria" panose="02040503050406030204" pitchFamily="18"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&lt;</a:t>
            </a:r>
            <a:r>
              <a:rPr kumimoji="0" lang="en-US" sz="1600" b="0" i="0" u="none" strike="noStrike" cap="none" normalizeH="0" baseline="0" dirty="0" err="1" smtClean="0">
                <a:ln>
                  <a:noFill/>
                </a:ln>
                <a:solidFill>
                  <a:srgbClr val="008800"/>
                </a:solidFill>
                <a:effectLst/>
                <a:latin typeface="Cambria" panose="02040503050406030204" pitchFamily="18" charset="0"/>
                <a:cs typeface="Courier New" panose="02070309020205020404" pitchFamily="49" charset="0"/>
              </a:rPr>
              <a:t>iostream</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using</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namespace</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std</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main</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char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char</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a:t>
            </a:r>
            <a:r>
              <a:rPr kumimoji="0" lang="en-US" sz="1600" b="0" i="0" u="none" strike="noStrike" cap="none" normalizeH="0" baseline="0" dirty="0" err="1" smtClean="0">
                <a:ln>
                  <a:noFill/>
                </a:ln>
                <a:solidFill>
                  <a:srgbClr val="008800"/>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short </a:t>
            </a:r>
            <a:r>
              <a:rPr kumimoji="0" lang="en-US" sz="1600" b="0" i="0" u="none" strike="noStrike" cap="none" normalizeH="0" baseline="0" dirty="0" err="1" smtClean="0">
                <a:ln>
                  <a:noFill/>
                </a:ln>
                <a:solidFill>
                  <a:srgbClr val="008800"/>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short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long </a:t>
            </a:r>
            <a:r>
              <a:rPr kumimoji="0" lang="en-US" sz="1600" b="0" i="0" u="none" strike="noStrike" cap="none" normalizeH="0" baseline="0" dirty="0" err="1" smtClean="0">
                <a:ln>
                  <a:noFill/>
                </a:ln>
                <a:solidFill>
                  <a:srgbClr val="008800"/>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long</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int</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float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float</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double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double</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lvl="1" eaLnBrk="0" fontAlgn="base" hangingPunct="0">
              <a:lnSpc>
                <a:spcPct val="150000"/>
              </a:lnSpc>
              <a:spcBef>
                <a:spcPct val="0"/>
              </a:spcBef>
              <a:spcAft>
                <a:spcPct val="0"/>
              </a:spcAft>
            </a:pP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"Size of </a:t>
            </a:r>
            <a:r>
              <a:rPr kumimoji="0" lang="en-US" sz="1600" b="0" i="0" u="none" strike="noStrike" cap="none" normalizeH="0" baseline="0" dirty="0" err="1" smtClean="0">
                <a:ln>
                  <a:noFill/>
                </a:ln>
                <a:solidFill>
                  <a:srgbClr val="008800"/>
                </a:solidFill>
                <a:effectLst/>
                <a:latin typeface="Cambria" panose="02040503050406030204" pitchFamily="18" charset="0"/>
                <a:cs typeface="Courier New" panose="02070309020205020404" pitchFamily="49" charset="0"/>
              </a:rPr>
              <a:t>wchar_t</a:t>
            </a:r>
            <a:r>
              <a:rPr kumimoji="0" lang="en-US" sz="1600" b="0" i="0" u="none" strike="noStrike" cap="none" normalizeH="0" baseline="0" dirty="0" smtClean="0">
                <a:ln>
                  <a:noFill/>
                </a:ln>
                <a:solidFill>
                  <a:srgbClr val="008800"/>
                </a:solidFill>
                <a:effectLst/>
                <a:latin typeface="Cambria" panose="02040503050406030204" pitchFamily="18" charset="0"/>
                <a:cs typeface="Courier New" panose="02070309020205020404" pitchFamily="49" charset="0"/>
              </a:rPr>
              <a:t> : "</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88"/>
                </a:solidFill>
                <a:effectLst/>
                <a:latin typeface="Cambria" panose="02040503050406030204" pitchFamily="18" charset="0"/>
                <a:cs typeface="Courier New" panose="02070309020205020404" pitchFamily="49" charset="0"/>
              </a:rPr>
              <a:t>sizeof</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ambria" panose="02040503050406030204" pitchFamily="18" charset="0"/>
                <a:cs typeface="Courier New" panose="02070309020205020404" pitchFamily="49" charset="0"/>
              </a:rPr>
              <a:t>wchar_t</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&lt;&lt;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ambria" panose="02040503050406030204" pitchFamily="18" charset="0"/>
                <a:cs typeface="Courier New" panose="02070309020205020404" pitchFamily="49" charset="0"/>
              </a:rPr>
              <a:t>endl</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ambria" panose="02040503050406030204" pitchFamily="18" charset="0"/>
                <a:cs typeface="Courier New" panose="02070309020205020404" pitchFamily="49" charset="0"/>
              </a:rPr>
              <a:t>return</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r>
              <a:rPr kumimoji="0" lang="en-US" sz="1600" b="0" i="0" u="none" strike="noStrike" cap="none" normalizeH="0" baseline="0" dirty="0" smtClean="0">
                <a:ln>
                  <a:noFill/>
                </a:ln>
                <a:solidFill>
                  <a:srgbClr val="006666"/>
                </a:solidFill>
                <a:effectLst/>
                <a:latin typeface="Cambria" panose="02040503050406030204" pitchFamily="18" charset="0"/>
                <a:cs typeface="Courier New" panose="02070309020205020404" pitchFamily="49" charset="0"/>
              </a:rPr>
              <a:t>0</a:t>
            </a: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ambria" panose="020405030504060302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Cambria" panose="02040503050406030204" pitchFamily="18" charset="0"/>
                <a:cs typeface="Courier New" panose="02070309020205020404" pitchFamily="49" charset="0"/>
              </a:rPr>
              <a:t>}</a:t>
            </a:r>
            <a:r>
              <a:rPr kumimoji="0" lang="en-US" sz="900" b="0" i="0" u="none" strike="noStrike" cap="none" normalizeH="0" baseline="0" dirty="0" smtClean="0">
                <a:ln>
                  <a:noFill/>
                </a:ln>
                <a:solidFill>
                  <a:schemeClr val="tx1"/>
                </a:solidFill>
                <a:effectLst/>
                <a:latin typeface="Cambria" panose="02040503050406030204" pitchFamily="18" charset="0"/>
              </a:rPr>
              <a:t> </a:t>
            </a:r>
            <a:endParaRPr kumimoji="0" lang="en-US" sz="2800" b="0" i="0" u="none" strike="noStrike" cap="none" normalizeH="0" baseline="0" dirty="0" smtClean="0">
              <a:ln>
                <a:noFill/>
              </a:ln>
              <a:solidFill>
                <a:schemeClr val="tx1"/>
              </a:solidFill>
              <a:effectLst/>
              <a:latin typeface="Cambria" panose="02040503050406030204" pitchFamily="18" charset="0"/>
            </a:endParaRPr>
          </a:p>
        </p:txBody>
      </p:sp>
      <p:sp>
        <p:nvSpPr>
          <p:cNvPr id="8"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Primitive Data Types</a:t>
            </a:r>
          </a:p>
        </p:txBody>
      </p:sp>
    </p:spTree>
    <p:extLst>
      <p:ext uri="{BB962C8B-B14F-4D97-AF65-F5344CB8AC3E}">
        <p14:creationId xmlns:p14="http://schemas.microsoft.com/office/powerpoint/2010/main" val="940684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sz="quarter" idx="1"/>
          </p:nvPr>
        </p:nvSpPr>
        <p:spPr>
          <a:xfrm>
            <a:off x="1066800" y="1371600"/>
            <a:ext cx="7620000" cy="4114800"/>
          </a:xfrm>
        </p:spPr>
        <p:txBody>
          <a:bodyPr>
            <a:normAutofit fontScale="92500" lnSpcReduction="20000"/>
          </a:bodyPr>
          <a:lstStyle/>
          <a:p>
            <a:pPr marL="533400" indent="-533400" eaLnBrk="1" fontAlgn="auto" hangingPunct="1">
              <a:spcAft>
                <a:spcPts val="0"/>
              </a:spcAft>
              <a:buFont typeface="Wingdings" pitchFamily="2" charset="2"/>
              <a:buChar char="ü"/>
              <a:defRPr/>
            </a:pPr>
            <a:r>
              <a:rPr lang="en-US" sz="2800" dirty="0"/>
              <a:t>Size is 1 </a:t>
            </a:r>
            <a:r>
              <a:rPr lang="en-US" sz="2800" dirty="0" smtClean="0"/>
              <a:t>byte </a:t>
            </a:r>
            <a:r>
              <a:rPr lang="en-US" sz="2800" dirty="0"/>
              <a:t>– two value: true and false.</a:t>
            </a:r>
          </a:p>
          <a:p>
            <a:pPr marL="533400" indent="-533400" eaLnBrk="1" fontAlgn="auto" hangingPunct="1">
              <a:spcAft>
                <a:spcPts val="0"/>
              </a:spcAft>
              <a:buFont typeface="Wingdings" pitchFamily="2" charset="2"/>
              <a:buChar char="ü"/>
              <a:defRPr/>
            </a:pPr>
            <a:r>
              <a:rPr lang="en-US" sz="2800" dirty="0"/>
              <a:t>This type is returned by all relational operators</a:t>
            </a:r>
            <a:r>
              <a:rPr lang="en-US" sz="2800" dirty="0" smtClean="0"/>
              <a:t>.</a:t>
            </a:r>
          </a:p>
          <a:p>
            <a:pPr marL="533400" indent="-533400" eaLnBrk="1" fontAlgn="auto" hangingPunct="1">
              <a:spcAft>
                <a:spcPts val="0"/>
              </a:spcAft>
              <a:buNone/>
              <a:defRPr/>
            </a:pPr>
            <a:endParaRPr lang="en-US" sz="2800" dirty="0"/>
          </a:p>
          <a:p>
            <a:pPr marL="533400" indent="-533400" eaLnBrk="1" fontAlgn="auto" hangingPunct="1">
              <a:spcAft>
                <a:spcPts val="0"/>
              </a:spcAft>
              <a:buNone/>
              <a:defRPr/>
            </a:pPr>
            <a:r>
              <a:rPr lang="en-US" sz="2800" u="sng" dirty="0"/>
              <a:t>Example:</a:t>
            </a:r>
          </a:p>
          <a:p>
            <a:pPr marL="533400" indent="-533400" eaLnBrk="1" fontAlgn="auto" hangingPunct="1">
              <a:spcAft>
                <a:spcPts val="0"/>
              </a:spcAft>
              <a:buFont typeface="Wingdings" pitchFamily="2" charset="2"/>
              <a:buNone/>
              <a:defRPr/>
            </a:pPr>
            <a:r>
              <a:rPr lang="en-US" sz="2800" dirty="0"/>
              <a:t>	</a:t>
            </a:r>
            <a:r>
              <a:rPr lang="en-US" sz="2800" dirty="0" err="1" smtClean="0"/>
              <a:t>bool</a:t>
            </a:r>
            <a:r>
              <a:rPr lang="en-US" sz="2800" dirty="0" smtClean="0"/>
              <a:t> </a:t>
            </a:r>
            <a:r>
              <a:rPr lang="en-US" sz="2800" dirty="0"/>
              <a:t>b;</a:t>
            </a:r>
          </a:p>
          <a:p>
            <a:pPr marL="533400" indent="-533400" eaLnBrk="1" fontAlgn="auto" hangingPunct="1">
              <a:spcAft>
                <a:spcPts val="0"/>
              </a:spcAft>
              <a:buFont typeface="Wingdings" pitchFamily="2" charset="2"/>
              <a:buNone/>
              <a:defRPr/>
            </a:pPr>
            <a:r>
              <a:rPr lang="en-US" sz="2800" dirty="0"/>
              <a:t>	b= true;</a:t>
            </a:r>
          </a:p>
          <a:p>
            <a:pPr marL="533400" indent="-533400" eaLnBrk="1" fontAlgn="auto" hangingPunct="1">
              <a:spcAft>
                <a:spcPts val="0"/>
              </a:spcAft>
              <a:buNone/>
              <a:defRPr/>
            </a:pPr>
            <a:r>
              <a:rPr lang="en-US" sz="2800" dirty="0" smtClean="0"/>
              <a:t>       </a:t>
            </a:r>
            <a:r>
              <a:rPr lang="en-US" sz="2800" dirty="0" err="1" smtClean="0"/>
              <a:t>cout</a:t>
            </a:r>
            <a:r>
              <a:rPr lang="en-US" sz="2800" dirty="0" smtClean="0"/>
              <a:t> &lt;&lt; “b is ”&lt;&lt;b;</a:t>
            </a:r>
          </a:p>
          <a:p>
            <a:pPr marL="533400" indent="-533400" eaLnBrk="1" fontAlgn="auto" hangingPunct="1">
              <a:spcAft>
                <a:spcPts val="0"/>
              </a:spcAft>
              <a:buNone/>
              <a:defRPr/>
            </a:pPr>
            <a:endParaRPr lang="en-US" sz="2800" b="1" u="sng" dirty="0" smtClean="0"/>
          </a:p>
          <a:p>
            <a:pPr marL="533400" indent="-533400" eaLnBrk="1" fontAlgn="auto" hangingPunct="1">
              <a:spcAft>
                <a:spcPts val="0"/>
              </a:spcAft>
              <a:buNone/>
              <a:defRPr/>
            </a:pPr>
            <a:r>
              <a:rPr lang="en-US" sz="2800" b="1" u="sng" dirty="0" smtClean="0"/>
              <a:t>Output:</a:t>
            </a:r>
            <a:endParaRPr lang="en-US" sz="2800" b="1" u="sng" dirty="0"/>
          </a:p>
          <a:p>
            <a:pPr marL="533400" indent="-533400" eaLnBrk="1" fontAlgn="auto" hangingPunct="1">
              <a:spcAft>
                <a:spcPts val="0"/>
              </a:spcAft>
              <a:buFont typeface="Wingdings" pitchFamily="2" charset="2"/>
              <a:buNone/>
              <a:defRPr/>
            </a:pPr>
            <a:r>
              <a:rPr lang="en-US" sz="2800" dirty="0"/>
              <a:t>b is </a:t>
            </a:r>
            <a:r>
              <a:rPr lang="en-US" sz="2800" dirty="0" smtClean="0"/>
              <a:t>1</a:t>
            </a:r>
            <a:endParaRPr lang="en-US" sz="2800" dirty="0"/>
          </a:p>
          <a:p>
            <a:pPr marL="533400" indent="-533400" eaLnBrk="1" fontAlgn="auto" hangingPunct="1">
              <a:spcAft>
                <a:spcPts val="0"/>
              </a:spcAft>
              <a:buFont typeface="Wingdings" pitchFamily="2" charset="2"/>
              <a:buNone/>
              <a:defRPr/>
            </a:pPr>
            <a:endParaRPr lang="en-US" sz="2800" dirty="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7</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Booleans</a:t>
            </a:r>
          </a:p>
        </p:txBody>
      </p:sp>
    </p:spTree>
    <p:extLst>
      <p:ext uri="{BB962C8B-B14F-4D97-AF65-F5344CB8AC3E}">
        <p14:creationId xmlns:p14="http://schemas.microsoft.com/office/powerpoint/2010/main" val="1655790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algn="just">
              <a:buFont typeface="Wingdings" pitchFamily="2" charset="2"/>
              <a:buChar char="ü"/>
            </a:pPr>
            <a:r>
              <a:rPr lang="en-US" sz="2800" dirty="0" smtClean="0"/>
              <a:t>A wide character is a character datatype</a:t>
            </a:r>
            <a:r>
              <a:rPr lang="en-US" sz="2800" dirty="0"/>
              <a:t> </a:t>
            </a:r>
            <a:r>
              <a:rPr lang="en-US" sz="2800" dirty="0" smtClean="0"/>
              <a:t>that generally has a size greater than the traditional 8-bit</a:t>
            </a:r>
            <a:r>
              <a:rPr lang="en-US" sz="2800" dirty="0"/>
              <a:t> </a:t>
            </a:r>
            <a:r>
              <a:rPr lang="en-US" sz="2800" dirty="0" smtClean="0"/>
              <a:t>character</a:t>
            </a:r>
          </a:p>
          <a:p>
            <a:pPr algn="just">
              <a:buFont typeface="Wingdings" pitchFamily="2" charset="2"/>
              <a:buChar char="ü"/>
            </a:pPr>
            <a:endParaRPr lang="en-US" sz="900" dirty="0" smtClean="0"/>
          </a:p>
          <a:p>
            <a:pPr algn="just">
              <a:buFont typeface="Wingdings" pitchFamily="2" charset="2"/>
              <a:buChar char="ü"/>
            </a:pPr>
            <a:r>
              <a:rPr lang="en-US" sz="2800" dirty="0" smtClean="0"/>
              <a:t>The increased datatype size allows for the use of larger coded character sets</a:t>
            </a:r>
            <a:endParaRPr lang="en-US" sz="28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8</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Wide Character</a:t>
            </a:r>
          </a:p>
        </p:txBody>
      </p:sp>
      <p:sp>
        <p:nvSpPr>
          <p:cNvPr id="8" name="Rectangle 7"/>
          <p:cNvSpPr/>
          <p:nvPr/>
        </p:nvSpPr>
        <p:spPr>
          <a:xfrm>
            <a:off x="1295400" y="4064675"/>
            <a:ext cx="6705600" cy="2031325"/>
          </a:xfrm>
          <a:prstGeom prst="rect">
            <a:avLst/>
          </a:prstGeom>
          <a:solidFill>
            <a:schemeClr val="accent6">
              <a:lumMod val="40000"/>
              <a:lumOff val="60000"/>
            </a:schemeClr>
          </a:solidFill>
        </p:spPr>
        <p:txBody>
          <a:bodyPr wrap="square">
            <a:spAutoFit/>
          </a:bodyPr>
          <a:lstStyle/>
          <a:p>
            <a:r>
              <a:rPr lang="en-US" dirty="0">
                <a:latin typeface="Cambria" panose="02040503050406030204" pitchFamily="18" charset="0"/>
              </a:rPr>
              <a:t>#include&lt;</a:t>
            </a:r>
            <a:r>
              <a:rPr lang="en-US" dirty="0" err="1">
                <a:latin typeface="Cambria" panose="02040503050406030204" pitchFamily="18" charset="0"/>
              </a:rPr>
              <a:t>iostream</a:t>
            </a:r>
            <a:r>
              <a:rPr lang="en-US" dirty="0">
                <a:latin typeface="Cambria" panose="02040503050406030204" pitchFamily="18" charset="0"/>
              </a:rPr>
              <a:t>&gt;</a:t>
            </a:r>
          </a:p>
          <a:p>
            <a:r>
              <a:rPr lang="en-US" dirty="0">
                <a:latin typeface="Cambria" panose="02040503050406030204" pitchFamily="18" charset="0"/>
              </a:rPr>
              <a:t>using namespace </a:t>
            </a:r>
            <a:r>
              <a:rPr lang="en-US" dirty="0" err="1">
                <a:latin typeface="Cambria" panose="02040503050406030204" pitchFamily="18" charset="0"/>
              </a:rPr>
              <a:t>std</a:t>
            </a:r>
            <a:r>
              <a:rPr lang="en-US" dirty="0">
                <a:latin typeface="Cambria" panose="02040503050406030204" pitchFamily="18" charset="0"/>
              </a:rPr>
              <a:t>;</a:t>
            </a:r>
          </a:p>
          <a:p>
            <a:r>
              <a:rPr lang="en-US" dirty="0" err="1">
                <a:latin typeface="Cambria" panose="02040503050406030204" pitchFamily="18" charset="0"/>
              </a:rPr>
              <a:t>int</a:t>
            </a:r>
            <a:r>
              <a:rPr lang="en-US" dirty="0">
                <a:latin typeface="Cambria" panose="02040503050406030204" pitchFamily="18" charset="0"/>
              </a:rPr>
              <a:t> main() {</a:t>
            </a:r>
          </a:p>
          <a:p>
            <a:r>
              <a:rPr lang="en-US" dirty="0">
                <a:latin typeface="Cambria" panose="02040503050406030204" pitchFamily="18" charset="0"/>
              </a:rPr>
              <a:t>   </a:t>
            </a:r>
            <a:r>
              <a:rPr lang="en-US" dirty="0" err="1">
                <a:latin typeface="Cambria" panose="02040503050406030204" pitchFamily="18" charset="0"/>
              </a:rPr>
              <a:t>wchar_t</a:t>
            </a:r>
            <a:r>
              <a:rPr lang="en-US" dirty="0">
                <a:latin typeface="Cambria" panose="02040503050406030204" pitchFamily="18" charset="0"/>
              </a:rPr>
              <a:t> </a:t>
            </a:r>
            <a:r>
              <a:rPr lang="en-US" dirty="0" err="1">
                <a:latin typeface="Cambria" panose="02040503050406030204" pitchFamily="18" charset="0"/>
              </a:rPr>
              <a:t>wide_character</a:t>
            </a:r>
            <a:r>
              <a:rPr lang="en-US" dirty="0">
                <a:latin typeface="Cambria" panose="02040503050406030204" pitchFamily="18" charset="0"/>
              </a:rPr>
              <a:t> = </a:t>
            </a:r>
            <a:r>
              <a:rPr lang="en-US" dirty="0" smtClean="0">
                <a:latin typeface="Cambria" panose="02040503050406030204" pitchFamily="18" charset="0"/>
              </a:rPr>
              <a:t>L 'a</a:t>
            </a:r>
            <a:r>
              <a:rPr lang="en-US" dirty="0">
                <a:latin typeface="Cambria" panose="02040503050406030204" pitchFamily="18" charset="0"/>
              </a:rPr>
              <a:t>';</a:t>
            </a:r>
          </a:p>
          <a:p>
            <a:r>
              <a:rPr lang="en-US" dirty="0">
                <a:latin typeface="Cambria" panose="02040503050406030204" pitchFamily="18" charset="0"/>
              </a:rPr>
              <a:t>   </a:t>
            </a:r>
            <a:r>
              <a:rPr lang="en-US" dirty="0" err="1">
                <a:latin typeface="Cambria" panose="02040503050406030204" pitchFamily="18" charset="0"/>
              </a:rPr>
              <a:t>cout</a:t>
            </a:r>
            <a:r>
              <a:rPr lang="en-US" dirty="0">
                <a:latin typeface="Cambria" panose="02040503050406030204" pitchFamily="18" charset="0"/>
              </a:rPr>
              <a:t> &lt;&lt; "The wide character is: " &lt;&lt; </a:t>
            </a:r>
            <a:r>
              <a:rPr lang="en-US" dirty="0" err="1">
                <a:latin typeface="Cambria" panose="02040503050406030204" pitchFamily="18" charset="0"/>
              </a:rPr>
              <a:t>wide_character</a:t>
            </a:r>
            <a:r>
              <a:rPr lang="en-US" dirty="0">
                <a:latin typeface="Cambria" panose="02040503050406030204" pitchFamily="18" charset="0"/>
              </a:rPr>
              <a:t> &lt;&lt; </a:t>
            </a:r>
            <a:r>
              <a:rPr lang="en-US" dirty="0" err="1">
                <a:latin typeface="Cambria" panose="02040503050406030204" pitchFamily="18" charset="0"/>
              </a:rPr>
              <a:t>endl</a:t>
            </a:r>
            <a:r>
              <a:rPr lang="en-US" dirty="0">
                <a:latin typeface="Cambria" panose="02040503050406030204" pitchFamily="18" charset="0"/>
              </a:rPr>
              <a:t>;</a:t>
            </a:r>
          </a:p>
          <a:p>
            <a:r>
              <a:rPr lang="en-US" dirty="0">
                <a:latin typeface="Cambria" panose="02040503050406030204" pitchFamily="18" charset="0"/>
              </a:rPr>
              <a:t>   </a:t>
            </a:r>
            <a:r>
              <a:rPr lang="en-US" dirty="0" err="1">
                <a:latin typeface="Cambria" panose="02040503050406030204" pitchFamily="18" charset="0"/>
              </a:rPr>
              <a:t>cout</a:t>
            </a:r>
            <a:r>
              <a:rPr lang="en-US" dirty="0">
                <a:latin typeface="Cambria" panose="02040503050406030204" pitchFamily="18" charset="0"/>
              </a:rPr>
              <a:t> &lt;&lt; "Wide character size: " &lt;&lt;</a:t>
            </a:r>
            <a:r>
              <a:rPr lang="en-US" dirty="0" err="1">
                <a:latin typeface="Cambria" panose="02040503050406030204" pitchFamily="18" charset="0"/>
              </a:rPr>
              <a:t>sizeof</a:t>
            </a:r>
            <a:r>
              <a:rPr lang="en-US" dirty="0">
                <a:latin typeface="Cambria" panose="02040503050406030204" pitchFamily="18" charset="0"/>
              </a:rPr>
              <a:t>(</a:t>
            </a:r>
            <a:r>
              <a:rPr lang="en-US" dirty="0" err="1">
                <a:latin typeface="Cambria" panose="02040503050406030204" pitchFamily="18" charset="0"/>
              </a:rPr>
              <a:t>wide_character</a:t>
            </a:r>
            <a:r>
              <a:rPr lang="en-US" dirty="0">
                <a:latin typeface="Cambria" panose="02040503050406030204" pitchFamily="18" charset="0"/>
              </a:rPr>
              <a:t>);</a:t>
            </a:r>
          </a:p>
          <a:p>
            <a:r>
              <a:rPr lang="en-US" dirty="0">
                <a:latin typeface="Cambria" panose="02040503050406030204" pitchFamily="18" charset="0"/>
              </a:rPr>
              <a:t>}</a:t>
            </a:r>
          </a:p>
        </p:txBody>
      </p:sp>
    </p:spTree>
    <p:extLst>
      <p:ext uri="{BB962C8B-B14F-4D97-AF65-F5344CB8AC3E}">
        <p14:creationId xmlns:p14="http://schemas.microsoft.com/office/powerpoint/2010/main" val="413782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524001"/>
            <a:ext cx="8229600" cy="3657600"/>
          </a:xfrm>
        </p:spPr>
        <p:txBody>
          <a:bodyPr/>
          <a:lstStyle/>
          <a:p>
            <a:pPr marL="533400" indent="-533400">
              <a:buFont typeface="Wingdings" pitchFamily="2" charset="2"/>
              <a:buAutoNum type="arabicPeriod"/>
            </a:pPr>
            <a:r>
              <a:rPr lang="en-US" sz="2800" dirty="0" smtClean="0"/>
              <a:t>Arithmetic and Assignment Operator</a:t>
            </a:r>
          </a:p>
          <a:p>
            <a:pPr marL="533400" indent="-533400">
              <a:buFont typeface="Wingdings" pitchFamily="2" charset="2"/>
              <a:buAutoNum type="arabicPeriod"/>
            </a:pPr>
            <a:r>
              <a:rPr lang="en-US" sz="2800" dirty="0" smtClean="0"/>
              <a:t>Bitwise Operator</a:t>
            </a:r>
          </a:p>
          <a:p>
            <a:pPr marL="533400" indent="-533400">
              <a:buFont typeface="Wingdings" pitchFamily="2" charset="2"/>
              <a:buAutoNum type="arabicPeriod"/>
            </a:pPr>
            <a:r>
              <a:rPr lang="en-US" sz="2800" dirty="0" smtClean="0"/>
              <a:t>Relational Operator</a:t>
            </a:r>
          </a:p>
          <a:p>
            <a:pPr marL="533400" indent="-533400">
              <a:buFont typeface="Wingdings" pitchFamily="2" charset="2"/>
              <a:buAutoNum type="arabicPeriod"/>
            </a:pPr>
            <a:r>
              <a:rPr lang="en-US" sz="2800" dirty="0" smtClean="0"/>
              <a:t>Logical Operator</a:t>
            </a:r>
          </a:p>
          <a:p>
            <a:pPr marL="533400" indent="-533400">
              <a:buFont typeface="Wingdings" pitchFamily="2" charset="2"/>
              <a:buAutoNum type="arabicPeriod"/>
            </a:pPr>
            <a:endParaRPr lang="en-US" sz="2800" dirty="0" smtClean="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9</a:t>
            </a:fld>
            <a:endParaRPr lang="en-US"/>
          </a:p>
        </p:txBody>
      </p:sp>
      <p:sp>
        <p:nvSpPr>
          <p:cNvPr id="7" name="Title 3"/>
          <p:cNvSpPr txBox="1">
            <a:spLocks/>
          </p:cNvSpPr>
          <p:nvPr/>
        </p:nvSpPr>
        <p:spPr>
          <a:xfrm>
            <a:off x="457200" y="212725"/>
            <a:ext cx="8229600" cy="6254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Operators in C++</a:t>
            </a:r>
          </a:p>
        </p:txBody>
      </p:sp>
    </p:spTree>
    <p:extLst>
      <p:ext uri="{BB962C8B-B14F-4D97-AF65-F5344CB8AC3E}">
        <p14:creationId xmlns:p14="http://schemas.microsoft.com/office/powerpoint/2010/main" val="515844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GN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5141</TotalTime>
  <Words>3019</Words>
  <Application>Microsoft Office PowerPoint</Application>
  <PresentationFormat>On-screen Show (4:3)</PresentationFormat>
  <Paragraphs>732</Paragraphs>
  <Slides>46</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 Unicode MS</vt:lpstr>
      <vt:lpstr>Arial</vt:lpstr>
      <vt:lpstr>Calibri</vt:lpstr>
      <vt:lpstr>Cambria</vt:lpstr>
      <vt:lpstr>Consolas</vt:lpstr>
      <vt:lpstr>Courier New</vt:lpstr>
      <vt:lpstr>Droid Sans Mono</vt:lpstr>
      <vt:lpstr>Lucida Console</vt:lpstr>
      <vt:lpstr>Times New Roman</vt:lpstr>
      <vt:lpstr>Trebuchet MS</vt:lpstr>
      <vt:lpstr>Wingdings</vt:lpstr>
      <vt:lpstr>GNR</vt:lpstr>
      <vt:lpstr>CSE1201: Object Oriented Programming-I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Sajeeb</dc:creator>
  <cp:lastModifiedBy>Sajeeb Saha</cp:lastModifiedBy>
  <cp:revision>281</cp:revision>
  <cp:lastPrinted>2016-04-24T18:47:01Z</cp:lastPrinted>
  <dcterms:created xsi:type="dcterms:W3CDTF">2015-12-02T19:12:51Z</dcterms:created>
  <dcterms:modified xsi:type="dcterms:W3CDTF">2020-11-28T23:40:58Z</dcterms:modified>
</cp:coreProperties>
</file>