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99" r:id="rId19"/>
    <p:sldId id="287" r:id="rId20"/>
    <p:sldId id="288" r:id="rId21"/>
    <p:sldId id="289" r:id="rId22"/>
    <p:sldId id="290" r:id="rId23"/>
    <p:sldId id="291" r:id="rId24"/>
    <p:sldId id="292" r:id="rId25"/>
    <p:sldId id="300" r:id="rId26"/>
    <p:sldId id="293" r:id="rId27"/>
    <p:sldId id="294" r:id="rId28"/>
    <p:sldId id="295" r:id="rId29"/>
    <p:sldId id="297" r:id="rId30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5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5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Array </a:t>
            </a:r>
            <a:r>
              <a:rPr lang="en-US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990600"/>
            <a:ext cx="8382000" cy="415498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5 numbers: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store input from user to 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numbers[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numbers are: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 array elements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n 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++n)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numbers[n] &lt;&lt;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4330284"/>
            <a:ext cx="5095875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5 numbers: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numbers are: 11  12  13  14  15</a:t>
            </a:r>
          </a:p>
        </p:txBody>
      </p:sp>
    </p:spTree>
    <p:extLst>
      <p:ext uri="{BB962C8B-B14F-4D97-AF65-F5344CB8AC3E}">
        <p14:creationId xmlns:p14="http://schemas.microsoft.com/office/powerpoint/2010/main" val="6366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Assignment:                                            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x[0] = 6; 	/* Assign 6 to element x[0] */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y[2] = 3.1;	/* Assign 3.1 to element y[2] */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chemeClr val="hlink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m = x[0];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p = y[2];</a:t>
            </a:r>
          </a:p>
          <a:p>
            <a:pPr lvl="3">
              <a:lnSpc>
                <a:spcPct val="90000"/>
              </a:lnSpc>
            </a:pPr>
            <a:endParaRPr lang="en-US" sz="1800" dirty="0" smtClean="0">
              <a:solidFill>
                <a:schemeClr val="hlink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 err="1" smtClean="0">
                <a:ea typeface="ＭＳ Ｐゴシック" pitchFamily="34" charset="-128"/>
              </a:rPr>
              <a:t>Input/Output</a:t>
            </a:r>
            <a:r>
              <a:rPr lang="en-US" sz="2800" dirty="0" smtClean="0">
                <a:ea typeface="ＭＳ Ｐゴシック" pitchFamily="34" charset="-128"/>
              </a:rPr>
              <a:t>:                                       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the elements are handled as their types, e.g.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00FF"/>
                </a:solidFill>
                <a:ea typeface="ＭＳ Ｐゴシック" pitchFamily="34" charset="-128"/>
              </a:rPr>
              <a:t>c</a:t>
            </a:r>
            <a:r>
              <a:rPr lang="en-US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in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&gt;&gt;x[0];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00FF"/>
                </a:solidFill>
                <a:ea typeface="ＭＳ Ｐゴシック" pitchFamily="34" charset="-128"/>
              </a:rPr>
              <a:t>c</a:t>
            </a:r>
            <a:r>
              <a:rPr lang="en-US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out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&lt;&lt;x[0];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Operations with Arrays</a:t>
            </a:r>
          </a:p>
        </p:txBody>
      </p:sp>
    </p:spTree>
    <p:extLst>
      <p:ext uri="{BB962C8B-B14F-4D97-AF65-F5344CB8AC3E}">
        <p14:creationId xmlns:p14="http://schemas.microsoft.com/office/powerpoint/2010/main" val="1922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In C++, you can not assign one entire array to another array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Example: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99"/>
                </a:solidFill>
                <a:ea typeface="ＭＳ Ｐゴシック" pitchFamily="34" charset="-128"/>
                <a:cs typeface="Courier New" pitchFamily="49" charset="0"/>
              </a:rPr>
              <a:t>char a1[10], a2[10];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99"/>
                </a:solidFill>
                <a:ea typeface="ＭＳ Ｐゴシック" pitchFamily="34" charset="-128"/>
                <a:cs typeface="Courier New" pitchFamily="49" charset="0"/>
              </a:rPr>
              <a:t>	.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99"/>
                </a:solidFill>
                <a:ea typeface="ＭＳ Ｐゴシック" pitchFamily="34" charset="-128"/>
                <a:cs typeface="Courier New" pitchFamily="49" charset="0"/>
              </a:rPr>
              <a:t>	.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99"/>
                </a:solidFill>
                <a:ea typeface="ＭＳ Ｐゴシック" pitchFamily="34" charset="-128"/>
                <a:cs typeface="Courier New" pitchFamily="49" charset="0"/>
              </a:rPr>
              <a:t>	.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99"/>
                </a:solidFill>
                <a:ea typeface="ＭＳ Ｐゴシック" pitchFamily="34" charset="-128"/>
                <a:cs typeface="Courier New" pitchFamily="49" charset="0"/>
              </a:rPr>
              <a:t>a2 = a1; //this is wrong</a:t>
            </a:r>
          </a:p>
          <a:p>
            <a:pPr lvl="1" algn="just">
              <a:lnSpc>
                <a:spcPct val="90000"/>
              </a:lnSpc>
              <a:buNone/>
            </a:pPr>
            <a:endParaRPr lang="en-US" sz="2000" dirty="0" smtClean="0">
              <a:solidFill>
                <a:srgbClr val="000099"/>
              </a:solidFill>
              <a:ea typeface="ＭＳ Ｐゴシック" pitchFamily="34" charset="-128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If you want to copy the values of all the elements of one array to another, you have to do by copying each element separately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Operations with Arrays</a:t>
            </a:r>
          </a:p>
        </p:txBody>
      </p:sp>
    </p:spTree>
    <p:extLst>
      <p:ext uri="{BB962C8B-B14F-4D97-AF65-F5344CB8AC3E}">
        <p14:creationId xmlns:p14="http://schemas.microsoft.com/office/powerpoint/2010/main" val="19943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7162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 main() </a:t>
            </a:r>
          </a:p>
          <a:p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	double x[5];</a:t>
            </a:r>
          </a:p>
          <a:p>
            <a:endParaRPr lang="en-US" sz="2000" dirty="0">
              <a:solidFill>
                <a:srgbClr val="000099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	x[0] = 1;</a:t>
            </a:r>
          </a:p>
          <a:p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	x[1] = 2;</a:t>
            </a:r>
          </a:p>
          <a:p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	x[2] = x[0] + x[1];	</a:t>
            </a:r>
            <a:r>
              <a:rPr lang="en-US" sz="2000" dirty="0" smtClean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/* </a:t>
            </a:r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X[2] = 3 */</a:t>
            </a:r>
          </a:p>
          <a:p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	x[3] = x[2] / 3;		/* X[3] = 1 */</a:t>
            </a:r>
          </a:p>
          <a:p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	x[4] = x[3] * x[2];	</a:t>
            </a:r>
            <a:r>
              <a:rPr lang="en-US" sz="2000" dirty="0" smtClean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/* </a:t>
            </a:r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X[4] = 3 </a:t>
            </a:r>
            <a:r>
              <a:rPr lang="en-US" sz="2000" dirty="0" smtClean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*/</a:t>
            </a:r>
          </a:p>
          <a:p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return 0;</a:t>
            </a:r>
            <a:endParaRPr lang="en-US" sz="2000" dirty="0">
              <a:solidFill>
                <a:srgbClr val="000099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Cambria" panose="02040503050406030204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6362" y="1828800"/>
            <a:ext cx="285603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mbria" panose="02040503050406030204" pitchFamily="18" charset="0"/>
              </a:rPr>
              <a:t>Variable Declaration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for the array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3316162" y="2244299"/>
            <a:ext cx="1600200" cy="1941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39947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01625" y="1143000"/>
            <a:ext cx="8504238" cy="2905125"/>
          </a:xfrm>
        </p:spPr>
        <p:txBody>
          <a:bodyPr/>
          <a:lstStyle/>
          <a:p>
            <a:pPr algn="just"/>
            <a:r>
              <a:rPr lang="en-US" sz="2400" dirty="0" smtClean="0"/>
              <a:t>An array may have multiple dimensions.</a:t>
            </a:r>
          </a:p>
          <a:p>
            <a:pPr algn="just"/>
            <a:r>
              <a:rPr lang="en-US" sz="2400" dirty="0" smtClean="0"/>
              <a:t>General form: </a:t>
            </a:r>
            <a:r>
              <a:rPr lang="en-US" sz="24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type name[size</a:t>
            </a:r>
            <a:r>
              <a:rPr lang="en-US" sz="2400" baseline="-250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][size</a:t>
            </a:r>
            <a:r>
              <a:rPr lang="en-US" sz="2400" baseline="-250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]…[</a:t>
            </a:r>
            <a:r>
              <a:rPr lang="en-US" sz="24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size</a:t>
            </a:r>
            <a:r>
              <a:rPr lang="en-US" sz="2400" baseline="-250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];</a:t>
            </a:r>
          </a:p>
          <a:p>
            <a:pPr algn="just"/>
            <a:r>
              <a:rPr lang="en-US" sz="2400" dirty="0" smtClean="0"/>
              <a:t>The following declaration creates a two-dimensional array (a </a:t>
            </a:r>
            <a:r>
              <a:rPr lang="en-US" sz="2400" i="1" dirty="0" smtClean="0"/>
              <a:t>matrix,</a:t>
            </a:r>
            <a:r>
              <a:rPr lang="en-US" sz="2400" dirty="0" smtClean="0"/>
              <a:t> in mathematical terminology):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 m[5][9];</a:t>
            </a:r>
          </a:p>
          <a:p>
            <a:pPr algn="just"/>
            <a:r>
              <a:rPr lang="en-US" sz="2400" dirty="0" smtClean="0">
                <a:cs typeface="Courier New" pitchFamily="49" charset="0"/>
              </a:rPr>
              <a:t>m</a:t>
            </a:r>
            <a:r>
              <a:rPr lang="en-US" sz="2400" dirty="0" smtClean="0"/>
              <a:t> has 5 rows and 9 columns. Both rows and columns are indexed from 0:</a:t>
            </a:r>
          </a:p>
          <a:p>
            <a:pPr algn="just"/>
            <a:endParaRPr lang="en-US" dirty="0" smtClean="0"/>
          </a:p>
        </p:txBody>
      </p:sp>
      <p:pic>
        <p:nvPicPr>
          <p:cNvPr id="47110" name="Picture 5" descr="c8-2-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48125"/>
            <a:ext cx="38290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1582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319722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access the element of </a:t>
            </a:r>
            <a:r>
              <a:rPr lang="en-US" sz="2800" dirty="0" smtClean="0">
                <a:cs typeface="Courier New" pitchFamily="49" charset="0"/>
              </a:rPr>
              <a:t>m</a:t>
            </a:r>
            <a:r>
              <a:rPr lang="en-US" sz="2800" dirty="0" smtClean="0"/>
              <a:t> in row </a:t>
            </a:r>
            <a:r>
              <a:rPr lang="en-US" sz="2800" dirty="0" err="1" smtClean="0">
                <a:cs typeface="Courier New" pitchFamily="49" charset="0"/>
              </a:rPr>
              <a:t>i</a:t>
            </a:r>
            <a:r>
              <a:rPr lang="en-US" sz="2800" dirty="0" smtClean="0"/>
              <a:t>, column </a:t>
            </a:r>
            <a:r>
              <a:rPr lang="en-US" sz="2800" dirty="0" smtClean="0">
                <a:cs typeface="Courier New" pitchFamily="49" charset="0"/>
              </a:rPr>
              <a:t>j</a:t>
            </a:r>
            <a:r>
              <a:rPr lang="en-US" sz="2800" dirty="0" smtClean="0"/>
              <a:t>, we must write </a:t>
            </a:r>
            <a:r>
              <a:rPr lang="en-US" sz="2800" dirty="0" smtClean="0">
                <a:cs typeface="Courier New" pitchFamily="49" charset="0"/>
              </a:rPr>
              <a:t>m[</a:t>
            </a:r>
            <a:r>
              <a:rPr lang="en-US" sz="2800" dirty="0" err="1" smtClean="0">
                <a:cs typeface="Courier New" pitchFamily="49" charset="0"/>
              </a:rPr>
              <a:t>i</a:t>
            </a:r>
            <a:r>
              <a:rPr lang="en-US" sz="2800" dirty="0" smtClean="0">
                <a:cs typeface="Courier New" pitchFamily="49" charset="0"/>
              </a:rPr>
              <a:t>][j]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The expression </a:t>
            </a:r>
            <a:r>
              <a:rPr lang="en-US" sz="2800" dirty="0" smtClean="0">
                <a:cs typeface="Courier New" pitchFamily="49" charset="0"/>
              </a:rPr>
              <a:t>m[</a:t>
            </a:r>
            <a:r>
              <a:rPr lang="en-US" sz="2800" dirty="0" err="1" smtClean="0">
                <a:cs typeface="Courier New" pitchFamily="49" charset="0"/>
              </a:rPr>
              <a:t>i</a:t>
            </a:r>
            <a:r>
              <a:rPr lang="en-US" sz="2800" dirty="0" smtClean="0">
                <a:cs typeface="Courier New" pitchFamily="49" charset="0"/>
              </a:rPr>
              <a:t>]</a:t>
            </a:r>
            <a:r>
              <a:rPr lang="en-US" sz="2800" dirty="0" smtClean="0"/>
              <a:t> designates row </a:t>
            </a:r>
            <a:r>
              <a:rPr lang="en-US" sz="2800" dirty="0" err="1" smtClean="0">
                <a:cs typeface="Courier New" pitchFamily="49" charset="0"/>
              </a:rPr>
              <a:t>i</a:t>
            </a:r>
            <a:r>
              <a:rPr lang="en-US" sz="2800" dirty="0" smtClean="0"/>
              <a:t> of </a:t>
            </a:r>
            <a:r>
              <a:rPr lang="en-US" sz="2800" dirty="0" smtClean="0">
                <a:cs typeface="Courier New" pitchFamily="49" charset="0"/>
              </a:rPr>
              <a:t>m</a:t>
            </a:r>
            <a:r>
              <a:rPr lang="en-US" sz="2800" dirty="0" smtClean="0"/>
              <a:t>, and </a:t>
            </a:r>
            <a:r>
              <a:rPr lang="en-US" sz="2800" dirty="0" smtClean="0">
                <a:cs typeface="Courier New" pitchFamily="49" charset="0"/>
              </a:rPr>
              <a:t>m[</a:t>
            </a:r>
            <a:r>
              <a:rPr lang="en-US" sz="2800" dirty="0" err="1" smtClean="0">
                <a:cs typeface="Courier New" pitchFamily="49" charset="0"/>
              </a:rPr>
              <a:t>i</a:t>
            </a:r>
            <a:r>
              <a:rPr lang="en-US" sz="2800" dirty="0" smtClean="0">
                <a:cs typeface="Courier New" pitchFamily="49" charset="0"/>
              </a:rPr>
              <a:t>][j]</a:t>
            </a:r>
            <a:r>
              <a:rPr lang="en-US" sz="2800" dirty="0" smtClean="0"/>
              <a:t> then selects element </a:t>
            </a:r>
            <a:r>
              <a:rPr lang="en-US" sz="2800" dirty="0" smtClean="0">
                <a:cs typeface="Courier New" pitchFamily="49" charset="0"/>
              </a:rPr>
              <a:t>j</a:t>
            </a:r>
            <a:r>
              <a:rPr lang="en-US" sz="2800" dirty="0" smtClean="0"/>
              <a:t> in this row.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75124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01625" y="1447800"/>
            <a:ext cx="8504238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Although we visualize two-dimensional arrays as tables, that’s not the way they’re actually stored in computer memory.</a:t>
            </a:r>
          </a:p>
          <a:p>
            <a:pPr algn="just"/>
            <a:r>
              <a:rPr lang="en-US" sz="2800" dirty="0" smtClean="0"/>
              <a:t>C++ stores arrays in </a:t>
            </a:r>
            <a:r>
              <a:rPr lang="en-US" sz="2800" b="1" i="1" dirty="0" smtClean="0"/>
              <a:t>row-major order,</a:t>
            </a:r>
            <a:r>
              <a:rPr lang="en-US" sz="2800" dirty="0" smtClean="0"/>
              <a:t> with row 0 first, then row 1, and so forth.</a:t>
            </a:r>
          </a:p>
          <a:p>
            <a:pPr algn="just"/>
            <a:r>
              <a:rPr lang="en-US" sz="2800" dirty="0" smtClean="0"/>
              <a:t>How the </a:t>
            </a:r>
            <a:r>
              <a:rPr lang="en-US" sz="2800" dirty="0" smtClean="0">
                <a:cs typeface="Courier New" pitchFamily="49" charset="0"/>
              </a:rPr>
              <a:t>m</a:t>
            </a:r>
            <a:r>
              <a:rPr lang="en-US" sz="2800" dirty="0" smtClean="0"/>
              <a:t> array is stored:</a:t>
            </a:r>
          </a:p>
        </p:txBody>
      </p:sp>
      <p:pic>
        <p:nvPicPr>
          <p:cNvPr id="49158" name="Picture 5" descr="c8-2-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4470400"/>
            <a:ext cx="54562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9886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Array Example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066800"/>
            <a:ext cx="8229600" cy="49244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6 numbers: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Storing user input in the 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++j) {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numbers[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][j];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numbers are: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Printing array elements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++j) {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"numbers["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"]["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j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numbers[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][j] &lt;&lt;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1176439"/>
            <a:ext cx="28956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6 numbers: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numbers are: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numbers[0][0]: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numbers[0][1]: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numbers[0][2]: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numbers[1][0]: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numbers[1][1]: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numbers[1][2]: 6</a:t>
            </a:r>
          </a:p>
        </p:txBody>
      </p:sp>
    </p:spTree>
    <p:extLst>
      <p:ext uri="{BB962C8B-B14F-4D97-AF65-F5344CB8AC3E}">
        <p14:creationId xmlns:p14="http://schemas.microsoft.com/office/powerpoint/2010/main" val="30528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1625" y="1219200"/>
            <a:ext cx="8504238" cy="4879975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/>
              <a:t>A </a:t>
            </a:r>
            <a:r>
              <a:rPr lang="en-US" sz="3000" dirty="0" smtClean="0">
                <a:solidFill>
                  <a:srgbClr val="000099"/>
                </a:solidFill>
              </a:rPr>
              <a:t>function </a:t>
            </a:r>
            <a:r>
              <a:rPr lang="en-US" sz="3000" dirty="0" smtClean="0"/>
              <a:t>is a series of statements that have been grouped together and given a name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smtClean="0"/>
              <a:t>Used to perform a specific task in the program.</a:t>
            </a:r>
            <a:endParaRPr lang="en-US" sz="3000" dirty="0" smtClean="0"/>
          </a:p>
          <a:p>
            <a:pPr algn="just"/>
            <a:r>
              <a:rPr lang="en-US" sz="3000" dirty="0" smtClean="0"/>
              <a:t>Every C++ program has at least one function, which is</a:t>
            </a:r>
            <a:r>
              <a:rPr lang="en-US" sz="3000" dirty="0" smtClean="0">
                <a:solidFill>
                  <a:srgbClr val="000099"/>
                </a:solidFill>
              </a:rPr>
              <a:t> main()</a:t>
            </a:r>
          </a:p>
          <a:p>
            <a:pPr algn="just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8905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2800" dirty="0" smtClean="0"/>
              <a:t>General form of a </a:t>
            </a:r>
            <a:r>
              <a:rPr lang="en-US" sz="2800" b="1" i="1" dirty="0" smtClean="0">
                <a:solidFill>
                  <a:srgbClr val="000099"/>
                </a:solidFill>
              </a:rPr>
              <a:t>function definition</a:t>
            </a:r>
            <a:r>
              <a:rPr lang="en-US" sz="2800" b="1" i="1" dirty="0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i="1" dirty="0">
                <a:solidFill>
                  <a:srgbClr val="000099"/>
                </a:solidFill>
                <a:cs typeface="Courier New" pitchFamily="49" charset="0"/>
              </a:rPr>
              <a:t>	</a:t>
            </a:r>
            <a:r>
              <a:rPr lang="en-US" sz="2400" i="1" dirty="0" smtClean="0">
                <a:solidFill>
                  <a:srgbClr val="000099"/>
                </a:solidFill>
                <a:cs typeface="Courier New" pitchFamily="49" charset="0"/>
              </a:rPr>
              <a:t>return-type</a:t>
            </a: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2400" i="1" dirty="0" smtClean="0">
                <a:solidFill>
                  <a:srgbClr val="000099"/>
                </a:solidFill>
                <a:cs typeface="Courier New" pitchFamily="49" charset="0"/>
              </a:rPr>
              <a:t>function-name</a:t>
            </a: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 ( </a:t>
            </a:r>
            <a:r>
              <a:rPr lang="en-US" sz="2400" i="1" dirty="0" smtClean="0">
                <a:solidFill>
                  <a:srgbClr val="000099"/>
                </a:solidFill>
                <a:cs typeface="Courier New" pitchFamily="49" charset="0"/>
              </a:rPr>
              <a:t>parameters</a:t>
            </a: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 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	{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  </a:t>
            </a:r>
            <a:r>
              <a:rPr lang="en-US" sz="2000" i="1" dirty="0" smtClean="0">
                <a:solidFill>
                  <a:srgbClr val="000099"/>
                </a:solidFill>
                <a:cs typeface="Courier New" pitchFamily="49" charset="0"/>
              </a:rPr>
              <a:t>declarations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  </a:t>
            </a:r>
            <a:r>
              <a:rPr lang="en-US" sz="2000" i="1" dirty="0" smtClean="0">
                <a:solidFill>
                  <a:srgbClr val="000099"/>
                </a:solidFill>
                <a:cs typeface="Courier New" pitchFamily="49" charset="0"/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sz="2400" dirty="0" smtClean="0">
              <a:solidFill>
                <a:srgbClr val="000099"/>
              </a:solidFill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17231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81" y="1185133"/>
            <a:ext cx="8504238" cy="4956175"/>
          </a:xfrm>
        </p:spPr>
        <p:txBody>
          <a:bodyPr/>
          <a:lstStyle/>
          <a:p>
            <a:pPr algn="just"/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000099"/>
                </a:solidFill>
              </a:rPr>
              <a:t>return type </a:t>
            </a:r>
            <a:r>
              <a:rPr lang="en-US" sz="3200" dirty="0" smtClean="0"/>
              <a:t>of a function is the type of value that the function returns.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Rules governing the return type:</a:t>
            </a:r>
          </a:p>
          <a:p>
            <a:pPr lvl="1" algn="just"/>
            <a:r>
              <a:rPr lang="en-US" sz="2800" dirty="0" smtClean="0"/>
              <a:t>Functions may not return arrays.</a:t>
            </a:r>
          </a:p>
          <a:p>
            <a:pPr lvl="1" algn="just"/>
            <a:r>
              <a:rPr lang="en-US" sz="2800" dirty="0" smtClean="0"/>
              <a:t>Specifying that the return type is </a:t>
            </a:r>
            <a:r>
              <a:rPr lang="en-US" sz="2800" dirty="0" smtClean="0">
                <a:solidFill>
                  <a:srgbClr val="000099"/>
                </a:solidFill>
                <a:cs typeface="Courier New" pitchFamily="49" charset="0"/>
              </a:rPr>
              <a:t>void</a:t>
            </a:r>
            <a:r>
              <a:rPr lang="en-US" sz="2800" dirty="0" smtClean="0"/>
              <a:t> indicates that the function doesn’t return a value.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7947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1625" y="1295400"/>
            <a:ext cx="8504238" cy="4803775"/>
          </a:xfrm>
        </p:spPr>
        <p:txBody>
          <a:bodyPr/>
          <a:lstStyle/>
          <a:p>
            <a:pPr algn="just"/>
            <a:r>
              <a:rPr lang="en-US" sz="3200" dirty="0" smtClean="0"/>
              <a:t>After the function name comes a list of </a:t>
            </a:r>
            <a:r>
              <a:rPr lang="en-US" sz="3200" dirty="0" smtClean="0">
                <a:solidFill>
                  <a:srgbClr val="000099"/>
                </a:solidFill>
              </a:rPr>
              <a:t>parameters</a:t>
            </a:r>
          </a:p>
          <a:p>
            <a:pPr algn="just"/>
            <a:r>
              <a:rPr lang="en-US" sz="3200" dirty="0" smtClean="0"/>
              <a:t>Each parameter name is preceded by a specification of its type</a:t>
            </a:r>
          </a:p>
          <a:p>
            <a:pPr algn="just"/>
            <a:r>
              <a:rPr lang="en-US" sz="3200" dirty="0" smtClean="0"/>
              <a:t> parameters are separated by commas</a:t>
            </a:r>
          </a:p>
          <a:p>
            <a:pPr algn="just"/>
            <a:endParaRPr lang="en-US" sz="32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0465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881" y="1358171"/>
            <a:ext cx="8504238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When a function is called, execution transfers to the function</a:t>
            </a:r>
          </a:p>
          <a:p>
            <a:pPr algn="just"/>
            <a:r>
              <a:rPr lang="en-US" sz="2800" dirty="0" smtClean="0"/>
              <a:t>When the end of the function is reached, execution returns to a point immediately after the place at which the function was called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Defining and 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24478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1625" y="1216025"/>
            <a:ext cx="8504238" cy="4956175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000099"/>
                </a:solidFill>
              </a:rPr>
              <a:t>function call </a:t>
            </a:r>
            <a:r>
              <a:rPr lang="en-US" sz="3200" dirty="0" smtClean="0"/>
              <a:t>consists of a function name followed by a list of arguments, enclosed in parentheses: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print_text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(); 	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print_value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);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average(x, y);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</a:t>
            </a:r>
          </a:p>
          <a:p>
            <a:pPr algn="just"/>
            <a:r>
              <a:rPr lang="en-US" sz="3200" dirty="0" smtClean="0"/>
              <a:t>If the parentheses are missing, the function won’t be called: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print_text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;   /* WRONG */</a:t>
            </a:r>
          </a:p>
          <a:p>
            <a:pPr algn="just">
              <a:buFontTx/>
              <a:buNone/>
            </a:pPr>
            <a:r>
              <a:rPr lang="en-US" sz="3200" dirty="0" smtClean="0"/>
              <a:t>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24610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01625" y="990601"/>
            <a:ext cx="8504238" cy="25304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Function </a:t>
            </a:r>
            <a:r>
              <a:rPr lang="en-US" sz="2800" b="1" dirty="0"/>
              <a:t>Parameters</a:t>
            </a:r>
            <a:r>
              <a:rPr lang="en-US" sz="2800" dirty="0"/>
              <a:t> are the names listed in the function </a:t>
            </a:r>
            <a:r>
              <a:rPr lang="en-US" sz="2800" dirty="0" smtClean="0"/>
              <a:t>definition.</a:t>
            </a:r>
          </a:p>
          <a:p>
            <a:pPr algn="just"/>
            <a:r>
              <a:rPr lang="en-US" sz="2800" dirty="0" smtClean="0"/>
              <a:t>Function</a:t>
            </a:r>
            <a:r>
              <a:rPr lang="en-US" sz="2800" dirty="0"/>
              <a:t> </a:t>
            </a:r>
            <a:r>
              <a:rPr lang="en-US" sz="2800" b="1" dirty="0"/>
              <a:t>Arguments</a:t>
            </a:r>
            <a:r>
              <a:rPr lang="en-US" sz="2800" dirty="0"/>
              <a:t> are the real values passed to (and received by) the </a:t>
            </a:r>
            <a:r>
              <a:rPr lang="en-US" sz="2800" dirty="0" smtClean="0"/>
              <a:t>function.</a:t>
            </a:r>
          </a:p>
          <a:p>
            <a:pPr algn="just"/>
            <a:r>
              <a:rPr lang="en-US" sz="2800" b="1" dirty="0" smtClean="0"/>
              <a:t>Parameters</a:t>
            </a:r>
            <a:r>
              <a:rPr lang="en-US" sz="2800" dirty="0" smtClean="0"/>
              <a:t> </a:t>
            </a:r>
            <a:r>
              <a:rPr lang="en-US" sz="2800" dirty="0"/>
              <a:t>are initialized to the values of the </a:t>
            </a:r>
            <a:r>
              <a:rPr lang="en-US" sz="2800" b="1" dirty="0"/>
              <a:t>arguments</a:t>
            </a:r>
            <a:r>
              <a:rPr lang="en-US" sz="2800" dirty="0"/>
              <a:t> supplied</a:t>
            </a:r>
            <a:r>
              <a:rPr lang="en-US" sz="2800" dirty="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Function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Parameters and Arguments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3074" name="Picture 2" descr="https://i.stack.imgur.com/Jlb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581400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01625" y="1219200"/>
            <a:ext cx="8504238" cy="487997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000099"/>
                </a:solidFill>
                <a:cs typeface="Courier New" pitchFamily="49" charset="0"/>
              </a:rPr>
              <a:t>non-void</a:t>
            </a:r>
            <a:r>
              <a:rPr lang="en-US" sz="3200" dirty="0" smtClean="0"/>
              <a:t> function must use the </a:t>
            </a:r>
            <a:r>
              <a:rPr lang="en-US" sz="3200" dirty="0" smtClean="0">
                <a:solidFill>
                  <a:srgbClr val="000099"/>
                </a:solidFill>
                <a:cs typeface="Courier New" pitchFamily="49" charset="0"/>
              </a:rPr>
              <a:t>return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smtClean="0"/>
              <a:t>statement to specify what value it will return.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3200" dirty="0" smtClean="0"/>
              <a:t>The </a:t>
            </a:r>
            <a:r>
              <a:rPr lang="en-US" sz="3200" dirty="0" smtClean="0">
                <a:cs typeface="Courier New" pitchFamily="49" charset="0"/>
              </a:rPr>
              <a:t>return</a:t>
            </a:r>
            <a:r>
              <a:rPr lang="en-US" sz="3200" dirty="0" smtClean="0"/>
              <a:t> statement has the form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return </a:t>
            </a:r>
            <a:r>
              <a:rPr lang="en-US" sz="2000" i="1" dirty="0" smtClean="0">
                <a:solidFill>
                  <a:srgbClr val="000099"/>
                </a:solidFill>
                <a:cs typeface="Courier New" pitchFamily="49" charset="0"/>
              </a:rPr>
              <a:t>expression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 ;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sz="700" dirty="0" smtClean="0">
              <a:solidFill>
                <a:srgbClr val="000099"/>
              </a:solidFill>
              <a:cs typeface="Courier New" pitchFamily="49" charset="0"/>
            </a:endParaRPr>
          </a:p>
          <a:p>
            <a:pPr algn="just"/>
            <a:r>
              <a:rPr lang="en-US" sz="3200" dirty="0" smtClean="0"/>
              <a:t>The expression is often just a constant or variable: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return 0;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return status;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The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40937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01625" y="1219200"/>
            <a:ext cx="8504238" cy="48799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>
                <a:solidFill>
                  <a:srgbClr val="000099"/>
                </a:solidFill>
                <a:cs typeface="Courier New" pitchFamily="49" charset="0"/>
              </a:rPr>
              <a:t>return</a:t>
            </a:r>
            <a:r>
              <a:rPr lang="en-US" sz="3200" dirty="0" smtClean="0"/>
              <a:t> statements may appear in functions whose return type is </a:t>
            </a:r>
            <a:r>
              <a:rPr lang="en-US" sz="3200" dirty="0" smtClean="0">
                <a:solidFill>
                  <a:srgbClr val="000099"/>
                </a:solidFill>
                <a:cs typeface="Courier New" pitchFamily="49" charset="0"/>
              </a:rPr>
              <a:t>void</a:t>
            </a:r>
            <a:r>
              <a:rPr lang="en-US" sz="3200" dirty="0" smtClean="0"/>
              <a:t>, provided that no expression is given: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return;  /*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in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a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function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*/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sz="2000" dirty="0" smtClean="0">
              <a:solidFill>
                <a:srgbClr val="000099"/>
              </a:solidFill>
              <a:cs typeface="Courier New" pitchFamily="49" charset="0"/>
            </a:endParaRPr>
          </a:p>
          <a:p>
            <a:pPr algn="just"/>
            <a:r>
              <a:rPr lang="en-US" sz="3200" dirty="0" smtClean="0"/>
              <a:t>Example: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void </a:t>
            </a: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print_int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)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{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  if (</a:t>
            </a: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 &lt; 0)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    return;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  </a:t>
            </a: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("%d", </a:t>
            </a:r>
            <a:r>
              <a:rPr lang="en-US" sz="2000" dirty="0" err="1" smtClean="0">
                <a:solidFill>
                  <a:srgbClr val="000099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solidFill>
                  <a:srgbClr val="000099"/>
                </a:solidFill>
                <a:cs typeface="Courier New" pitchFamily="49" charset="0"/>
              </a:rPr>
              <a:t>	}</a:t>
            </a:r>
            <a:r>
              <a:rPr lang="en-US" sz="3200" dirty="0" smtClean="0">
                <a:solidFill>
                  <a:srgbClr val="000099"/>
                </a:solidFill>
              </a:rPr>
              <a:t>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The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7981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000099"/>
                </a:solidFill>
                <a:cs typeface="Courier New" pitchFamily="49" charset="0"/>
              </a:rPr>
              <a:t>return</a:t>
            </a:r>
            <a:r>
              <a:rPr lang="en-US" sz="3200" dirty="0" smtClean="0"/>
              <a:t> statement may appear at the end of a </a:t>
            </a:r>
            <a:r>
              <a:rPr lang="en-US" sz="3200" dirty="0" smtClean="0">
                <a:cs typeface="Courier New" pitchFamily="49" charset="0"/>
              </a:rPr>
              <a:t>void</a:t>
            </a:r>
            <a:r>
              <a:rPr lang="en-US" sz="3200" dirty="0" smtClean="0"/>
              <a:t>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void </a:t>
            </a:r>
            <a:r>
              <a:rPr lang="en-US" sz="1800" dirty="0" err="1" smtClean="0">
                <a:solidFill>
                  <a:srgbClr val="000099"/>
                </a:solidFill>
                <a:cs typeface="Courier New" pitchFamily="49" charset="0"/>
              </a:rPr>
              <a:t>print_pun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	  </a:t>
            </a:r>
            <a:r>
              <a:rPr lang="en-US" sz="1800" dirty="0" err="1" smtClean="0">
                <a:solidFill>
                  <a:srgbClr val="000099"/>
                </a:solidFill>
                <a:cs typeface="Courier New" pitchFamily="49" charset="0"/>
              </a:rPr>
              <a:t>printf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("To</a:t>
            </a:r>
            <a:r>
              <a:rPr lang="en-US" sz="16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C,</a:t>
            </a:r>
            <a:r>
              <a:rPr lang="en-US" sz="16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or</a:t>
            </a:r>
            <a:r>
              <a:rPr lang="en-US" sz="16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not</a:t>
            </a:r>
            <a:r>
              <a:rPr lang="en-US" sz="16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to</a:t>
            </a:r>
            <a:r>
              <a:rPr lang="en-US" sz="16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C:</a:t>
            </a:r>
            <a:r>
              <a:rPr lang="en-US" sz="16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that</a:t>
            </a:r>
            <a:r>
              <a:rPr lang="en-US" sz="16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is</a:t>
            </a:r>
            <a:r>
              <a:rPr lang="en-US" sz="16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the</a:t>
            </a:r>
            <a:r>
              <a:rPr lang="en-US" sz="1600" dirty="0" smtClean="0">
                <a:solidFill>
                  <a:srgbClr val="000099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question.\n");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	  return;   /* OK, but not needed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1800" dirty="0" smtClean="0">
                <a:solidFill>
                  <a:srgbClr val="000099"/>
                </a:solidFill>
                <a:cs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3200" dirty="0" smtClean="0"/>
              <a:t>	Using </a:t>
            </a:r>
            <a:r>
              <a:rPr lang="en-US" sz="3200" dirty="0" smtClean="0">
                <a:solidFill>
                  <a:srgbClr val="000099"/>
                </a:solidFill>
                <a:cs typeface="Courier New" pitchFamily="49" charset="0"/>
              </a:rPr>
              <a:t>return</a:t>
            </a:r>
            <a:r>
              <a:rPr lang="en-US" sz="3200" dirty="0" smtClean="0"/>
              <a:t> here is unnecessary.</a:t>
            </a:r>
          </a:p>
          <a:p>
            <a:pPr>
              <a:buFontTx/>
              <a:buNone/>
            </a:pPr>
            <a:endParaRPr lang="en-US" sz="3200" dirty="0" smtClean="0"/>
          </a:p>
          <a:p>
            <a:pPr algn="just"/>
            <a:r>
              <a:rPr lang="en-US" sz="3200" dirty="0" smtClean="0"/>
              <a:t>If a </a:t>
            </a:r>
            <a:r>
              <a:rPr lang="en-US" sz="3200" dirty="0" smtClean="0">
                <a:solidFill>
                  <a:srgbClr val="000099"/>
                </a:solidFill>
                <a:cs typeface="Courier New" pitchFamily="49" charset="0"/>
              </a:rPr>
              <a:t>non-void</a:t>
            </a:r>
            <a:r>
              <a:rPr lang="en-US" sz="3200" dirty="0" smtClean="0"/>
              <a:t> function fails to execute a </a:t>
            </a:r>
            <a:r>
              <a:rPr lang="en-US" sz="3200" dirty="0" smtClean="0">
                <a:solidFill>
                  <a:srgbClr val="000099"/>
                </a:solidFill>
                <a:cs typeface="Courier New" pitchFamily="49" charset="0"/>
              </a:rPr>
              <a:t>return</a:t>
            </a:r>
            <a:r>
              <a:rPr lang="en-US" sz="3200" dirty="0" smtClean="0"/>
              <a:t> statement, the behavior of the program is undefined if it attempts to use the function’s return value.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The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7762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01625" y="1143000"/>
            <a:ext cx="8504238" cy="495617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value returned by </a:t>
            </a:r>
            <a:r>
              <a:rPr lang="en-US" sz="2800" dirty="0" smtClean="0">
                <a:solidFill>
                  <a:srgbClr val="000099"/>
                </a:solidFill>
                <a:cs typeface="Courier New" pitchFamily="49" charset="0"/>
              </a:rPr>
              <a:t>main</a:t>
            </a:r>
            <a:r>
              <a:rPr lang="en-US" sz="2800" dirty="0" smtClean="0"/>
              <a:t> is a status code that can be tested when the program terminates.</a:t>
            </a:r>
          </a:p>
          <a:p>
            <a:pPr algn="just"/>
            <a:r>
              <a:rPr lang="en-US" sz="2800" dirty="0" smtClean="0">
                <a:cs typeface="Courier New" pitchFamily="49" charset="0"/>
              </a:rPr>
              <a:t>main</a:t>
            </a:r>
            <a:r>
              <a:rPr lang="en-US" sz="2800" dirty="0" smtClean="0"/>
              <a:t> should return 0 if the program terminates normally.</a:t>
            </a:r>
          </a:p>
          <a:p>
            <a:pPr algn="just"/>
            <a:r>
              <a:rPr lang="en-US" sz="2800" dirty="0" smtClean="0"/>
              <a:t>To indicate abnormal termination, </a:t>
            </a:r>
            <a:r>
              <a:rPr lang="en-US" sz="2800" dirty="0" smtClean="0">
                <a:cs typeface="Courier New" pitchFamily="49" charset="0"/>
              </a:rPr>
              <a:t>main</a:t>
            </a:r>
            <a:r>
              <a:rPr lang="en-US" sz="2800" dirty="0" smtClean="0"/>
              <a:t> should return a value other than 0.</a:t>
            </a:r>
          </a:p>
          <a:p>
            <a:pPr algn="just"/>
            <a:r>
              <a:rPr lang="en-US" sz="2800" dirty="0" smtClean="0"/>
              <a:t>It’s good practice to make sure that every C++ program returns a status code.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Program Termination</a:t>
            </a:r>
          </a:p>
        </p:txBody>
      </p:sp>
    </p:spTree>
    <p:extLst>
      <p:ext uri="{BB962C8B-B14F-4D97-AF65-F5344CB8AC3E}">
        <p14:creationId xmlns:p14="http://schemas.microsoft.com/office/powerpoint/2010/main" val="9804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2667000"/>
            <a:ext cx="8229600" cy="1204914"/>
          </a:xfrm>
        </p:spPr>
        <p:txBody>
          <a:bodyPr/>
          <a:lstStyle/>
          <a:p>
            <a:pPr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1625" y="1143000"/>
            <a:ext cx="8504238" cy="4956175"/>
          </a:xfrm>
        </p:spPr>
        <p:txBody>
          <a:bodyPr/>
          <a:lstStyle/>
          <a:p>
            <a:pPr algn="just"/>
            <a:r>
              <a:rPr lang="en-US" sz="2600" dirty="0" smtClean="0"/>
              <a:t>An </a:t>
            </a:r>
            <a:r>
              <a:rPr lang="en-US" sz="2600" b="1" dirty="0" smtClean="0">
                <a:solidFill>
                  <a:srgbClr val="0000FF"/>
                </a:solidFill>
              </a:rPr>
              <a:t>array</a:t>
            </a:r>
            <a:r>
              <a:rPr lang="en-US" sz="2600" dirty="0" smtClean="0"/>
              <a:t> is a data structure containing a number of data values, all of which have the same type.</a:t>
            </a:r>
          </a:p>
          <a:p>
            <a:pPr algn="just"/>
            <a:r>
              <a:rPr lang="en-US" sz="2600" dirty="0" smtClean="0"/>
              <a:t>These values, known as </a:t>
            </a:r>
            <a:r>
              <a:rPr lang="en-US" sz="2600" b="1" dirty="0" smtClean="0">
                <a:solidFill>
                  <a:srgbClr val="0000FF"/>
                </a:solidFill>
              </a:rPr>
              <a:t>array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b="1" dirty="0" smtClean="0">
                <a:solidFill>
                  <a:srgbClr val="0000FF"/>
                </a:solidFill>
              </a:rPr>
              <a:t>elements</a:t>
            </a:r>
            <a:r>
              <a:rPr lang="en-US" sz="2600" b="1" i="1" dirty="0" smtClean="0"/>
              <a:t>,</a:t>
            </a:r>
            <a:r>
              <a:rPr lang="en-US" sz="2600" dirty="0" smtClean="0"/>
              <a:t> can be individually used by their position within the array.</a:t>
            </a:r>
          </a:p>
          <a:p>
            <a:pPr algn="just"/>
            <a:r>
              <a:rPr lang="en-US" sz="2600" dirty="0"/>
              <a:t>An array is a contiguous piece of memory </a:t>
            </a:r>
            <a:endParaRPr lang="en-US" sz="2600" dirty="0" smtClean="0"/>
          </a:p>
          <a:p>
            <a:pPr algn="just"/>
            <a:r>
              <a:rPr lang="en-US" sz="2600" dirty="0" smtClean="0"/>
              <a:t>The simplest kind of array has just </a:t>
            </a:r>
            <a:r>
              <a:rPr lang="en-US" sz="2600" b="1" dirty="0" smtClean="0">
                <a:solidFill>
                  <a:srgbClr val="0000FF"/>
                </a:solidFill>
              </a:rPr>
              <a:t>one dimension</a:t>
            </a:r>
            <a:r>
              <a:rPr lang="en-US" sz="2600" dirty="0" smtClean="0">
                <a:solidFill>
                  <a:srgbClr val="000099"/>
                </a:solidFill>
              </a:rPr>
              <a:t>.</a:t>
            </a:r>
          </a:p>
          <a:p>
            <a:pPr algn="just"/>
            <a:r>
              <a:rPr lang="en-US" sz="2600" dirty="0" smtClean="0"/>
              <a:t>The elements of a one-dimensional array </a:t>
            </a:r>
            <a:r>
              <a:rPr lang="en-US" sz="2600" dirty="0" smtClean="0">
                <a:solidFill>
                  <a:srgbClr val="000099"/>
                </a:solidFill>
                <a:cs typeface="Courier New" pitchFamily="49" charset="0"/>
              </a:rPr>
              <a:t>a</a:t>
            </a:r>
            <a:r>
              <a:rPr lang="en-US" sz="2600" dirty="0" smtClean="0"/>
              <a:t> are conceptually arranged one after another in a single row.</a:t>
            </a:r>
          </a:p>
          <a:p>
            <a:pPr algn="just"/>
            <a:endParaRPr lang="en-US" dirty="0" smtClean="0"/>
          </a:p>
        </p:txBody>
      </p:sp>
      <p:pic>
        <p:nvPicPr>
          <p:cNvPr id="15366" name="Picture 7" descr="c8-1-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181600"/>
            <a:ext cx="5551488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0021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25" y="1219200"/>
            <a:ext cx="8504238" cy="487997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 smtClean="0">
                <a:ea typeface="굴림" pitchFamily="50" charset="-127"/>
              </a:rPr>
              <a:t>When defining arrays, specify</a:t>
            </a:r>
          </a:p>
          <a:p>
            <a:pPr lvl="1" algn="just"/>
            <a:r>
              <a:rPr lang="en-US" altLang="ko-KR" sz="2400" dirty="0" smtClean="0">
                <a:ea typeface="굴림" pitchFamily="50" charset="-127"/>
              </a:rPr>
              <a:t>Name</a:t>
            </a:r>
          </a:p>
          <a:p>
            <a:pPr lvl="1" algn="just"/>
            <a:r>
              <a:rPr lang="en-US" altLang="ko-KR" sz="2400" dirty="0" smtClean="0">
                <a:ea typeface="굴림" pitchFamily="50" charset="-127"/>
              </a:rPr>
              <a:t>Type of array (Array can be defined over </a:t>
            </a:r>
            <a:r>
              <a:rPr lang="en-US" altLang="ko-KR" sz="2400" b="1" u="sng" dirty="0" smtClean="0">
                <a:solidFill>
                  <a:srgbClr val="000099"/>
                </a:solidFill>
                <a:ea typeface="굴림" pitchFamily="50" charset="-127"/>
              </a:rPr>
              <a:t>any</a:t>
            </a:r>
            <a:r>
              <a:rPr lang="en-US" altLang="ko-KR" sz="2400" u="sng" dirty="0" smtClean="0">
                <a:solidFill>
                  <a:srgbClr val="000099"/>
                </a:solidFill>
                <a:ea typeface="굴림" pitchFamily="50" charset="-127"/>
              </a:rPr>
              <a:t> type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lvl="1" algn="just"/>
            <a:r>
              <a:rPr lang="en-US" altLang="ko-KR" sz="2400" dirty="0" smtClean="0">
                <a:ea typeface="굴림" pitchFamily="50" charset="-127"/>
              </a:rPr>
              <a:t>Number of elements</a:t>
            </a:r>
          </a:p>
          <a:p>
            <a:pPr algn="just"/>
            <a:r>
              <a:rPr lang="en-US" altLang="ko-KR" sz="2800" dirty="0" smtClean="0">
                <a:ea typeface="굴림" pitchFamily="50" charset="-127"/>
              </a:rPr>
              <a:t>General form:</a:t>
            </a:r>
          </a:p>
          <a:p>
            <a:pPr lvl="2" algn="just">
              <a:buFontTx/>
              <a:buNone/>
            </a:pPr>
            <a:r>
              <a:rPr lang="en-US" altLang="ko-KR" b="1" dirty="0" err="1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arrayType</a:t>
            </a:r>
            <a:r>
              <a:rPr lang="en-US" altLang="ko-KR" dirty="0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dirty="0" err="1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arrayName</a:t>
            </a:r>
            <a:r>
              <a:rPr lang="en-US" altLang="ko-KR" dirty="0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 [</a:t>
            </a:r>
            <a:r>
              <a:rPr lang="en-US" altLang="ko-KR" dirty="0" err="1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numberOfElements</a:t>
            </a:r>
            <a:r>
              <a:rPr lang="en-US" altLang="ko-KR" dirty="0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];</a:t>
            </a:r>
          </a:p>
          <a:p>
            <a:pPr lvl="1" algn="just"/>
            <a:r>
              <a:rPr lang="en-US" altLang="ko-KR" sz="2400" dirty="0" smtClean="0">
                <a:ea typeface="굴림" pitchFamily="50" charset="-127"/>
              </a:rPr>
              <a:t>Examples:	</a:t>
            </a:r>
            <a:endParaRPr lang="en-US" altLang="ko-KR" sz="1800" dirty="0" smtClean="0">
              <a:ea typeface="굴림" pitchFamily="50" charset="-127"/>
            </a:endParaRPr>
          </a:p>
          <a:p>
            <a:pPr lvl="2" algn="just">
              <a:buFontTx/>
              <a:buNone/>
            </a:pPr>
            <a:r>
              <a:rPr lang="en-US" altLang="ko-KR" sz="2000" dirty="0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float grade[ 7 ];</a:t>
            </a:r>
          </a:p>
          <a:p>
            <a:pPr lvl="2" algn="just">
              <a:buFontTx/>
              <a:buNone/>
            </a:pPr>
            <a:r>
              <a:rPr lang="en-US" altLang="ko-KR" sz="2000" dirty="0" err="1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2000" dirty="0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 c[ 10 ];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Defining Arrays</a:t>
            </a:r>
          </a:p>
        </p:txBody>
      </p:sp>
    </p:spTree>
    <p:extLst>
      <p:ext uri="{BB962C8B-B14F-4D97-AF65-F5344CB8AC3E}">
        <p14:creationId xmlns:p14="http://schemas.microsoft.com/office/powerpoint/2010/main" val="16232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Defining multiple arrays of same type: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Format similar to regular variables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Example:</a:t>
            </a:r>
          </a:p>
          <a:p>
            <a:pPr lvl="2">
              <a:buFontTx/>
              <a:buNone/>
            </a:pPr>
            <a:r>
              <a:rPr lang="en-US" altLang="ko-KR" dirty="0" err="1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dirty="0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 b[ 100 ], x[ 27 ];</a:t>
            </a:r>
            <a:r>
              <a:rPr lang="en-US" altLang="ko-KR" b="1" dirty="0" smtClean="0">
                <a:solidFill>
                  <a:srgbClr val="000099"/>
                </a:solidFill>
                <a:ea typeface="굴림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Defining Arrays</a:t>
            </a:r>
          </a:p>
        </p:txBody>
      </p:sp>
    </p:spTree>
    <p:extLst>
      <p:ext uri="{BB962C8B-B14F-4D97-AF65-F5344CB8AC3E}">
        <p14:creationId xmlns:p14="http://schemas.microsoft.com/office/powerpoint/2010/main" val="38892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ea typeface="굴림" pitchFamily="50" charset="-127"/>
              </a:rPr>
              <a:t>To refer to an element, specify</a:t>
            </a:r>
          </a:p>
          <a:p>
            <a:pPr lvl="1"/>
            <a:r>
              <a:rPr lang="en-US" altLang="ko-KR" dirty="0" smtClean="0">
                <a:solidFill>
                  <a:srgbClr val="000099"/>
                </a:solidFill>
                <a:ea typeface="굴림" pitchFamily="50" charset="-127"/>
              </a:rPr>
              <a:t>Array name </a:t>
            </a:r>
            <a:r>
              <a:rPr lang="en-US" altLang="ko-KR" dirty="0" smtClean="0">
                <a:ea typeface="굴림" pitchFamily="50" charset="-127"/>
              </a:rPr>
              <a:t>for the collection</a:t>
            </a:r>
          </a:p>
          <a:p>
            <a:pPr lvl="1"/>
            <a:r>
              <a:rPr lang="en-US" altLang="ko-KR" dirty="0" smtClean="0">
                <a:solidFill>
                  <a:srgbClr val="000099"/>
                </a:solidFill>
                <a:ea typeface="굴림" pitchFamily="50" charset="-127"/>
              </a:rPr>
              <a:t>Position number </a:t>
            </a:r>
            <a:r>
              <a:rPr lang="en-US" altLang="ko-KR" dirty="0" smtClean="0">
                <a:ea typeface="굴림" pitchFamily="50" charset="-127"/>
              </a:rPr>
              <a:t>for the member</a:t>
            </a:r>
          </a:p>
          <a:p>
            <a:r>
              <a:rPr lang="en-US" altLang="ko-KR" dirty="0" smtClean="0">
                <a:ea typeface="굴림" pitchFamily="50" charset="-127"/>
              </a:rPr>
              <a:t>Format:</a:t>
            </a:r>
          </a:p>
          <a:p>
            <a:pPr lvl="2">
              <a:buFontTx/>
              <a:buNone/>
            </a:pPr>
            <a:r>
              <a:rPr lang="en-US" altLang="ko-KR" i="1" dirty="0" err="1" smtClean="0">
                <a:solidFill>
                  <a:srgbClr val="000099"/>
                </a:solidFill>
                <a:ea typeface="굴림" pitchFamily="50" charset="-127"/>
              </a:rPr>
              <a:t>arrayname</a:t>
            </a:r>
            <a:r>
              <a:rPr lang="en-US" altLang="ko-KR" sz="1800" dirty="0" smtClean="0">
                <a:solidFill>
                  <a:srgbClr val="000099"/>
                </a:solidFill>
                <a:ea typeface="굴림" pitchFamily="50" charset="-127"/>
              </a:rPr>
              <a:t>[</a:t>
            </a:r>
            <a:r>
              <a:rPr lang="en-US" altLang="ko-KR" dirty="0" smtClean="0">
                <a:solidFill>
                  <a:srgbClr val="000099"/>
                </a:solidFill>
                <a:ea typeface="굴림" pitchFamily="50" charset="-127"/>
              </a:rPr>
              <a:t> </a:t>
            </a:r>
            <a:r>
              <a:rPr lang="en-US" altLang="ko-KR" i="1" dirty="0" smtClean="0">
                <a:solidFill>
                  <a:srgbClr val="000099"/>
                </a:solidFill>
                <a:ea typeface="굴림" pitchFamily="50" charset="-127"/>
              </a:rPr>
              <a:t>position number</a:t>
            </a:r>
            <a:r>
              <a:rPr lang="en-US" altLang="ko-KR" dirty="0" smtClean="0">
                <a:solidFill>
                  <a:srgbClr val="000099"/>
                </a:solidFill>
                <a:ea typeface="굴림" pitchFamily="50" charset="-127"/>
              </a:rPr>
              <a:t> </a:t>
            </a:r>
            <a:r>
              <a:rPr lang="en-US" altLang="ko-KR" sz="1800" dirty="0" smtClean="0">
                <a:solidFill>
                  <a:srgbClr val="000099"/>
                </a:solidFill>
                <a:ea typeface="굴림" pitchFamily="50" charset="-127"/>
              </a:rPr>
              <a:t>]</a:t>
            </a:r>
          </a:p>
          <a:p>
            <a:r>
              <a:rPr lang="en-US" altLang="ko-KR" dirty="0" smtClean="0">
                <a:ea typeface="굴림" pitchFamily="50" charset="-127"/>
              </a:rPr>
              <a:t>Remember:</a:t>
            </a:r>
          </a:p>
          <a:p>
            <a:pPr lvl="1"/>
            <a:r>
              <a:rPr lang="en-US" altLang="ko-KR" dirty="0" smtClean="0">
                <a:solidFill>
                  <a:srgbClr val="000099"/>
                </a:solidFill>
                <a:ea typeface="굴림" pitchFamily="50" charset="-127"/>
              </a:rPr>
              <a:t>First element at position </a:t>
            </a:r>
            <a:r>
              <a:rPr lang="en-US" altLang="ko-KR" sz="2000" dirty="0" smtClean="0">
                <a:solidFill>
                  <a:srgbClr val="000099"/>
                </a:solidFill>
                <a:ea typeface="굴림" pitchFamily="50" charset="-127"/>
              </a:rPr>
              <a:t>0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element array named </a:t>
            </a:r>
            <a:r>
              <a:rPr lang="en-US" altLang="ko-KR" sz="2000" dirty="0" smtClean="0">
                <a:ea typeface="굴림" pitchFamily="50" charset="-127"/>
              </a:rPr>
              <a:t>c:</a:t>
            </a:r>
          </a:p>
          <a:p>
            <a:pPr lvl="2"/>
            <a:r>
              <a:rPr lang="en-US" altLang="ko-KR" sz="1800" dirty="0" smtClean="0">
                <a:ea typeface="굴림" pitchFamily="50" charset="-127"/>
              </a:rPr>
              <a:t>c[ 0 ], c[ 1 ]...c[ n – 1 ]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324600" y="914400"/>
            <a:ext cx="2755900" cy="5334000"/>
            <a:chOff x="3936" y="592"/>
            <a:chExt cx="1736" cy="3403"/>
          </a:xfrm>
        </p:grpSpPr>
        <p:sp>
          <p:nvSpPr>
            <p:cNvPr id="16390" name="Rectangle 32"/>
            <p:cNvSpPr>
              <a:spLocks noChangeArrowheads="1"/>
            </p:cNvSpPr>
            <p:nvPr/>
          </p:nvSpPr>
          <p:spPr bwMode="auto">
            <a:xfrm>
              <a:off x="4063" y="592"/>
              <a:ext cx="1609" cy="5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dirty="0">
                  <a:latin typeface="Cambria" panose="02040503050406030204" pitchFamily="18" charset="0"/>
                  <a:ea typeface="굴림" pitchFamily="50" charset="-127"/>
                </a:rPr>
                <a:t>Name of array (Note that all elements of this array have the same name, c)</a:t>
              </a:r>
            </a:p>
            <a:p>
              <a:endParaRPr lang="ko-KR" altLang="en-US" sz="1600" dirty="0">
                <a:latin typeface="Cambria" panose="02040503050406030204" pitchFamily="18" charset="0"/>
                <a:ea typeface="굴림" pitchFamily="50" charset="-127"/>
              </a:endParaRPr>
            </a:p>
          </p:txBody>
        </p:sp>
        <p:sp>
          <p:nvSpPr>
            <p:cNvPr id="16391" name="Rectangle 45"/>
            <p:cNvSpPr>
              <a:spLocks noChangeArrowheads="1"/>
            </p:cNvSpPr>
            <p:nvPr/>
          </p:nvSpPr>
          <p:spPr bwMode="auto">
            <a:xfrm>
              <a:off x="3936" y="3675"/>
              <a:ext cx="1513" cy="3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dirty="0">
                  <a:latin typeface="Cambria" panose="02040503050406030204" pitchFamily="18" charset="0"/>
                  <a:ea typeface="굴림" pitchFamily="50" charset="-127"/>
                </a:rPr>
                <a:t>Position number of the element within array c</a:t>
              </a:r>
            </a:p>
          </p:txBody>
        </p:sp>
        <p:sp>
          <p:nvSpPr>
            <p:cNvPr id="16392" name="Freeform 46"/>
            <p:cNvSpPr>
              <a:spLocks/>
            </p:cNvSpPr>
            <p:nvPr/>
          </p:nvSpPr>
          <p:spPr bwMode="auto">
            <a:xfrm>
              <a:off x="4320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6434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6436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37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38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39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40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41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42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43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44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45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46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16395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c[6]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396" name="Rectangle 20"/>
              <p:cNvSpPr>
                <a:spLocks noChangeArrowheads="1"/>
              </p:cNvSpPr>
              <p:nvPr/>
            </p:nvSpPr>
            <p:spPr bwMode="auto">
              <a:xfrm>
                <a:off x="4800" y="1558"/>
                <a:ext cx="432" cy="11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-45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397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6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398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0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399" name="Rectangle 23"/>
              <p:cNvSpPr>
                <a:spLocks noChangeArrowheads="1"/>
              </p:cNvSpPr>
              <p:nvPr/>
            </p:nvSpPr>
            <p:spPr bwMode="auto">
              <a:xfrm>
                <a:off x="4868" y="2038"/>
                <a:ext cx="364" cy="15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72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00" name="Rectangle 24"/>
              <p:cNvSpPr>
                <a:spLocks noChangeArrowheads="1"/>
              </p:cNvSpPr>
              <p:nvPr/>
            </p:nvSpPr>
            <p:spPr bwMode="auto">
              <a:xfrm>
                <a:off x="4732" y="2230"/>
                <a:ext cx="500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1543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01" name="Rectangle 25"/>
              <p:cNvSpPr>
                <a:spLocks noChangeArrowheads="1"/>
              </p:cNvSpPr>
              <p:nvPr/>
            </p:nvSpPr>
            <p:spPr bwMode="auto">
              <a:xfrm>
                <a:off x="4800" y="2374"/>
                <a:ext cx="480" cy="1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-89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02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0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03" name="Rectangle 27"/>
              <p:cNvSpPr>
                <a:spLocks noChangeArrowheads="1"/>
              </p:cNvSpPr>
              <p:nvPr/>
            </p:nvSpPr>
            <p:spPr bwMode="auto">
              <a:xfrm>
                <a:off x="4868" y="2710"/>
                <a:ext cx="364" cy="17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62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04" name="Rectangle 28"/>
              <p:cNvSpPr>
                <a:spLocks noChangeArrowheads="1"/>
              </p:cNvSpPr>
              <p:nvPr/>
            </p:nvSpPr>
            <p:spPr bwMode="auto">
              <a:xfrm>
                <a:off x="4868" y="2902"/>
                <a:ext cx="364" cy="1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-3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05" name="Rectangle 29"/>
              <p:cNvSpPr>
                <a:spLocks noChangeArrowheads="1"/>
              </p:cNvSpPr>
              <p:nvPr/>
            </p:nvSpPr>
            <p:spPr bwMode="auto">
              <a:xfrm>
                <a:off x="4935" y="3094"/>
                <a:ext cx="297" cy="1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1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06" name="Rectangle 30"/>
              <p:cNvSpPr>
                <a:spLocks noChangeArrowheads="1"/>
              </p:cNvSpPr>
              <p:nvPr/>
            </p:nvSpPr>
            <p:spPr bwMode="auto">
              <a:xfrm>
                <a:off x="4732" y="3286"/>
                <a:ext cx="548" cy="12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 dirty="0">
                    <a:latin typeface="Cambria" panose="02040503050406030204" pitchFamily="18" charset="0"/>
                    <a:ea typeface="굴림" pitchFamily="50" charset="-127"/>
                  </a:rPr>
                  <a:t>6453</a:t>
                </a:r>
              </a:p>
              <a:p>
                <a:endParaRPr lang="ko-KR" altLang="en-US" dirty="0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07" name="Rectangle 31"/>
              <p:cNvSpPr>
                <a:spLocks noChangeArrowheads="1"/>
              </p:cNvSpPr>
              <p:nvPr/>
            </p:nvSpPr>
            <p:spPr bwMode="auto">
              <a:xfrm>
                <a:off x="4868" y="3430"/>
                <a:ext cx="412" cy="15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78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08" name="Freeform 33"/>
              <p:cNvSpPr>
                <a:spLocks/>
              </p:cNvSpPr>
              <p:nvPr/>
            </p:nvSpPr>
            <p:spPr bwMode="auto">
              <a:xfrm>
                <a:off x="4173" y="1304"/>
                <a:ext cx="0" cy="231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6409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c[0]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0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c[1]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1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c[2]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2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c[3]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3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c[11]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4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c[10]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5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c[9]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6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c[8]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7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c[7]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8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c[5]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sp>
            <p:nvSpPr>
              <p:cNvPr id="16419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Cambria" panose="02040503050406030204" pitchFamily="18" charset="0"/>
                    <a:ea typeface="굴림" pitchFamily="50" charset="-127"/>
                  </a:rPr>
                  <a:t>c[4]</a:t>
                </a:r>
              </a:p>
              <a:p>
                <a:endParaRPr lang="ko-KR" altLang="en-US">
                  <a:latin typeface="Cambria" panose="02040503050406030204" pitchFamily="18" charset="0"/>
                  <a:ea typeface="굴림" pitchFamily="50" charset="-127"/>
                </a:endParaRPr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6421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6423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24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25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26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27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28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29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30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31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32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6433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Cambria" panose="020405030504060302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072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1625" y="1295400"/>
            <a:ext cx="8504238" cy="4803775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/>
              <a:t>To declare an array, we must specify the </a:t>
            </a:r>
            <a:r>
              <a:rPr lang="en-US" sz="3000" i="1" dirty="0" smtClean="0"/>
              <a:t>type</a:t>
            </a:r>
            <a:r>
              <a:rPr lang="en-US" sz="3000" dirty="0" smtClean="0"/>
              <a:t> of the array’s elements and the </a:t>
            </a:r>
            <a:r>
              <a:rPr lang="en-US" sz="3000" i="1" dirty="0" smtClean="0"/>
              <a:t>number</a:t>
            </a:r>
            <a:r>
              <a:rPr lang="en-US" sz="3000" dirty="0" smtClean="0"/>
              <a:t> of elements</a:t>
            </a:r>
            <a:r>
              <a:rPr lang="en-US" dirty="0" smtClean="0"/>
              <a:t>: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600" b="1" dirty="0" smtClean="0">
                <a:solidFill>
                  <a:srgbClr val="000099"/>
                </a:solidFill>
                <a:cs typeface="Courier New" pitchFamily="49" charset="0"/>
              </a:rPr>
              <a:t>	</a:t>
            </a:r>
            <a:r>
              <a:rPr lang="en-US" sz="2600" b="1" dirty="0" err="1" smtClean="0">
                <a:solidFill>
                  <a:srgbClr val="000099"/>
                </a:solidFill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000099"/>
                </a:solidFill>
                <a:cs typeface="Courier New" pitchFamily="49" charset="0"/>
              </a:rPr>
              <a:t> a[10];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sz="2600" b="1" dirty="0" smtClean="0">
              <a:solidFill>
                <a:srgbClr val="000099"/>
              </a:solidFill>
              <a:cs typeface="Courier New" pitchFamily="49" charset="0"/>
            </a:endParaRPr>
          </a:p>
          <a:p>
            <a:pPr algn="just"/>
            <a:r>
              <a:rPr lang="en-US" sz="3000" dirty="0" smtClean="0"/>
              <a:t>The elements may be of </a:t>
            </a:r>
            <a:r>
              <a:rPr lang="en-US" sz="3000" b="1" dirty="0" smtClean="0"/>
              <a:t>any type</a:t>
            </a:r>
            <a:r>
              <a:rPr lang="en-US" sz="3000" dirty="0" smtClean="0"/>
              <a:t>; the length of the array can be any (integer) constant </a:t>
            </a:r>
            <a:r>
              <a:rPr lang="en-US" sz="3000" dirty="0" smtClean="0"/>
              <a:t>expression</a:t>
            </a:r>
          </a:p>
          <a:p>
            <a:pPr algn="just"/>
            <a:r>
              <a:rPr lang="en-US" sz="3000" dirty="0" err="1" smtClean="0"/>
              <a:t>int</a:t>
            </a:r>
            <a:r>
              <a:rPr lang="en-US" sz="3000" smtClean="0"/>
              <a:t> x[y+6];</a:t>
            </a:r>
            <a:endParaRPr lang="en-US" sz="3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One-Dimensional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872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1625" y="1143000"/>
            <a:ext cx="8504238" cy="495617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access an array element, write the array name followed by an integer value in square brackets.</a:t>
            </a:r>
          </a:p>
          <a:p>
            <a:pPr algn="just"/>
            <a:r>
              <a:rPr lang="en-US" sz="2800" dirty="0" smtClean="0"/>
              <a:t>This is referred to as </a:t>
            </a:r>
            <a:r>
              <a:rPr lang="en-US" sz="2800" b="1" i="1" dirty="0" smtClean="0">
                <a:solidFill>
                  <a:srgbClr val="000099"/>
                </a:solidFill>
              </a:rPr>
              <a:t>subscripting</a:t>
            </a:r>
            <a:r>
              <a:rPr lang="en-US" sz="2800" dirty="0" smtClean="0"/>
              <a:t> or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b="1" i="1" dirty="0" smtClean="0">
                <a:solidFill>
                  <a:srgbClr val="000099"/>
                </a:solidFill>
              </a:rPr>
              <a:t>indexing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smtClean="0"/>
              <a:t>the array.</a:t>
            </a:r>
          </a:p>
          <a:p>
            <a:pPr algn="just"/>
            <a:r>
              <a:rPr lang="en-US" sz="2800" dirty="0" smtClean="0"/>
              <a:t>The elements of an array of length </a:t>
            </a:r>
            <a:r>
              <a:rPr lang="en-US" sz="2800" i="1" dirty="0" smtClean="0"/>
              <a:t>n</a:t>
            </a:r>
            <a:r>
              <a:rPr lang="en-US" sz="2800" dirty="0" smtClean="0"/>
              <a:t> are indexed from 0 to </a:t>
            </a:r>
            <a:r>
              <a:rPr lang="en-US" sz="2800" i="1" dirty="0" smtClean="0"/>
              <a:t>n</a:t>
            </a:r>
            <a:r>
              <a:rPr lang="en-US" sz="2800" dirty="0" smtClean="0"/>
              <a:t> – 1.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 smtClean="0">
                <a:cs typeface="Courier New" pitchFamily="49" charset="0"/>
              </a:rPr>
              <a:t>a</a:t>
            </a:r>
            <a:r>
              <a:rPr lang="en-US" sz="2800" dirty="0" smtClean="0"/>
              <a:t> is an array of length 10, its elements are designated by </a:t>
            </a:r>
            <a:r>
              <a:rPr lang="en-US" sz="2800" dirty="0" smtClean="0">
                <a:solidFill>
                  <a:srgbClr val="000099"/>
                </a:solidFill>
                <a:cs typeface="Courier New" pitchFamily="49" charset="0"/>
              </a:rPr>
              <a:t>a[0]</a:t>
            </a:r>
            <a:r>
              <a:rPr lang="en-US" sz="2800" dirty="0" smtClean="0">
                <a:solidFill>
                  <a:srgbClr val="000099"/>
                </a:solidFill>
              </a:rPr>
              <a:t>, </a:t>
            </a:r>
            <a:r>
              <a:rPr lang="en-US" sz="2800" dirty="0" smtClean="0">
                <a:solidFill>
                  <a:srgbClr val="000099"/>
                </a:solidFill>
                <a:cs typeface="Courier New" pitchFamily="49" charset="0"/>
              </a:rPr>
              <a:t>a[1]</a:t>
            </a:r>
            <a:r>
              <a:rPr lang="en-US" sz="2800" dirty="0" smtClean="0">
                <a:solidFill>
                  <a:srgbClr val="000099"/>
                </a:solidFill>
              </a:rPr>
              <a:t>, …, </a:t>
            </a:r>
            <a:r>
              <a:rPr lang="en-US" sz="2800" dirty="0" smtClean="0">
                <a:solidFill>
                  <a:srgbClr val="000099"/>
                </a:solidFill>
                <a:cs typeface="Courier New" pitchFamily="49" charset="0"/>
              </a:rPr>
              <a:t>a[9]</a:t>
            </a:r>
            <a:r>
              <a:rPr lang="en-US" sz="2800" dirty="0" smtClean="0">
                <a:solidFill>
                  <a:srgbClr val="000099"/>
                </a:solidFill>
              </a:rPr>
              <a:t>:</a:t>
            </a:r>
          </a:p>
        </p:txBody>
      </p:sp>
      <p:pic>
        <p:nvPicPr>
          <p:cNvPr id="17414" name="Picture 7" descr="c8-1-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5181600"/>
            <a:ext cx="5311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Array Subscripting</a:t>
            </a:r>
          </a:p>
        </p:txBody>
      </p:sp>
    </p:spTree>
    <p:extLst>
      <p:ext uri="{BB962C8B-B14F-4D97-AF65-F5344CB8AC3E}">
        <p14:creationId xmlns:p14="http://schemas.microsoft.com/office/powerpoint/2010/main" val="372752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527175"/>
            <a:ext cx="8504238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Expressions of the form </a:t>
            </a:r>
            <a:r>
              <a:rPr lang="en-US" sz="2800" dirty="0" smtClean="0">
                <a:cs typeface="Courier New" pitchFamily="49" charset="0"/>
              </a:rPr>
              <a:t>a[</a:t>
            </a:r>
            <a:r>
              <a:rPr lang="en-US" sz="2800" dirty="0" err="1" smtClean="0">
                <a:cs typeface="Courier New" pitchFamily="49" charset="0"/>
              </a:rPr>
              <a:t>i</a:t>
            </a:r>
            <a:r>
              <a:rPr lang="en-US" sz="2800" dirty="0" smtClean="0">
                <a:cs typeface="Courier New" pitchFamily="49" charset="0"/>
              </a:rPr>
              <a:t>]</a:t>
            </a:r>
            <a:r>
              <a:rPr lang="en-US" sz="2800" dirty="0" smtClean="0"/>
              <a:t> can be used in the same way as ordinary variables: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	a[0] = 1;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cs typeface="Courier New" pitchFamily="49" charset="0"/>
              </a:rPr>
              <a:t>cout</a:t>
            </a: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&lt;&lt;a[0];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	++a[</a:t>
            </a:r>
            <a:r>
              <a:rPr lang="en-US" sz="2400" dirty="0" err="1" smtClean="0">
                <a:solidFill>
                  <a:srgbClr val="000099"/>
                </a:solidFill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rgbClr val="000099"/>
                </a:solidFill>
                <a:cs typeface="Courier New" pitchFamily="49" charset="0"/>
              </a:rPr>
              <a:t>];</a:t>
            </a:r>
          </a:p>
          <a:p>
            <a:pPr algn="just"/>
            <a:r>
              <a:rPr lang="en-US" sz="2800" dirty="0" smtClean="0"/>
              <a:t>In general, if an array contains elements of type </a:t>
            </a:r>
            <a:r>
              <a:rPr lang="en-US" sz="2800" i="1" dirty="0" smtClean="0"/>
              <a:t>T</a:t>
            </a:r>
            <a:r>
              <a:rPr lang="en-US" sz="2800" dirty="0" smtClean="0"/>
              <a:t>, then each element of the array is treated as if it were a variable of type </a:t>
            </a:r>
            <a:r>
              <a:rPr lang="en-US" sz="2800" i="1" dirty="0" smtClean="0"/>
              <a:t>T</a:t>
            </a:r>
            <a:r>
              <a:rPr lang="en-US" sz="2800" dirty="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Array Subscripting</a:t>
            </a:r>
          </a:p>
        </p:txBody>
      </p:sp>
    </p:spTree>
    <p:extLst>
      <p:ext uri="{BB962C8B-B14F-4D97-AF65-F5344CB8AC3E}">
        <p14:creationId xmlns:p14="http://schemas.microsoft.com/office/powerpoint/2010/main" val="222611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1398</Words>
  <Application>Microsoft Office PowerPoint</Application>
  <PresentationFormat>On-screen Show (4:3)</PresentationFormat>
  <Paragraphs>317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Gulim</vt:lpstr>
      <vt:lpstr>MS PGothic</vt:lpstr>
      <vt:lpstr>Arial</vt:lpstr>
      <vt:lpstr>Calibri</vt:lpstr>
      <vt:lpstr>Cambria</vt:lpstr>
      <vt:lpstr>Courier New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259</cp:revision>
  <cp:lastPrinted>2016-04-24T18:47:01Z</cp:lastPrinted>
  <dcterms:created xsi:type="dcterms:W3CDTF">2015-12-02T19:12:51Z</dcterms:created>
  <dcterms:modified xsi:type="dcterms:W3CDTF">2020-11-29T00:36:12Z</dcterms:modified>
</cp:coreProperties>
</file>