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70" r:id="rId2"/>
    <p:sldId id="272" r:id="rId3"/>
    <p:sldId id="294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3" r:id="rId24"/>
  </p:sldIdLst>
  <p:sldSz cx="9144000" cy="6858000" type="screen4x3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3188" autoAdjust="0"/>
  </p:normalViewPr>
  <p:slideViewPr>
    <p:cSldViewPr>
      <p:cViewPr varScale="1">
        <p:scale>
          <a:sx n="67" d="100"/>
          <a:sy n="67" d="100"/>
        </p:scale>
        <p:origin x="1260" y="-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E404FA2-0307-4AAA-97E0-1B95DA04011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2C43C2F9-D9EF-4AC1-838D-2DF7E93C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C4E2BA7-849A-4ED4-AF09-6D3072CE7341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8638"/>
            <a:ext cx="3525838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50300"/>
            <a:ext cx="7447280" cy="317396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94506AF-6DAD-4FB0-9D80-7EEDD5FF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BC493-0026-4FA7-B394-BDFCDC28F9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5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1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9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08FB9-473D-425F-91BA-31AB478CD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5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bright="13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2400"/>
            <a:ext cx="91424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81086"/>
            <a:ext cx="8229600" cy="50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61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802438"/>
            <a:ext cx="9144000" cy="61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2" descr="https://seeklogo.com/images/J/jagannath-university-logo-91BCEFF258-seeklogo.com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08" y="6152391"/>
            <a:ext cx="679104" cy="6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6</a:t>
            </a:r>
            <a:endParaRPr lang="en-US" sz="1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3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ln w="19050"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CSE1201</a:t>
            </a:r>
            <a:r>
              <a:rPr lang="en-US">
                <a:latin typeface="Cambria" panose="02040503050406030204" pitchFamily="18" charset="0"/>
              </a:rPr>
              <a:t>: </a:t>
            </a:r>
            <a:r>
              <a:rPr lang="en-US" smtClean="0">
                <a:latin typeface="Cambria" panose="02040503050406030204" pitchFamily="18" charset="0"/>
              </a:rPr>
              <a:t>Object </a:t>
            </a:r>
            <a:r>
              <a:rPr lang="en-US" dirty="0">
                <a:latin typeface="Cambria" panose="02040503050406030204" pitchFamily="18" charset="0"/>
              </a:rPr>
              <a:t>Oriented Programming-I (C++)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86100" y="3352800"/>
            <a:ext cx="2971800" cy="6858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Lecture 6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4242"/>
            <a:ext cx="3886200" cy="509415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#include &lt;</a:t>
            </a:r>
            <a:r>
              <a:rPr lang="en-US" sz="1600" b="1" dirty="0" err="1" smtClean="0">
                <a:solidFill>
                  <a:srgbClr val="0000CC"/>
                </a:solidFill>
                <a:cs typeface="Arial" pitchFamily="34" charset="0"/>
              </a:rPr>
              <a:t>iostream</a:t>
            </a: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using namespace std;</a:t>
            </a:r>
          </a:p>
          <a:p>
            <a:pPr>
              <a:buNone/>
            </a:pPr>
            <a:endParaRPr lang="en-US" sz="1600" b="1" dirty="0" smtClean="0">
              <a:solidFill>
                <a:srgbClr val="0000CC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class </a:t>
            </a:r>
            <a:r>
              <a:rPr lang="en-US" sz="1600" b="1" dirty="0" err="1" smtClean="0">
                <a:solidFill>
                  <a:srgbClr val="0000CC"/>
                </a:solidFill>
                <a:cs typeface="Arial" pitchFamily="34" charset="0"/>
              </a:rPr>
              <a:t>myclass</a:t>
            </a:r>
            <a:endParaRPr lang="en-US" sz="1600" b="1" dirty="0" smtClean="0">
              <a:solidFill>
                <a:srgbClr val="0000CC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rgbClr val="0000CC"/>
                </a:solidFill>
                <a:cs typeface="Arial" pitchFamily="34" charset="0"/>
              </a:rPr>
              <a:t>int</a:t>
            </a: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 a;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public: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rgbClr val="0000CC"/>
                </a:solidFill>
                <a:cs typeface="Arial" pitchFamily="34" charset="0"/>
              </a:rPr>
              <a:t>myclass</a:t>
            </a: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(); // constructor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	~</a:t>
            </a:r>
            <a:r>
              <a:rPr lang="en-US" sz="1600" b="1" dirty="0" err="1" smtClean="0">
                <a:solidFill>
                  <a:srgbClr val="0000CC"/>
                </a:solidFill>
                <a:cs typeface="Arial" pitchFamily="34" charset="0"/>
              </a:rPr>
              <a:t>myclass</a:t>
            </a: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(); // destructor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	void show();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};</a:t>
            </a:r>
          </a:p>
          <a:p>
            <a:pPr>
              <a:buNone/>
            </a:pPr>
            <a:r>
              <a:rPr lang="en-US" sz="1600" b="1" dirty="0" err="1" smtClean="0">
                <a:solidFill>
                  <a:srgbClr val="0000CC"/>
                </a:solidFill>
                <a:cs typeface="Arial" pitchFamily="34" charset="0"/>
              </a:rPr>
              <a:t>myclass</a:t>
            </a: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::</a:t>
            </a:r>
            <a:r>
              <a:rPr lang="en-US" sz="1600" b="1" dirty="0" err="1" smtClean="0">
                <a:solidFill>
                  <a:srgbClr val="0000CC"/>
                </a:solidFill>
                <a:cs typeface="Arial" pitchFamily="34" charset="0"/>
              </a:rPr>
              <a:t>myclass</a:t>
            </a: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rgbClr val="0000CC"/>
                </a:solidFill>
                <a:cs typeface="Arial" pitchFamily="34" charset="0"/>
              </a:rPr>
              <a:t>cout</a:t>
            </a: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 &lt;&lt; "In constructor" &lt;&lt; </a:t>
            </a:r>
            <a:r>
              <a:rPr lang="en-US" sz="1600" b="1" dirty="0" err="1" smtClean="0">
                <a:solidFill>
                  <a:srgbClr val="0000CC"/>
                </a:solidFill>
                <a:cs typeface="Arial" pitchFamily="34" charset="0"/>
              </a:rPr>
              <a:t>endl</a:t>
            </a: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	a = 10;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1163767"/>
            <a:ext cx="365760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1600" b="1" dirty="0" smtClean="0">
              <a:solidFill>
                <a:srgbClr val="0000CC"/>
              </a:solidFill>
              <a:latin typeface="Cambria" panose="02040503050406030204" pitchFamily="18" charset="0"/>
            </a:endParaRPr>
          </a:p>
          <a:p>
            <a:pPr>
              <a:buNone/>
            </a:pPr>
            <a:r>
              <a:rPr lang="en-US" sz="1600" b="1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myclass</a:t>
            </a: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</a:rPr>
              <a:t>::~</a:t>
            </a:r>
            <a:r>
              <a:rPr lang="en-US" sz="1600" b="1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myclass</a:t>
            </a: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</a:rPr>
              <a:t>	</a:t>
            </a:r>
            <a:r>
              <a:rPr lang="en-US" sz="1600" b="1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cout</a:t>
            </a: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</a:rPr>
              <a:t> &lt;&lt; "Destructing..." &lt;&lt; </a:t>
            </a:r>
            <a:r>
              <a:rPr lang="en-US" sz="1600" b="1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endl</a:t>
            </a: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</a:rPr>
              <a:t>}</a:t>
            </a:r>
          </a:p>
          <a:p>
            <a:pPr>
              <a:buNone/>
            </a:pPr>
            <a:endParaRPr lang="en-US" sz="1600" b="1" dirty="0" smtClean="0">
              <a:solidFill>
                <a:srgbClr val="0000CC"/>
              </a:solidFill>
              <a:latin typeface="Cambria" panose="02040503050406030204" pitchFamily="18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void </a:t>
            </a:r>
            <a:r>
              <a:rPr lang="en-US" sz="1600" b="1" dirty="0" err="1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myclass</a:t>
            </a: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::show()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cout</a:t>
            </a: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 &lt;&lt; a &lt;&lt; </a:t>
            </a:r>
            <a:r>
              <a:rPr lang="en-US" sz="1600" b="1" dirty="0" err="1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endl</a:t>
            </a: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en-US" sz="1600" b="1" dirty="0" smtClean="0">
              <a:solidFill>
                <a:srgbClr val="0000CC"/>
              </a:solidFill>
              <a:latin typeface="Cambria" panose="02040503050406030204" pitchFamily="18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err="1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int</a:t>
            </a: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 main()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myclass</a:t>
            </a: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ob</a:t>
            </a: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;	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ob.show</a:t>
            </a: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	return 0;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10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3791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475"/>
            <a:ext cx="8229600" cy="524192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2800" dirty="0" smtClean="0"/>
              <a:t>It is possible to pass </a:t>
            </a:r>
            <a:r>
              <a:rPr lang="en-US" sz="2800" b="1" dirty="0" smtClean="0">
                <a:solidFill>
                  <a:srgbClr val="0000CC"/>
                </a:solidFill>
              </a:rPr>
              <a:t>arguments</a:t>
            </a:r>
            <a:r>
              <a:rPr lang="en-US" sz="2800" dirty="0" smtClean="0"/>
              <a:t> to a constructor function</a:t>
            </a:r>
          </a:p>
          <a:p>
            <a:pPr algn="just"/>
            <a:r>
              <a:rPr lang="en-US" sz="2800" dirty="0" smtClean="0"/>
              <a:t>Typically, these arguments help initialize an object when it is created</a:t>
            </a:r>
          </a:p>
          <a:p>
            <a:pPr algn="just"/>
            <a:r>
              <a:rPr lang="en-US" sz="2800" dirty="0" smtClean="0"/>
              <a:t>To create a parameterized constructor, simply add parameters to it the way you would to any other function</a:t>
            </a:r>
          </a:p>
          <a:p>
            <a:pPr algn="just"/>
            <a:r>
              <a:rPr lang="en-US" sz="2800" dirty="0" smtClean="0"/>
              <a:t>Parameterized constructors are very useful because they allow you to avoid having to make an additional function call simply to initialize one or more variables in an object</a:t>
            </a:r>
          </a:p>
          <a:p>
            <a:pPr algn="just"/>
            <a:r>
              <a:rPr lang="en-US" sz="2800" dirty="0" smtClean="0"/>
              <a:t>Destructor functions cannot have parameters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11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Parameterized Constructor</a:t>
            </a:r>
          </a:p>
        </p:txBody>
      </p:sp>
    </p:spTree>
    <p:extLst>
      <p:ext uri="{BB962C8B-B14F-4D97-AF65-F5344CB8AC3E}">
        <p14:creationId xmlns:p14="http://schemas.microsoft.com/office/powerpoint/2010/main" val="12476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886200" cy="51816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#include &lt;</a:t>
            </a:r>
            <a:r>
              <a:rPr lang="en-US" sz="1600" b="1" dirty="0" err="1" smtClean="0">
                <a:solidFill>
                  <a:srgbClr val="0000CC"/>
                </a:solidFill>
                <a:cs typeface="Arial" pitchFamily="34" charset="0"/>
              </a:rPr>
              <a:t>iostream</a:t>
            </a: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using namespace std;</a:t>
            </a:r>
          </a:p>
          <a:p>
            <a:pPr>
              <a:buNone/>
            </a:pPr>
            <a:endParaRPr lang="en-US" sz="1600" b="1" dirty="0" smtClean="0">
              <a:solidFill>
                <a:srgbClr val="0000CC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class </a:t>
            </a:r>
            <a:r>
              <a:rPr lang="en-US" sz="1600" b="1" dirty="0" err="1" smtClean="0">
                <a:solidFill>
                  <a:srgbClr val="0000CC"/>
                </a:solidFill>
                <a:cs typeface="Arial" pitchFamily="34" charset="0"/>
              </a:rPr>
              <a:t>myclass</a:t>
            </a:r>
            <a:endParaRPr lang="en-US" sz="1600" b="1" dirty="0" smtClean="0">
              <a:solidFill>
                <a:srgbClr val="0000CC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rgbClr val="0000CC"/>
                </a:solidFill>
                <a:cs typeface="Arial" pitchFamily="34" charset="0"/>
              </a:rPr>
              <a:t>int</a:t>
            </a: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 a;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public: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rgbClr val="0000CC"/>
                </a:solidFill>
                <a:cs typeface="Arial" pitchFamily="34" charset="0"/>
              </a:rPr>
              <a:t>myclass</a:t>
            </a: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(</a:t>
            </a:r>
            <a:r>
              <a:rPr lang="en-US" sz="1600" b="1" dirty="0" err="1" smtClean="0">
                <a:solidFill>
                  <a:srgbClr val="0000CC"/>
                </a:solidFill>
                <a:cs typeface="Arial" pitchFamily="34" charset="0"/>
              </a:rPr>
              <a:t>int</a:t>
            </a: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0000CC"/>
                </a:solidFill>
                <a:cs typeface="Arial" pitchFamily="34" charset="0"/>
              </a:rPr>
              <a:t>num</a:t>
            </a: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); // constructor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	~</a:t>
            </a:r>
            <a:r>
              <a:rPr lang="en-US" sz="1600" b="1" dirty="0" err="1" smtClean="0">
                <a:solidFill>
                  <a:srgbClr val="0000CC"/>
                </a:solidFill>
                <a:cs typeface="Arial" pitchFamily="34" charset="0"/>
              </a:rPr>
              <a:t>myclass</a:t>
            </a: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(); // destructor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	void show();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};</a:t>
            </a:r>
          </a:p>
          <a:p>
            <a:pPr>
              <a:buNone/>
            </a:pPr>
            <a:r>
              <a:rPr lang="en-US" sz="1600" b="1" dirty="0" err="1" smtClean="0">
                <a:solidFill>
                  <a:srgbClr val="0000CC"/>
                </a:solidFill>
                <a:cs typeface="Arial" pitchFamily="34" charset="0"/>
              </a:rPr>
              <a:t>myclass</a:t>
            </a: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::</a:t>
            </a:r>
            <a:r>
              <a:rPr lang="en-US" sz="1600" b="1" dirty="0" err="1" smtClean="0">
                <a:solidFill>
                  <a:srgbClr val="0000CC"/>
                </a:solidFill>
                <a:cs typeface="Arial" pitchFamily="34" charset="0"/>
              </a:rPr>
              <a:t>myclass</a:t>
            </a: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(</a:t>
            </a:r>
            <a:r>
              <a:rPr lang="en-US" sz="1600" b="1" dirty="0" err="1" smtClean="0">
                <a:solidFill>
                  <a:srgbClr val="0000CC"/>
                </a:solidFill>
                <a:cs typeface="Arial" pitchFamily="34" charset="0"/>
              </a:rPr>
              <a:t>int</a:t>
            </a: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0000CC"/>
                </a:solidFill>
                <a:cs typeface="Arial" pitchFamily="34" charset="0"/>
              </a:rPr>
              <a:t>num</a:t>
            </a: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rgbClr val="0000CC"/>
                </a:solidFill>
                <a:cs typeface="Arial" pitchFamily="34" charset="0"/>
              </a:rPr>
              <a:t>cout</a:t>
            </a: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 &lt;&lt; "In constructor" &lt;&lt; </a:t>
            </a:r>
            <a:r>
              <a:rPr lang="en-US" sz="1600" b="1" dirty="0" err="1" smtClean="0">
                <a:solidFill>
                  <a:srgbClr val="0000CC"/>
                </a:solidFill>
                <a:cs typeface="Arial" pitchFamily="34" charset="0"/>
              </a:rPr>
              <a:t>endl</a:t>
            </a: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	a = </a:t>
            </a:r>
            <a:r>
              <a:rPr lang="en-US" sz="1600" b="1" dirty="0" err="1" smtClean="0">
                <a:solidFill>
                  <a:srgbClr val="0000CC"/>
                </a:solidFill>
                <a:cs typeface="Arial" pitchFamily="34" charset="0"/>
              </a:rPr>
              <a:t>num</a:t>
            </a: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cs typeface="Arial" pitchFamily="34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1066800"/>
            <a:ext cx="365760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myclass</a:t>
            </a: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</a:rPr>
              <a:t>::~</a:t>
            </a:r>
            <a:r>
              <a:rPr lang="en-US" sz="1600" b="1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myclass</a:t>
            </a: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</a:rPr>
              <a:t>	</a:t>
            </a:r>
            <a:r>
              <a:rPr lang="en-US" sz="1600" b="1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cout</a:t>
            </a: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</a:rPr>
              <a:t> &lt;&lt; "Destructing..." &lt;&lt; </a:t>
            </a:r>
            <a:r>
              <a:rPr lang="en-US" sz="1600" b="1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endl</a:t>
            </a: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</a:rPr>
              <a:t>}</a:t>
            </a:r>
          </a:p>
          <a:p>
            <a:pPr>
              <a:buNone/>
            </a:pPr>
            <a:endParaRPr lang="en-US" sz="1600" b="1" dirty="0" smtClean="0">
              <a:solidFill>
                <a:srgbClr val="0000CC"/>
              </a:solidFill>
              <a:latin typeface="Cambria" panose="02040503050406030204" pitchFamily="18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void </a:t>
            </a:r>
            <a:r>
              <a:rPr lang="en-US" sz="1600" b="1" dirty="0" err="1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myclass</a:t>
            </a: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::show()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cout</a:t>
            </a: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 &lt;&lt; a &lt;&lt; </a:t>
            </a:r>
            <a:r>
              <a:rPr lang="en-US" sz="1600" b="1" dirty="0" err="1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endl</a:t>
            </a: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en-US" sz="1600" b="1" dirty="0" smtClean="0">
              <a:solidFill>
                <a:srgbClr val="0000CC"/>
              </a:solidFill>
              <a:latin typeface="Cambria" panose="02040503050406030204" pitchFamily="18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err="1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int</a:t>
            </a: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 main()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{	</a:t>
            </a:r>
            <a:r>
              <a:rPr lang="en-US" sz="1600" b="1" dirty="0" err="1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int</a:t>
            </a: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 n;</a:t>
            </a:r>
          </a:p>
          <a:p>
            <a:pPr>
              <a:buNone/>
            </a:pPr>
            <a:r>
              <a:rPr lang="en-US" sz="1600" b="1" dirty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cin</a:t>
            </a: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&gt;&gt;n;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myclass</a:t>
            </a: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ob</a:t>
            </a: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(n);	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ob.show</a:t>
            </a: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	return 0;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ambria" panose="02040503050406030204" pitchFamily="18" charset="0"/>
                <a:cs typeface="Arial" pitchFamily="34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12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35554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In the previous example, the following statement causes an object </a:t>
            </a:r>
            <a:r>
              <a:rPr lang="en-US" sz="2800" dirty="0" err="1" smtClean="0">
                <a:solidFill>
                  <a:srgbClr val="0000CC"/>
                </a:solidFill>
              </a:rPr>
              <a:t>ob</a:t>
            </a:r>
            <a:r>
              <a:rPr lang="en-US" sz="2800" dirty="0" smtClean="0"/>
              <a:t> to be created, and passes the argument value of </a:t>
            </a:r>
            <a:r>
              <a:rPr lang="en-US" sz="2800" dirty="0" smtClean="0">
                <a:solidFill>
                  <a:srgbClr val="0000CC"/>
                </a:solidFill>
              </a:rPr>
              <a:t>n</a:t>
            </a:r>
            <a:r>
              <a:rPr lang="en-US" sz="2800" dirty="0" smtClean="0"/>
              <a:t> to the parameter </a:t>
            </a:r>
            <a:r>
              <a:rPr lang="en-US" sz="2800" dirty="0" err="1" smtClean="0">
                <a:solidFill>
                  <a:srgbClr val="0000CC"/>
                </a:solidFill>
              </a:rPr>
              <a:t>num</a:t>
            </a:r>
            <a:endParaRPr lang="en-US" sz="2800" dirty="0" smtClean="0">
              <a:solidFill>
                <a:srgbClr val="0000CC"/>
              </a:solidFill>
            </a:endParaRPr>
          </a:p>
          <a:p>
            <a:pPr marL="457200" lvl="1" indent="0" algn="just">
              <a:buNone/>
            </a:pPr>
            <a:r>
              <a:rPr lang="en-US" dirty="0" smtClean="0">
                <a:solidFill>
                  <a:srgbClr val="0000CC"/>
                </a:solidFill>
              </a:rPr>
              <a:t>	</a:t>
            </a:r>
            <a:r>
              <a:rPr lang="en-US" dirty="0" err="1" smtClean="0">
                <a:solidFill>
                  <a:srgbClr val="0000CC"/>
                </a:solidFill>
              </a:rPr>
              <a:t>myclass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ob</a:t>
            </a:r>
            <a:r>
              <a:rPr lang="en-US" dirty="0" smtClean="0">
                <a:solidFill>
                  <a:srgbClr val="0000CC"/>
                </a:solidFill>
              </a:rPr>
              <a:t>(n</a:t>
            </a:r>
            <a:r>
              <a:rPr lang="en-US" dirty="0" smtClean="0">
                <a:solidFill>
                  <a:srgbClr val="0000CC"/>
                </a:solidFill>
              </a:rPr>
              <a:t>);</a:t>
            </a:r>
          </a:p>
          <a:p>
            <a:pPr marL="457200" lvl="1" indent="0" algn="just">
              <a:buNone/>
            </a:pPr>
            <a:r>
              <a:rPr lang="en-US" dirty="0" err="1" smtClean="0">
                <a:solidFill>
                  <a:srgbClr val="0000CC"/>
                </a:solidFill>
              </a:rPr>
              <a:t>myclass</a:t>
            </a:r>
            <a:r>
              <a:rPr lang="en-US" dirty="0" smtClean="0">
                <a:solidFill>
                  <a:srgbClr val="0000CC"/>
                </a:solidFill>
              </a:rPr>
              <a:t> ob1(a1, a2);</a:t>
            </a:r>
          </a:p>
          <a:p>
            <a:pPr marL="457200" lvl="1" indent="0" algn="just">
              <a:buNone/>
            </a:pPr>
            <a:r>
              <a:rPr lang="en-US" dirty="0" err="1" smtClean="0">
                <a:solidFill>
                  <a:srgbClr val="0000CC"/>
                </a:solidFill>
              </a:rPr>
              <a:t>myclass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ob</a:t>
            </a:r>
            <a:r>
              <a:rPr lang="en-US" dirty="0" smtClean="0">
                <a:solidFill>
                  <a:srgbClr val="0000CC"/>
                </a:solidFill>
              </a:rPr>
              <a:t>();</a:t>
            </a:r>
            <a:endParaRPr lang="en-US" dirty="0" smtClean="0">
              <a:solidFill>
                <a:srgbClr val="0000CC"/>
              </a:solidFill>
            </a:endParaRPr>
          </a:p>
          <a:p>
            <a:pPr marL="457200" lvl="1" indent="0" algn="just">
              <a:buNone/>
            </a:pPr>
            <a:endParaRPr lang="en-US" sz="1600" dirty="0" smtClean="0">
              <a:solidFill>
                <a:srgbClr val="0000CC"/>
              </a:solidFill>
            </a:endParaRPr>
          </a:p>
          <a:p>
            <a:pPr algn="just"/>
            <a:r>
              <a:rPr lang="en-US" sz="2800" dirty="0" smtClean="0"/>
              <a:t>Instead, we can also use the statement: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0000CC"/>
                </a:solidFill>
              </a:rPr>
              <a:t>	</a:t>
            </a:r>
            <a:r>
              <a:rPr lang="en-US" sz="2800" dirty="0" err="1">
                <a:solidFill>
                  <a:srgbClr val="0000CC"/>
                </a:solidFill>
              </a:rPr>
              <a:t>m</a:t>
            </a:r>
            <a:r>
              <a:rPr lang="en-US" sz="2800" dirty="0" err="1" smtClean="0">
                <a:solidFill>
                  <a:srgbClr val="0000CC"/>
                </a:solidFill>
              </a:rPr>
              <a:t>yclass</a:t>
            </a:r>
            <a:r>
              <a:rPr lang="en-US" sz="2800" dirty="0" smtClean="0">
                <a:solidFill>
                  <a:srgbClr val="0000CC"/>
                </a:solidFill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</a:rPr>
              <a:t>ob</a:t>
            </a:r>
            <a:r>
              <a:rPr lang="en-US" sz="2800" dirty="0" smtClean="0">
                <a:solidFill>
                  <a:srgbClr val="0000CC"/>
                </a:solidFill>
              </a:rPr>
              <a:t> = </a:t>
            </a:r>
            <a:r>
              <a:rPr lang="en-US" sz="2800" dirty="0" err="1" smtClean="0">
                <a:solidFill>
                  <a:srgbClr val="0000CC"/>
                </a:solidFill>
              </a:rPr>
              <a:t>myclass</a:t>
            </a:r>
            <a:r>
              <a:rPr lang="en-US" sz="2800" dirty="0" smtClean="0">
                <a:solidFill>
                  <a:srgbClr val="0000CC"/>
                </a:solidFill>
              </a:rPr>
              <a:t>(n);</a:t>
            </a:r>
            <a:endParaRPr lang="en-US" sz="2800" dirty="0">
              <a:solidFill>
                <a:srgbClr val="0000C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13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Parameterized constructor</a:t>
            </a:r>
          </a:p>
        </p:txBody>
      </p:sp>
    </p:spTree>
    <p:extLst>
      <p:ext uri="{BB962C8B-B14F-4D97-AF65-F5344CB8AC3E}">
        <p14:creationId xmlns:p14="http://schemas.microsoft.com/office/powerpoint/2010/main" val="17762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886"/>
            <a:ext cx="8229600" cy="1662114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If the constructor has only </a:t>
            </a:r>
            <a:r>
              <a:rPr lang="en-US" sz="2800" dirty="0" smtClean="0">
                <a:solidFill>
                  <a:srgbClr val="0000CC"/>
                </a:solidFill>
              </a:rPr>
              <a:t>one</a:t>
            </a:r>
            <a:r>
              <a:rPr lang="en-US" sz="2800" dirty="0" smtClean="0"/>
              <a:t> parameter, there is another way to pass an value to the constructor: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0000CC"/>
                </a:solidFill>
              </a:rPr>
              <a:t>	</a:t>
            </a:r>
            <a:r>
              <a:rPr lang="en-US" sz="2800" dirty="0" err="1">
                <a:solidFill>
                  <a:srgbClr val="0000CC"/>
                </a:solidFill>
              </a:rPr>
              <a:t>m</a:t>
            </a:r>
            <a:r>
              <a:rPr lang="en-US" sz="2800" dirty="0" err="1" smtClean="0">
                <a:solidFill>
                  <a:srgbClr val="0000CC"/>
                </a:solidFill>
              </a:rPr>
              <a:t>yclass</a:t>
            </a:r>
            <a:r>
              <a:rPr lang="en-US" sz="2800" dirty="0" smtClean="0">
                <a:solidFill>
                  <a:srgbClr val="0000CC"/>
                </a:solidFill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</a:rPr>
              <a:t>ob</a:t>
            </a:r>
            <a:r>
              <a:rPr lang="en-US" sz="2800" dirty="0" smtClean="0">
                <a:solidFill>
                  <a:srgbClr val="0000CC"/>
                </a:solidFill>
              </a:rPr>
              <a:t> = 100;</a:t>
            </a:r>
          </a:p>
          <a:p>
            <a:pPr algn="just"/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14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A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Special Case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0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 smtClean="0"/>
              <a:t>A constructor function with no parameter is called the </a:t>
            </a:r>
            <a:r>
              <a:rPr lang="en-US" sz="2800" dirty="0" smtClean="0">
                <a:solidFill>
                  <a:srgbClr val="0000CC"/>
                </a:solidFill>
              </a:rPr>
              <a:t>default constructor, </a:t>
            </a:r>
            <a:r>
              <a:rPr lang="en-US" sz="2800" dirty="0" smtClean="0"/>
              <a:t>and is supplied by the compiler automatically if no constructor is defined by the programmer.</a:t>
            </a:r>
          </a:p>
          <a:p>
            <a:pPr algn="just">
              <a:lnSpc>
                <a:spcPct val="120000"/>
              </a:lnSpc>
            </a:pPr>
            <a:endParaRPr lang="en-US" sz="1200" dirty="0" smtClean="0"/>
          </a:p>
          <a:p>
            <a:pPr algn="just">
              <a:lnSpc>
                <a:spcPct val="120000"/>
              </a:lnSpc>
            </a:pPr>
            <a:r>
              <a:rPr lang="en-US" sz="2800" dirty="0" smtClean="0"/>
              <a:t>The compiler supplied default constructor does not initialize the member variables to any default value; so they contain garbage value after creation.</a:t>
            </a:r>
          </a:p>
          <a:p>
            <a:pPr algn="just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15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Default Constructors</a:t>
            </a:r>
          </a:p>
        </p:txBody>
      </p:sp>
    </p:spTree>
    <p:extLst>
      <p:ext uri="{BB962C8B-B14F-4D97-AF65-F5344CB8AC3E}">
        <p14:creationId xmlns:p14="http://schemas.microsoft.com/office/powerpoint/2010/main" val="30613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/>
              <a:t>A class variable can be declared as </a:t>
            </a:r>
            <a:r>
              <a:rPr lang="en-US" sz="2800" b="1" dirty="0" smtClean="0">
                <a:solidFill>
                  <a:srgbClr val="0000CC"/>
                </a:solidFill>
              </a:rPr>
              <a:t>static</a:t>
            </a:r>
          </a:p>
          <a:p>
            <a:pPr lvl="1" algn="just">
              <a:lnSpc>
                <a:spcPct val="110000"/>
              </a:lnSpc>
            </a:pPr>
            <a:r>
              <a:rPr lang="en-US" sz="2800" dirty="0" smtClean="0"/>
              <a:t>Only one copy of a </a:t>
            </a:r>
            <a:r>
              <a:rPr lang="en-US" sz="2800" b="1" dirty="0" smtClean="0">
                <a:solidFill>
                  <a:srgbClr val="0000CC"/>
                </a:solidFill>
              </a:rPr>
              <a:t>static variable </a:t>
            </a:r>
            <a:r>
              <a:rPr lang="en-US" sz="2800" dirty="0" smtClean="0"/>
              <a:t>exists no matter how many objects of the class are created </a:t>
            </a:r>
          </a:p>
          <a:p>
            <a:pPr lvl="1" algn="just">
              <a:lnSpc>
                <a:spcPct val="110000"/>
              </a:lnSpc>
            </a:pPr>
            <a:r>
              <a:rPr lang="en-US" sz="2800" dirty="0" smtClean="0"/>
              <a:t>All objects share the same variable</a:t>
            </a:r>
          </a:p>
          <a:p>
            <a:pPr algn="just">
              <a:lnSpc>
                <a:spcPct val="110000"/>
              </a:lnSpc>
            </a:pPr>
            <a:r>
              <a:rPr lang="en-US" sz="2800" dirty="0" smtClean="0"/>
              <a:t>It can be private, protected or public</a:t>
            </a:r>
          </a:p>
          <a:p>
            <a:pPr algn="just">
              <a:lnSpc>
                <a:spcPct val="110000"/>
              </a:lnSpc>
              <a:spcBef>
                <a:spcPts val="1800"/>
              </a:spcBef>
              <a:buFont typeface="Wingdings" pitchFamily="2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It can be accessed before any objects of it’s class created and without any reference to any object</a:t>
            </a:r>
          </a:p>
          <a:p>
            <a:pPr algn="just">
              <a:lnSpc>
                <a:spcPct val="110000"/>
              </a:lnSpc>
              <a:spcBef>
                <a:spcPts val="1800"/>
              </a:spcBef>
              <a:buFont typeface="Wingdings" pitchFamily="2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Precede the declaration with the keyword </a:t>
            </a:r>
            <a:r>
              <a:rPr lang="en-GB" sz="2800" b="1" dirty="0" smtClean="0">
                <a:solidFill>
                  <a:srgbClr val="0000CC"/>
                </a:solidFill>
              </a:rPr>
              <a:t>static</a:t>
            </a:r>
            <a:r>
              <a:rPr lang="en-GB" sz="2800" dirty="0" smtClean="0">
                <a:solidFill>
                  <a:srgbClr val="0000CC"/>
                </a:solidFill>
              </a:rPr>
              <a:t>  </a:t>
            </a:r>
            <a:endParaRPr lang="en-GB" sz="2800" dirty="0">
              <a:solidFill>
                <a:srgbClr val="0000CC"/>
              </a:solidFill>
            </a:endParaRPr>
          </a:p>
          <a:p>
            <a:pPr lvl="1" algn="just">
              <a:lnSpc>
                <a:spcPct val="110000"/>
              </a:lnSpc>
              <a:spcBef>
                <a:spcPts val="1800"/>
              </a:spcBef>
              <a:buFont typeface="Wingdings" pitchFamily="2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Example: </a:t>
            </a:r>
            <a:r>
              <a:rPr lang="en-GB" sz="2800" dirty="0" smtClean="0">
                <a:solidFill>
                  <a:srgbClr val="0000CC"/>
                </a:solidFill>
              </a:rPr>
              <a:t>static </a:t>
            </a:r>
            <a:r>
              <a:rPr lang="en-GB" sz="2800" dirty="0" err="1" smtClean="0">
                <a:solidFill>
                  <a:srgbClr val="0000CC"/>
                </a:solidFill>
              </a:rPr>
              <a:t>int</a:t>
            </a:r>
            <a:r>
              <a:rPr lang="en-GB" sz="2800" dirty="0" smtClean="0">
                <a:solidFill>
                  <a:srgbClr val="0000CC"/>
                </a:solidFill>
              </a:rPr>
              <a:t> a =3;</a:t>
            </a:r>
          </a:p>
          <a:p>
            <a:pPr algn="just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16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Static variable</a:t>
            </a:r>
          </a:p>
        </p:txBody>
      </p:sp>
    </p:spTree>
    <p:extLst>
      <p:ext uri="{BB962C8B-B14F-4D97-AF65-F5344CB8AC3E}">
        <p14:creationId xmlns:p14="http://schemas.microsoft.com/office/powerpoint/2010/main" val="12124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 smtClean="0"/>
              <a:t>When you declare a </a:t>
            </a:r>
            <a:r>
              <a:rPr lang="en-US" sz="2400" i="1" dirty="0" smtClean="0">
                <a:solidFill>
                  <a:srgbClr val="0000CC"/>
                </a:solidFill>
              </a:rPr>
              <a:t>static</a:t>
            </a:r>
            <a:r>
              <a:rPr lang="en-US" sz="2400" dirty="0" smtClean="0"/>
              <a:t> data member within a class, you are not defining it (That is, you are not allocating storage for it) </a:t>
            </a:r>
          </a:p>
          <a:p>
            <a:pPr algn="just">
              <a:lnSpc>
                <a:spcPct val="110000"/>
              </a:lnSpc>
            </a:pPr>
            <a:r>
              <a:rPr lang="en-US" sz="2400" dirty="0" smtClean="0"/>
              <a:t>Instead, you must provide a global definition for it elsewhere, outside the class</a:t>
            </a:r>
          </a:p>
          <a:p>
            <a:pPr algn="just">
              <a:lnSpc>
                <a:spcPct val="110000"/>
              </a:lnSpc>
            </a:pPr>
            <a:r>
              <a:rPr lang="en-US" sz="2400" dirty="0" smtClean="0"/>
              <a:t> This is done by re-declaring the static variable using the scope resolution operator to identify the class to which it belongs </a:t>
            </a:r>
          </a:p>
          <a:p>
            <a:pPr algn="just">
              <a:lnSpc>
                <a:spcPct val="110000"/>
              </a:lnSpc>
            </a:pPr>
            <a:r>
              <a:rPr lang="en-US" sz="2400" dirty="0" smtClean="0"/>
              <a:t>This causes storage for the variable to be allocated</a:t>
            </a:r>
          </a:p>
          <a:p>
            <a:pPr algn="just">
              <a:lnSpc>
                <a:spcPct val="110000"/>
              </a:lnSpc>
            </a:pPr>
            <a:r>
              <a:rPr lang="en-US" sz="2400" dirty="0" smtClean="0"/>
              <a:t>All static member variables are initialized to </a:t>
            </a:r>
            <a:r>
              <a:rPr lang="en-US" sz="2400" dirty="0" smtClean="0">
                <a:solidFill>
                  <a:srgbClr val="0000CC"/>
                </a:solidFill>
              </a:rPr>
              <a:t>0 </a:t>
            </a:r>
            <a:r>
              <a:rPr lang="en-US" sz="2400" dirty="0" smtClean="0"/>
              <a:t>by default</a:t>
            </a:r>
          </a:p>
          <a:p>
            <a:pPr algn="just"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17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Static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Variable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 static member variable exists before any object of its class is created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800" b="1" i="1" dirty="0" smtClean="0"/>
              <a:t> </a:t>
            </a:r>
            <a:r>
              <a:rPr lang="en-US" sz="2800" dirty="0" smtClean="0"/>
              <a:t>A static member can be accessed through an object of the class or can be accessed independent of any object, via the class name and the scope resolution operator 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800" dirty="0" smtClean="0"/>
              <a:t>Usual access rules apply for all static members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18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Static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Variable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7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36576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#include&lt;</a:t>
            </a:r>
            <a:r>
              <a:rPr lang="en-US" sz="2000" dirty="0" err="1" smtClean="0">
                <a:solidFill>
                  <a:srgbClr val="0000CC"/>
                </a:solidFill>
              </a:rPr>
              <a:t>iostream</a:t>
            </a:r>
            <a:r>
              <a:rPr lang="en-US" sz="2000" dirty="0" smtClean="0">
                <a:solidFill>
                  <a:srgbClr val="0000CC"/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using namespace std;</a:t>
            </a:r>
          </a:p>
          <a:p>
            <a:pPr>
              <a:buNone/>
            </a:pPr>
            <a:endParaRPr lang="en-US" sz="20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class </a:t>
            </a:r>
            <a:r>
              <a:rPr lang="en-US" sz="2000" dirty="0" err="1" smtClean="0">
                <a:solidFill>
                  <a:srgbClr val="0000CC"/>
                </a:solidFill>
              </a:rPr>
              <a:t>myclass</a:t>
            </a:r>
            <a:endParaRPr lang="en-US" sz="20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{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  public: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	</a:t>
            </a:r>
            <a:r>
              <a:rPr lang="en-US" sz="2000" dirty="0" err="1" smtClean="0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rgbClr val="0000CC"/>
                </a:solidFill>
              </a:rPr>
              <a:t> z;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	static </a:t>
            </a:r>
            <a:r>
              <a:rPr lang="en-US" sz="2000" dirty="0" err="1" smtClean="0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rgbClr val="0000CC"/>
                </a:solidFill>
              </a:rPr>
              <a:t> y;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};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myclass</a:t>
            </a:r>
            <a:r>
              <a:rPr lang="en-US" sz="2000" dirty="0" smtClean="0">
                <a:solidFill>
                  <a:srgbClr val="0000CC"/>
                </a:solidFill>
              </a:rPr>
              <a:t>::y=5;</a:t>
            </a:r>
          </a:p>
          <a:p>
            <a:pPr>
              <a:buNone/>
            </a:pPr>
            <a:endParaRPr lang="en-US" sz="1800" dirty="0">
              <a:solidFill>
                <a:srgbClr val="0000CC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1371600"/>
            <a:ext cx="3657600" cy="46021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 main ( 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cout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&lt;&lt;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myclass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::y;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   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cs typeface="Times New Roman" pitchFamily="18" charset="0"/>
              </a:rPr>
              <a:t> 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19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988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and Destructor</a:t>
            </a:r>
          </a:p>
          <a:p>
            <a:r>
              <a:rPr lang="en-US" dirty="0" smtClean="0"/>
              <a:t>Static variable and function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Outline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2</a:t>
            </a:fld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Member functions may also be declared as </a:t>
            </a:r>
            <a:r>
              <a:rPr lang="en-US" sz="2800" b="1" dirty="0" smtClean="0">
                <a:solidFill>
                  <a:srgbClr val="0000CC"/>
                </a:solidFill>
              </a:rPr>
              <a:t>static</a:t>
            </a:r>
          </a:p>
          <a:p>
            <a:pPr algn="just"/>
            <a:endParaRPr lang="en-US" sz="1200" b="1" dirty="0" smtClean="0">
              <a:solidFill>
                <a:srgbClr val="0000CC"/>
              </a:solidFill>
            </a:endParaRPr>
          </a:p>
          <a:p>
            <a:pPr algn="just"/>
            <a:r>
              <a:rPr lang="en-US" sz="2800" dirty="0"/>
              <a:t>A static member function can be called even if no </a:t>
            </a:r>
            <a:r>
              <a:rPr lang="en-US" sz="2800" dirty="0" smtClean="0"/>
              <a:t>objects </a:t>
            </a:r>
            <a:r>
              <a:rPr lang="en-US" sz="2800" dirty="0"/>
              <a:t>of the class </a:t>
            </a:r>
            <a:r>
              <a:rPr lang="en-US" sz="2800" dirty="0" smtClean="0"/>
              <a:t>exist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800" dirty="0" smtClean="0"/>
              <a:t>The</a:t>
            </a:r>
            <a:r>
              <a:rPr lang="en-US" sz="2800" dirty="0"/>
              <a:t> </a:t>
            </a:r>
            <a:r>
              <a:rPr lang="en-US" sz="2800" b="1" dirty="0"/>
              <a:t>static</a:t>
            </a:r>
            <a:r>
              <a:rPr lang="en-US" sz="2800" dirty="0"/>
              <a:t> functions </a:t>
            </a:r>
            <a:r>
              <a:rPr lang="en-US" sz="2800" dirty="0" smtClean="0"/>
              <a:t>can be </a:t>
            </a:r>
            <a:r>
              <a:rPr lang="en-US" sz="2800" dirty="0"/>
              <a:t>accessed using only the class name and the scope resolution operator</a:t>
            </a:r>
            <a:r>
              <a:rPr lang="en-US" sz="2800" dirty="0">
                <a:solidFill>
                  <a:srgbClr val="0000FF"/>
                </a:solidFill>
              </a:rPr>
              <a:t> </a:t>
            </a:r>
            <a:r>
              <a:rPr lang="en-US" sz="2800" b="1" dirty="0" smtClean="0">
                <a:solidFill>
                  <a:srgbClr val="0000FF"/>
                </a:solidFill>
              </a:rPr>
              <a:t>::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20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Static 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37788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There are several restrictions placed on static member functions:</a:t>
            </a:r>
          </a:p>
          <a:p>
            <a:pPr lvl="1" algn="just"/>
            <a:r>
              <a:rPr lang="en-US" sz="2800" dirty="0" smtClean="0"/>
              <a:t>They may only directly refer to other static members of the class, and </a:t>
            </a:r>
            <a:r>
              <a:rPr lang="en-US" sz="2800" dirty="0"/>
              <a:t>any other functions from outside the </a:t>
            </a:r>
            <a:r>
              <a:rPr lang="en-US" sz="2800" dirty="0" smtClean="0"/>
              <a:t>class</a:t>
            </a:r>
          </a:p>
          <a:p>
            <a:pPr lvl="1" algn="just"/>
            <a:r>
              <a:rPr lang="en-US" sz="2800" dirty="0" smtClean="0"/>
              <a:t>A static member function does not have a </a:t>
            </a:r>
            <a:r>
              <a:rPr lang="en-US" sz="2800" b="1" dirty="0" smtClean="0">
                <a:solidFill>
                  <a:srgbClr val="0000CC"/>
                </a:solidFill>
              </a:rPr>
              <a:t>this</a:t>
            </a:r>
            <a:r>
              <a:rPr lang="en-US" sz="2800" dirty="0" smtClean="0"/>
              <a:t> pointer</a:t>
            </a:r>
          </a:p>
          <a:p>
            <a:pPr lvl="1" algn="just"/>
            <a:r>
              <a:rPr lang="en-US" sz="2800" dirty="0" smtClean="0"/>
              <a:t>A static member function may not be </a:t>
            </a:r>
            <a:r>
              <a:rPr lang="en-US" sz="2800" b="1" dirty="0" smtClean="0">
                <a:solidFill>
                  <a:srgbClr val="0000CC"/>
                </a:solidFill>
              </a:rPr>
              <a:t>virtual</a:t>
            </a:r>
            <a:endParaRPr lang="en-US" sz="2800" dirty="0">
              <a:solidFill>
                <a:srgbClr val="0000CC"/>
              </a:solidFill>
            </a:endParaRPr>
          </a:p>
          <a:p>
            <a:pPr lvl="1" algn="just"/>
            <a:r>
              <a:rPr lang="en-US" sz="2800" dirty="0" smtClean="0"/>
              <a:t>Finally, they cannot be declared as const or volatile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21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Static 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38802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11, 12</a:t>
            </a:r>
          </a:p>
          <a:p>
            <a:pPr marL="457200" lvl="1" indent="0">
              <a:buNone/>
            </a:pPr>
            <a:r>
              <a:rPr lang="en-US" dirty="0" smtClean="0"/>
              <a:t>[ C++ : </a:t>
            </a:r>
            <a:r>
              <a:rPr lang="en-US" dirty="0"/>
              <a:t>The </a:t>
            </a:r>
            <a:r>
              <a:rPr lang="en-US" dirty="0" smtClean="0"/>
              <a:t>Complete Reference ]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22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100105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2667000"/>
            <a:ext cx="8229600" cy="1204914"/>
          </a:xfrm>
        </p:spPr>
        <p:txBody>
          <a:bodyPr/>
          <a:lstStyle/>
          <a:p>
            <a:pPr algn="ctr">
              <a:buNone/>
            </a:pPr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smtClean="0"/>
              <a:t>Global variable:</a:t>
            </a:r>
          </a:p>
          <a:p>
            <a:pPr lvl="1" algn="just"/>
            <a:r>
              <a:rPr lang="en-US" sz="2800" dirty="0" smtClean="0"/>
              <a:t>The </a:t>
            </a:r>
            <a:r>
              <a:rPr lang="en-US" sz="2800" dirty="0"/>
              <a:t>variable </a:t>
            </a:r>
            <a:r>
              <a:rPr lang="en-US" sz="2800" dirty="0" smtClean="0"/>
              <a:t>declared outside of all function bodies is global </a:t>
            </a:r>
            <a:r>
              <a:rPr lang="en-US" sz="2800" dirty="0"/>
              <a:t>variable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All function can access the global </a:t>
            </a:r>
            <a:r>
              <a:rPr lang="en-US" sz="2800" dirty="0"/>
              <a:t>variable</a:t>
            </a:r>
            <a:endParaRPr lang="en-US" sz="2800" dirty="0" smtClean="0"/>
          </a:p>
          <a:p>
            <a:pPr algn="just"/>
            <a:r>
              <a:rPr lang="en-US" sz="3200" dirty="0"/>
              <a:t>Local </a:t>
            </a:r>
            <a:r>
              <a:rPr lang="en-US" sz="3200" dirty="0" smtClean="0"/>
              <a:t>variable:</a:t>
            </a:r>
          </a:p>
          <a:p>
            <a:pPr lvl="1" algn="just"/>
            <a:r>
              <a:rPr lang="en-US" sz="2800" dirty="0"/>
              <a:t>The variable </a:t>
            </a:r>
            <a:r>
              <a:rPr lang="en-US" sz="2800" dirty="0" smtClean="0"/>
              <a:t>declared inside a function body is known as a local </a:t>
            </a:r>
            <a:r>
              <a:rPr lang="en-US" sz="2800" dirty="0"/>
              <a:t>variable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The scope of </a:t>
            </a:r>
            <a:r>
              <a:rPr lang="en-US" sz="2800" dirty="0"/>
              <a:t>local variable </a:t>
            </a:r>
            <a:r>
              <a:rPr lang="en-US" sz="2800" dirty="0" smtClean="0"/>
              <a:t>is limited to its current block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3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Local and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Global Variable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smtClean="0"/>
              <a:t>Global object:</a:t>
            </a:r>
            <a:endParaRPr lang="en-US" sz="3200" dirty="0" smtClean="0"/>
          </a:p>
          <a:p>
            <a:pPr lvl="1" algn="just"/>
            <a:r>
              <a:rPr lang="en-US" sz="2800" smtClean="0"/>
              <a:t>The object </a:t>
            </a:r>
            <a:r>
              <a:rPr lang="en-US" sz="2800" dirty="0" smtClean="0"/>
              <a:t>declared outside of all function bodies is </a:t>
            </a:r>
            <a:r>
              <a:rPr lang="en-US" sz="2800" smtClean="0"/>
              <a:t>global object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All function can access the </a:t>
            </a:r>
            <a:r>
              <a:rPr lang="en-US" sz="2800" smtClean="0"/>
              <a:t>global object</a:t>
            </a:r>
            <a:endParaRPr lang="en-US" sz="2800" dirty="0" smtClean="0"/>
          </a:p>
          <a:p>
            <a:pPr algn="just"/>
            <a:r>
              <a:rPr lang="en-US" sz="3200" smtClean="0"/>
              <a:t>Local object:</a:t>
            </a:r>
            <a:endParaRPr lang="en-US" sz="3200" dirty="0" smtClean="0"/>
          </a:p>
          <a:p>
            <a:pPr lvl="1" algn="just"/>
            <a:r>
              <a:rPr lang="en-US" sz="2800" smtClean="0"/>
              <a:t>The object </a:t>
            </a:r>
            <a:r>
              <a:rPr lang="en-US" sz="2800" dirty="0" smtClean="0"/>
              <a:t>declared inside a function body is known as a </a:t>
            </a:r>
            <a:r>
              <a:rPr lang="en-US" sz="2800" smtClean="0"/>
              <a:t>local object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The scope of </a:t>
            </a:r>
            <a:r>
              <a:rPr lang="en-US" sz="2800" smtClean="0"/>
              <a:t>local object </a:t>
            </a:r>
            <a:r>
              <a:rPr lang="en-US" sz="2800" dirty="0" smtClean="0"/>
              <a:t>is limited to its current block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4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Local and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Global </a:t>
            </a:r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O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bject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9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3200" dirty="0" smtClean="0"/>
              <a:t>It is very common for some part of </a:t>
            </a:r>
            <a:r>
              <a:rPr lang="en-US" sz="3200" smtClean="0"/>
              <a:t>an object </a:t>
            </a:r>
            <a:r>
              <a:rPr lang="en-US" sz="3200" dirty="0" smtClean="0"/>
              <a:t>to require initialization before it can be used</a:t>
            </a:r>
          </a:p>
          <a:p>
            <a:pPr lvl="1" algn="just"/>
            <a:endParaRPr lang="en-US" sz="1100" dirty="0" smtClean="0"/>
          </a:p>
          <a:p>
            <a:pPr lvl="1" algn="just"/>
            <a:r>
              <a:rPr lang="en-US" sz="2800" dirty="0" smtClean="0"/>
              <a:t>Because the requirement for initialization is so common, C++ </a:t>
            </a:r>
            <a:r>
              <a:rPr lang="en-US" sz="2800" smtClean="0"/>
              <a:t>allows objects </a:t>
            </a:r>
            <a:r>
              <a:rPr lang="en-US" sz="2800" dirty="0" smtClean="0"/>
              <a:t>to initialize themselves when they are created</a:t>
            </a:r>
          </a:p>
          <a:p>
            <a:pPr lvl="1" algn="just"/>
            <a:endParaRPr lang="en-US" sz="1100" dirty="0" smtClean="0"/>
          </a:p>
          <a:p>
            <a:pPr lvl="1" algn="just"/>
            <a:r>
              <a:rPr lang="en-US" sz="2800" dirty="0" smtClean="0"/>
              <a:t>This initialization is performed through the use of a constructor function</a:t>
            </a:r>
          </a:p>
          <a:p>
            <a:pPr algn="just"/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498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rgbClr val="0000CC"/>
                </a:solidFill>
              </a:rPr>
              <a:t>constructor</a:t>
            </a:r>
            <a:r>
              <a:rPr lang="en-US" sz="3200" i="1" dirty="0" smtClean="0"/>
              <a:t> </a:t>
            </a:r>
            <a:r>
              <a:rPr lang="en-US" sz="3200" dirty="0" smtClean="0"/>
              <a:t>is a special function that is a member of a class and has the </a:t>
            </a:r>
            <a:r>
              <a:rPr lang="en-US" sz="3200" b="1" dirty="0" smtClean="0">
                <a:solidFill>
                  <a:srgbClr val="0000CC"/>
                </a:solidFill>
              </a:rPr>
              <a:t>same name </a:t>
            </a:r>
            <a:r>
              <a:rPr lang="en-US" sz="3200" dirty="0" smtClean="0"/>
              <a:t>as that class and has </a:t>
            </a:r>
            <a:r>
              <a:rPr lang="en-US" sz="3200" b="1" dirty="0" smtClean="0">
                <a:solidFill>
                  <a:srgbClr val="0000CC"/>
                </a:solidFill>
              </a:rPr>
              <a:t>no return type</a:t>
            </a:r>
            <a:endParaRPr lang="en-US" sz="3200" dirty="0" smtClean="0"/>
          </a:p>
          <a:p>
            <a:pPr algn="just"/>
            <a:r>
              <a:rPr lang="en-US" sz="3200" dirty="0" smtClean="0"/>
              <a:t>An object's constructor is automatically called when the object is created</a:t>
            </a:r>
          </a:p>
          <a:p>
            <a:pPr algn="just"/>
            <a:r>
              <a:rPr lang="en-US" sz="3200" dirty="0" smtClean="0"/>
              <a:t>There is no explicit way to call the constructor</a:t>
            </a:r>
          </a:p>
          <a:p>
            <a:pPr algn="just"/>
            <a:r>
              <a:rPr lang="en-US" sz="3200" dirty="0" smtClean="0"/>
              <a:t>A class can have multiple constructors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6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58370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475"/>
            <a:ext cx="8229600" cy="531812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/>
              <a:t>The complement of the constructor is the </a:t>
            </a:r>
            <a:r>
              <a:rPr lang="en-US" sz="2800" b="1" i="1" dirty="0" smtClean="0">
                <a:solidFill>
                  <a:srgbClr val="0000CC"/>
                </a:solidFill>
              </a:rPr>
              <a:t>Destructor</a:t>
            </a:r>
          </a:p>
          <a:p>
            <a:pPr algn="just">
              <a:lnSpc>
                <a:spcPct val="110000"/>
              </a:lnSpc>
            </a:pPr>
            <a:r>
              <a:rPr lang="en-US" sz="2800" i="1" dirty="0" smtClean="0"/>
              <a:t> </a:t>
            </a:r>
            <a:r>
              <a:rPr lang="en-US" sz="2800" dirty="0" smtClean="0"/>
              <a:t>In many circumstances</a:t>
            </a:r>
            <a:r>
              <a:rPr lang="en-US" sz="2800" i="1" dirty="0" smtClean="0"/>
              <a:t>, </a:t>
            </a:r>
            <a:r>
              <a:rPr lang="en-US" sz="2800" dirty="0" smtClean="0"/>
              <a:t>an</a:t>
            </a:r>
            <a:r>
              <a:rPr lang="en-US" sz="2800" i="1" dirty="0" smtClean="0"/>
              <a:t> </a:t>
            </a:r>
            <a:r>
              <a:rPr lang="en-US" sz="2800" dirty="0" smtClean="0"/>
              <a:t>object will need to perform some action or actions when it is destroyed</a:t>
            </a:r>
          </a:p>
          <a:p>
            <a:pPr algn="just">
              <a:lnSpc>
                <a:spcPct val="110000"/>
              </a:lnSpc>
            </a:pPr>
            <a:r>
              <a:rPr lang="en-US" sz="2800" dirty="0" smtClean="0"/>
              <a:t>When an object is destroyed, its destructor (if it has one) is automatically called</a:t>
            </a:r>
          </a:p>
          <a:p>
            <a:pPr algn="just">
              <a:lnSpc>
                <a:spcPct val="110000"/>
              </a:lnSpc>
            </a:pPr>
            <a:r>
              <a:rPr lang="en-US" sz="2800" dirty="0" smtClean="0"/>
              <a:t>There are many reasons why a destructor may be needed,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smtClean="0"/>
              <a:t> For example, an object may need to close a file that it had opened</a:t>
            </a:r>
          </a:p>
          <a:p>
            <a:pPr algn="just">
              <a:lnSpc>
                <a:spcPct val="110000"/>
              </a:lnSpc>
            </a:pPr>
            <a:r>
              <a:rPr lang="en-US" sz="2800" dirty="0" smtClean="0"/>
              <a:t>The destructor has the same name as the constructor, but it is preceded by a </a:t>
            </a:r>
            <a:r>
              <a:rPr lang="en-US" sz="2800" b="1" dirty="0" smtClean="0"/>
              <a:t>~</a:t>
            </a:r>
            <a:endParaRPr lang="en-US" sz="2800" dirty="0" smtClean="0"/>
          </a:p>
          <a:p>
            <a:pPr algn="just">
              <a:lnSpc>
                <a:spcPct val="110000"/>
              </a:lnSpc>
            </a:pPr>
            <a:endParaRPr lang="en-US" sz="2800" dirty="0" smtClean="0"/>
          </a:p>
          <a:p>
            <a:pPr algn="just">
              <a:lnSpc>
                <a:spcPct val="110000"/>
              </a:lnSpc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7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Destructor</a:t>
            </a:r>
          </a:p>
        </p:txBody>
      </p:sp>
    </p:spTree>
    <p:extLst>
      <p:ext uri="{BB962C8B-B14F-4D97-AF65-F5344CB8AC3E}">
        <p14:creationId xmlns:p14="http://schemas.microsoft.com/office/powerpoint/2010/main" val="363751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Constructors and destructors are typically declared as </a:t>
            </a:r>
            <a:r>
              <a:rPr lang="en-US" sz="3200" b="1" dirty="0" smtClean="0">
                <a:solidFill>
                  <a:srgbClr val="0000CC"/>
                </a:solidFill>
              </a:rPr>
              <a:t>public</a:t>
            </a:r>
          </a:p>
          <a:p>
            <a:pPr algn="just"/>
            <a:endParaRPr lang="en-US" sz="1200" b="1" dirty="0" smtClean="0">
              <a:solidFill>
                <a:srgbClr val="0000CC"/>
              </a:solidFill>
            </a:endParaRPr>
          </a:p>
          <a:p>
            <a:pPr algn="just"/>
            <a:r>
              <a:rPr lang="en-US" sz="3200" dirty="0" smtClean="0"/>
              <a:t>That is why the compiler can call them when an object of a class is declared anywhere in the program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3200" dirty="0" smtClean="0"/>
              <a:t>If the constructor or destructor function is declared as </a:t>
            </a:r>
            <a:r>
              <a:rPr lang="en-US" sz="3200" dirty="0" smtClean="0">
                <a:solidFill>
                  <a:srgbClr val="0000CC"/>
                </a:solidFill>
              </a:rPr>
              <a:t>private, then no object of that class can be created outside of that class</a:t>
            </a:r>
            <a:endParaRPr lang="en-US" sz="3200" i="1" dirty="0" smtClean="0">
              <a:solidFill>
                <a:srgbClr val="0000C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8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Constructors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and </a:t>
            </a:r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Destructors</a:t>
            </a:r>
          </a:p>
        </p:txBody>
      </p:sp>
    </p:spTree>
    <p:extLst>
      <p:ext uri="{BB962C8B-B14F-4D97-AF65-F5344CB8AC3E}">
        <p14:creationId xmlns:p14="http://schemas.microsoft.com/office/powerpoint/2010/main" val="37497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An object’s constructor is called when the object comes into existence</a:t>
            </a:r>
          </a:p>
          <a:p>
            <a:pPr lvl="1" algn="just"/>
            <a:r>
              <a:rPr lang="en-US" sz="2800" dirty="0" smtClean="0"/>
              <a:t>A local object’s constructor is called when the object’s declaration statement is encountered</a:t>
            </a:r>
          </a:p>
          <a:p>
            <a:pPr lvl="1" algn="just"/>
            <a:r>
              <a:rPr lang="en-US" sz="2800" dirty="0" smtClean="0"/>
              <a:t>A global object have their constructor execute before main() begins execution</a:t>
            </a:r>
          </a:p>
          <a:p>
            <a:pPr lvl="1" algn="just"/>
            <a:endParaRPr lang="en-US" sz="1200" dirty="0" smtClean="0"/>
          </a:p>
          <a:p>
            <a:pPr algn="just"/>
            <a:r>
              <a:rPr lang="en-US" sz="3200" dirty="0" smtClean="0"/>
              <a:t>A object’s destructor is called when the object is destroyed, in the reverse order of the constructor function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>
                <a:latin typeface="Cambria" panose="02040503050406030204" pitchFamily="18" charset="0"/>
              </a:rPr>
              <a:pPr/>
              <a:t>9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200" b="1" dirty="0">
                <a:solidFill>
                  <a:srgbClr val="002060"/>
                </a:solidFill>
                <a:latin typeface="Cambria" panose="02040503050406030204" pitchFamily="18" charset="0"/>
              </a:rPr>
              <a:t>Execution of </a:t>
            </a:r>
            <a:r>
              <a:rPr lang="en-US" sz="32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Constructor </a:t>
            </a:r>
            <a:r>
              <a:rPr lang="en-US" sz="3200" b="1" dirty="0">
                <a:solidFill>
                  <a:srgbClr val="002060"/>
                </a:solidFill>
                <a:latin typeface="Cambria" panose="02040503050406030204" pitchFamily="18" charset="0"/>
              </a:rPr>
              <a:t>and </a:t>
            </a:r>
            <a:r>
              <a:rPr lang="en-US" sz="32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Destructor</a:t>
            </a:r>
            <a:endParaRPr lang="en-US" sz="32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53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N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4673</TotalTime>
  <Words>1230</Words>
  <Application>Microsoft Office PowerPoint</Application>
  <PresentationFormat>On-screen Show (4:3)</PresentationFormat>
  <Paragraphs>240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</vt:lpstr>
      <vt:lpstr>Times New Roman</vt:lpstr>
      <vt:lpstr>Trebuchet MS</vt:lpstr>
      <vt:lpstr>Wingdings</vt:lpstr>
      <vt:lpstr>GNR</vt:lpstr>
      <vt:lpstr>CSE1201: Object Oriented Programming-I (C++)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Sajeeb</dc:creator>
  <cp:lastModifiedBy>Sajeeb Saha</cp:lastModifiedBy>
  <cp:revision>248</cp:revision>
  <cp:lastPrinted>2016-04-24T18:47:01Z</cp:lastPrinted>
  <dcterms:created xsi:type="dcterms:W3CDTF">2015-12-02T19:12:51Z</dcterms:created>
  <dcterms:modified xsi:type="dcterms:W3CDTF">2020-12-04T01:03:43Z</dcterms:modified>
</cp:coreProperties>
</file>