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70" r:id="rId2"/>
    <p:sldId id="273" r:id="rId3"/>
    <p:sldId id="274" r:id="rId4"/>
    <p:sldId id="275" r:id="rId5"/>
    <p:sldId id="276" r:id="rId6"/>
    <p:sldId id="277" r:id="rId7"/>
    <p:sldId id="278" r:id="rId8"/>
    <p:sldId id="279" r:id="rId9"/>
    <p:sldId id="280" r:id="rId10"/>
    <p:sldId id="281" r:id="rId11"/>
    <p:sldId id="282" r:id="rId12"/>
    <p:sldId id="283" r:id="rId13"/>
    <p:sldId id="289" r:id="rId14"/>
    <p:sldId id="284" r:id="rId15"/>
    <p:sldId id="285" r:id="rId16"/>
    <p:sldId id="286" r:id="rId17"/>
    <p:sldId id="287" r:id="rId18"/>
    <p:sldId id="288" r:id="rId19"/>
    <p:sldId id="269" r:id="rId20"/>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3188" autoAdjust="0"/>
  </p:normalViewPr>
  <p:slideViewPr>
    <p:cSldViewPr>
      <p:cViewPr varScale="1">
        <p:scale>
          <a:sx n="67" d="100"/>
          <a:sy n="67" d="100"/>
        </p:scale>
        <p:origin x="126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2663"/>
          </a:xfrm>
          <a:prstGeom prst="rect">
            <a:avLst/>
          </a:prstGeom>
        </p:spPr>
        <p:txBody>
          <a:bodyPr vert="horz" lIns="93497" tIns="46749" rIns="93497" bIns="46749" rtlCol="0"/>
          <a:lstStyle>
            <a:lvl1pPr algn="r">
              <a:defRPr sz="1200"/>
            </a:lvl1pPr>
          </a:lstStyle>
          <a:p>
            <a:fld id="{5E404FA2-0307-4AAA-97E0-1B95DA04011A}" type="datetimeFigureOut">
              <a:rPr lang="en-US" smtClean="0"/>
              <a:t>12/9/2020</a:t>
            </a:fld>
            <a:endParaRPr lang="en-US"/>
          </a:p>
        </p:txBody>
      </p:sp>
      <p:sp>
        <p:nvSpPr>
          <p:cNvPr id="4" name="Footer Placeholder 3"/>
          <p:cNvSpPr>
            <a:spLocks noGrp="1"/>
          </p:cNvSpPr>
          <p:nvPr>
            <p:ph type="ftr" sz="quarter" idx="2"/>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99376"/>
            <a:ext cx="4033943" cy="352663"/>
          </a:xfrm>
          <a:prstGeom prst="rect">
            <a:avLst/>
          </a:prstGeom>
        </p:spPr>
        <p:txBody>
          <a:bodyPr vert="horz" lIns="93497" tIns="46749" rIns="93497" bIns="46749" rtlCol="0" anchor="b"/>
          <a:lstStyle>
            <a:lvl1pPr algn="r">
              <a:defRPr sz="1200"/>
            </a:lvl1pPr>
          </a:lstStyle>
          <a:p>
            <a:fld id="{2C43C2F9-D9EF-4AC1-838D-2DF7E93C3C99}" type="slidenum">
              <a:rPr lang="en-US" smtClean="0"/>
              <a:t>‹#›</a:t>
            </a:fld>
            <a:endParaRPr lang="en-US"/>
          </a:p>
        </p:txBody>
      </p:sp>
    </p:spTree>
    <p:extLst>
      <p:ext uri="{BB962C8B-B14F-4D97-AF65-F5344CB8AC3E}">
        <p14:creationId xmlns:p14="http://schemas.microsoft.com/office/powerpoint/2010/main" val="2851902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5273003" y="0"/>
            <a:ext cx="4033943" cy="352663"/>
          </a:xfrm>
          <a:prstGeom prst="rect">
            <a:avLst/>
          </a:prstGeom>
        </p:spPr>
        <p:txBody>
          <a:bodyPr vert="horz" lIns="93497" tIns="46749" rIns="93497" bIns="46749" rtlCol="0"/>
          <a:lstStyle>
            <a:lvl1pPr algn="r">
              <a:defRPr sz="1200"/>
            </a:lvl1pPr>
          </a:lstStyle>
          <a:p>
            <a:fld id="{1C4E2BA7-849A-4ED4-AF09-6D3072CE7341}" type="datetimeFigureOut">
              <a:rPr lang="en-US" smtClean="0"/>
              <a:t>12/9/2020</a:t>
            </a:fld>
            <a:endParaRPr lang="en-US"/>
          </a:p>
        </p:txBody>
      </p:sp>
      <p:sp>
        <p:nvSpPr>
          <p:cNvPr id="4" name="Slide Image Placeholder 3"/>
          <p:cNvSpPr>
            <a:spLocks noGrp="1" noRot="1" noChangeAspect="1"/>
          </p:cNvSpPr>
          <p:nvPr>
            <p:ph type="sldImg" idx="2"/>
          </p:nvPr>
        </p:nvSpPr>
        <p:spPr>
          <a:xfrm>
            <a:off x="2892425" y="528638"/>
            <a:ext cx="3525838" cy="26447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99376"/>
            <a:ext cx="4033943" cy="352663"/>
          </a:xfrm>
          <a:prstGeom prst="rect">
            <a:avLst/>
          </a:prstGeom>
        </p:spPr>
        <p:txBody>
          <a:bodyPr vert="horz" lIns="93497" tIns="46749" rIns="93497" bIns="46749" rtlCol="0" anchor="b"/>
          <a:lstStyle>
            <a:lvl1pPr algn="r">
              <a:defRPr sz="1200"/>
            </a:lvl1pPr>
          </a:lstStyle>
          <a:p>
            <a:fld id="{494506AF-6DAD-4FB0-9D80-7EEDD5FF6713}" type="slidenum">
              <a:rPr lang="en-US" smtClean="0"/>
              <a:t>‹#›</a:t>
            </a:fld>
            <a:endParaRPr lang="en-US"/>
          </a:p>
        </p:txBody>
      </p:sp>
    </p:spTree>
    <p:extLst>
      <p:ext uri="{BB962C8B-B14F-4D97-AF65-F5344CB8AC3E}">
        <p14:creationId xmlns:p14="http://schemas.microsoft.com/office/powerpoint/2010/main" val="5513117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506AF-6DAD-4FB0-9D80-7EEDD5FF6713}" type="slidenum">
              <a:rPr lang="en-US" smtClean="0"/>
              <a:t>1</a:t>
            </a:fld>
            <a:endParaRPr lang="en-US"/>
          </a:p>
        </p:txBody>
      </p:sp>
    </p:spTree>
    <p:extLst>
      <p:ext uri="{BB962C8B-B14F-4D97-AF65-F5344CB8AC3E}">
        <p14:creationId xmlns:p14="http://schemas.microsoft.com/office/powerpoint/2010/main" val="308367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sp>
        <p:nvSpPr>
          <p:cNvPr id="9" name="TextBox 8"/>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1</a:t>
            </a:r>
            <a:endParaRPr lang="en-US" sz="1400" b="1" dirty="0">
              <a:latin typeface="Cambria" panose="02040503050406030204" pitchFamily="18" charset="0"/>
            </a:endParaRPr>
          </a:p>
        </p:txBody>
      </p:sp>
      <p:sp>
        <p:nvSpPr>
          <p:cNvPr id="10"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
        <p:nvSpPr>
          <p:cNvPr id="11" name="Title 10"/>
          <p:cNvSpPr>
            <a:spLocks noGrp="1"/>
          </p:cNvSpPr>
          <p:nvPr>
            <p:ph type="title"/>
          </p:nvPr>
        </p:nvSpPr>
        <p:spPr>
          <a:xfrm>
            <a:off x="457200" y="212725"/>
            <a:ext cx="8229600" cy="625475"/>
          </a:xfrm>
          <a:prstGeom prst="rect">
            <a:avLst/>
          </a:prstGeom>
        </p:spPr>
        <p:txBody>
          <a:bodyPr/>
          <a:lstStyle>
            <a:lvl1pPr>
              <a:defRPr sz="4000">
                <a:latin typeface="Cambria" panose="02040503050406030204" pitchFamily="18" charset="0"/>
              </a:defRPr>
            </a:lvl1pPr>
          </a:lstStyle>
          <a:p>
            <a:r>
              <a:rPr lang="en-US" dirty="0" smtClean="0"/>
              <a:t>Click to edit Master title style</a:t>
            </a:r>
            <a:endParaRPr lang="en-US" dirty="0"/>
          </a:p>
        </p:txBody>
      </p:sp>
      <p:sp>
        <p:nvSpPr>
          <p:cNvPr id="13" name="Content Placeholder 12"/>
          <p:cNvSpPr>
            <a:spLocks noGrp="1"/>
          </p:cNvSpPr>
          <p:nvPr>
            <p:ph sz="quarter" idx="10"/>
          </p:nvPr>
        </p:nvSpPr>
        <p:spPr>
          <a:xfrm>
            <a:off x="457200" y="914400"/>
            <a:ext cx="8229600"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809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CE308FB9-473D-425F-91BA-31AB478CD0CF}" type="slidenum">
              <a:rPr lang="en-US"/>
              <a:pPr/>
              <a:t>‹#›</a:t>
            </a:fld>
            <a:endParaRPr lang="en-US"/>
          </a:p>
        </p:txBody>
      </p:sp>
      <p:sp>
        <p:nvSpPr>
          <p:cNvPr id="7"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Tree>
    <p:extLst>
      <p:ext uri="{BB962C8B-B14F-4D97-AF65-F5344CB8AC3E}">
        <p14:creationId xmlns:p14="http://schemas.microsoft.com/office/powerpoint/2010/main" val="161465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smtClean="0"/>
              <a:t>Sajeeb Saha, Dept. of CSE, JnU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03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5">
            <a:extLst>
              <a:ext uri="{BEBA8EAE-BF5A-486C-A8C5-ECC9F3942E4B}">
                <a14:imgProps xmlns:a14="http://schemas.microsoft.com/office/drawing/2010/main">
                  <a14:imgLayer r:embed="rId6">
                    <a14:imgEffect>
                      <a14:sharpenSoften amount="-1000"/>
                    </a14:imgEffect>
                    <a14:imgEffect>
                      <a14:brightnessContrast bright="13000" contrast="45000"/>
                    </a14:imgEffect>
                  </a14:imgLayer>
                </a14:imgProps>
              </a:ext>
              <a:ext uri="{28A0092B-C50C-407E-A947-70E740481C1C}">
                <a14:useLocalDpi xmlns:a14="http://schemas.microsoft.com/office/drawing/2010/main" val="0"/>
              </a:ext>
            </a:extLst>
          </a:blip>
          <a:srcRect/>
          <a:stretch>
            <a:fillRect/>
          </a:stretch>
        </p:blipFill>
        <p:spPr bwMode="auto">
          <a:xfrm>
            <a:off x="1587" y="152400"/>
            <a:ext cx="914241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081086"/>
            <a:ext cx="8229600" cy="504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7"/>
          <a:stretch>
            <a:fillRect/>
          </a:stretch>
        </p:blipFill>
        <p:spPr>
          <a:xfrm>
            <a:off x="0" y="0"/>
            <a:ext cx="9144000" cy="6191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a:stretch>
            <a:fillRect/>
          </a:stretch>
        </p:blipFill>
        <p:spPr>
          <a:xfrm>
            <a:off x="0" y="6802438"/>
            <a:ext cx="9144000" cy="61912"/>
          </a:xfrm>
          <a:prstGeom prst="rect">
            <a:avLst/>
          </a:prstGeom>
          <a:ln>
            <a:noFill/>
          </a:ln>
          <a:effectLst>
            <a:outerShdw blurRad="190500" algn="tl" rotWithShape="0">
              <a:srgbClr val="000000">
                <a:alpha val="70000"/>
              </a:srgbClr>
            </a:outerShdw>
          </a:effectLst>
        </p:spPr>
      </p:pic>
      <p:sp>
        <p:nvSpPr>
          <p:cNvPr id="12"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pic>
        <p:nvPicPr>
          <p:cNvPr id="2" name="Picture 2" descr="https://seeklogo.com/images/J/jagannath-university-logo-91BCEFF258-seeklogo.com.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366508" y="6152391"/>
            <a:ext cx="679104" cy="6247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
        <p:nvSpPr>
          <p:cNvPr id="16" name="TextBox 15"/>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7</a:t>
            </a:r>
            <a:endParaRPr lang="en-US" sz="1400" b="1" dirty="0">
              <a:latin typeface="Cambria" panose="02040503050406030204" pitchFamily="18" charset="0"/>
            </a:endParaRPr>
          </a:p>
        </p:txBody>
      </p:sp>
    </p:spTree>
    <p:extLst>
      <p:ext uri="{BB962C8B-B14F-4D97-AF65-F5344CB8AC3E}">
        <p14:creationId xmlns:p14="http://schemas.microsoft.com/office/powerpoint/2010/main" val="2265533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p:titleStyle>
    <p:body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a:ln w="19050">
            <a:solidFill>
              <a:srgbClr val="0070C0"/>
            </a:solidFill>
          </a:ln>
        </p:spPr>
        <p:txBody>
          <a:bodyPr/>
          <a:lstStyle/>
          <a:p>
            <a:r>
              <a:rPr lang="en-US" dirty="0">
                <a:latin typeface="Cambria" panose="02040503050406030204" pitchFamily="18" charset="0"/>
              </a:rPr>
              <a:t>CSE1201: Object Oriented Programming-I (C++)</a:t>
            </a:r>
          </a:p>
        </p:txBody>
      </p:sp>
      <p:sp>
        <p:nvSpPr>
          <p:cNvPr id="4" name="Title 1"/>
          <p:cNvSpPr txBox="1">
            <a:spLocks/>
          </p:cNvSpPr>
          <p:nvPr/>
        </p:nvSpPr>
        <p:spPr>
          <a:xfrm>
            <a:off x="3086100" y="3352800"/>
            <a:ext cx="2971800" cy="685800"/>
          </a:xfrm>
          <a:prstGeom prst="rect">
            <a:avLst/>
          </a:prstGeom>
          <a:ln w="19050">
            <a:solidFill>
              <a:srgbClr val="0070C0"/>
            </a:solidFill>
          </a:ln>
        </p:spPr>
        <p:txBody>
          <a:bodyPr/>
          <a:lstStyle>
            <a:lvl1pPr algn="ctr" rtl="0" eaLnBrk="0" fontAlgn="base" hangingPunct="0">
              <a:spcBef>
                <a:spcPct val="0"/>
              </a:spcBef>
              <a:spcAft>
                <a:spcPct val="0"/>
              </a:spcAft>
              <a:defRPr sz="4400" b="1" kern="1200">
                <a:solidFill>
                  <a:srgbClr val="002060"/>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dirty="0" smtClean="0">
                <a:latin typeface="Cambria" panose="02040503050406030204" pitchFamily="18" charset="0"/>
              </a:rPr>
              <a:t>Lecture 7</a:t>
            </a:r>
            <a:endParaRPr lang="en-US" dirty="0">
              <a:latin typeface="Cambria" panose="02040503050406030204" pitchFamily="18" charset="0"/>
            </a:endParaRPr>
          </a:p>
        </p:txBody>
      </p:sp>
      <p:sp>
        <p:nvSpPr>
          <p:cNvPr id="5" name="Footer Placeholder 4"/>
          <p:cNvSpPr>
            <a:spLocks noGrp="1"/>
          </p:cNvSpPr>
          <p:nvPr>
            <p:ph type="ftr" sz="quarter" idx="11"/>
          </p:nvPr>
        </p:nvSpPr>
        <p:spPr/>
        <p:txBody>
          <a:bodyPr/>
          <a:lstStyle/>
          <a:p>
            <a:r>
              <a:rPr lang="en-US" smtClean="0"/>
              <a:t>Sajeeb Saha, Dept. of CSE, JnU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276762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800" dirty="0" smtClean="0"/>
              <a:t>The compiler can choose to ignore it</a:t>
            </a:r>
          </a:p>
          <a:p>
            <a:pPr algn="just"/>
            <a:endParaRPr lang="en-US" sz="1400" dirty="0" smtClean="0"/>
          </a:p>
          <a:p>
            <a:pPr algn="just"/>
            <a:r>
              <a:rPr lang="en-US" sz="2800" dirty="0" smtClean="0"/>
              <a:t>Also, compilers may not inline all types of functions</a:t>
            </a:r>
          </a:p>
          <a:p>
            <a:pPr algn="just"/>
            <a:endParaRPr lang="en-US" sz="1400" dirty="0" smtClean="0"/>
          </a:p>
          <a:p>
            <a:pPr algn="just"/>
            <a:r>
              <a:rPr lang="en-US" sz="2800" dirty="0" smtClean="0"/>
              <a:t>For example, it is common for a compiler not to inline a recursive function</a:t>
            </a:r>
          </a:p>
          <a:p>
            <a:pPr algn="just"/>
            <a:endParaRPr lang="en-US" sz="1400" dirty="0" smtClean="0"/>
          </a:p>
          <a:p>
            <a:pPr algn="just"/>
            <a:r>
              <a:rPr lang="en-US" sz="2800" dirty="0" smtClean="0"/>
              <a:t>The compiler may ignore the request if </a:t>
            </a:r>
          </a:p>
          <a:p>
            <a:pPr lvl="1" algn="just"/>
            <a:r>
              <a:rPr lang="en-US" sz="2400" dirty="0" smtClean="0"/>
              <a:t>The function definition is too long</a:t>
            </a:r>
          </a:p>
          <a:p>
            <a:pPr lvl="1" algn="just"/>
            <a:r>
              <a:rPr lang="en-US" sz="2400" dirty="0" smtClean="0"/>
              <a:t>If functions contain static variables</a:t>
            </a:r>
          </a:p>
          <a:p>
            <a:pPr lvl="1" algn="just"/>
            <a:r>
              <a:rPr lang="en-US" sz="2400" dirty="0" smtClean="0"/>
              <a:t>If the function is recursive</a:t>
            </a:r>
            <a:endParaRPr lang="en-US" sz="2800" dirty="0" smtClean="0"/>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Inline Function</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10</a:t>
            </a:fld>
            <a:endParaRPr lang="en-US">
              <a:latin typeface="Cambria" panose="02040503050406030204" pitchFamily="18" charset="0"/>
            </a:endParaRPr>
          </a:p>
        </p:txBody>
      </p:sp>
    </p:spTree>
    <p:extLst>
      <p:ext uri="{BB962C8B-B14F-4D97-AF65-F5344CB8AC3E}">
        <p14:creationId xmlns:p14="http://schemas.microsoft.com/office/powerpoint/2010/main" val="2146995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6475"/>
            <a:ext cx="8229600" cy="5318125"/>
          </a:xfrm>
        </p:spPr>
        <p:txBody>
          <a:bodyPr>
            <a:normAutofit/>
          </a:bodyPr>
          <a:lstStyle/>
          <a:p>
            <a:pPr algn="just"/>
            <a:r>
              <a:rPr lang="en-US" sz="2800" dirty="0" smtClean="0"/>
              <a:t>It is possible to define short functions completely within a class declaration</a:t>
            </a:r>
          </a:p>
          <a:p>
            <a:pPr algn="just"/>
            <a:endParaRPr lang="en-US" sz="1200" dirty="0" smtClean="0"/>
          </a:p>
          <a:p>
            <a:pPr algn="just"/>
            <a:r>
              <a:rPr lang="en-US" sz="2800" dirty="0" smtClean="0"/>
              <a:t> When a function is defined inside a class declaration, it is automatically made into an </a:t>
            </a:r>
            <a:r>
              <a:rPr lang="en-US" sz="2800" b="1" dirty="0" smtClean="0">
                <a:solidFill>
                  <a:srgbClr val="0000CC"/>
                </a:solidFill>
              </a:rPr>
              <a:t>inline</a:t>
            </a:r>
            <a:r>
              <a:rPr lang="en-US" sz="2800" b="1" dirty="0" smtClean="0"/>
              <a:t> </a:t>
            </a:r>
            <a:r>
              <a:rPr lang="en-US" sz="2800" dirty="0" smtClean="0"/>
              <a:t>function (if possible)</a:t>
            </a:r>
          </a:p>
          <a:p>
            <a:pPr algn="just"/>
            <a:endParaRPr lang="en-US" sz="1200" dirty="0" smtClean="0"/>
          </a:p>
          <a:p>
            <a:pPr algn="just"/>
            <a:r>
              <a:rPr lang="en-US" sz="2800" dirty="0" smtClean="0"/>
              <a:t>Constructor and destructor functions may also be </a:t>
            </a:r>
            <a:r>
              <a:rPr lang="en-US" sz="2800" dirty="0" err="1" smtClean="0"/>
              <a:t>inlined</a:t>
            </a:r>
            <a:r>
              <a:rPr lang="en-US" sz="2800" dirty="0" smtClean="0"/>
              <a:t>, either by default, if defined within their class, or explicitly</a:t>
            </a:r>
          </a:p>
          <a:p>
            <a:pPr algn="just"/>
            <a:endParaRPr lang="en-US" sz="2800" dirty="0" smtClean="0"/>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Inline Function</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11</a:t>
            </a:fld>
            <a:endParaRPr lang="en-US">
              <a:latin typeface="Cambria" panose="02040503050406030204" pitchFamily="18" charset="0"/>
            </a:endParaRPr>
          </a:p>
        </p:txBody>
      </p:sp>
    </p:spTree>
    <p:extLst>
      <p:ext uri="{BB962C8B-B14F-4D97-AF65-F5344CB8AC3E}">
        <p14:creationId xmlns:p14="http://schemas.microsoft.com/office/powerpoint/2010/main" val="2205970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3962400" cy="5181600"/>
          </a:xfrm>
          <a:ln>
            <a:solidFill>
              <a:schemeClr val="accent1"/>
            </a:solidFill>
          </a:ln>
        </p:spPr>
        <p:txBody>
          <a:bodyPr>
            <a:noAutofit/>
          </a:bodyPr>
          <a:lstStyle/>
          <a:p>
            <a:pPr>
              <a:buNone/>
            </a:pPr>
            <a:r>
              <a:rPr lang="en-US" sz="2000" dirty="0" smtClean="0">
                <a:solidFill>
                  <a:srgbClr val="0000CC"/>
                </a:solidFill>
              </a:rPr>
              <a:t>#include &lt;</a:t>
            </a:r>
            <a:r>
              <a:rPr lang="en-US" sz="2000" dirty="0" err="1" smtClean="0">
                <a:solidFill>
                  <a:srgbClr val="0000CC"/>
                </a:solidFill>
              </a:rPr>
              <a:t>iostream</a:t>
            </a:r>
            <a:r>
              <a:rPr lang="en-US" sz="2000" dirty="0" smtClean="0">
                <a:solidFill>
                  <a:srgbClr val="0000CC"/>
                </a:solidFill>
              </a:rPr>
              <a:t>&gt;</a:t>
            </a:r>
          </a:p>
          <a:p>
            <a:pPr>
              <a:buNone/>
            </a:pPr>
            <a:r>
              <a:rPr lang="en-US" sz="2000" dirty="0" smtClean="0">
                <a:solidFill>
                  <a:srgbClr val="0000CC"/>
                </a:solidFill>
              </a:rPr>
              <a:t>using namespace std;</a:t>
            </a:r>
          </a:p>
          <a:p>
            <a:pPr>
              <a:buNone/>
            </a:pPr>
            <a:endParaRPr lang="en-US" sz="2000" dirty="0" smtClean="0">
              <a:solidFill>
                <a:srgbClr val="0000CC"/>
              </a:solidFill>
            </a:endParaRPr>
          </a:p>
          <a:p>
            <a:pPr>
              <a:buNone/>
            </a:pPr>
            <a:r>
              <a:rPr lang="en-US" sz="2000" dirty="0" smtClean="0">
                <a:solidFill>
                  <a:srgbClr val="0000CC"/>
                </a:solidFill>
              </a:rPr>
              <a:t>class </a:t>
            </a:r>
            <a:r>
              <a:rPr lang="en-US" sz="2000" dirty="0" err="1" smtClean="0">
                <a:solidFill>
                  <a:srgbClr val="0000CC"/>
                </a:solidFill>
              </a:rPr>
              <a:t>myclass</a:t>
            </a:r>
            <a:r>
              <a:rPr lang="en-US" sz="2000" dirty="0" smtClean="0">
                <a:solidFill>
                  <a:srgbClr val="0000CC"/>
                </a:solidFill>
              </a:rPr>
              <a:t> {</a:t>
            </a:r>
          </a:p>
          <a:p>
            <a:pPr lvl="1">
              <a:buNone/>
            </a:pPr>
            <a:r>
              <a:rPr lang="en-US" sz="2000" dirty="0" err="1" smtClean="0">
                <a:solidFill>
                  <a:srgbClr val="0000CC"/>
                </a:solidFill>
              </a:rPr>
              <a:t>int</a:t>
            </a:r>
            <a:r>
              <a:rPr lang="en-US" sz="2000" dirty="0" smtClean="0">
                <a:solidFill>
                  <a:srgbClr val="0000CC"/>
                </a:solidFill>
              </a:rPr>
              <a:t> a, b;</a:t>
            </a:r>
          </a:p>
          <a:p>
            <a:pPr lvl="1">
              <a:buNone/>
            </a:pPr>
            <a:r>
              <a:rPr lang="en-US" sz="2000" dirty="0" smtClean="0">
                <a:solidFill>
                  <a:srgbClr val="0000CC"/>
                </a:solidFill>
              </a:rPr>
              <a:t>public:</a:t>
            </a:r>
          </a:p>
          <a:p>
            <a:pPr lvl="1">
              <a:buNone/>
            </a:pPr>
            <a:r>
              <a:rPr lang="sv-SE" sz="2000" dirty="0" smtClean="0">
                <a:solidFill>
                  <a:srgbClr val="0000CC"/>
                </a:solidFill>
              </a:rPr>
              <a:t>void init(int i, int j);</a:t>
            </a:r>
          </a:p>
          <a:p>
            <a:pPr lvl="1">
              <a:buNone/>
            </a:pPr>
            <a:r>
              <a:rPr lang="en-US" sz="2000" dirty="0" smtClean="0">
                <a:solidFill>
                  <a:srgbClr val="0000CC"/>
                </a:solidFill>
              </a:rPr>
              <a:t>void show();</a:t>
            </a:r>
          </a:p>
          <a:p>
            <a:pPr>
              <a:buNone/>
            </a:pPr>
            <a:r>
              <a:rPr lang="en-US" sz="2000" dirty="0" smtClean="0">
                <a:solidFill>
                  <a:srgbClr val="0000CC"/>
                </a:solidFill>
              </a:rPr>
              <a:t>};</a:t>
            </a:r>
          </a:p>
          <a:p>
            <a:pPr>
              <a:buNone/>
            </a:pPr>
            <a:r>
              <a:rPr lang="sv-SE" sz="2000" dirty="0" smtClean="0">
                <a:solidFill>
                  <a:srgbClr val="0000CC"/>
                </a:solidFill>
              </a:rPr>
              <a:t>inline void myclass::init(int i, int j)</a:t>
            </a:r>
            <a:r>
              <a:rPr lang="en-US" sz="2000" dirty="0" smtClean="0">
                <a:solidFill>
                  <a:srgbClr val="0000CC"/>
                </a:solidFill>
              </a:rPr>
              <a:t>{</a:t>
            </a:r>
          </a:p>
          <a:p>
            <a:pPr lvl="1">
              <a:buNone/>
            </a:pPr>
            <a:r>
              <a:rPr lang="en-US" sz="2000" dirty="0" smtClean="0">
                <a:solidFill>
                  <a:srgbClr val="0000CC"/>
                </a:solidFill>
              </a:rPr>
              <a:t>a = </a:t>
            </a:r>
            <a:r>
              <a:rPr lang="en-US" sz="2000" dirty="0" err="1" smtClean="0">
                <a:solidFill>
                  <a:srgbClr val="0000CC"/>
                </a:solidFill>
              </a:rPr>
              <a:t>i</a:t>
            </a:r>
            <a:r>
              <a:rPr lang="en-US" sz="2000" dirty="0" smtClean="0">
                <a:solidFill>
                  <a:srgbClr val="0000CC"/>
                </a:solidFill>
              </a:rPr>
              <a:t>;</a:t>
            </a:r>
          </a:p>
          <a:p>
            <a:pPr lvl="1">
              <a:buNone/>
            </a:pPr>
            <a:r>
              <a:rPr lang="en-US" sz="2000" dirty="0" smtClean="0">
                <a:solidFill>
                  <a:srgbClr val="0000CC"/>
                </a:solidFill>
              </a:rPr>
              <a:t>b = j;</a:t>
            </a:r>
          </a:p>
          <a:p>
            <a:pPr>
              <a:buNone/>
            </a:pPr>
            <a:r>
              <a:rPr lang="en-US" sz="2000" dirty="0" smtClean="0">
                <a:solidFill>
                  <a:srgbClr val="0000CC"/>
                </a:solidFill>
              </a:rPr>
              <a:t>}</a:t>
            </a:r>
          </a:p>
        </p:txBody>
      </p:sp>
      <p:sp>
        <p:nvSpPr>
          <p:cNvPr id="5" name="Content Placeholder 2"/>
          <p:cNvSpPr txBox="1">
            <a:spLocks/>
          </p:cNvSpPr>
          <p:nvPr/>
        </p:nvSpPr>
        <p:spPr>
          <a:xfrm>
            <a:off x="4495800" y="1066800"/>
            <a:ext cx="3962400" cy="5181600"/>
          </a:xfrm>
          <a:prstGeom prst="rect">
            <a:avLst/>
          </a:prstGeom>
          <a:ln>
            <a:solidFill>
              <a:schemeClr val="accent1"/>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inline void </a:t>
            </a:r>
            <a:r>
              <a:rPr kumimoji="0" lang="en-US" sz="20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myclass</a:t>
            </a: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::show(){</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a:t>
            </a:r>
            <a:r>
              <a:rPr kumimoji="0" lang="en-US" sz="20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 &lt;&lt; " " &lt;&lt; b &lt;&lt; "\n";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main(){</a:t>
            </a:r>
          </a:p>
          <a:p>
            <a:pPr marL="800100" lvl="1" indent="-342900">
              <a:spcBef>
                <a:spcPct val="20000"/>
              </a:spcBef>
            </a:pPr>
            <a:r>
              <a:rPr kumimoji="0" lang="en-US" sz="20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myclass</a:t>
            </a: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x;</a:t>
            </a:r>
          </a:p>
          <a:p>
            <a:pPr marL="800100" lvl="1" indent="-342900">
              <a:spcBef>
                <a:spcPct val="20000"/>
              </a:spcBef>
            </a:pPr>
            <a:r>
              <a:rPr kumimoji="0" lang="en-US" sz="20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x.init</a:t>
            </a: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(10, 20);</a:t>
            </a:r>
          </a:p>
          <a:p>
            <a:pPr marL="800100" lvl="1" indent="-342900">
              <a:spcBef>
                <a:spcPct val="20000"/>
              </a:spcBef>
            </a:pPr>
            <a:r>
              <a:rPr kumimoji="0" lang="en-US" sz="20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x.show</a:t>
            </a: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pP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return 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endParaRPr kumimoji="0" lang="en-US" sz="2000" b="0" i="0" u="none" strike="noStrike" kern="1200" cap="none" spc="0" normalizeH="0" baseline="0" noProof="0" dirty="0">
              <a:ln>
                <a:noFill/>
              </a:ln>
              <a:solidFill>
                <a:srgbClr val="0000CC"/>
              </a:solidFill>
              <a:effectLst/>
              <a:uLnTx/>
              <a:uFillTx/>
              <a:latin typeface="Cambria" panose="02040503050406030204" pitchFamily="18" charset="0"/>
              <a:cs typeface="Times New Roman" pitchFamily="18" charset="0"/>
            </a:endParaRPr>
          </a:p>
        </p:txBody>
      </p:sp>
      <p:sp>
        <p:nvSpPr>
          <p:cNvPr id="6"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Example</a:t>
            </a:r>
          </a:p>
        </p:txBody>
      </p:sp>
      <p:sp>
        <p:nvSpPr>
          <p:cNvPr id="7" name="Footer Placeholder 6"/>
          <p:cNvSpPr>
            <a:spLocks noGrp="1"/>
          </p:cNvSpPr>
          <p:nvPr>
            <p:ph type="ftr" sz="quarter" idx="3"/>
          </p:nvPr>
        </p:nvSpPr>
        <p:spPr/>
        <p:txBody>
          <a:bodyPr/>
          <a:lstStyle/>
          <a:p>
            <a:pPr>
              <a:defRPr/>
            </a:pPr>
            <a:r>
              <a:rPr lang="en-US" smtClean="0"/>
              <a:t>Sajeeb Saha, Dept. of CSE, JnU</a:t>
            </a:r>
            <a:endParaRPr lang="en-US" dirty="0"/>
          </a:p>
        </p:txBody>
      </p:sp>
      <p:sp>
        <p:nvSpPr>
          <p:cNvPr id="8" name="Slide Number Placeholder 7"/>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12</a:t>
            </a:fld>
            <a:endParaRPr lang="en-US">
              <a:latin typeface="Cambria" panose="02040503050406030204" pitchFamily="18" charset="0"/>
            </a:endParaRPr>
          </a:p>
        </p:txBody>
      </p:sp>
    </p:spTree>
    <p:extLst>
      <p:ext uri="{BB962C8B-B14F-4D97-AF65-F5344CB8AC3E}">
        <p14:creationId xmlns:p14="http://schemas.microsoft.com/office/powerpoint/2010/main" val="3093715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Example</a:t>
            </a:r>
          </a:p>
        </p:txBody>
      </p:sp>
      <p:sp>
        <p:nvSpPr>
          <p:cNvPr id="7" name="Footer Placeholder 6"/>
          <p:cNvSpPr>
            <a:spLocks noGrp="1"/>
          </p:cNvSpPr>
          <p:nvPr>
            <p:ph type="ftr" sz="quarter" idx="3"/>
          </p:nvPr>
        </p:nvSpPr>
        <p:spPr/>
        <p:txBody>
          <a:bodyPr/>
          <a:lstStyle/>
          <a:p>
            <a:pPr>
              <a:defRPr/>
            </a:pPr>
            <a:r>
              <a:rPr lang="en-US" smtClean="0"/>
              <a:t>Sajeeb Saha, Dept. of CSE, JnU</a:t>
            </a:r>
            <a:endParaRPr lang="en-US" dirty="0"/>
          </a:p>
        </p:txBody>
      </p:sp>
      <p:sp>
        <p:nvSpPr>
          <p:cNvPr id="8" name="Slide Number Placeholder 7"/>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13</a:t>
            </a:fld>
            <a:endParaRPr lang="en-US">
              <a:latin typeface="Cambria" panose="02040503050406030204" pitchFamily="18" charset="0"/>
            </a:endParaRPr>
          </a:p>
        </p:txBody>
      </p:sp>
      <p:sp>
        <p:nvSpPr>
          <p:cNvPr id="9" name="Rectangle 8"/>
          <p:cNvSpPr/>
          <p:nvPr/>
        </p:nvSpPr>
        <p:spPr>
          <a:xfrm>
            <a:off x="228600" y="797663"/>
            <a:ext cx="4419598" cy="3785652"/>
          </a:xfrm>
          <a:prstGeom prst="rect">
            <a:avLst/>
          </a:prstGeom>
          <a:solidFill>
            <a:schemeClr val="bg1">
              <a:lumMod val="8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iostream</a:t>
            </a:r>
            <a:r>
              <a:rPr lang="en-US" sz="1200" dirty="0">
                <a:latin typeface="Courier New" panose="02070309020205020404" pitchFamily="49" charset="0"/>
                <a:cs typeface="Courier New" panose="02070309020205020404" pitchFamily="49" charset="0"/>
              </a:rPr>
              <a:t>&gt; </a:t>
            </a:r>
          </a:p>
          <a:p>
            <a:r>
              <a:rPr lang="en-US" sz="1200" dirty="0">
                <a:latin typeface="Courier New" panose="02070309020205020404" pitchFamily="49" charset="0"/>
                <a:cs typeface="Courier New" panose="02070309020205020404" pitchFamily="49" charset="0"/>
              </a:rPr>
              <a:t>using namespace </a:t>
            </a:r>
            <a:r>
              <a:rPr lang="en-US" sz="1200" dirty="0" err="1">
                <a:latin typeface="Courier New" panose="02070309020205020404" pitchFamily="49" charset="0"/>
                <a:cs typeface="Courier New" panose="02070309020205020404" pitchFamily="49" charset="0"/>
              </a:rPr>
              <a:t>std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class operation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a,b,add,sub,mul</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float div; </a:t>
            </a:r>
          </a:p>
          <a:p>
            <a:r>
              <a:rPr lang="en-US" sz="1200" dirty="0">
                <a:latin typeface="Courier New" panose="02070309020205020404" pitchFamily="49" charset="0"/>
                <a:cs typeface="Courier New" panose="02070309020205020404" pitchFamily="49" charset="0"/>
              </a:rPr>
              <a:t>public: </a:t>
            </a:r>
          </a:p>
          <a:p>
            <a:r>
              <a:rPr lang="en-US" sz="1200" dirty="0">
                <a:latin typeface="Courier New" panose="02070309020205020404" pitchFamily="49" charset="0"/>
                <a:cs typeface="Courier New" panose="02070309020205020404" pitchFamily="49" charset="0"/>
              </a:rPr>
              <a:t>    void get(); </a:t>
            </a:r>
          </a:p>
          <a:p>
            <a:r>
              <a:rPr lang="en-US" sz="1200" dirty="0">
                <a:latin typeface="Courier New" panose="02070309020205020404" pitchFamily="49" charset="0"/>
                <a:cs typeface="Courier New" panose="02070309020205020404" pitchFamily="49" charset="0"/>
              </a:rPr>
              <a:t>    void sum(); </a:t>
            </a:r>
          </a:p>
          <a:p>
            <a:r>
              <a:rPr lang="en-US" sz="1200" dirty="0">
                <a:latin typeface="Courier New" panose="02070309020205020404" pitchFamily="49" charset="0"/>
                <a:cs typeface="Courier New" panose="02070309020205020404" pitchFamily="49" charset="0"/>
              </a:rPr>
              <a:t>    void difference(); </a:t>
            </a:r>
          </a:p>
          <a:p>
            <a:r>
              <a:rPr lang="en-US" sz="1200" dirty="0">
                <a:latin typeface="Courier New" panose="02070309020205020404" pitchFamily="49" charset="0"/>
                <a:cs typeface="Courier New" panose="02070309020205020404" pitchFamily="49" charset="0"/>
              </a:rPr>
              <a:t>    void product(); </a:t>
            </a:r>
          </a:p>
          <a:p>
            <a:r>
              <a:rPr lang="en-US" sz="1200" dirty="0">
                <a:latin typeface="Courier New" panose="02070309020205020404" pitchFamily="49" charset="0"/>
                <a:cs typeface="Courier New" panose="02070309020205020404" pitchFamily="49" charset="0"/>
              </a:rPr>
              <a:t>    void division();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inline void operation :: get()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"Enter first value:";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cin</a:t>
            </a:r>
            <a:r>
              <a:rPr lang="en-US" sz="1200" dirty="0">
                <a:latin typeface="Courier New" panose="02070309020205020404" pitchFamily="49" charset="0"/>
                <a:cs typeface="Courier New" panose="02070309020205020404" pitchFamily="49" charset="0"/>
              </a:rPr>
              <a:t> &gt;&gt; a;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"Enter second value:";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cin</a:t>
            </a:r>
            <a:r>
              <a:rPr lang="en-US" sz="1200" dirty="0">
                <a:latin typeface="Courier New" panose="02070309020205020404" pitchFamily="49" charset="0"/>
                <a:cs typeface="Courier New" panose="02070309020205020404" pitchFamily="49" charset="0"/>
              </a:rPr>
              <a:t> &gt;&gt; b; </a:t>
            </a:r>
          </a:p>
          <a:p>
            <a:r>
              <a:rPr lang="en-US" sz="1200" dirty="0">
                <a:latin typeface="Courier New" panose="02070309020205020404" pitchFamily="49" charset="0"/>
                <a:cs typeface="Courier New" panose="02070309020205020404" pitchFamily="49" charset="0"/>
              </a:rPr>
              <a:t>} </a:t>
            </a:r>
          </a:p>
        </p:txBody>
      </p:sp>
      <p:sp>
        <p:nvSpPr>
          <p:cNvPr id="10" name="Rectangle 9"/>
          <p:cNvSpPr/>
          <p:nvPr/>
        </p:nvSpPr>
        <p:spPr>
          <a:xfrm>
            <a:off x="4648199" y="1006475"/>
            <a:ext cx="4429125" cy="5078313"/>
          </a:xfrm>
          <a:prstGeom prst="rect">
            <a:avLst/>
          </a:prstGeom>
          <a:solidFill>
            <a:schemeClr val="bg1">
              <a:lumMod val="8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inline void operation :: sum()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add = </a:t>
            </a:r>
            <a:r>
              <a:rPr lang="en-US" sz="1200" dirty="0" err="1">
                <a:latin typeface="Courier New" panose="02070309020205020404" pitchFamily="49" charset="0"/>
                <a:cs typeface="Courier New" panose="02070309020205020404" pitchFamily="49" charset="0"/>
              </a:rPr>
              <a:t>a+b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"Addition of two numbers: " &lt;&lt; </a:t>
            </a:r>
            <a:r>
              <a:rPr lang="en-US" sz="1200" dirty="0" err="1">
                <a:latin typeface="Courier New" panose="02070309020205020404" pitchFamily="49" charset="0"/>
                <a:cs typeface="Courier New" panose="02070309020205020404" pitchFamily="49" charset="0"/>
              </a:rPr>
              <a:t>a+b</a:t>
            </a:r>
            <a:r>
              <a:rPr lang="en-US" sz="1200" dirty="0">
                <a:latin typeface="Courier New" panose="02070309020205020404" pitchFamily="49" charset="0"/>
                <a:cs typeface="Courier New" panose="02070309020205020404" pitchFamily="49" charset="0"/>
              </a:rPr>
              <a:t> &lt;&lt; "\n";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inline void operation :: difference()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sub = a-b;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"Difference of two numbers: " &lt;&lt; a-b &lt;&lt; "\n";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inline void operation :: product()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mul</a:t>
            </a:r>
            <a:r>
              <a:rPr lang="en-US" sz="1200" dirty="0">
                <a:latin typeface="Courier New" panose="02070309020205020404" pitchFamily="49" charset="0"/>
                <a:cs typeface="Courier New" panose="02070309020205020404" pitchFamily="49" charset="0"/>
              </a:rPr>
              <a:t> = a*b;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"Product of two numbers: " &lt;&lt; a*b &lt;&lt; "\n";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inline void operation ::division()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div=a/b;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&lt;&lt;"Division of two numbers: "&lt;&lt;a/b&lt;&lt;"\n" ; </a:t>
            </a:r>
          </a:p>
          <a:p>
            <a:r>
              <a:rPr lang="en-US" sz="1200" dirty="0">
                <a:latin typeface="Courier New" panose="02070309020205020404" pitchFamily="49" charset="0"/>
                <a:cs typeface="Courier New" panose="02070309020205020404" pitchFamily="49" charset="0"/>
              </a:rPr>
              <a:t>} </a:t>
            </a:r>
          </a:p>
        </p:txBody>
      </p:sp>
      <p:sp>
        <p:nvSpPr>
          <p:cNvPr id="11" name="Rectangle 10"/>
          <p:cNvSpPr/>
          <p:nvPr/>
        </p:nvSpPr>
        <p:spPr>
          <a:xfrm>
            <a:off x="228600" y="4438244"/>
            <a:ext cx="4419600" cy="2123658"/>
          </a:xfrm>
          <a:prstGeom prst="rect">
            <a:avLst/>
          </a:prstGeom>
          <a:solidFill>
            <a:schemeClr val="bg1">
              <a:lumMod val="85000"/>
            </a:schemeClr>
          </a:solidFill>
        </p:spPr>
        <p:txBody>
          <a:bodyPr wrap="square">
            <a:spAutoFit/>
          </a:bodyPr>
          <a:lstStyle/>
          <a:p>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"Program using inline function\n"; </a:t>
            </a:r>
          </a:p>
          <a:p>
            <a:r>
              <a:rPr lang="en-US" sz="1200" dirty="0">
                <a:latin typeface="Courier New" panose="02070309020205020404" pitchFamily="49" charset="0"/>
                <a:cs typeface="Courier New" panose="02070309020205020404" pitchFamily="49" charset="0"/>
              </a:rPr>
              <a:t>    operation s;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s.get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s.sum</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s.difference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s.product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s.division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return 0; </a:t>
            </a:r>
          </a:p>
          <a:p>
            <a:r>
              <a:rPr lang="en-US" sz="1200" dirty="0">
                <a:latin typeface="Courier New" panose="02070309020205020404" pitchFamily="49" charset="0"/>
                <a:cs typeface="Courier New" panose="02070309020205020404" pitchFamily="49" charset="0"/>
              </a:rPr>
              <a:t>}</a:t>
            </a:r>
            <a:endParaRPr lang="en-US" sz="1200" dirty="0"/>
          </a:p>
        </p:txBody>
      </p:sp>
      <p:sp>
        <p:nvSpPr>
          <p:cNvPr id="13" name="Rectangle 12"/>
          <p:cNvSpPr/>
          <p:nvPr/>
        </p:nvSpPr>
        <p:spPr>
          <a:xfrm>
            <a:off x="3124200" y="4222979"/>
            <a:ext cx="4572000" cy="2123658"/>
          </a:xfrm>
          <a:prstGeom prst="rect">
            <a:avLst/>
          </a:prstGeom>
          <a:solidFill>
            <a:schemeClr val="bg2">
              <a:lumMod val="90000"/>
            </a:schemeClr>
          </a:solidFill>
        </p:spPr>
        <p:txBody>
          <a:bodyPr>
            <a:spAutoFit/>
          </a:bodyPr>
          <a:lstStyle/>
          <a:p>
            <a:r>
              <a:rPr lang="en-US" sz="1600" dirty="0">
                <a:latin typeface="Courier New" panose="02070309020205020404" pitchFamily="49" charset="0"/>
                <a:cs typeface="Courier New" panose="02070309020205020404" pitchFamily="49" charset="0"/>
              </a:rPr>
              <a:t>Output: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Enter first value: 45</a:t>
            </a:r>
          </a:p>
          <a:p>
            <a:r>
              <a:rPr lang="en-US" sz="1600" dirty="0">
                <a:latin typeface="Courier New" panose="02070309020205020404" pitchFamily="49" charset="0"/>
                <a:cs typeface="Courier New" panose="02070309020205020404" pitchFamily="49" charset="0"/>
              </a:rPr>
              <a:t>Enter second value: 15</a:t>
            </a:r>
          </a:p>
          <a:p>
            <a:r>
              <a:rPr lang="en-US" sz="1600" dirty="0">
                <a:latin typeface="Courier New" panose="02070309020205020404" pitchFamily="49" charset="0"/>
                <a:cs typeface="Courier New" panose="02070309020205020404" pitchFamily="49" charset="0"/>
              </a:rPr>
              <a:t>Addition of two numbers: 60</a:t>
            </a:r>
          </a:p>
          <a:p>
            <a:r>
              <a:rPr lang="en-US" sz="1600" dirty="0">
                <a:latin typeface="Courier New" panose="02070309020205020404" pitchFamily="49" charset="0"/>
                <a:cs typeface="Courier New" panose="02070309020205020404" pitchFamily="49" charset="0"/>
              </a:rPr>
              <a:t>Difference of two numbers: 30</a:t>
            </a:r>
          </a:p>
          <a:p>
            <a:r>
              <a:rPr lang="en-US" sz="1600" dirty="0">
                <a:latin typeface="Courier New" panose="02070309020205020404" pitchFamily="49" charset="0"/>
                <a:cs typeface="Courier New" panose="02070309020205020404" pitchFamily="49" charset="0"/>
              </a:rPr>
              <a:t>Product of two numbers: 675</a:t>
            </a:r>
          </a:p>
          <a:p>
            <a:r>
              <a:rPr lang="en-US" sz="1600" dirty="0">
                <a:latin typeface="Courier New" panose="02070309020205020404" pitchFamily="49" charset="0"/>
                <a:cs typeface="Courier New" panose="02070309020205020404" pitchFamily="49" charset="0"/>
              </a:rPr>
              <a:t>Division of two numbers: 3 </a:t>
            </a:r>
          </a:p>
        </p:txBody>
      </p:sp>
    </p:spTree>
    <p:extLst>
      <p:ext uri="{BB962C8B-B14F-4D97-AF65-F5344CB8AC3E}">
        <p14:creationId xmlns:p14="http://schemas.microsoft.com/office/powerpoint/2010/main" val="238304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800" dirty="0" smtClean="0"/>
              <a:t>C++ allows a function to assign a parameter </a:t>
            </a:r>
            <a:r>
              <a:rPr lang="en-US" sz="2800" dirty="0" smtClean="0">
                <a:solidFill>
                  <a:srgbClr val="0000CC"/>
                </a:solidFill>
              </a:rPr>
              <a:t>a default value</a:t>
            </a:r>
            <a:r>
              <a:rPr lang="en-US" sz="2800" dirty="0" smtClean="0"/>
              <a:t> when no argument corresponding to that parameter is specified in a call to that function</a:t>
            </a:r>
          </a:p>
          <a:p>
            <a:pPr algn="just"/>
            <a:r>
              <a:rPr lang="en-US" sz="2800" dirty="0" smtClean="0"/>
              <a:t>The default value is specified in a manner syntactically similar to a variable initialization</a:t>
            </a:r>
          </a:p>
          <a:p>
            <a:pPr algn="just"/>
            <a:r>
              <a:rPr lang="en-US" sz="2800" dirty="0" smtClean="0"/>
              <a:t> For example, this declares </a:t>
            </a:r>
            <a:r>
              <a:rPr lang="en-US" sz="2800" b="1" dirty="0" err="1" smtClean="0"/>
              <a:t>myfunc</a:t>
            </a:r>
            <a:r>
              <a:rPr lang="en-US" sz="2800" b="1" dirty="0" smtClean="0"/>
              <a:t>( ) as taking one double argument with a default value of 0.0 :</a:t>
            </a:r>
          </a:p>
          <a:p>
            <a:pPr algn="just">
              <a:buNone/>
            </a:pPr>
            <a:r>
              <a:rPr lang="en-US" sz="2400" b="1" dirty="0" smtClean="0">
                <a:solidFill>
                  <a:srgbClr val="0000CC"/>
                </a:solidFill>
                <a:cs typeface="Courier New" pitchFamily="49" charset="0"/>
              </a:rPr>
              <a:t>void </a:t>
            </a:r>
            <a:r>
              <a:rPr lang="en-US" sz="2400" b="1" dirty="0" err="1" smtClean="0">
                <a:solidFill>
                  <a:srgbClr val="0000CC"/>
                </a:solidFill>
                <a:cs typeface="Courier New" pitchFamily="49" charset="0"/>
              </a:rPr>
              <a:t>myfunc</a:t>
            </a:r>
            <a:r>
              <a:rPr lang="en-US" sz="2400" b="1" dirty="0" smtClean="0">
                <a:solidFill>
                  <a:srgbClr val="0000CC"/>
                </a:solidFill>
                <a:cs typeface="Courier New" pitchFamily="49" charset="0"/>
              </a:rPr>
              <a:t>( double </a:t>
            </a:r>
            <a:r>
              <a:rPr lang="en-US" sz="2400" b="1" dirty="0" smtClean="0">
                <a:solidFill>
                  <a:srgbClr val="0000CC"/>
                </a:solidFill>
                <a:cs typeface="Courier New" pitchFamily="49" charset="0"/>
              </a:rPr>
              <a:t>d = 0.0 )</a:t>
            </a:r>
            <a:endParaRPr lang="en-US" sz="2400" b="1" dirty="0" smtClean="0">
              <a:solidFill>
                <a:srgbClr val="0000CC"/>
              </a:solidFill>
              <a:cs typeface="Courier New" pitchFamily="49" charset="0"/>
            </a:endParaRPr>
          </a:p>
          <a:p>
            <a:pPr lvl="1" algn="just">
              <a:buNone/>
            </a:pPr>
            <a:r>
              <a:rPr lang="en-US" sz="2000" b="1" dirty="0" smtClean="0">
                <a:solidFill>
                  <a:srgbClr val="0000CC"/>
                </a:solidFill>
                <a:cs typeface="Courier New" pitchFamily="49" charset="0"/>
              </a:rPr>
              <a:t>{</a:t>
            </a:r>
          </a:p>
          <a:p>
            <a:pPr lvl="1" algn="just">
              <a:buNone/>
            </a:pPr>
            <a:r>
              <a:rPr lang="en-US" sz="2000" b="1" dirty="0" smtClean="0">
                <a:solidFill>
                  <a:srgbClr val="0000CC"/>
                </a:solidFill>
                <a:cs typeface="Courier New" pitchFamily="49" charset="0"/>
              </a:rPr>
              <a:t>	// ...</a:t>
            </a:r>
          </a:p>
          <a:p>
            <a:pPr lvl="1" algn="just">
              <a:buNone/>
            </a:pPr>
            <a:r>
              <a:rPr lang="en-US" sz="2000" b="1" dirty="0" smtClean="0">
                <a:solidFill>
                  <a:srgbClr val="0000CC"/>
                </a:solidFill>
                <a:cs typeface="Courier New" pitchFamily="49" charset="0"/>
              </a:rPr>
              <a:t>}</a:t>
            </a:r>
            <a:endParaRPr lang="en-US" sz="2000" b="1" dirty="0">
              <a:solidFill>
                <a:srgbClr val="0000CC"/>
              </a:solidFill>
              <a:cs typeface="Courier New" pitchFamily="49" charset="0"/>
            </a:endParaRPr>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Default Function Arguments </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14</a:t>
            </a:fld>
            <a:endParaRPr lang="en-US">
              <a:latin typeface="Cambria" panose="02040503050406030204" pitchFamily="18" charset="0"/>
            </a:endParaRPr>
          </a:p>
        </p:txBody>
      </p:sp>
    </p:spTree>
    <p:extLst>
      <p:ext uri="{BB962C8B-B14F-4D97-AF65-F5344CB8AC3E}">
        <p14:creationId xmlns:p14="http://schemas.microsoft.com/office/powerpoint/2010/main" val="3245851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800" dirty="0" smtClean="0"/>
              <a:t>Now, </a:t>
            </a:r>
            <a:r>
              <a:rPr lang="en-US" sz="2800" b="1" dirty="0" err="1" smtClean="0"/>
              <a:t>myfunc</a:t>
            </a:r>
            <a:r>
              <a:rPr lang="en-US" sz="2800" b="1" dirty="0" smtClean="0"/>
              <a:t>( ) </a:t>
            </a:r>
            <a:r>
              <a:rPr lang="en-US" sz="2800" dirty="0" smtClean="0"/>
              <a:t>can be called one of two ways, as the following examples show:</a:t>
            </a:r>
          </a:p>
          <a:p>
            <a:pPr algn="just"/>
            <a:endParaRPr lang="en-US" sz="2800" b="1" dirty="0" smtClean="0"/>
          </a:p>
          <a:p>
            <a:pPr lvl="1" algn="just">
              <a:buNone/>
            </a:pPr>
            <a:r>
              <a:rPr lang="en-US" sz="2000" b="1" dirty="0" err="1" smtClean="0">
                <a:solidFill>
                  <a:srgbClr val="0000CC"/>
                </a:solidFill>
                <a:cs typeface="Courier New" pitchFamily="49" charset="0"/>
              </a:rPr>
              <a:t>myfunc</a:t>
            </a:r>
            <a:r>
              <a:rPr lang="en-US" sz="2000" b="1" dirty="0" smtClean="0">
                <a:solidFill>
                  <a:srgbClr val="0000CC"/>
                </a:solidFill>
                <a:cs typeface="Courier New" pitchFamily="49" charset="0"/>
              </a:rPr>
              <a:t>(198.234); // pass an explicit value</a:t>
            </a:r>
          </a:p>
          <a:p>
            <a:pPr lvl="1" algn="just">
              <a:buNone/>
            </a:pPr>
            <a:r>
              <a:rPr lang="en-US" sz="2000" b="1" dirty="0" err="1" smtClean="0">
                <a:solidFill>
                  <a:srgbClr val="0000CC"/>
                </a:solidFill>
                <a:cs typeface="Courier New" pitchFamily="49" charset="0"/>
              </a:rPr>
              <a:t>myfunc</a:t>
            </a:r>
            <a:r>
              <a:rPr lang="en-US" sz="2000" b="1" dirty="0" smtClean="0">
                <a:solidFill>
                  <a:srgbClr val="0000CC"/>
                </a:solidFill>
                <a:cs typeface="Courier New" pitchFamily="49" charset="0"/>
              </a:rPr>
              <a:t>(); // let function use default</a:t>
            </a:r>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Default Function Arguments </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15</a:t>
            </a:fld>
            <a:endParaRPr lang="en-US">
              <a:latin typeface="Cambria" panose="02040503050406030204" pitchFamily="18" charset="0"/>
            </a:endParaRPr>
          </a:p>
        </p:txBody>
      </p:sp>
    </p:spTree>
    <p:extLst>
      <p:ext uri="{BB962C8B-B14F-4D97-AF65-F5344CB8AC3E}">
        <p14:creationId xmlns:p14="http://schemas.microsoft.com/office/powerpoint/2010/main" val="2339056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800" dirty="0" smtClean="0"/>
              <a:t>When you are creating functions that have default arguments, the default values must be specified only once, and this must be the first time the function is declared within the file</a:t>
            </a:r>
          </a:p>
          <a:p>
            <a:pPr algn="just"/>
            <a:r>
              <a:rPr lang="en-US" sz="2800" dirty="0" smtClean="0"/>
              <a:t>All parameters that take default values </a:t>
            </a:r>
            <a:r>
              <a:rPr lang="en-US" sz="2800" dirty="0" smtClean="0">
                <a:solidFill>
                  <a:srgbClr val="0000CC"/>
                </a:solidFill>
              </a:rPr>
              <a:t>must appear to the right of those that do not</a:t>
            </a:r>
          </a:p>
          <a:p>
            <a:pPr algn="just"/>
            <a:r>
              <a:rPr lang="en-US" sz="2800" dirty="0" smtClean="0"/>
              <a:t>Once you begin to define parameters that take default values, you cannot specify a non defaulting parameter</a:t>
            </a:r>
          </a:p>
          <a:p>
            <a:pPr algn="just"/>
            <a:r>
              <a:rPr lang="en-US" sz="2800" dirty="0" smtClean="0"/>
              <a:t>You can also use default parameters in an object's constructor</a:t>
            </a:r>
          </a:p>
          <a:p>
            <a:pPr algn="just"/>
            <a:endParaRPr lang="en-US" sz="2800" i="1" dirty="0" smtClean="0"/>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Default Function Arguments </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16</a:t>
            </a:fld>
            <a:endParaRPr lang="en-US">
              <a:latin typeface="Cambria" panose="02040503050406030204" pitchFamily="18" charset="0"/>
            </a:endParaRPr>
          </a:p>
        </p:txBody>
      </p:sp>
    </p:spTree>
    <p:extLst>
      <p:ext uri="{BB962C8B-B14F-4D97-AF65-F5344CB8AC3E}">
        <p14:creationId xmlns:p14="http://schemas.microsoft.com/office/powerpoint/2010/main" val="1328265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280"/>
            <a:ext cx="4038600" cy="4925884"/>
          </a:xfrm>
          <a:ln>
            <a:solidFill>
              <a:schemeClr val="accent1"/>
            </a:solidFill>
          </a:ln>
        </p:spPr>
        <p:txBody>
          <a:bodyPr>
            <a:normAutofit/>
          </a:bodyPr>
          <a:lstStyle/>
          <a:p>
            <a:pPr>
              <a:buNone/>
            </a:pPr>
            <a:r>
              <a:rPr lang="en-US" sz="2200" dirty="0" smtClean="0">
                <a:solidFill>
                  <a:srgbClr val="0000CC"/>
                </a:solidFill>
              </a:rPr>
              <a:t>#include &lt;</a:t>
            </a:r>
            <a:r>
              <a:rPr lang="en-US" sz="2200" dirty="0" err="1" smtClean="0">
                <a:solidFill>
                  <a:srgbClr val="0000CC"/>
                </a:solidFill>
              </a:rPr>
              <a:t>iostream</a:t>
            </a:r>
            <a:r>
              <a:rPr lang="en-US" sz="2200" dirty="0" smtClean="0">
                <a:solidFill>
                  <a:srgbClr val="0000CC"/>
                </a:solidFill>
              </a:rPr>
              <a:t>&gt;</a:t>
            </a:r>
          </a:p>
          <a:p>
            <a:pPr>
              <a:buNone/>
            </a:pPr>
            <a:r>
              <a:rPr lang="en-US" sz="2200" dirty="0" smtClean="0">
                <a:solidFill>
                  <a:srgbClr val="0000CC"/>
                </a:solidFill>
              </a:rPr>
              <a:t>using namespace std;</a:t>
            </a:r>
          </a:p>
          <a:p>
            <a:pPr>
              <a:buNone/>
            </a:pPr>
            <a:endParaRPr lang="en-US" sz="2200" dirty="0" smtClean="0">
              <a:solidFill>
                <a:srgbClr val="0000CC"/>
              </a:solidFill>
            </a:endParaRPr>
          </a:p>
          <a:p>
            <a:pPr>
              <a:buNone/>
            </a:pPr>
            <a:r>
              <a:rPr lang="en-US" sz="2200" dirty="0" smtClean="0">
                <a:solidFill>
                  <a:srgbClr val="0000CC"/>
                </a:solidFill>
              </a:rPr>
              <a:t>class cube {</a:t>
            </a:r>
          </a:p>
          <a:p>
            <a:pPr>
              <a:buNone/>
            </a:pPr>
            <a:r>
              <a:rPr lang="en-US" sz="2200" dirty="0" err="1" smtClean="0">
                <a:solidFill>
                  <a:srgbClr val="0000CC"/>
                </a:solidFill>
              </a:rPr>
              <a:t>int</a:t>
            </a:r>
            <a:r>
              <a:rPr lang="en-US" sz="2200" dirty="0" smtClean="0">
                <a:solidFill>
                  <a:srgbClr val="0000CC"/>
                </a:solidFill>
              </a:rPr>
              <a:t> x, y, z;</a:t>
            </a:r>
          </a:p>
          <a:p>
            <a:pPr>
              <a:buNone/>
            </a:pPr>
            <a:endParaRPr lang="en-US" sz="2200" dirty="0" smtClean="0">
              <a:solidFill>
                <a:srgbClr val="0000CC"/>
              </a:solidFill>
            </a:endParaRPr>
          </a:p>
          <a:p>
            <a:pPr>
              <a:buNone/>
            </a:pPr>
            <a:r>
              <a:rPr lang="en-US" sz="2200" dirty="0" smtClean="0">
                <a:solidFill>
                  <a:srgbClr val="0000CC"/>
                </a:solidFill>
              </a:rPr>
              <a:t>public:</a:t>
            </a:r>
          </a:p>
          <a:p>
            <a:pPr>
              <a:buNone/>
            </a:pPr>
            <a:r>
              <a:rPr lang="sv-SE" sz="2200" dirty="0" smtClean="0">
                <a:solidFill>
                  <a:srgbClr val="0000CC"/>
                </a:solidFill>
              </a:rPr>
              <a:t>cube(int i=0, int j=0, int k=0) {</a:t>
            </a:r>
          </a:p>
          <a:p>
            <a:pPr lvl="1">
              <a:buNone/>
            </a:pPr>
            <a:r>
              <a:rPr lang="en-US" sz="2200" dirty="0" smtClean="0">
                <a:solidFill>
                  <a:srgbClr val="0000CC"/>
                </a:solidFill>
              </a:rPr>
              <a:t>x=</a:t>
            </a:r>
            <a:r>
              <a:rPr lang="en-US" sz="2200" dirty="0" err="1" smtClean="0">
                <a:solidFill>
                  <a:srgbClr val="0000CC"/>
                </a:solidFill>
              </a:rPr>
              <a:t>i</a:t>
            </a:r>
            <a:r>
              <a:rPr lang="en-US" sz="2200" dirty="0" smtClean="0">
                <a:solidFill>
                  <a:srgbClr val="0000CC"/>
                </a:solidFill>
              </a:rPr>
              <a:t>;</a:t>
            </a:r>
          </a:p>
          <a:p>
            <a:pPr lvl="1">
              <a:buNone/>
            </a:pPr>
            <a:r>
              <a:rPr lang="en-US" sz="2200" dirty="0" smtClean="0">
                <a:solidFill>
                  <a:srgbClr val="0000CC"/>
                </a:solidFill>
              </a:rPr>
              <a:t>y=j;</a:t>
            </a:r>
          </a:p>
          <a:p>
            <a:pPr lvl="1">
              <a:buNone/>
            </a:pPr>
            <a:r>
              <a:rPr lang="en-US" sz="2200" dirty="0" smtClean="0">
                <a:solidFill>
                  <a:srgbClr val="0000CC"/>
                </a:solidFill>
              </a:rPr>
              <a:t>z=k;</a:t>
            </a:r>
          </a:p>
          <a:p>
            <a:pPr>
              <a:buNone/>
            </a:pPr>
            <a:r>
              <a:rPr lang="en-US" sz="2200" smtClean="0">
                <a:solidFill>
                  <a:srgbClr val="0000CC"/>
                </a:solidFill>
              </a:rPr>
              <a:t>}</a:t>
            </a:r>
            <a:endParaRPr lang="en-US" sz="2200" dirty="0" smtClean="0">
              <a:solidFill>
                <a:srgbClr val="0000CC"/>
              </a:solidFill>
            </a:endParaRPr>
          </a:p>
        </p:txBody>
      </p:sp>
      <p:sp>
        <p:nvSpPr>
          <p:cNvPr id="5" name="Content Placeholder 2"/>
          <p:cNvSpPr txBox="1">
            <a:spLocks/>
          </p:cNvSpPr>
          <p:nvPr/>
        </p:nvSpPr>
        <p:spPr>
          <a:xfrm>
            <a:off x="4572000" y="1200278"/>
            <a:ext cx="4038600" cy="4925885"/>
          </a:xfrm>
          <a:prstGeom prst="rect">
            <a:avLst/>
          </a:prstGeom>
          <a:ln>
            <a:solidFill>
              <a:schemeClr val="accent1"/>
            </a:solidFill>
          </a:ln>
        </p:spPr>
        <p:txBody>
          <a:bodyPr vert="horz" lIns="91440" tIns="45720" rIns="91440" bIns="45720" rtlCol="0">
            <a:noAutofit/>
          </a:bodyPr>
          <a:lstStyle/>
          <a:p>
            <a:pPr marL="800100" lvl="1" indent="-342900">
              <a:spcBef>
                <a:spcPct val="20000"/>
              </a:spcBef>
            </a:pP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volume() {</a:t>
            </a:r>
          </a:p>
          <a:p>
            <a:pPr marL="800100" lvl="1" indent="-342900">
              <a:spcBef>
                <a:spcPct val="20000"/>
              </a:spcBef>
            </a:pP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return x*y*z;</a:t>
            </a:r>
          </a:p>
          <a:p>
            <a:pPr marL="800100" lvl="1" indent="-342900">
              <a:spcBef>
                <a:spcPct val="20000"/>
              </a:spcBef>
            </a:pP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main(){</a:t>
            </a:r>
          </a:p>
          <a:p>
            <a:pPr marL="800100" lvl="1" indent="-342900">
              <a:spcBef>
                <a:spcPct val="20000"/>
              </a:spcBef>
            </a:pP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cube a(2,3,4), b;</a:t>
            </a:r>
          </a:p>
          <a:p>
            <a:pPr marL="800100" lvl="1" indent="-342900">
              <a:spcBef>
                <a:spcPct val="20000"/>
              </a:spcBef>
            </a:pP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a.volume</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endl</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pP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sz="22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b.volume</a:t>
            </a: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pP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return 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endParaRPr kumimoji="0" lang="en-US" sz="2200" b="0" i="0" u="none" strike="noStrike" kern="1200" cap="none" spc="0" normalizeH="0" baseline="0" noProof="0" dirty="0">
              <a:ln>
                <a:noFill/>
              </a:ln>
              <a:solidFill>
                <a:srgbClr val="0000CC"/>
              </a:solidFill>
              <a:effectLst/>
              <a:uLnTx/>
              <a:uFillTx/>
              <a:latin typeface="Cambria" panose="02040503050406030204" pitchFamily="18" charset="0"/>
              <a:cs typeface="Times New Roman" pitchFamily="18" charset="0"/>
            </a:endParaRPr>
          </a:p>
        </p:txBody>
      </p:sp>
      <p:sp>
        <p:nvSpPr>
          <p:cNvPr id="6"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Example</a:t>
            </a:r>
          </a:p>
        </p:txBody>
      </p:sp>
      <p:sp>
        <p:nvSpPr>
          <p:cNvPr id="7" name="Footer Placeholder 6"/>
          <p:cNvSpPr>
            <a:spLocks noGrp="1"/>
          </p:cNvSpPr>
          <p:nvPr>
            <p:ph type="ftr" sz="quarter" idx="3"/>
          </p:nvPr>
        </p:nvSpPr>
        <p:spPr/>
        <p:txBody>
          <a:bodyPr/>
          <a:lstStyle/>
          <a:p>
            <a:pPr>
              <a:defRPr/>
            </a:pPr>
            <a:r>
              <a:rPr lang="en-US" smtClean="0"/>
              <a:t>Sajeeb Saha, Dept. of CSE, JnU</a:t>
            </a:r>
            <a:endParaRPr lang="en-US" dirty="0"/>
          </a:p>
        </p:txBody>
      </p:sp>
      <p:sp>
        <p:nvSpPr>
          <p:cNvPr id="8" name="Slide Number Placeholder 7"/>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17</a:t>
            </a:fld>
            <a:endParaRPr lang="en-US">
              <a:latin typeface="Cambria" panose="02040503050406030204" pitchFamily="18" charset="0"/>
            </a:endParaRPr>
          </a:p>
        </p:txBody>
      </p:sp>
    </p:spTree>
    <p:extLst>
      <p:ext uri="{BB962C8B-B14F-4D97-AF65-F5344CB8AC3E}">
        <p14:creationId xmlns:p14="http://schemas.microsoft.com/office/powerpoint/2010/main" val="2082470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Chapter 11,12,14</a:t>
            </a:r>
          </a:p>
          <a:p>
            <a:pPr marL="457200" lvl="1" indent="0">
              <a:buNone/>
            </a:pPr>
            <a:r>
              <a:rPr lang="en-US" dirty="0" smtClean="0"/>
              <a:t>[ C++ : </a:t>
            </a:r>
            <a:r>
              <a:rPr lang="en-US" dirty="0"/>
              <a:t>The complete </a:t>
            </a:r>
            <a:r>
              <a:rPr lang="en-US" dirty="0" smtClean="0"/>
              <a:t>reference ]</a:t>
            </a:r>
            <a:endParaRPr lang="en-US" dirty="0"/>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Reference</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18</a:t>
            </a:fld>
            <a:endParaRPr lang="en-US">
              <a:latin typeface="Cambria" panose="02040503050406030204" pitchFamily="18" charset="0"/>
            </a:endParaRPr>
          </a:p>
        </p:txBody>
      </p:sp>
    </p:spTree>
    <p:extLst>
      <p:ext uri="{BB962C8B-B14F-4D97-AF65-F5344CB8AC3E}">
        <p14:creationId xmlns:p14="http://schemas.microsoft.com/office/powerpoint/2010/main" val="2618257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476250" y="2667000"/>
            <a:ext cx="8229600" cy="120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charset="0"/>
              <a:buNone/>
            </a:pPr>
            <a:r>
              <a:rPr lang="en-US" sz="6600" smtClean="0"/>
              <a:t>Thank you</a:t>
            </a:r>
            <a:endParaRPr lang="en-US" sz="6600" dirty="0"/>
          </a:p>
        </p:txBody>
      </p:sp>
      <p:sp>
        <p:nvSpPr>
          <p:cNvPr id="3" name="Footer Placeholder 2"/>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19</a:t>
            </a:fld>
            <a:endParaRPr lang="en-US"/>
          </a:p>
        </p:txBody>
      </p:sp>
    </p:spTree>
    <p:extLst>
      <p:ext uri="{BB962C8B-B14F-4D97-AF65-F5344CB8AC3E}">
        <p14:creationId xmlns:p14="http://schemas.microsoft.com/office/powerpoint/2010/main" val="62554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Function Overloading</a:t>
            </a:r>
          </a:p>
          <a:p>
            <a:r>
              <a:rPr lang="en-US" dirty="0" smtClean="0"/>
              <a:t>Constructor Overloading</a:t>
            </a:r>
          </a:p>
          <a:p>
            <a:r>
              <a:rPr lang="en-US" dirty="0" smtClean="0"/>
              <a:t>Inline function</a:t>
            </a:r>
          </a:p>
          <a:p>
            <a:r>
              <a:rPr lang="en-US" dirty="0" smtClean="0"/>
              <a:t>Default functions arguments</a:t>
            </a:r>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Outline</a:t>
            </a:r>
            <a:endParaRPr lang="en-US" sz="4000" b="1" dirty="0">
              <a:solidFill>
                <a:srgbClr val="002060"/>
              </a:solidFill>
              <a:latin typeface="Cambria" panose="02040503050406030204" pitchFamily="18" charset="0"/>
            </a:endParaRP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2</a:t>
            </a:fld>
            <a:endParaRPr lang="en-US">
              <a:latin typeface="Cambria" panose="02040503050406030204" pitchFamily="18" charset="0"/>
            </a:endParaRPr>
          </a:p>
        </p:txBody>
      </p:sp>
    </p:spTree>
    <p:extLst>
      <p:ext uri="{BB962C8B-B14F-4D97-AF65-F5344CB8AC3E}">
        <p14:creationId xmlns:p14="http://schemas.microsoft.com/office/powerpoint/2010/main" val="4283322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Clr>
                <a:schemeClr val="tx1"/>
              </a:buClr>
            </a:pPr>
            <a:r>
              <a:rPr lang="en-US" sz="2800" dirty="0" smtClean="0"/>
              <a:t>Function overloading is the process of using the same name for two or more functions</a:t>
            </a:r>
          </a:p>
          <a:p>
            <a:pPr algn="just">
              <a:buClr>
                <a:schemeClr val="tx1"/>
              </a:buClr>
            </a:pPr>
            <a:r>
              <a:rPr lang="en-US" sz="2800" dirty="0" smtClean="0"/>
              <a:t>Method overloading is used to support</a:t>
            </a:r>
            <a:r>
              <a:rPr lang="en-US" sz="2800" dirty="0" smtClean="0">
                <a:solidFill>
                  <a:srgbClr val="0000CC"/>
                </a:solidFill>
              </a:rPr>
              <a:t> polymorphism</a:t>
            </a:r>
          </a:p>
          <a:p>
            <a:pPr algn="just">
              <a:buClr>
                <a:schemeClr val="tx1"/>
              </a:buClr>
            </a:pPr>
            <a:r>
              <a:rPr lang="en-US" sz="2800" dirty="0" smtClean="0"/>
              <a:t>It reduces the complexity of a program</a:t>
            </a:r>
          </a:p>
          <a:p>
            <a:pPr algn="just">
              <a:buClr>
                <a:schemeClr val="tx1"/>
              </a:buClr>
            </a:pPr>
            <a:r>
              <a:rPr lang="en-US" sz="2800" dirty="0" smtClean="0"/>
              <a:t>When an overloaded method is called</a:t>
            </a:r>
            <a:r>
              <a:rPr lang="en-US" sz="2800" dirty="0" smtClean="0">
                <a:solidFill>
                  <a:srgbClr val="0000CC"/>
                </a:solidFill>
              </a:rPr>
              <a:t>, the type and/or the number of arguments is used to decide which version of the function to call.</a:t>
            </a:r>
          </a:p>
          <a:p>
            <a:pPr algn="just">
              <a:buClr>
                <a:schemeClr val="tx1"/>
              </a:buClr>
            </a:pPr>
            <a:r>
              <a:rPr lang="en-US" sz="2800" dirty="0" smtClean="0"/>
              <a:t>Return type is insufficient to distinguish two versions of a method</a:t>
            </a:r>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Function/Method </a:t>
            </a:r>
            <a:r>
              <a:rPr lang="en-US" sz="4000" b="1" dirty="0">
                <a:solidFill>
                  <a:srgbClr val="002060"/>
                </a:solidFill>
                <a:latin typeface="Cambria" panose="02040503050406030204" pitchFamily="18" charset="0"/>
              </a:rPr>
              <a:t>Overloading</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3</a:t>
            </a:fld>
            <a:endParaRPr lang="en-US">
              <a:latin typeface="Cambria" panose="02040503050406030204" pitchFamily="18" charset="0"/>
            </a:endParaRPr>
          </a:p>
        </p:txBody>
      </p:sp>
    </p:spTree>
    <p:extLst>
      <p:ext uri="{BB962C8B-B14F-4D97-AF65-F5344CB8AC3E}">
        <p14:creationId xmlns:p14="http://schemas.microsoft.com/office/powerpoint/2010/main" val="219898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4572000" cy="5059363"/>
          </a:xfrm>
          <a:ln>
            <a:solidFill>
              <a:schemeClr val="accent1"/>
            </a:solidFill>
          </a:ln>
        </p:spPr>
        <p:txBody>
          <a:bodyPr>
            <a:normAutofit fontScale="92500" lnSpcReduction="10000"/>
          </a:bodyPr>
          <a:lstStyle/>
          <a:p>
            <a:pPr>
              <a:buNone/>
            </a:pPr>
            <a:r>
              <a:rPr lang="en-US" sz="2000" dirty="0" smtClean="0">
                <a:solidFill>
                  <a:srgbClr val="0000CC"/>
                </a:solidFill>
              </a:rPr>
              <a:t>#include &lt;</a:t>
            </a:r>
            <a:r>
              <a:rPr lang="en-US" sz="2000" dirty="0" err="1" smtClean="0">
                <a:solidFill>
                  <a:srgbClr val="0000CC"/>
                </a:solidFill>
              </a:rPr>
              <a:t>iostream</a:t>
            </a:r>
            <a:r>
              <a:rPr lang="en-US" sz="2000" dirty="0" smtClean="0">
                <a:solidFill>
                  <a:srgbClr val="0000CC"/>
                </a:solidFill>
              </a:rPr>
              <a:t>&gt;</a:t>
            </a:r>
          </a:p>
          <a:p>
            <a:pPr>
              <a:buNone/>
            </a:pPr>
            <a:r>
              <a:rPr lang="en-US" sz="2000" dirty="0" smtClean="0">
                <a:solidFill>
                  <a:srgbClr val="0000CC"/>
                </a:solidFill>
              </a:rPr>
              <a:t>using namespace std;</a:t>
            </a:r>
          </a:p>
          <a:p>
            <a:pPr>
              <a:buNone/>
            </a:pPr>
            <a:r>
              <a:rPr lang="en-US" sz="2000" dirty="0" smtClean="0">
                <a:solidFill>
                  <a:srgbClr val="0000CC"/>
                </a:solidFill>
              </a:rPr>
              <a:t>class </a:t>
            </a:r>
            <a:r>
              <a:rPr lang="en-US" sz="2000" dirty="0" err="1" smtClean="0">
                <a:solidFill>
                  <a:srgbClr val="0000CC"/>
                </a:solidFill>
              </a:rPr>
              <a:t>printData</a:t>
            </a:r>
            <a:r>
              <a:rPr lang="en-US" sz="2000" dirty="0" smtClean="0">
                <a:solidFill>
                  <a:srgbClr val="0000CC"/>
                </a:solidFill>
              </a:rPr>
              <a:t> {</a:t>
            </a:r>
          </a:p>
          <a:p>
            <a:pPr>
              <a:buNone/>
            </a:pPr>
            <a:r>
              <a:rPr lang="en-US" sz="2000" dirty="0" smtClean="0">
                <a:solidFill>
                  <a:srgbClr val="0000CC"/>
                </a:solidFill>
              </a:rPr>
              <a:t>   public:</a:t>
            </a:r>
          </a:p>
          <a:p>
            <a:pPr>
              <a:buNone/>
            </a:pPr>
            <a:r>
              <a:rPr lang="en-US" sz="2000" dirty="0" smtClean="0">
                <a:solidFill>
                  <a:srgbClr val="0000CC"/>
                </a:solidFill>
              </a:rPr>
              <a:t>      void print(</a:t>
            </a:r>
            <a:r>
              <a:rPr lang="en-US" sz="2000" dirty="0" err="1" smtClean="0">
                <a:solidFill>
                  <a:srgbClr val="0000CC"/>
                </a:solidFill>
              </a:rPr>
              <a:t>int</a:t>
            </a:r>
            <a:r>
              <a:rPr lang="en-US" sz="2000" dirty="0" smtClean="0">
                <a:solidFill>
                  <a:srgbClr val="0000CC"/>
                </a:solidFill>
              </a:rPr>
              <a:t> </a:t>
            </a:r>
            <a:r>
              <a:rPr lang="en-US" sz="2000" dirty="0" err="1" smtClean="0">
                <a:solidFill>
                  <a:srgbClr val="0000CC"/>
                </a:solidFill>
              </a:rPr>
              <a:t>i</a:t>
            </a:r>
            <a:r>
              <a:rPr lang="en-US" sz="2000" dirty="0" smtClean="0">
                <a:solidFill>
                  <a:srgbClr val="0000CC"/>
                </a:solidFill>
              </a:rPr>
              <a:t>) {</a:t>
            </a:r>
          </a:p>
          <a:p>
            <a:pPr>
              <a:buNone/>
            </a:pPr>
            <a:r>
              <a:rPr lang="en-US" sz="2000" dirty="0" smtClean="0">
                <a:solidFill>
                  <a:srgbClr val="0000CC"/>
                </a:solidFill>
              </a:rPr>
              <a:t>        </a:t>
            </a:r>
            <a:r>
              <a:rPr lang="en-US" sz="2000" dirty="0" err="1" smtClean="0">
                <a:solidFill>
                  <a:srgbClr val="0000CC"/>
                </a:solidFill>
              </a:rPr>
              <a:t>cout</a:t>
            </a:r>
            <a:r>
              <a:rPr lang="en-US" sz="2000" dirty="0" smtClean="0">
                <a:solidFill>
                  <a:srgbClr val="0000CC"/>
                </a:solidFill>
              </a:rPr>
              <a:t> &lt;&lt; "Printing </a:t>
            </a:r>
            <a:r>
              <a:rPr lang="en-US" sz="2000" dirty="0" err="1" smtClean="0">
                <a:solidFill>
                  <a:srgbClr val="0000CC"/>
                </a:solidFill>
              </a:rPr>
              <a:t>int</a:t>
            </a:r>
            <a:r>
              <a:rPr lang="en-US" sz="2000" dirty="0" smtClean="0">
                <a:solidFill>
                  <a:srgbClr val="0000CC"/>
                </a:solidFill>
              </a:rPr>
              <a:t>: " &lt;&lt; </a:t>
            </a:r>
            <a:r>
              <a:rPr lang="en-US" sz="2000" dirty="0" err="1" smtClean="0">
                <a:solidFill>
                  <a:srgbClr val="0000CC"/>
                </a:solidFill>
              </a:rPr>
              <a:t>i</a:t>
            </a:r>
            <a:r>
              <a:rPr lang="en-US" sz="2000" dirty="0" smtClean="0">
                <a:solidFill>
                  <a:srgbClr val="0000CC"/>
                </a:solidFill>
              </a:rPr>
              <a:t> &lt;&lt; </a:t>
            </a:r>
            <a:r>
              <a:rPr lang="en-US" sz="2000" dirty="0" err="1" smtClean="0">
                <a:solidFill>
                  <a:srgbClr val="0000CC"/>
                </a:solidFill>
              </a:rPr>
              <a:t>endl</a:t>
            </a:r>
            <a:r>
              <a:rPr lang="en-US" sz="2000" dirty="0" smtClean="0">
                <a:solidFill>
                  <a:srgbClr val="0000CC"/>
                </a:solidFill>
              </a:rPr>
              <a:t>;</a:t>
            </a:r>
          </a:p>
          <a:p>
            <a:pPr>
              <a:buNone/>
            </a:pPr>
            <a:r>
              <a:rPr lang="en-US" sz="2000" dirty="0" smtClean="0">
                <a:solidFill>
                  <a:srgbClr val="0000CC"/>
                </a:solidFill>
              </a:rPr>
              <a:t>      }</a:t>
            </a:r>
          </a:p>
          <a:p>
            <a:pPr>
              <a:buNone/>
            </a:pPr>
            <a:r>
              <a:rPr lang="en-US" sz="2000" dirty="0" smtClean="0">
                <a:solidFill>
                  <a:srgbClr val="0000CC"/>
                </a:solidFill>
              </a:rPr>
              <a:t>      void print(double  f) {</a:t>
            </a:r>
          </a:p>
          <a:p>
            <a:pPr>
              <a:buNone/>
            </a:pPr>
            <a:r>
              <a:rPr lang="en-US" sz="2000" dirty="0" smtClean="0">
                <a:solidFill>
                  <a:srgbClr val="0000CC"/>
                </a:solidFill>
              </a:rPr>
              <a:t>        </a:t>
            </a:r>
            <a:r>
              <a:rPr lang="en-US" sz="2000" dirty="0" err="1" smtClean="0">
                <a:solidFill>
                  <a:srgbClr val="0000CC"/>
                </a:solidFill>
              </a:rPr>
              <a:t>cout</a:t>
            </a:r>
            <a:r>
              <a:rPr lang="en-US" sz="2000" dirty="0" smtClean="0">
                <a:solidFill>
                  <a:srgbClr val="0000CC"/>
                </a:solidFill>
              </a:rPr>
              <a:t> &lt;&lt; "Printing float: " &lt;&lt; f &lt;&lt; </a:t>
            </a:r>
            <a:r>
              <a:rPr lang="en-US" sz="2000" dirty="0" err="1" smtClean="0">
                <a:solidFill>
                  <a:srgbClr val="0000CC"/>
                </a:solidFill>
              </a:rPr>
              <a:t>endl</a:t>
            </a:r>
            <a:r>
              <a:rPr lang="en-US" sz="2000" dirty="0" smtClean="0">
                <a:solidFill>
                  <a:srgbClr val="0000CC"/>
                </a:solidFill>
              </a:rPr>
              <a:t>;</a:t>
            </a:r>
          </a:p>
          <a:p>
            <a:pPr>
              <a:buNone/>
            </a:pPr>
            <a:r>
              <a:rPr lang="en-US" sz="2000" dirty="0" smtClean="0">
                <a:solidFill>
                  <a:srgbClr val="0000CC"/>
                </a:solidFill>
              </a:rPr>
              <a:t>      }</a:t>
            </a:r>
          </a:p>
          <a:p>
            <a:pPr>
              <a:buNone/>
            </a:pPr>
            <a:r>
              <a:rPr lang="en-US" sz="2000" dirty="0" smtClean="0">
                <a:solidFill>
                  <a:srgbClr val="0000CC"/>
                </a:solidFill>
              </a:rPr>
              <a:t>      void print(char c) {</a:t>
            </a:r>
          </a:p>
          <a:p>
            <a:pPr>
              <a:buNone/>
            </a:pPr>
            <a:r>
              <a:rPr lang="en-US" sz="2000" dirty="0" smtClean="0">
                <a:solidFill>
                  <a:srgbClr val="0000CC"/>
                </a:solidFill>
              </a:rPr>
              <a:t>        </a:t>
            </a:r>
            <a:r>
              <a:rPr lang="en-US" sz="2000" dirty="0" err="1" smtClean="0">
                <a:solidFill>
                  <a:srgbClr val="0000CC"/>
                </a:solidFill>
              </a:rPr>
              <a:t>cout</a:t>
            </a:r>
            <a:r>
              <a:rPr lang="en-US" sz="2000" dirty="0" smtClean="0">
                <a:solidFill>
                  <a:srgbClr val="0000CC"/>
                </a:solidFill>
              </a:rPr>
              <a:t> &lt;&lt; "Printing character: " &lt;&lt; c &lt;&lt; </a:t>
            </a:r>
            <a:r>
              <a:rPr lang="en-US" sz="2000" dirty="0" err="1" smtClean="0">
                <a:solidFill>
                  <a:srgbClr val="0000CC"/>
                </a:solidFill>
              </a:rPr>
              <a:t>endl</a:t>
            </a:r>
            <a:r>
              <a:rPr lang="en-US" sz="2000" dirty="0" smtClean="0">
                <a:solidFill>
                  <a:srgbClr val="0000CC"/>
                </a:solidFill>
              </a:rPr>
              <a:t>;</a:t>
            </a:r>
          </a:p>
          <a:p>
            <a:pPr>
              <a:buNone/>
            </a:pPr>
            <a:r>
              <a:rPr lang="en-US" sz="2000" dirty="0" smtClean="0">
                <a:solidFill>
                  <a:srgbClr val="0000CC"/>
                </a:solidFill>
              </a:rPr>
              <a:t>      }</a:t>
            </a:r>
          </a:p>
          <a:p>
            <a:pPr>
              <a:buNone/>
            </a:pPr>
            <a:r>
              <a:rPr lang="en-US" sz="2000" dirty="0" smtClean="0">
                <a:solidFill>
                  <a:srgbClr val="0000CC"/>
                </a:solidFill>
              </a:rPr>
              <a:t>};</a:t>
            </a:r>
          </a:p>
        </p:txBody>
      </p:sp>
      <p:sp>
        <p:nvSpPr>
          <p:cNvPr id="5" name="Content Placeholder 2"/>
          <p:cNvSpPr txBox="1">
            <a:spLocks/>
          </p:cNvSpPr>
          <p:nvPr/>
        </p:nvSpPr>
        <p:spPr>
          <a:xfrm>
            <a:off x="5334000" y="1066801"/>
            <a:ext cx="3352800" cy="5059362"/>
          </a:xfrm>
          <a:prstGeom prst="rect">
            <a:avLst/>
          </a:prstGeom>
          <a:ln>
            <a:solidFill>
              <a:schemeClr val="accent1"/>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main(void)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printData</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pd;</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 Call print to print integer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pd.print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(5);</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 Call print to print float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pd.print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(500.263);</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 Call print to print character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pd.print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return 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p:txBody>
      </p:sp>
      <p:sp>
        <p:nvSpPr>
          <p:cNvPr id="6"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Example</a:t>
            </a:r>
          </a:p>
        </p:txBody>
      </p:sp>
      <p:sp>
        <p:nvSpPr>
          <p:cNvPr id="7" name="Footer Placeholder 6"/>
          <p:cNvSpPr>
            <a:spLocks noGrp="1"/>
          </p:cNvSpPr>
          <p:nvPr>
            <p:ph type="ftr" sz="quarter" idx="3"/>
          </p:nvPr>
        </p:nvSpPr>
        <p:spPr/>
        <p:txBody>
          <a:bodyPr/>
          <a:lstStyle/>
          <a:p>
            <a:pPr>
              <a:defRPr/>
            </a:pPr>
            <a:r>
              <a:rPr lang="en-US" smtClean="0"/>
              <a:t>Sajeeb Saha, Dept. of CSE, JnU</a:t>
            </a:r>
            <a:endParaRPr lang="en-US" dirty="0"/>
          </a:p>
        </p:txBody>
      </p:sp>
      <p:sp>
        <p:nvSpPr>
          <p:cNvPr id="8" name="Slide Number Placeholder 7"/>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4</a:t>
            </a:fld>
            <a:endParaRPr lang="en-US">
              <a:latin typeface="Cambria" panose="02040503050406030204" pitchFamily="18" charset="0"/>
            </a:endParaRPr>
          </a:p>
        </p:txBody>
      </p:sp>
    </p:spTree>
    <p:extLst>
      <p:ext uri="{BB962C8B-B14F-4D97-AF65-F5344CB8AC3E}">
        <p14:creationId xmlns:p14="http://schemas.microsoft.com/office/powerpoint/2010/main" val="3161136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3200" dirty="0" smtClean="0"/>
              <a:t>Constructors can also be overloaded</a:t>
            </a:r>
          </a:p>
          <a:p>
            <a:pPr algn="just"/>
            <a:r>
              <a:rPr lang="en-US" sz="3200" dirty="0" smtClean="0"/>
              <a:t>Constructor overloading will give flexibility</a:t>
            </a:r>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Constructor Overloading</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5</a:t>
            </a:fld>
            <a:endParaRPr lang="en-US">
              <a:latin typeface="Cambria" panose="02040503050406030204" pitchFamily="18" charset="0"/>
            </a:endParaRPr>
          </a:p>
        </p:txBody>
      </p:sp>
    </p:spTree>
    <p:extLst>
      <p:ext uri="{BB962C8B-B14F-4D97-AF65-F5344CB8AC3E}">
        <p14:creationId xmlns:p14="http://schemas.microsoft.com/office/powerpoint/2010/main" val="147525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280"/>
            <a:ext cx="4038600" cy="4925884"/>
          </a:xfrm>
          <a:ln>
            <a:solidFill>
              <a:schemeClr val="accent1"/>
            </a:solidFill>
          </a:ln>
        </p:spPr>
        <p:txBody>
          <a:bodyPr>
            <a:noAutofit/>
          </a:bodyPr>
          <a:lstStyle/>
          <a:p>
            <a:pPr>
              <a:buNone/>
            </a:pPr>
            <a:r>
              <a:rPr lang="en-US" sz="1800" dirty="0" smtClean="0">
                <a:solidFill>
                  <a:srgbClr val="0000CC"/>
                </a:solidFill>
              </a:rPr>
              <a:t>#include &lt;</a:t>
            </a:r>
            <a:r>
              <a:rPr lang="en-US" sz="1800" dirty="0" err="1" smtClean="0">
                <a:solidFill>
                  <a:srgbClr val="0000CC"/>
                </a:solidFill>
              </a:rPr>
              <a:t>iostream</a:t>
            </a:r>
            <a:r>
              <a:rPr lang="en-US" sz="1800" dirty="0" smtClean="0">
                <a:solidFill>
                  <a:srgbClr val="0000CC"/>
                </a:solidFill>
              </a:rPr>
              <a:t>&gt;</a:t>
            </a:r>
          </a:p>
          <a:p>
            <a:pPr>
              <a:buNone/>
            </a:pPr>
            <a:r>
              <a:rPr lang="en-US" sz="1800" dirty="0" smtClean="0">
                <a:solidFill>
                  <a:srgbClr val="0000CC"/>
                </a:solidFill>
              </a:rPr>
              <a:t>using namespace </a:t>
            </a:r>
            <a:r>
              <a:rPr lang="en-US" sz="1800" dirty="0" err="1" smtClean="0">
                <a:solidFill>
                  <a:srgbClr val="0000CC"/>
                </a:solidFill>
              </a:rPr>
              <a:t>std</a:t>
            </a:r>
            <a:r>
              <a:rPr lang="en-US" sz="1800" dirty="0" smtClean="0">
                <a:solidFill>
                  <a:srgbClr val="0000CC"/>
                </a:solidFill>
              </a:rPr>
              <a:t>;</a:t>
            </a:r>
          </a:p>
          <a:p>
            <a:pPr>
              <a:buNone/>
            </a:pPr>
            <a:r>
              <a:rPr lang="en-US" sz="1800" dirty="0" smtClean="0">
                <a:solidFill>
                  <a:srgbClr val="0000CC"/>
                </a:solidFill>
              </a:rPr>
              <a:t>class cube {</a:t>
            </a:r>
          </a:p>
          <a:p>
            <a:pPr lvl="1">
              <a:buNone/>
            </a:pPr>
            <a:r>
              <a:rPr lang="en-US" sz="1800" dirty="0" err="1" smtClean="0">
                <a:solidFill>
                  <a:srgbClr val="0000CC"/>
                </a:solidFill>
              </a:rPr>
              <a:t>int</a:t>
            </a:r>
            <a:r>
              <a:rPr lang="en-US" sz="1800" dirty="0" smtClean="0">
                <a:solidFill>
                  <a:srgbClr val="0000CC"/>
                </a:solidFill>
              </a:rPr>
              <a:t> x, y, z;</a:t>
            </a:r>
          </a:p>
          <a:p>
            <a:pPr lvl="1">
              <a:buNone/>
            </a:pPr>
            <a:r>
              <a:rPr lang="en-US" sz="1800" dirty="0" smtClean="0">
                <a:solidFill>
                  <a:srgbClr val="0000CC"/>
                </a:solidFill>
              </a:rPr>
              <a:t>public:</a:t>
            </a:r>
          </a:p>
          <a:p>
            <a:pPr lvl="1">
              <a:buNone/>
            </a:pPr>
            <a:r>
              <a:rPr lang="sv-SE" sz="1800" dirty="0" smtClean="0">
                <a:solidFill>
                  <a:srgbClr val="0000CC"/>
                </a:solidFill>
              </a:rPr>
              <a:t>cube(int i, int j, int k) {</a:t>
            </a:r>
          </a:p>
          <a:p>
            <a:pPr lvl="2">
              <a:buNone/>
            </a:pPr>
            <a:r>
              <a:rPr lang="en-US" sz="1800" dirty="0" smtClean="0">
                <a:solidFill>
                  <a:srgbClr val="0000CC"/>
                </a:solidFill>
              </a:rPr>
              <a:t>x=</a:t>
            </a:r>
            <a:r>
              <a:rPr lang="en-US" sz="1800" dirty="0" err="1" smtClean="0">
                <a:solidFill>
                  <a:srgbClr val="0000CC"/>
                </a:solidFill>
              </a:rPr>
              <a:t>i</a:t>
            </a:r>
            <a:r>
              <a:rPr lang="en-US" sz="1800" dirty="0" smtClean="0">
                <a:solidFill>
                  <a:srgbClr val="0000CC"/>
                </a:solidFill>
              </a:rPr>
              <a:t>;</a:t>
            </a:r>
          </a:p>
          <a:p>
            <a:pPr lvl="2">
              <a:buNone/>
            </a:pPr>
            <a:r>
              <a:rPr lang="en-US" sz="1800" dirty="0" smtClean="0">
                <a:solidFill>
                  <a:srgbClr val="0000CC"/>
                </a:solidFill>
              </a:rPr>
              <a:t>y=j;</a:t>
            </a:r>
          </a:p>
          <a:p>
            <a:pPr lvl="2">
              <a:buNone/>
            </a:pPr>
            <a:r>
              <a:rPr lang="en-US" sz="1800" dirty="0" smtClean="0">
                <a:solidFill>
                  <a:srgbClr val="0000CC"/>
                </a:solidFill>
              </a:rPr>
              <a:t>z=k;</a:t>
            </a:r>
          </a:p>
          <a:p>
            <a:pPr lvl="1">
              <a:buNone/>
            </a:pPr>
            <a:r>
              <a:rPr lang="en-US" sz="1800" dirty="0" smtClean="0">
                <a:solidFill>
                  <a:srgbClr val="0000CC"/>
                </a:solidFill>
              </a:rPr>
              <a:t>}</a:t>
            </a:r>
          </a:p>
          <a:p>
            <a:pPr lvl="1">
              <a:buNone/>
            </a:pPr>
            <a:r>
              <a:rPr lang="en-US" sz="1800" dirty="0">
                <a:solidFill>
                  <a:srgbClr val="0000CC"/>
                </a:solidFill>
              </a:rPr>
              <a:t>c</a:t>
            </a:r>
            <a:r>
              <a:rPr lang="en-US" sz="1800" dirty="0" smtClean="0">
                <a:solidFill>
                  <a:srgbClr val="0000CC"/>
                </a:solidFill>
              </a:rPr>
              <a:t>ube(){</a:t>
            </a:r>
          </a:p>
          <a:p>
            <a:pPr lvl="1">
              <a:buNone/>
            </a:pPr>
            <a:r>
              <a:rPr lang="en-US" sz="1800" dirty="0">
                <a:solidFill>
                  <a:srgbClr val="0000CC"/>
                </a:solidFill>
              </a:rPr>
              <a:t>	</a:t>
            </a:r>
            <a:r>
              <a:rPr lang="en-US" sz="1800" dirty="0" smtClean="0">
                <a:solidFill>
                  <a:srgbClr val="0000CC"/>
                </a:solidFill>
              </a:rPr>
              <a:t>x = y = z = 1;</a:t>
            </a:r>
          </a:p>
          <a:p>
            <a:pPr lvl="1">
              <a:buNone/>
            </a:pPr>
            <a:r>
              <a:rPr lang="en-US" sz="1800" dirty="0" smtClean="0">
                <a:solidFill>
                  <a:srgbClr val="0000CC"/>
                </a:solidFill>
              </a:rPr>
              <a:t>}</a:t>
            </a:r>
          </a:p>
        </p:txBody>
      </p:sp>
      <p:sp>
        <p:nvSpPr>
          <p:cNvPr id="5" name="Content Placeholder 2"/>
          <p:cNvSpPr txBox="1">
            <a:spLocks/>
          </p:cNvSpPr>
          <p:nvPr/>
        </p:nvSpPr>
        <p:spPr>
          <a:xfrm>
            <a:off x="4876800" y="1200278"/>
            <a:ext cx="4038600" cy="4925885"/>
          </a:xfrm>
          <a:prstGeom prst="rect">
            <a:avLst/>
          </a:prstGeom>
          <a:ln>
            <a:solidFill>
              <a:schemeClr val="accent1"/>
            </a:solidFill>
          </a:ln>
        </p:spPr>
        <p:txBody>
          <a:bodyPr vert="horz" lIns="91440" tIns="45720" rIns="91440" bIns="45720" rtlCol="0">
            <a:noAutofit/>
          </a:bodyPr>
          <a:lstStyle/>
          <a:p>
            <a:pPr marL="800100" lvl="1" indent="-342900">
              <a:spcBef>
                <a:spcPct val="20000"/>
              </a:spcBef>
            </a:pP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volume() {</a:t>
            </a:r>
          </a:p>
          <a:p>
            <a:pPr marL="800100" lvl="1" indent="-342900">
              <a:spcBef>
                <a:spcPct val="20000"/>
              </a:spcBef>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return x*y*z;</a:t>
            </a:r>
          </a:p>
          <a:p>
            <a:pPr marL="800100" lvl="1" indent="-342900">
              <a:spcBef>
                <a:spcPct val="20000"/>
              </a:spcBef>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main(){</a:t>
            </a:r>
          </a:p>
          <a:p>
            <a:pPr marL="800100" lvl="1" indent="-342900">
              <a:spcBef>
                <a:spcPct val="20000"/>
              </a:spcBef>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cube a(2,3,4), b;</a:t>
            </a:r>
          </a:p>
          <a:p>
            <a:pPr marL="800100" lvl="1" indent="-342900">
              <a:spcBef>
                <a:spcPct val="20000"/>
              </a:spcBef>
            </a:pP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a.volume</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endl</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pP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b.volume</a:t>
            </a: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return 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endParaRPr kumimoji="0" lang="en-US" b="0" i="0" u="none" strike="noStrike" kern="1200" cap="none" spc="0" normalizeH="0" baseline="0" noProof="0" dirty="0">
              <a:ln>
                <a:noFill/>
              </a:ln>
              <a:solidFill>
                <a:srgbClr val="0000CC"/>
              </a:solidFill>
              <a:effectLst/>
              <a:uLnTx/>
              <a:uFillTx/>
              <a:latin typeface="Cambria" panose="02040503050406030204" pitchFamily="18" charset="0"/>
              <a:cs typeface="Times New Roman" pitchFamily="18" charset="0"/>
            </a:endParaRPr>
          </a:p>
        </p:txBody>
      </p:sp>
      <p:sp>
        <p:nvSpPr>
          <p:cNvPr id="6"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Example</a:t>
            </a:r>
          </a:p>
        </p:txBody>
      </p:sp>
      <p:sp>
        <p:nvSpPr>
          <p:cNvPr id="7" name="Footer Placeholder 6"/>
          <p:cNvSpPr>
            <a:spLocks noGrp="1"/>
          </p:cNvSpPr>
          <p:nvPr>
            <p:ph type="ftr" sz="quarter" idx="3"/>
          </p:nvPr>
        </p:nvSpPr>
        <p:spPr/>
        <p:txBody>
          <a:bodyPr/>
          <a:lstStyle/>
          <a:p>
            <a:pPr>
              <a:defRPr/>
            </a:pPr>
            <a:r>
              <a:rPr lang="en-US" smtClean="0"/>
              <a:t>Sajeeb Saha, Dept. of CSE, JnU</a:t>
            </a:r>
            <a:endParaRPr lang="en-US" dirty="0"/>
          </a:p>
        </p:txBody>
      </p:sp>
      <p:sp>
        <p:nvSpPr>
          <p:cNvPr id="8" name="Slide Number Placeholder 7"/>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6</a:t>
            </a:fld>
            <a:endParaRPr lang="en-US">
              <a:latin typeface="Cambria" panose="02040503050406030204" pitchFamily="18" charset="0"/>
            </a:endParaRPr>
          </a:p>
        </p:txBody>
      </p:sp>
    </p:spTree>
    <p:extLst>
      <p:ext uri="{BB962C8B-B14F-4D97-AF65-F5344CB8AC3E}">
        <p14:creationId xmlns:p14="http://schemas.microsoft.com/office/powerpoint/2010/main" val="4086561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pPr>
            <a:r>
              <a:rPr lang="en-US" sz="2800" dirty="0" smtClean="0"/>
              <a:t>There is an important feature in C++, called an </a:t>
            </a:r>
            <a:r>
              <a:rPr lang="en-US" sz="2800" dirty="0" smtClean="0">
                <a:solidFill>
                  <a:srgbClr val="0000CC"/>
                </a:solidFill>
              </a:rPr>
              <a:t>inline function</a:t>
            </a:r>
          </a:p>
          <a:p>
            <a:pPr algn="just">
              <a:lnSpc>
                <a:spcPct val="150000"/>
              </a:lnSpc>
            </a:pPr>
            <a:r>
              <a:rPr lang="en-US" sz="2800" dirty="0" smtClean="0"/>
              <a:t>In C++, you can create short functions that are not actually called; rather, their code is expanded in line at the point of each invocation</a:t>
            </a:r>
          </a:p>
          <a:p>
            <a:pPr algn="just">
              <a:lnSpc>
                <a:spcPct val="150000"/>
              </a:lnSpc>
            </a:pPr>
            <a:r>
              <a:rPr lang="en-US" sz="2800" dirty="0" smtClean="0"/>
              <a:t>To cause a function to be expanded in line rather than called, precede its definition with the </a:t>
            </a:r>
            <a:r>
              <a:rPr lang="en-US" sz="2800" b="1" dirty="0" smtClean="0">
                <a:solidFill>
                  <a:srgbClr val="0000CC"/>
                </a:solidFill>
              </a:rPr>
              <a:t>inline</a:t>
            </a:r>
            <a:r>
              <a:rPr lang="en-US" sz="2800" b="1" dirty="0" smtClean="0"/>
              <a:t> </a:t>
            </a:r>
            <a:r>
              <a:rPr lang="en-US" sz="2800" dirty="0" smtClean="0"/>
              <a:t>keyword</a:t>
            </a:r>
            <a:endParaRPr lang="en-US" sz="2800" i="1" dirty="0" smtClean="0"/>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Inline Function</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7</a:t>
            </a:fld>
            <a:endParaRPr lang="en-US">
              <a:latin typeface="Cambria" panose="02040503050406030204" pitchFamily="18" charset="0"/>
            </a:endParaRPr>
          </a:p>
        </p:txBody>
      </p:sp>
    </p:spTree>
    <p:extLst>
      <p:ext uri="{BB962C8B-B14F-4D97-AF65-F5344CB8AC3E}">
        <p14:creationId xmlns:p14="http://schemas.microsoft.com/office/powerpoint/2010/main" val="80926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6475"/>
            <a:ext cx="8229600" cy="5318125"/>
          </a:xfrm>
        </p:spPr>
        <p:txBody>
          <a:bodyPr>
            <a:normAutofit/>
          </a:bodyPr>
          <a:lstStyle/>
          <a:p>
            <a:pPr algn="just"/>
            <a:r>
              <a:rPr lang="en-US" sz="2800" dirty="0" smtClean="0"/>
              <a:t>The reason that inline functions are an important addition to C++ is that they allow you to create very efficient code</a:t>
            </a:r>
          </a:p>
          <a:p>
            <a:pPr algn="just"/>
            <a:r>
              <a:rPr lang="en-US" sz="2800" dirty="0" smtClean="0"/>
              <a:t>As each time a function is called, a significant amount of overhead is generated by the calling and return mechanism</a:t>
            </a:r>
          </a:p>
          <a:p>
            <a:pPr algn="just"/>
            <a:r>
              <a:rPr lang="en-US" sz="2800" dirty="0" smtClean="0"/>
              <a:t>Typically, arguments, return address are pushed onto the stack in memory and various register values are saved when a function is called, and then restored when the function returns</a:t>
            </a:r>
          </a:p>
          <a:p>
            <a:pPr algn="just"/>
            <a:r>
              <a:rPr lang="en-US" sz="2800" dirty="0" smtClean="0"/>
              <a:t>The trouble is that these instructions take time</a:t>
            </a:r>
            <a:endParaRPr lang="en-US" sz="2800" i="1" dirty="0" smtClean="0"/>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Inline Function</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8</a:t>
            </a:fld>
            <a:endParaRPr lang="en-US">
              <a:latin typeface="Cambria" panose="02040503050406030204" pitchFamily="18" charset="0"/>
            </a:endParaRPr>
          </a:p>
        </p:txBody>
      </p:sp>
    </p:spTree>
    <p:extLst>
      <p:ext uri="{BB962C8B-B14F-4D97-AF65-F5344CB8AC3E}">
        <p14:creationId xmlns:p14="http://schemas.microsoft.com/office/powerpoint/2010/main" val="4269928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800" dirty="0" smtClean="0"/>
              <a:t>However, when a function is expanded in line, none of those operations occur</a:t>
            </a:r>
          </a:p>
          <a:p>
            <a:pPr algn="just"/>
            <a:r>
              <a:rPr lang="en-US" sz="2800" dirty="0" smtClean="0"/>
              <a:t>Although expanding function calls</a:t>
            </a:r>
            <a:r>
              <a:rPr lang="en-US" sz="2800" dirty="0" smtClean="0">
                <a:solidFill>
                  <a:srgbClr val="0000CC"/>
                </a:solidFill>
              </a:rPr>
              <a:t> </a:t>
            </a:r>
            <a:r>
              <a:rPr lang="en-US" sz="2800" dirty="0" smtClean="0"/>
              <a:t>can produce faster run times, it can also result in larger code size because of duplicated code</a:t>
            </a:r>
          </a:p>
          <a:p>
            <a:pPr algn="just"/>
            <a:r>
              <a:rPr lang="en-US" sz="2800" dirty="0" smtClean="0"/>
              <a:t> For this reason, it is best to </a:t>
            </a:r>
            <a:r>
              <a:rPr lang="en-US" sz="2800" b="1" dirty="0" smtClean="0">
                <a:solidFill>
                  <a:srgbClr val="0000CC"/>
                </a:solidFill>
              </a:rPr>
              <a:t>inline only very small functions</a:t>
            </a:r>
          </a:p>
          <a:p>
            <a:pPr algn="just"/>
            <a:r>
              <a:rPr lang="en-US" sz="2800" b="1" dirty="0" smtClean="0"/>
              <a:t>inline </a:t>
            </a:r>
            <a:r>
              <a:rPr lang="en-US" sz="2800" dirty="0" smtClean="0"/>
              <a:t>is actually just a </a:t>
            </a:r>
            <a:r>
              <a:rPr lang="en-US" sz="2800" dirty="0" smtClean="0">
                <a:solidFill>
                  <a:srgbClr val="0000CC"/>
                </a:solidFill>
              </a:rPr>
              <a:t>request, not a command</a:t>
            </a:r>
            <a:r>
              <a:rPr lang="en-US" sz="2800" i="1" dirty="0" smtClean="0"/>
              <a:t>, </a:t>
            </a:r>
            <a:r>
              <a:rPr lang="en-US" sz="2800" dirty="0" smtClean="0"/>
              <a:t>to the compiler</a:t>
            </a:r>
          </a:p>
        </p:txBody>
      </p:sp>
      <p:sp>
        <p:nvSpPr>
          <p:cNvPr id="5"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Inline Function</a:t>
            </a: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latin typeface="Cambria" panose="02040503050406030204" pitchFamily="18" charset="0"/>
              </a:rPr>
              <a:pPr/>
              <a:t>9</a:t>
            </a:fld>
            <a:endParaRPr lang="en-US">
              <a:latin typeface="Cambria" panose="02040503050406030204" pitchFamily="18" charset="0"/>
            </a:endParaRPr>
          </a:p>
        </p:txBody>
      </p:sp>
    </p:spTree>
    <p:extLst>
      <p:ext uri="{BB962C8B-B14F-4D97-AF65-F5344CB8AC3E}">
        <p14:creationId xmlns:p14="http://schemas.microsoft.com/office/powerpoint/2010/main" val="1158917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GN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4930</TotalTime>
  <Words>1359</Words>
  <Application>Microsoft Office PowerPoint</Application>
  <PresentationFormat>On-screen Show (4:3)</PresentationFormat>
  <Paragraphs>273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Courier New</vt:lpstr>
      <vt:lpstr>Times New Roman</vt:lpstr>
      <vt:lpstr>Trebuchet MS</vt:lpstr>
      <vt:lpstr>GNR</vt:lpstr>
      <vt:lpstr>CSE1201: Object Oriented Programming-I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Sajeeb</dc:creator>
  <cp:lastModifiedBy>Sajeeb Saha</cp:lastModifiedBy>
  <cp:revision>251</cp:revision>
  <cp:lastPrinted>2016-04-24T18:47:01Z</cp:lastPrinted>
  <dcterms:created xsi:type="dcterms:W3CDTF">2015-12-02T19:12:51Z</dcterms:created>
  <dcterms:modified xsi:type="dcterms:W3CDTF">2020-12-09T21:43:59Z</dcterms:modified>
</cp:coreProperties>
</file>