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0" r:id="rId2"/>
    <p:sldId id="273" r:id="rId3"/>
    <p:sldId id="274" r:id="rId4"/>
    <p:sldId id="275" r:id="rId5"/>
    <p:sldId id="305" r:id="rId6"/>
    <p:sldId id="30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6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7" r:id="rId32"/>
    <p:sldId id="300" r:id="rId33"/>
    <p:sldId id="301" r:id="rId34"/>
    <p:sldId id="303" r:id="rId35"/>
    <p:sldId id="308" r:id="rId36"/>
    <p:sldId id="269" r:id="rId37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98A9C-4851-4857-8940-D758C8533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9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9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1" name="Group 9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90815994"/>
              </p:ext>
            </p:extLst>
          </p:nvPr>
        </p:nvGraphicFramePr>
        <p:xfrm>
          <a:off x="428625" y="22098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8" name="Text Box 80"/>
          <p:cNvSpPr txBox="1">
            <a:spLocks noChangeArrowheads="1"/>
          </p:cNvSpPr>
          <p:nvPr/>
        </p:nvSpPr>
        <p:spPr bwMode="auto">
          <a:xfrm>
            <a:off x="457200" y="1295400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  <a:cs typeface="Times New Roman" pitchFamily="18" charset="0"/>
              </a:rPr>
              <a:t>When a class (derived) inherits from another (base) class, the visibility of the members of the base class in the derived class is as follows.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Visibility of base class members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1627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319242"/>
            <a:ext cx="3124200" cy="452431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class A  </a:t>
            </a:r>
          </a:p>
          <a:p>
            <a:r>
              <a:rPr lang="en-US" dirty="0">
                <a:latin typeface="Cambria" panose="02040503050406030204" pitchFamily="18" charset="0"/>
              </a:rPr>
              <a:t>{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public: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x;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protected: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y;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private: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 z; </a:t>
            </a:r>
          </a:p>
          <a:p>
            <a:r>
              <a:rPr lang="en-US" dirty="0">
                <a:latin typeface="Cambria" panose="02040503050406030204" pitchFamily="18" charset="0"/>
              </a:rPr>
              <a:t>}; </a:t>
            </a:r>
          </a:p>
          <a:p>
            <a:r>
              <a:rPr lang="en-US" dirty="0">
                <a:latin typeface="Cambria" panose="02040503050406030204" pitchFamily="18" charset="0"/>
              </a:rPr>
              <a:t>  </a:t>
            </a:r>
          </a:p>
          <a:p>
            <a:r>
              <a:rPr lang="en-US" dirty="0">
                <a:latin typeface="Cambria" panose="02040503050406030204" pitchFamily="18" charset="0"/>
              </a:rPr>
              <a:t>class B : public A </a:t>
            </a:r>
          </a:p>
          <a:p>
            <a:r>
              <a:rPr lang="en-US" dirty="0">
                <a:latin typeface="Cambria" panose="02040503050406030204" pitchFamily="18" charset="0"/>
              </a:rPr>
              <a:t>{ </a:t>
            </a:r>
          </a:p>
          <a:p>
            <a:r>
              <a:rPr lang="en-US" dirty="0">
                <a:latin typeface="Cambria" panose="02040503050406030204" pitchFamily="18" charset="0"/>
              </a:rPr>
              <a:t>    // x is public </a:t>
            </a:r>
          </a:p>
          <a:p>
            <a:r>
              <a:rPr lang="en-US" dirty="0">
                <a:latin typeface="Cambria" panose="02040503050406030204" pitchFamily="18" charset="0"/>
              </a:rPr>
              <a:t>    // y is protected </a:t>
            </a:r>
          </a:p>
          <a:p>
            <a:r>
              <a:rPr lang="en-US" dirty="0">
                <a:latin typeface="Cambria" panose="02040503050406030204" pitchFamily="18" charset="0"/>
              </a:rPr>
              <a:t>    // z is not accessible from B </a:t>
            </a:r>
          </a:p>
          <a:p>
            <a:r>
              <a:rPr lang="en-US" dirty="0">
                <a:latin typeface="Cambria" panose="02040503050406030204" pitchFamily="18" charset="0"/>
              </a:rPr>
              <a:t>}; 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275040"/>
            <a:ext cx="3124200" cy="452431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 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class C : protected A </a:t>
            </a:r>
          </a:p>
          <a:p>
            <a:r>
              <a:rPr lang="en-US" dirty="0">
                <a:latin typeface="Cambria" panose="02040503050406030204" pitchFamily="18" charset="0"/>
              </a:rPr>
              <a:t>{ </a:t>
            </a:r>
          </a:p>
          <a:p>
            <a:r>
              <a:rPr lang="en-US" dirty="0">
                <a:latin typeface="Cambria" panose="02040503050406030204" pitchFamily="18" charset="0"/>
              </a:rPr>
              <a:t>    // x is protected </a:t>
            </a:r>
          </a:p>
          <a:p>
            <a:r>
              <a:rPr lang="en-US" dirty="0">
                <a:latin typeface="Cambria" panose="02040503050406030204" pitchFamily="18" charset="0"/>
              </a:rPr>
              <a:t>    // y is protected </a:t>
            </a:r>
          </a:p>
          <a:p>
            <a:r>
              <a:rPr lang="en-US" dirty="0">
                <a:latin typeface="Cambria" panose="02040503050406030204" pitchFamily="18" charset="0"/>
              </a:rPr>
              <a:t>    // z is not accessible from C </a:t>
            </a:r>
          </a:p>
          <a:p>
            <a:r>
              <a:rPr lang="en-US" dirty="0">
                <a:latin typeface="Cambria" panose="02040503050406030204" pitchFamily="18" charset="0"/>
              </a:rPr>
              <a:t>}; </a:t>
            </a:r>
          </a:p>
          <a:p>
            <a:r>
              <a:rPr lang="en-US" dirty="0">
                <a:latin typeface="Cambria" panose="02040503050406030204" pitchFamily="18" charset="0"/>
              </a:rPr>
              <a:t>  </a:t>
            </a:r>
          </a:p>
          <a:p>
            <a:r>
              <a:rPr lang="en-US" dirty="0">
                <a:latin typeface="Cambria" panose="02040503050406030204" pitchFamily="18" charset="0"/>
              </a:rPr>
              <a:t>class D : private A    </a:t>
            </a:r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// </a:t>
            </a:r>
            <a:r>
              <a:rPr lang="en-US" dirty="0">
                <a:latin typeface="Cambria" panose="02040503050406030204" pitchFamily="18" charset="0"/>
              </a:rPr>
              <a:t>'private' is default for classes </a:t>
            </a:r>
          </a:p>
          <a:p>
            <a:r>
              <a:rPr lang="en-US" dirty="0">
                <a:latin typeface="Cambria" panose="02040503050406030204" pitchFamily="18" charset="0"/>
              </a:rPr>
              <a:t>{ </a:t>
            </a:r>
          </a:p>
          <a:p>
            <a:r>
              <a:rPr lang="en-US" dirty="0">
                <a:latin typeface="Cambria" panose="02040503050406030204" pitchFamily="18" charset="0"/>
              </a:rPr>
              <a:t>    // x is private </a:t>
            </a:r>
          </a:p>
          <a:p>
            <a:r>
              <a:rPr lang="en-US" dirty="0">
                <a:latin typeface="Cambria" panose="02040503050406030204" pitchFamily="18" charset="0"/>
              </a:rPr>
              <a:t>    // y is private </a:t>
            </a:r>
          </a:p>
          <a:p>
            <a:r>
              <a:rPr lang="en-US" dirty="0">
                <a:latin typeface="Cambria" panose="02040503050406030204" pitchFamily="18" charset="0"/>
              </a:rPr>
              <a:t>    // z is not accessible from D </a:t>
            </a:r>
          </a:p>
          <a:p>
            <a:r>
              <a:rPr lang="en-US" dirty="0">
                <a:latin typeface="Cambria" panose="02040503050406030204" pitchFamily="18" charset="0"/>
              </a:rPr>
              <a:t>}; 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686"/>
            <a:ext cx="8229600" cy="440531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When the access specifier for a base class is </a:t>
            </a:r>
            <a:r>
              <a:rPr lang="en-US" sz="2800" b="1" dirty="0"/>
              <a:t>public</a:t>
            </a:r>
            <a:r>
              <a:rPr lang="en-US" sz="2800" dirty="0"/>
              <a:t>, all public members of the </a:t>
            </a:r>
            <a:r>
              <a:rPr lang="en-US" sz="2800" dirty="0" smtClean="0"/>
              <a:t>base become </a:t>
            </a:r>
            <a:r>
              <a:rPr lang="en-US" sz="2800" dirty="0"/>
              <a:t>public members of the derived </a:t>
            </a:r>
            <a:r>
              <a:rPr lang="en-US" sz="2800" dirty="0" smtClean="0"/>
              <a:t>class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/>
              <a:t>A</a:t>
            </a:r>
            <a:r>
              <a:rPr lang="en-US" sz="2800" dirty="0" smtClean="0"/>
              <a:t>ll </a:t>
            </a:r>
            <a:r>
              <a:rPr lang="en-US" sz="2800" dirty="0"/>
              <a:t>protected members of the </a:t>
            </a:r>
            <a:r>
              <a:rPr lang="en-US" sz="2800" dirty="0" smtClean="0"/>
              <a:t>base become </a:t>
            </a:r>
            <a:r>
              <a:rPr lang="en-US" sz="2800" dirty="0"/>
              <a:t>protected members of the derived class. </a:t>
            </a:r>
            <a:endParaRPr lang="en-US" sz="28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all cases, the base's private </a:t>
            </a:r>
            <a:r>
              <a:rPr lang="en-US" sz="2800" dirty="0" smtClean="0"/>
              <a:t>elements remain </a:t>
            </a:r>
            <a:r>
              <a:rPr lang="en-US" sz="2800" dirty="0"/>
              <a:t>private to the base and are not accessible by members of the </a:t>
            </a:r>
            <a:r>
              <a:rPr lang="en-US" sz="2800" dirty="0" smtClean="0"/>
              <a:t>derived class.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Base class access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4906963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cs typeface="Arial" pitchFamily="34" charset="0"/>
              </a:rPr>
              <a:t>#include &lt;</a:t>
            </a:r>
            <a:r>
              <a:rPr lang="en-US" sz="2000" dirty="0" err="1" smtClean="0">
                <a:cs typeface="Arial" pitchFamily="34" charset="0"/>
              </a:rPr>
              <a:t>iostream</a:t>
            </a:r>
            <a:r>
              <a:rPr lang="en-US" sz="2000" dirty="0" smtClean="0"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cs typeface="Arial" pitchFamily="34" charset="0"/>
              </a:rPr>
              <a:t>using namespace </a:t>
            </a:r>
            <a:r>
              <a:rPr lang="en-US" sz="2000" dirty="0" err="1" smtClean="0">
                <a:cs typeface="Arial" pitchFamily="34" charset="0"/>
              </a:rPr>
              <a:t>std</a:t>
            </a:r>
            <a:r>
              <a:rPr lang="en-US" sz="2000" dirty="0" smtClean="0">
                <a:cs typeface="Arial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Arial" pitchFamily="34" charset="0"/>
              </a:rPr>
              <a:t>class base {</a:t>
            </a:r>
          </a:p>
          <a:p>
            <a:pPr marL="400050" lvl="1" indent="0">
              <a:buNone/>
            </a:pPr>
            <a:r>
              <a:rPr lang="en-US" sz="1600" dirty="0" err="1" smtClean="0">
                <a:cs typeface="Arial" pitchFamily="34" charset="0"/>
              </a:rPr>
              <a:t>int</a:t>
            </a:r>
            <a:r>
              <a:rPr lang="en-US" sz="1600" dirty="0" smtClean="0">
                <a:cs typeface="Arial" pitchFamily="34" charset="0"/>
              </a:rPr>
              <a:t> i, j;</a:t>
            </a:r>
          </a:p>
          <a:p>
            <a:pPr marL="400050" lvl="1" indent="0">
              <a:buNone/>
            </a:pPr>
            <a:r>
              <a:rPr lang="en-US" sz="1600" dirty="0" smtClean="0">
                <a:cs typeface="Arial" pitchFamily="34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600" dirty="0" smtClean="0">
                <a:cs typeface="Arial" pitchFamily="34" charset="0"/>
              </a:rPr>
              <a:t>void set(</a:t>
            </a:r>
            <a:r>
              <a:rPr lang="en-US" sz="1600" dirty="0" err="1" smtClean="0">
                <a:cs typeface="Arial" pitchFamily="34" charset="0"/>
              </a:rPr>
              <a:t>int</a:t>
            </a:r>
            <a:r>
              <a:rPr lang="en-US" sz="1600" dirty="0" smtClean="0">
                <a:cs typeface="Arial" pitchFamily="34" charset="0"/>
              </a:rPr>
              <a:t> a, </a:t>
            </a:r>
            <a:r>
              <a:rPr lang="en-US" sz="1600" dirty="0" err="1" smtClean="0">
                <a:cs typeface="Arial" pitchFamily="34" charset="0"/>
              </a:rPr>
              <a:t>int</a:t>
            </a:r>
            <a:r>
              <a:rPr lang="en-US" sz="1600" dirty="0" smtClean="0">
                <a:cs typeface="Arial" pitchFamily="34" charset="0"/>
              </a:rPr>
              <a:t> b) { i=a; j=b; }</a:t>
            </a:r>
          </a:p>
          <a:p>
            <a:pPr marL="400050" lvl="1" indent="0">
              <a:buNone/>
            </a:pPr>
            <a:r>
              <a:rPr lang="en-US" sz="1600" dirty="0" smtClean="0">
                <a:cs typeface="Arial" pitchFamily="34" charset="0"/>
              </a:rPr>
              <a:t>void show() { </a:t>
            </a:r>
            <a:r>
              <a:rPr lang="en-US" sz="1600" dirty="0" err="1" smtClean="0">
                <a:cs typeface="Arial" pitchFamily="34" charset="0"/>
              </a:rPr>
              <a:t>cout</a:t>
            </a:r>
            <a:r>
              <a:rPr lang="en-US" sz="1600" dirty="0" smtClean="0">
                <a:cs typeface="Arial" pitchFamily="34" charset="0"/>
              </a:rPr>
              <a:t> &lt;&lt; i &lt;&lt; " " &lt;&lt; j &lt;&lt; "\n"; }</a:t>
            </a:r>
          </a:p>
          <a:p>
            <a:pPr marL="0" indent="0">
              <a:buNone/>
            </a:pPr>
            <a:r>
              <a:rPr lang="en-US" sz="2000" dirty="0" smtClean="0">
                <a:cs typeface="Arial" pitchFamily="34" charset="0"/>
              </a:rPr>
              <a:t>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219200"/>
            <a:ext cx="4114800" cy="490696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class derived : public base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 k;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public: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derived(</a:t>
            </a: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 x) { k=x; }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void </a:t>
            </a: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showk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() { </a:t>
            </a: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cout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 &lt;&lt; k &lt;&lt; "\n";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err="1" smtClean="0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derived </a:t>
            </a: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ob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(3);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ob.set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(1, 2); // access member of base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ob.show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(); // access member of base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err="1" smtClean="0">
                <a:latin typeface="Cambria" panose="02040503050406030204" pitchFamily="18" charset="0"/>
                <a:cs typeface="Arial" pitchFamily="34" charset="0"/>
              </a:rPr>
              <a:t>ob.showk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(); // uses member of derived class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}</a:t>
            </a:r>
            <a:endParaRPr lang="en-US" sz="2000" dirty="0"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/>
              <a:t>When the base class is inherited by using the </a:t>
            </a:r>
            <a:r>
              <a:rPr lang="en-US" b="1" dirty="0"/>
              <a:t>private </a:t>
            </a:r>
            <a:r>
              <a:rPr lang="en-US" dirty="0"/>
              <a:t>access specifier, all public </a:t>
            </a:r>
            <a:r>
              <a:rPr lang="en-US" dirty="0" smtClean="0"/>
              <a:t>and protected </a:t>
            </a:r>
            <a:r>
              <a:rPr lang="en-US" dirty="0"/>
              <a:t>members of the base class become private members of the derived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Base class access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80"/>
            <a:ext cx="4191000" cy="4925884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// </a:t>
            </a:r>
            <a:r>
              <a:rPr lang="en-US" sz="2000" dirty="0" smtClean="0">
                <a:cs typeface="Arial" pitchFamily="34" charset="0"/>
              </a:rPr>
              <a:t>what will happen?</a:t>
            </a: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#include &lt;</a:t>
            </a:r>
            <a:r>
              <a:rPr lang="en-US" sz="2000" dirty="0" err="1">
                <a:cs typeface="Arial" pitchFamily="34" charset="0"/>
              </a:rPr>
              <a:t>iostream</a:t>
            </a:r>
            <a:r>
              <a:rPr lang="en-US" sz="2000" dirty="0"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using namespace </a:t>
            </a:r>
            <a:r>
              <a:rPr lang="en-US" sz="2000" dirty="0" err="1">
                <a:cs typeface="Arial" pitchFamily="34" charset="0"/>
              </a:rPr>
              <a:t>std</a:t>
            </a:r>
            <a:r>
              <a:rPr lang="en-US" sz="2000" dirty="0"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class base {</a:t>
            </a:r>
          </a:p>
          <a:p>
            <a:pPr marL="400050" lvl="1" indent="0">
              <a:buNone/>
            </a:pPr>
            <a:r>
              <a:rPr lang="en-US" sz="1600" dirty="0" err="1">
                <a:cs typeface="Arial" pitchFamily="34" charset="0"/>
              </a:rPr>
              <a:t>int</a:t>
            </a:r>
            <a:r>
              <a:rPr lang="en-US" sz="1600" dirty="0">
                <a:cs typeface="Arial" pitchFamily="34" charset="0"/>
              </a:rPr>
              <a:t> i, j;</a:t>
            </a:r>
          </a:p>
          <a:p>
            <a:pPr marL="400050" lvl="1" indent="0">
              <a:buNone/>
            </a:pPr>
            <a:r>
              <a:rPr lang="en-US" sz="1600" dirty="0">
                <a:cs typeface="Arial" pitchFamily="34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600" dirty="0">
                <a:cs typeface="Arial" pitchFamily="34" charset="0"/>
              </a:rPr>
              <a:t>void set(</a:t>
            </a:r>
            <a:r>
              <a:rPr lang="en-US" sz="1600" dirty="0" err="1">
                <a:cs typeface="Arial" pitchFamily="34" charset="0"/>
              </a:rPr>
              <a:t>int</a:t>
            </a:r>
            <a:r>
              <a:rPr lang="en-US" sz="1600" dirty="0">
                <a:cs typeface="Arial" pitchFamily="34" charset="0"/>
              </a:rPr>
              <a:t> a, </a:t>
            </a:r>
            <a:r>
              <a:rPr lang="en-US" sz="1600" dirty="0" err="1">
                <a:cs typeface="Arial" pitchFamily="34" charset="0"/>
              </a:rPr>
              <a:t>int</a:t>
            </a:r>
            <a:r>
              <a:rPr lang="en-US" sz="1600" dirty="0">
                <a:cs typeface="Arial" pitchFamily="34" charset="0"/>
              </a:rPr>
              <a:t> b) { i=a; j=b; }</a:t>
            </a:r>
          </a:p>
          <a:p>
            <a:pPr marL="400050" lvl="1" indent="0">
              <a:buNone/>
            </a:pPr>
            <a:r>
              <a:rPr lang="en-US" sz="1600" dirty="0">
                <a:cs typeface="Arial" pitchFamily="34" charset="0"/>
              </a:rPr>
              <a:t>void show() { </a:t>
            </a:r>
            <a:r>
              <a:rPr lang="en-US" sz="1600" dirty="0" err="1">
                <a:cs typeface="Arial" pitchFamily="34" charset="0"/>
              </a:rPr>
              <a:t>cout</a:t>
            </a:r>
            <a:r>
              <a:rPr lang="en-US" sz="1600" dirty="0">
                <a:cs typeface="Arial" pitchFamily="34" charset="0"/>
              </a:rPr>
              <a:t> &lt;&lt; i &lt;&lt; " " &lt;&lt; j &lt;&lt; "\n";}</a:t>
            </a:r>
          </a:p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cs typeface="Arial" pitchFamily="34" charset="0"/>
              </a:rPr>
              <a:t>// Public elements of base are private in derived</a:t>
            </a:r>
            <a:r>
              <a:rPr lang="en-US" sz="2000" dirty="0" smtClean="0">
                <a:cs typeface="Arial" pitchFamily="34" charset="0"/>
              </a:rPr>
              <a:t>.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8700" y="1200278"/>
            <a:ext cx="4038600" cy="492588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cs typeface="Arial" pitchFamily="34" charset="0"/>
              </a:rPr>
              <a:t>class </a:t>
            </a:r>
            <a:r>
              <a:rPr lang="en-US" sz="2000" dirty="0">
                <a:latin typeface="Cambria" panose="02040503050406030204" pitchFamily="18" charset="0"/>
                <a:cs typeface="Arial" pitchFamily="34" charset="0"/>
              </a:rPr>
              <a:t>derived : private base {</a:t>
            </a:r>
          </a:p>
          <a:p>
            <a:pPr marL="400050" lvl="1" indent="0">
              <a:buNone/>
            </a:pP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 k</a:t>
            </a: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;</a:t>
            </a:r>
            <a:endParaRPr lang="en-US" sz="1600" dirty="0">
              <a:latin typeface="Cambria" panose="02040503050406030204" pitchFamily="18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  <a:cs typeface="Arial" pitchFamily="34" charset="0"/>
              </a:rPr>
              <a:t>public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derived(</a:t>
            </a: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 x) { k=x; }</a:t>
            </a: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void </a:t>
            </a: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showk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() { </a:t>
            </a: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cout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 &lt;&lt; k &lt;&lt; "\n"; }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cs typeface="Arial" pitchFamily="34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cs typeface="Arial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derived </a:t>
            </a: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ob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(3);</a:t>
            </a:r>
          </a:p>
          <a:p>
            <a:pPr marL="400050" lvl="1" indent="0">
              <a:buNone/>
            </a:pP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ob.set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(1, 2); // error, can't access set()</a:t>
            </a:r>
          </a:p>
          <a:p>
            <a:pPr marL="400050" lvl="1" indent="0">
              <a:buNone/>
            </a:pPr>
            <a:r>
              <a:rPr lang="en-US" sz="1600" dirty="0" err="1">
                <a:latin typeface="Cambria" panose="02040503050406030204" pitchFamily="18" charset="0"/>
                <a:cs typeface="Arial" pitchFamily="34" charset="0"/>
              </a:rPr>
              <a:t>ob.show</a:t>
            </a: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(); // error, can't access show()</a:t>
            </a: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  <a:cs typeface="Arial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3962400" cy="4525963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class base </a:t>
            </a:r>
            <a:r>
              <a:rPr lang="en-US" sz="2400" dirty="0" smtClean="0"/>
              <a:t>{</a:t>
            </a:r>
          </a:p>
          <a:p>
            <a:pPr marL="400050" lvl="1" indent="0">
              <a:buNone/>
            </a:pPr>
            <a:r>
              <a:rPr lang="en-US" sz="1800" dirty="0"/>
              <a:t>protected:</a:t>
            </a:r>
          </a:p>
          <a:p>
            <a:pPr marL="400050" lvl="1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i, j; // </a:t>
            </a:r>
            <a:r>
              <a:rPr lang="en-US" sz="1800" dirty="0" smtClean="0"/>
              <a:t>only accessible </a:t>
            </a:r>
            <a:r>
              <a:rPr lang="en-US" sz="1800" dirty="0"/>
              <a:t>by </a:t>
            </a:r>
            <a:r>
              <a:rPr lang="en-US" sz="1800" dirty="0" smtClean="0"/>
              <a:t>derived class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public:</a:t>
            </a:r>
          </a:p>
          <a:p>
            <a:pPr marL="400050" lvl="1" indent="0">
              <a:buNone/>
            </a:pPr>
            <a:r>
              <a:rPr lang="en-US" sz="1800" dirty="0"/>
              <a:t>void set(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i=a; j=b; }</a:t>
            </a:r>
          </a:p>
          <a:p>
            <a:pPr marL="400050" lvl="1" indent="0">
              <a:buNone/>
            </a:pPr>
            <a:r>
              <a:rPr lang="en-US" sz="1800" dirty="0"/>
              <a:t>void show() { </a:t>
            </a:r>
            <a:r>
              <a:rPr lang="en-US" sz="1800" dirty="0" err="1"/>
              <a:t>cout</a:t>
            </a:r>
            <a:r>
              <a:rPr lang="en-US" sz="1800" dirty="0"/>
              <a:t> &lt;&lt; i &lt;&lt; " " &lt;&lt; j &lt;&lt; "\n"; }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43000"/>
            <a:ext cx="4114800" cy="526904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class derived : public base {</a:t>
            </a:r>
          </a:p>
          <a:p>
            <a:pPr marL="400050" lvl="1" indent="0">
              <a:buNone/>
            </a:pPr>
            <a:r>
              <a:rPr lang="en-US" sz="1600" dirty="0" err="1">
                <a:latin typeface="Cambria" panose="02040503050406030204" pitchFamily="18" charset="0"/>
              </a:rPr>
              <a:t>int</a:t>
            </a:r>
            <a:r>
              <a:rPr lang="en-US" sz="1600" dirty="0">
                <a:latin typeface="Cambria" panose="02040503050406030204" pitchFamily="18" charset="0"/>
              </a:rPr>
              <a:t> k;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public:</a:t>
            </a:r>
            <a:endParaRPr lang="en-US" sz="1600" dirty="0"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// derived </a:t>
            </a:r>
            <a:r>
              <a:rPr lang="en-US" sz="1600" dirty="0" smtClean="0">
                <a:latin typeface="Cambria" panose="02040503050406030204" pitchFamily="18" charset="0"/>
              </a:rPr>
              <a:t>class may </a:t>
            </a:r>
            <a:r>
              <a:rPr lang="en-US" sz="1600" dirty="0">
                <a:latin typeface="Cambria" panose="02040503050406030204" pitchFamily="18" charset="0"/>
              </a:rPr>
              <a:t>access base's i and j</a:t>
            </a:r>
          </a:p>
          <a:p>
            <a:pPr marL="400050" lvl="1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void </a:t>
            </a:r>
            <a:r>
              <a:rPr lang="en-US" sz="1600" dirty="0" err="1">
                <a:latin typeface="Cambria" panose="02040503050406030204" pitchFamily="18" charset="0"/>
              </a:rPr>
              <a:t>setk</a:t>
            </a:r>
            <a:r>
              <a:rPr lang="en-US" sz="1600" dirty="0">
                <a:latin typeface="Cambria" panose="02040503050406030204" pitchFamily="18" charset="0"/>
              </a:rPr>
              <a:t>() { k=i*j; </a:t>
            </a:r>
            <a:r>
              <a:rPr lang="en-US" sz="1600" dirty="0" smtClean="0">
                <a:latin typeface="Cambria" panose="02040503050406030204" pitchFamily="18" charset="0"/>
              </a:rPr>
              <a:t>}</a:t>
            </a:r>
            <a:endParaRPr lang="en-US" sz="1600" dirty="0"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void </a:t>
            </a:r>
            <a:r>
              <a:rPr lang="en-US" sz="1600" dirty="0" err="1">
                <a:latin typeface="Cambria" panose="02040503050406030204" pitchFamily="18" charset="0"/>
              </a:rPr>
              <a:t>showk</a:t>
            </a:r>
            <a:r>
              <a:rPr lang="en-US" sz="1600" dirty="0">
                <a:latin typeface="Cambria" panose="02040503050406030204" pitchFamily="18" charset="0"/>
              </a:rPr>
              <a:t>() { </a:t>
            </a:r>
            <a:r>
              <a:rPr lang="en-US" sz="1600" dirty="0" err="1">
                <a:latin typeface="Cambria" panose="02040503050406030204" pitchFamily="18" charset="0"/>
              </a:rPr>
              <a:t>cout</a:t>
            </a:r>
            <a:r>
              <a:rPr lang="en-US" sz="1600" dirty="0">
                <a:latin typeface="Cambria" panose="02040503050406030204" pitchFamily="18" charset="0"/>
              </a:rPr>
              <a:t> &lt;&lt; k &lt;&lt; "\n"; }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};</a:t>
            </a:r>
          </a:p>
          <a:p>
            <a:pPr marL="0" indent="0">
              <a:buNone/>
            </a:pPr>
            <a:endParaRPr lang="en-US" sz="105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derived </a:t>
            </a:r>
            <a:r>
              <a:rPr lang="en-US" sz="1600" dirty="0" err="1" smtClean="0">
                <a:latin typeface="Cambria" panose="02040503050406030204" pitchFamily="18" charset="0"/>
              </a:rPr>
              <a:t>ob</a:t>
            </a:r>
            <a:r>
              <a:rPr lang="en-US" sz="1600" dirty="0" smtClean="0">
                <a:latin typeface="Cambria" panose="02040503050406030204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ob.set</a:t>
            </a:r>
            <a:r>
              <a:rPr lang="en-US" sz="1600" dirty="0" smtClean="0">
                <a:latin typeface="Cambria" panose="02040503050406030204" pitchFamily="18" charset="0"/>
              </a:rPr>
              <a:t>(2, 3); // OK, known to derived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ob.show</a:t>
            </a:r>
            <a:r>
              <a:rPr lang="en-US" sz="1600" dirty="0" smtClean="0">
                <a:latin typeface="Cambria" panose="02040503050406030204" pitchFamily="18" charset="0"/>
              </a:rPr>
              <a:t>(); // OK, known to derived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ob.setk</a:t>
            </a:r>
            <a:r>
              <a:rPr lang="en-US" sz="1600" dirty="0" smtClean="0">
                <a:latin typeface="Cambria" panose="02040503050406030204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ob.showk</a:t>
            </a:r>
            <a:r>
              <a:rPr lang="en-US" sz="1600" dirty="0" smtClean="0">
                <a:latin typeface="Cambria" panose="02040503050406030204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}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When a derived class is used as a base class for another derived class,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any </a:t>
            </a:r>
            <a:r>
              <a:rPr lang="en-US" sz="2400" b="1" dirty="0" smtClean="0"/>
              <a:t>protected </a:t>
            </a:r>
            <a:r>
              <a:rPr lang="en-US" sz="2400" dirty="0" smtClean="0"/>
              <a:t>member </a:t>
            </a:r>
            <a:r>
              <a:rPr lang="en-US" sz="2400" dirty="0"/>
              <a:t>of the initial base class that is inherited (as public) by the first derived </a:t>
            </a:r>
            <a:r>
              <a:rPr lang="en-US" sz="2400" dirty="0" smtClean="0"/>
              <a:t>class may </a:t>
            </a:r>
            <a:r>
              <a:rPr lang="en-US" sz="2400" dirty="0"/>
              <a:t>also be inherited as protected again by a second derived class</a:t>
            </a:r>
            <a:r>
              <a:rPr lang="en-US" sz="2400" dirty="0" smtClean="0"/>
              <a:t>.</a:t>
            </a:r>
          </a:p>
          <a:p>
            <a:pPr lvl="1" algn="just"/>
            <a:endParaRPr lang="en-US" sz="1400" dirty="0" smtClean="0"/>
          </a:p>
          <a:p>
            <a:pPr algn="just"/>
            <a:r>
              <a:rPr lang="en-US" sz="2800" dirty="0"/>
              <a:t>If, however, base were inherited as </a:t>
            </a:r>
            <a:r>
              <a:rPr lang="en-US" sz="2800" b="1" dirty="0"/>
              <a:t>private</a:t>
            </a:r>
            <a:r>
              <a:rPr lang="en-US" sz="2800" dirty="0" smtClean="0"/>
              <a:t>,</a:t>
            </a:r>
          </a:p>
          <a:p>
            <a:pPr lvl="1" algn="just"/>
            <a:r>
              <a:rPr lang="en-US" sz="2400" dirty="0" smtClean="0"/>
              <a:t> </a:t>
            </a:r>
            <a:r>
              <a:rPr lang="en-US" sz="2400" dirty="0"/>
              <a:t>then all members of base </a:t>
            </a:r>
            <a:r>
              <a:rPr lang="en-US" sz="2400" dirty="0" smtClean="0"/>
              <a:t>would become </a:t>
            </a:r>
            <a:r>
              <a:rPr lang="en-US" sz="2400" dirty="0"/>
              <a:t>private members of </a:t>
            </a:r>
            <a:r>
              <a:rPr lang="en-US" sz="2400" dirty="0" smtClean="0"/>
              <a:t>first derived class, </a:t>
            </a:r>
            <a:r>
              <a:rPr lang="en-US" sz="2400" dirty="0"/>
              <a:t>which means that they would not be </a:t>
            </a:r>
            <a:r>
              <a:rPr lang="en-US" sz="2400" dirty="0" smtClean="0"/>
              <a:t>accessible by second derived class.</a:t>
            </a:r>
            <a:endParaRPr lang="en-US" sz="24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Base class access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sz="2800" dirty="0"/>
              <a:t>It is possible to inherit a base class as </a:t>
            </a:r>
            <a:r>
              <a:rPr lang="en-US" sz="2800" b="1" dirty="0"/>
              <a:t>protected. </a:t>
            </a:r>
            <a:endParaRPr lang="en-US" sz="2800" b="1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this is done, all public </a:t>
            </a:r>
            <a:r>
              <a:rPr lang="en-US" sz="2800" dirty="0" smtClean="0"/>
              <a:t>and protected </a:t>
            </a:r>
            <a:r>
              <a:rPr lang="en-US" sz="2800" dirty="0"/>
              <a:t>members of the base class become protected members of the derived class</a:t>
            </a:r>
            <a:r>
              <a:rPr lang="en-US" dirty="0"/>
              <a:t>.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Base class access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dirty="0"/>
              <a:t>It is possible for a derived class to inherit two or more base classes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Multiple 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1086"/>
            <a:ext cx="8458200" cy="5045077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Base class access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rgbClr val="00206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Visibility of base class members in derived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Constructors, destructors, and inheritance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inheritance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Virtual base </a:t>
            </a:r>
            <a:r>
              <a:rPr lang="en-US" dirty="0" smtClean="0"/>
              <a:t>classes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442"/>
            <a:ext cx="4114800" cy="4865558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// An example of multiple base classes.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class base1 {</a:t>
            </a:r>
          </a:p>
          <a:p>
            <a:pPr marL="400050" lvl="1" indent="0">
              <a:buNone/>
            </a:pPr>
            <a:r>
              <a:rPr lang="en-US" sz="1600" dirty="0"/>
              <a:t>protected:</a:t>
            </a:r>
          </a:p>
          <a:p>
            <a:pPr marL="40005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x;</a:t>
            </a:r>
          </a:p>
          <a:p>
            <a:pPr marL="400050" lvl="1" indent="0">
              <a:buNone/>
            </a:pPr>
            <a:r>
              <a:rPr lang="en-US" sz="1600" dirty="0"/>
              <a:t>public:</a:t>
            </a:r>
          </a:p>
          <a:p>
            <a:pPr marL="400050" lvl="1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showx</a:t>
            </a:r>
            <a:r>
              <a:rPr lang="en-US" sz="1600" dirty="0"/>
              <a:t>() { </a:t>
            </a:r>
            <a:r>
              <a:rPr lang="en-US" sz="1600" dirty="0" err="1"/>
              <a:t>cout</a:t>
            </a:r>
            <a:r>
              <a:rPr lang="en-US" sz="1600" dirty="0"/>
              <a:t> &lt;&lt; x &lt;&lt; "\n"; }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class base2 {</a:t>
            </a:r>
          </a:p>
          <a:p>
            <a:pPr marL="400050" lvl="1" indent="0">
              <a:buNone/>
            </a:pPr>
            <a:r>
              <a:rPr lang="en-US" sz="1600" dirty="0"/>
              <a:t>protected:</a:t>
            </a:r>
          </a:p>
          <a:p>
            <a:pPr marL="400050" lvl="1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y;</a:t>
            </a:r>
          </a:p>
          <a:p>
            <a:pPr marL="400050" lvl="1" indent="0">
              <a:buNone/>
            </a:pPr>
            <a:r>
              <a:rPr lang="en-US" sz="1600" dirty="0"/>
              <a:t>public:</a:t>
            </a:r>
          </a:p>
          <a:p>
            <a:pPr marL="400050" lvl="1" indent="0">
              <a:buNone/>
            </a:pPr>
            <a:r>
              <a:rPr lang="en-US" sz="1600" dirty="0"/>
              <a:t>void showy() {</a:t>
            </a:r>
            <a:r>
              <a:rPr lang="en-US" sz="1600" dirty="0" err="1"/>
              <a:t>cout</a:t>
            </a:r>
            <a:r>
              <a:rPr lang="en-US" sz="1600" dirty="0"/>
              <a:t> &lt;&lt; y &lt;&lt; "\n";}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230442"/>
            <a:ext cx="4267200" cy="486555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// Inherit multiple base classes.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class derived: public base1, public base2 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void set(</a:t>
            </a: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i, </a:t>
            </a: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j) { x=i; y=j; }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derived </a:t>
            </a:r>
            <a:r>
              <a:rPr lang="en-US" sz="1600" dirty="0" err="1" smtClean="0">
                <a:latin typeface="Cambria" panose="02040503050406030204" pitchFamily="18" charset="0"/>
              </a:rPr>
              <a:t>ob</a:t>
            </a:r>
            <a:r>
              <a:rPr lang="en-US" sz="1600" dirty="0" smtClean="0">
                <a:latin typeface="Cambria" panose="02040503050406030204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ob.set</a:t>
            </a:r>
            <a:r>
              <a:rPr lang="en-US" sz="1600" dirty="0" smtClean="0">
                <a:latin typeface="Cambria" panose="02040503050406030204" pitchFamily="18" charset="0"/>
              </a:rPr>
              <a:t>(10, 20); // provided by derived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ob.showx</a:t>
            </a:r>
            <a:r>
              <a:rPr lang="en-US" sz="1600" dirty="0" smtClean="0">
                <a:latin typeface="Cambria" panose="02040503050406030204" pitchFamily="18" charset="0"/>
              </a:rPr>
              <a:t>(); // from base1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ob.showy</a:t>
            </a:r>
            <a:r>
              <a:rPr lang="en-US" sz="1600" dirty="0" smtClean="0">
                <a:latin typeface="Cambria" panose="02040503050406030204" pitchFamily="18" charset="0"/>
              </a:rPr>
              <a:t>(); // from base2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type of inheritance, a derived class is created from another derived class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Multilevel 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Multilevel 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7325" y="1675289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775" y="1158503"/>
            <a:ext cx="4333875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protected: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the value of m = ";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derive1 : public base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the value of n = ";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920378"/>
            <a:ext cx="4438650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derive2 : public derive1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the value of o = ";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o;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"Product = " &lt;&lt; m * n * o;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derive2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p.readdata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p.indata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 descr="Multilevel Inheritance in C++ -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20" y="5257800"/>
            <a:ext cx="3213880" cy="116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0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35076"/>
            <a:ext cx="8305800" cy="447992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smtClean="0"/>
              <a:t>Both base class and derived class can have constructors and destructors.</a:t>
            </a:r>
          </a:p>
          <a:p>
            <a:pPr algn="just">
              <a:lnSpc>
                <a:spcPct val="80000"/>
              </a:lnSpc>
            </a:pPr>
            <a:endParaRPr lang="en-US" sz="12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Constructor functions are executed in the order of derivation.</a:t>
            </a:r>
          </a:p>
          <a:p>
            <a:pPr algn="just">
              <a:lnSpc>
                <a:spcPct val="80000"/>
              </a:lnSpc>
            </a:pPr>
            <a:endParaRPr lang="en-US" sz="14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Destructor functions are executed in the reverse order of derivation.</a:t>
            </a:r>
          </a:p>
          <a:p>
            <a:pPr algn="just">
              <a:lnSpc>
                <a:spcPct val="80000"/>
              </a:lnSpc>
            </a:pPr>
            <a:endParaRPr lang="en-US" sz="14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While working with an object of a derived class, the base class constructor and destructor are always executed no matter how the inheritance was done (private, protected or public).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Constructors, Destructors, and 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AF1D88-F111-4174-A529-B5C712235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4267200" cy="51816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cs typeface="Arial" pitchFamily="34" charset="0"/>
              </a:rPr>
              <a:t>class base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public: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base()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   </a:t>
            </a:r>
            <a:r>
              <a:rPr lang="en-US" sz="1800" dirty="0" err="1">
                <a:cs typeface="Arial" pitchFamily="34" charset="0"/>
              </a:rPr>
              <a:t>cout</a:t>
            </a:r>
            <a:r>
              <a:rPr lang="en-US" sz="1800" dirty="0">
                <a:cs typeface="Arial" pitchFamily="34" charset="0"/>
              </a:rPr>
              <a:t> &lt;&lt; “Constructing base class\n”;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}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~base()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   </a:t>
            </a:r>
            <a:r>
              <a:rPr lang="en-US" sz="1800" dirty="0" err="1">
                <a:cs typeface="Arial" pitchFamily="34" charset="0"/>
              </a:rPr>
              <a:t>cout</a:t>
            </a:r>
            <a:r>
              <a:rPr lang="en-US" sz="1800" dirty="0">
                <a:cs typeface="Arial" pitchFamily="34" charset="0"/>
              </a:rPr>
              <a:t> &lt;&lt; “Destructing base class\n”;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cs typeface="Arial" pitchFamily="34" charset="0"/>
              </a:rPr>
              <a:t>};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cs typeface="Arial" pitchFamily="34" charset="0"/>
              </a:rPr>
              <a:t>class derived : public base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public: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derived()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   </a:t>
            </a:r>
            <a:r>
              <a:rPr lang="en-US" sz="1800" dirty="0" err="1">
                <a:cs typeface="Arial" pitchFamily="34" charset="0"/>
              </a:rPr>
              <a:t>cout</a:t>
            </a:r>
            <a:r>
              <a:rPr lang="en-US" sz="1800" dirty="0">
                <a:cs typeface="Arial" pitchFamily="34" charset="0"/>
              </a:rPr>
              <a:t> &lt;&lt; “Constructing derived class\n”;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}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~derived() {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   </a:t>
            </a:r>
            <a:r>
              <a:rPr lang="en-US" sz="1800" dirty="0" err="1">
                <a:cs typeface="Arial" pitchFamily="34" charset="0"/>
              </a:rPr>
              <a:t>cout</a:t>
            </a:r>
            <a:r>
              <a:rPr lang="en-US" sz="1800" dirty="0">
                <a:cs typeface="Arial" pitchFamily="34" charset="0"/>
              </a:rPr>
              <a:t> &lt;&lt; “Destructing derived class\n”;</a:t>
            </a:r>
          </a:p>
          <a:p>
            <a:pPr marL="674370" lvl="1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cs typeface="Arial" pitchFamily="34" charset="0"/>
              </a:rPr>
              <a:t>  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cs typeface="Arial" pitchFamily="34" charset="0"/>
              </a:rPr>
              <a:t>};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648200" y="1200150"/>
            <a:ext cx="4343400" cy="4591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void main()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   derived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Output:</a:t>
            </a:r>
          </a:p>
          <a:p>
            <a:pPr marL="640080" marR="0" lvl="1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Constructing base class</a:t>
            </a:r>
          </a:p>
          <a:p>
            <a:pPr marL="640080" marR="0" lvl="1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Constructing derived class</a:t>
            </a:r>
          </a:p>
          <a:p>
            <a:pPr marL="640080" marR="0" lvl="1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Destructing derived class</a:t>
            </a:r>
          </a:p>
          <a:p>
            <a:pPr marL="640080" marR="0" lvl="1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cs typeface="Arial" pitchFamily="34" charset="0"/>
              </a:rPr>
              <a:t>Destructing base class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If only the derived class' constructor requires one or more parameters, simply the standard parameterized constructor syntax is used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600" dirty="0" smtClean="0"/>
              <a:t>To pass arguments to a constructor in a base class:</a:t>
            </a:r>
          </a:p>
          <a:p>
            <a:pPr lvl="1" algn="just"/>
            <a:r>
              <a:rPr lang="en-US" sz="2600" dirty="0" smtClean="0"/>
              <a:t>An expanded form of the derived class's constructor declaration  is used that passes along arguments to one or more base-class constructors</a:t>
            </a:r>
          </a:p>
          <a:p>
            <a:pPr lvl="1" algn="just"/>
            <a:endParaRPr lang="en-US" sz="1600" dirty="0" smtClean="0"/>
          </a:p>
          <a:p>
            <a:pPr algn="just"/>
            <a:r>
              <a:rPr lang="en-US" sz="2600" dirty="0" smtClean="0"/>
              <a:t>General form:</a:t>
            </a:r>
          </a:p>
          <a:p>
            <a:pPr lvl="1" algn="just">
              <a:buNone/>
            </a:pPr>
            <a:r>
              <a:rPr lang="en-US" sz="1800" i="1" dirty="0" smtClean="0">
                <a:solidFill>
                  <a:srgbClr val="002060"/>
                </a:solidFill>
              </a:rPr>
              <a:t>derived-constructor(</a:t>
            </a:r>
            <a:r>
              <a:rPr lang="en-US" sz="1800" i="1" dirty="0" err="1" smtClean="0">
                <a:solidFill>
                  <a:srgbClr val="002060"/>
                </a:solidFill>
              </a:rPr>
              <a:t>arg</a:t>
            </a:r>
            <a:r>
              <a:rPr lang="en-US" sz="1800" i="1" dirty="0" smtClean="0">
                <a:solidFill>
                  <a:srgbClr val="002060"/>
                </a:solidFill>
              </a:rPr>
              <a:t>-list) : base1(</a:t>
            </a:r>
            <a:r>
              <a:rPr lang="en-US" sz="1800" i="1" dirty="0" err="1" smtClean="0">
                <a:solidFill>
                  <a:srgbClr val="002060"/>
                </a:solidFill>
              </a:rPr>
              <a:t>arg</a:t>
            </a:r>
            <a:r>
              <a:rPr lang="en-US" sz="1800" i="1" dirty="0" smtClean="0">
                <a:solidFill>
                  <a:srgbClr val="002060"/>
                </a:solidFill>
              </a:rPr>
              <a:t>-list),base2(</a:t>
            </a:r>
            <a:r>
              <a:rPr lang="en-US" sz="1800" i="1" dirty="0" err="1" smtClean="0">
                <a:solidFill>
                  <a:srgbClr val="002060"/>
                </a:solidFill>
              </a:rPr>
              <a:t>arg</a:t>
            </a:r>
            <a:r>
              <a:rPr lang="en-US" sz="1800" i="1" dirty="0" smtClean="0">
                <a:solidFill>
                  <a:srgbClr val="002060"/>
                </a:solidFill>
              </a:rPr>
              <a:t>-list), ...</a:t>
            </a:r>
            <a:r>
              <a:rPr lang="en-US" sz="1800" i="1" dirty="0" err="1" smtClean="0">
                <a:solidFill>
                  <a:srgbClr val="002060"/>
                </a:solidFill>
              </a:rPr>
              <a:t>baseN</a:t>
            </a:r>
            <a:r>
              <a:rPr lang="en-US" sz="1800" i="1" dirty="0" smtClean="0">
                <a:solidFill>
                  <a:srgbClr val="002060"/>
                </a:solidFill>
              </a:rPr>
              <a:t>(</a:t>
            </a:r>
            <a:r>
              <a:rPr lang="en-US" sz="1800" i="1" dirty="0" err="1" smtClean="0">
                <a:solidFill>
                  <a:srgbClr val="002060"/>
                </a:solidFill>
              </a:rPr>
              <a:t>arg</a:t>
            </a:r>
            <a:r>
              <a:rPr lang="en-US" sz="1800" i="1" dirty="0" smtClean="0">
                <a:solidFill>
                  <a:srgbClr val="002060"/>
                </a:solidFill>
              </a:rPr>
              <a:t>-list)</a:t>
            </a:r>
          </a:p>
          <a:p>
            <a:pPr lvl="1" algn="just">
              <a:buNone/>
            </a:pPr>
            <a:r>
              <a:rPr lang="en-US" sz="1800" i="1" dirty="0" smtClean="0">
                <a:solidFill>
                  <a:srgbClr val="002060"/>
                </a:solidFill>
              </a:rPr>
              <a:t>{</a:t>
            </a:r>
          </a:p>
          <a:p>
            <a:pPr lvl="1" algn="just">
              <a:buNone/>
            </a:pPr>
            <a:r>
              <a:rPr lang="en-US" sz="1800" i="1" dirty="0" smtClean="0">
                <a:solidFill>
                  <a:srgbClr val="002060"/>
                </a:solidFill>
              </a:rPr>
              <a:t>	// body of derived constructor</a:t>
            </a:r>
          </a:p>
          <a:p>
            <a:pPr lvl="1" algn="just">
              <a:buNone/>
            </a:pPr>
            <a:r>
              <a:rPr lang="en-US" sz="1800" i="1" dirty="0" smtClean="0">
                <a:solidFill>
                  <a:srgbClr val="002060"/>
                </a:solidFill>
              </a:rPr>
              <a:t>}</a:t>
            </a:r>
            <a:endParaRPr lang="en-US" sz="1800" i="1" dirty="0">
              <a:solidFill>
                <a:srgbClr val="002060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Parameters to Base-Class Constructors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If a base class constructor takes parameters, then it is the responsibility of the derived class constructor(s) to collect them and pass them to the base class constructor 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is permissible for both the derived class and the base class to use the same argument.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is also possible for the derived class to ignore all arguments and just pass them along to the base class.</a:t>
            </a:r>
          </a:p>
          <a:p>
            <a:pPr algn="just"/>
            <a:endParaRPr lang="en-US" sz="2600" i="1" dirty="0">
              <a:solidFill>
                <a:srgbClr val="002060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Passing Parameters to Base-Class Constructors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3962400" cy="510539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using namespace std;</a:t>
            </a:r>
          </a:p>
          <a:p>
            <a:pPr>
              <a:buNone/>
            </a:pPr>
            <a:r>
              <a:rPr lang="en-US" sz="2000" dirty="0" smtClean="0"/>
              <a:t>class base {</a:t>
            </a:r>
          </a:p>
          <a:p>
            <a:pPr lvl="1">
              <a:buNone/>
            </a:pPr>
            <a:r>
              <a:rPr lang="en-US" sz="1600" dirty="0" smtClean="0"/>
              <a:t>protected:</a:t>
            </a:r>
          </a:p>
          <a:p>
            <a:pPr lvl="1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 smtClean="0"/>
              <a:t>public:</a:t>
            </a:r>
          </a:p>
          <a:p>
            <a:pPr lvl="1">
              <a:buNone/>
            </a:pPr>
            <a:r>
              <a:rPr lang="en-US" sz="1600" dirty="0" smtClean="0"/>
              <a:t>base(</a:t>
            </a:r>
            <a:r>
              <a:rPr lang="en-US" sz="1600" dirty="0" err="1" smtClean="0"/>
              <a:t>int</a:t>
            </a:r>
            <a:r>
              <a:rPr lang="en-US" sz="1600" dirty="0" smtClean="0"/>
              <a:t> n) { i=n;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"Constructing base\n"; }</a:t>
            </a:r>
          </a:p>
          <a:p>
            <a:pPr lvl="1">
              <a:buNone/>
            </a:pPr>
            <a:r>
              <a:rPr lang="en-US" sz="1600" dirty="0" smtClean="0"/>
              <a:t>~base() {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"Destructing base\n"; }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derived: public base {</a:t>
            </a:r>
          </a:p>
          <a:p>
            <a:pPr lvl="1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j;</a:t>
            </a:r>
          </a:p>
          <a:p>
            <a:pPr lvl="1">
              <a:buNone/>
              <a:defRPr/>
            </a:pPr>
            <a:r>
              <a:rPr lang="en-US" sz="1600" dirty="0" smtClean="0"/>
              <a:t>public:</a:t>
            </a:r>
          </a:p>
          <a:p>
            <a:pPr lvl="1">
              <a:buNone/>
              <a:defRPr/>
            </a:pPr>
            <a:r>
              <a:rPr lang="en-US" sz="1600" dirty="0" smtClean="0"/>
              <a:t>// derived uses x; y is passed along to base.</a:t>
            </a:r>
          </a:p>
          <a:p>
            <a:pPr>
              <a:buNone/>
            </a:pPr>
            <a:endParaRPr lang="en-US" sz="18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066801"/>
            <a:ext cx="4114800" cy="510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derived(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x, 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y): base(y)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 j=x; 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"Constructing derived\n"; 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~derived()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 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"Destructing derived\n"; }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void show()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 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</a:t>
            </a: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" " &lt;&lt; j &lt;&lt; "\n";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7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derived ob(3, 4);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ob.show</a:t>
            </a: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(); // displays 4 3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2"/>
            <a:ext cx="3962400" cy="51196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using namespace std;</a:t>
            </a:r>
          </a:p>
          <a:p>
            <a:pPr>
              <a:buNone/>
            </a:pPr>
            <a:r>
              <a:rPr lang="en-US" sz="1800" dirty="0" smtClean="0"/>
              <a:t>class base1 {</a:t>
            </a:r>
          </a:p>
          <a:p>
            <a:pPr lvl="1">
              <a:buNone/>
            </a:pPr>
            <a:r>
              <a:rPr lang="en-US" sz="1400" dirty="0" smtClean="0"/>
              <a:t>protected:</a:t>
            </a:r>
          </a:p>
          <a:p>
            <a:pPr lvl="1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 lvl="1">
              <a:buNone/>
            </a:pPr>
            <a:r>
              <a:rPr lang="en-US" sz="1400" dirty="0" smtClean="0"/>
              <a:t>public:</a:t>
            </a:r>
          </a:p>
          <a:p>
            <a:pPr lvl="1">
              <a:buNone/>
            </a:pPr>
            <a:r>
              <a:rPr lang="en-US" sz="1400" dirty="0" smtClean="0"/>
              <a:t>base1(</a:t>
            </a:r>
            <a:r>
              <a:rPr lang="en-US" sz="1400" dirty="0" err="1" smtClean="0"/>
              <a:t>int</a:t>
            </a:r>
            <a:r>
              <a:rPr lang="en-US" sz="1400" dirty="0" smtClean="0"/>
              <a:t> n) { i=n;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"Constructing base1\n"; }</a:t>
            </a:r>
          </a:p>
          <a:p>
            <a:pPr lvl="1">
              <a:buNone/>
            </a:pPr>
            <a:r>
              <a:rPr lang="en-US" sz="1400" dirty="0" smtClean="0"/>
              <a:t>~base1() {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"Destructing base1\n"; }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class base2 {</a:t>
            </a:r>
          </a:p>
          <a:p>
            <a:pPr lvl="1">
              <a:buNone/>
            </a:pPr>
            <a:r>
              <a:rPr lang="en-US" sz="1400" dirty="0" smtClean="0"/>
              <a:t>protected:</a:t>
            </a:r>
          </a:p>
          <a:p>
            <a:pPr lvl="1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k;</a:t>
            </a:r>
          </a:p>
          <a:p>
            <a:pPr lvl="1">
              <a:buNone/>
            </a:pPr>
            <a:r>
              <a:rPr lang="en-US" sz="1400" dirty="0" smtClean="0"/>
              <a:t>public:</a:t>
            </a:r>
          </a:p>
          <a:p>
            <a:pPr lvl="1">
              <a:buNone/>
            </a:pPr>
            <a:r>
              <a:rPr lang="en-US" sz="1400" dirty="0" smtClean="0"/>
              <a:t>base2(</a:t>
            </a:r>
            <a:r>
              <a:rPr lang="en-US" sz="1400" dirty="0" err="1" smtClean="0"/>
              <a:t>int</a:t>
            </a:r>
            <a:r>
              <a:rPr lang="en-US" sz="1400" dirty="0" smtClean="0"/>
              <a:t> m) { k=m;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"Constructing base2\n"; }</a:t>
            </a:r>
          </a:p>
          <a:p>
            <a:pPr lvl="1">
              <a:buNone/>
            </a:pPr>
            <a:r>
              <a:rPr lang="en-US" sz="1400" dirty="0" smtClean="0"/>
              <a:t>~base2() {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"Destructing </a:t>
            </a:r>
            <a:r>
              <a:rPr lang="en-US" sz="1400" dirty="0" smtClean="0"/>
              <a:t>base2\n</a:t>
            </a:r>
            <a:r>
              <a:rPr lang="en-US" sz="1400" dirty="0" smtClean="0"/>
              <a:t>"; }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30275"/>
            <a:ext cx="4114800" cy="51657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class derived: public base1, public base2 {</a:t>
            </a:r>
          </a:p>
          <a:p>
            <a:pPr lvl="1"/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j;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public: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derived(</a:t>
            </a: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x, </a:t>
            </a: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y, </a:t>
            </a: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z): base1(y), base2(z)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{ j=x; </a:t>
            </a:r>
            <a:r>
              <a:rPr lang="en-US" sz="1600" dirty="0" err="1" smtClean="0">
                <a:latin typeface="Cambria" panose="02040503050406030204" pitchFamily="18" charset="0"/>
              </a:rPr>
              <a:t>cout</a:t>
            </a:r>
            <a:r>
              <a:rPr lang="en-US" sz="1600" dirty="0" smtClean="0">
                <a:latin typeface="Cambria" panose="02040503050406030204" pitchFamily="18" charset="0"/>
              </a:rPr>
              <a:t> &lt;&lt; "Constructing derived\n"; }</a:t>
            </a:r>
          </a:p>
          <a:p>
            <a:pPr lvl="1"/>
            <a:endParaRPr lang="en-US" sz="1600" dirty="0" smtClean="0">
              <a:latin typeface="Cambria" panose="02040503050406030204" pitchFamily="18" charset="0"/>
            </a:endParaRP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~derived() { </a:t>
            </a:r>
            <a:r>
              <a:rPr lang="en-US" sz="1600" dirty="0" err="1" smtClean="0">
                <a:latin typeface="Cambria" panose="02040503050406030204" pitchFamily="18" charset="0"/>
              </a:rPr>
              <a:t>cout</a:t>
            </a:r>
            <a:r>
              <a:rPr lang="en-US" sz="1600" dirty="0" smtClean="0">
                <a:latin typeface="Cambria" panose="02040503050406030204" pitchFamily="18" charset="0"/>
              </a:rPr>
              <a:t> &lt;&lt; "Destructing derived\n"; }</a:t>
            </a:r>
          </a:p>
          <a:p>
            <a:pPr lvl="1"/>
            <a:endParaRPr lang="en-US" sz="1600" dirty="0" smtClean="0">
              <a:latin typeface="Cambria" panose="02040503050406030204" pitchFamily="18" charset="0"/>
            </a:endParaRP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void show() { </a:t>
            </a:r>
            <a:r>
              <a:rPr lang="en-US" sz="1600" dirty="0" err="1" smtClean="0">
                <a:latin typeface="Cambria" panose="02040503050406030204" pitchFamily="18" charset="0"/>
              </a:rPr>
              <a:t>cout</a:t>
            </a:r>
            <a:r>
              <a:rPr lang="en-US" sz="1600" dirty="0" smtClean="0">
                <a:latin typeface="Cambria" panose="02040503050406030204" pitchFamily="18" charset="0"/>
              </a:rPr>
              <a:t> &lt;&lt; </a:t>
            </a:r>
            <a:r>
              <a:rPr lang="en-US" sz="1600" dirty="0" err="1" smtClean="0">
                <a:latin typeface="Cambria" panose="02040503050406030204" pitchFamily="18" charset="0"/>
              </a:rPr>
              <a:t>i</a:t>
            </a:r>
            <a:r>
              <a:rPr lang="en-US" sz="1600" dirty="0" smtClean="0">
                <a:latin typeface="Cambria" panose="02040503050406030204" pitchFamily="18" charset="0"/>
              </a:rPr>
              <a:t> &lt;&lt; " " &lt;&lt; j &lt;&lt; " " &lt;&lt; k &lt;&lt; "\n"; }</a:t>
            </a:r>
          </a:p>
          <a:p>
            <a:pPr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};</a:t>
            </a:r>
          </a:p>
          <a:p>
            <a:pPr>
              <a:buNone/>
            </a:pPr>
            <a:endParaRPr lang="en-US" sz="1600" dirty="0" smtClean="0">
              <a:latin typeface="Cambria" panose="02040503050406030204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latin typeface="Cambria" panose="02040503050406030204" pitchFamily="18" charset="0"/>
              </a:rPr>
              <a:t> main()</a:t>
            </a:r>
          </a:p>
          <a:p>
            <a:pPr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{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derived ob(3, 4, 5);</a:t>
            </a:r>
          </a:p>
          <a:p>
            <a:pPr lvl="1"/>
            <a:r>
              <a:rPr lang="en-US" sz="1600" dirty="0" err="1" smtClean="0">
                <a:latin typeface="Cambria" panose="02040503050406030204" pitchFamily="18" charset="0"/>
              </a:rPr>
              <a:t>ob.show</a:t>
            </a:r>
            <a:r>
              <a:rPr lang="en-US" sz="1600" dirty="0" smtClean="0">
                <a:latin typeface="Cambria" panose="02040503050406030204" pitchFamily="18" charset="0"/>
              </a:rPr>
              <a:t>(); // displays 4 3 5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An element of ambiguity can be introduced into a C++ program when multiple base classes are inherited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Solution:</a:t>
            </a:r>
          </a:p>
          <a:p>
            <a:pPr algn="just">
              <a:buNone/>
            </a:pPr>
            <a:r>
              <a:rPr lang="en-US" sz="2800" dirty="0" smtClean="0"/>
              <a:t>   There are two ways to remedy the program. </a:t>
            </a:r>
          </a:p>
          <a:p>
            <a:pPr lvl="1" algn="just"/>
            <a:r>
              <a:rPr lang="en-US" sz="2400" dirty="0" smtClean="0"/>
              <a:t>Apply the scope resolution operator</a:t>
            </a:r>
          </a:p>
          <a:p>
            <a:pPr lvl="1" algn="just"/>
            <a:r>
              <a:rPr lang="en-US" sz="2400" dirty="0" smtClean="0"/>
              <a:t>Virtual base class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base classes</a:t>
            </a:r>
            <a:b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Inheritance is one of the </a:t>
            </a:r>
            <a:r>
              <a:rPr lang="en-US" sz="2800" dirty="0" smtClean="0"/>
              <a:t>basic properties </a:t>
            </a:r>
            <a:r>
              <a:rPr lang="en-US" sz="2800" dirty="0"/>
              <a:t>of </a:t>
            </a:r>
            <a:r>
              <a:rPr lang="en-US" sz="2800" dirty="0" smtClean="0"/>
              <a:t>OOP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Using </a:t>
            </a:r>
            <a:r>
              <a:rPr lang="en-US" sz="2800" dirty="0"/>
              <a:t>inheritance, you can create a general class </a:t>
            </a:r>
            <a:r>
              <a:rPr lang="en-US" sz="2800" dirty="0" smtClean="0"/>
              <a:t>that defines data and functions </a:t>
            </a:r>
            <a:r>
              <a:rPr lang="en-US" sz="2800" dirty="0"/>
              <a:t>common to a set of related items. </a:t>
            </a:r>
            <a:endParaRPr lang="en-US" sz="2800" dirty="0" smtClean="0"/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class may then be </a:t>
            </a:r>
            <a:r>
              <a:rPr lang="en-US" sz="2800" dirty="0" smtClean="0"/>
              <a:t>inherited by </a:t>
            </a:r>
            <a:r>
              <a:rPr lang="en-US" sz="2800" dirty="0"/>
              <a:t>other, more specific classes, each adding only those things that are unique to </a:t>
            </a:r>
            <a:r>
              <a:rPr lang="en-US" sz="2800" dirty="0" smtClean="0"/>
              <a:t>the inheriting </a:t>
            </a:r>
            <a:r>
              <a:rPr lang="en-US" sz="2800" dirty="0"/>
              <a:t>class.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927671"/>
            <a:ext cx="5943600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{ .... ... .... 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{ .... ... ....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base1, public base2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derived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obj.someFunction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// Error!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048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D1 : public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j;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D2 : public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k;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657600" y="1600200"/>
            <a:ext cx="5029199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class D3 : public D1, public D2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// contains two copies of ‘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void main()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D3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10; // ambiguous, compiler error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20; // no problem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30; // no problem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obj.D1::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100; // no problem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obj.D2::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200; // no problem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3657600" cy="495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D1 : </a:t>
            </a:r>
            <a:r>
              <a:rPr lang="en-US" sz="2000" b="1" dirty="0" smtClean="0">
                <a:solidFill>
                  <a:srgbClr val="6600CC"/>
                </a:solidFill>
              </a:rPr>
              <a:t>virtual</a:t>
            </a:r>
            <a:r>
              <a:rPr lang="en-US" sz="2000" dirty="0" smtClean="0"/>
              <a:t> public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j;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 // activity of D1 not affected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class D2 : </a:t>
            </a:r>
            <a:r>
              <a:rPr lang="en-US" sz="2000" b="1" dirty="0" smtClean="0">
                <a:solidFill>
                  <a:srgbClr val="6600CC"/>
                </a:solidFill>
              </a:rPr>
              <a:t>virtual</a:t>
            </a:r>
            <a:r>
              <a:rPr lang="en-US" sz="2000" dirty="0" smtClean="0"/>
              <a:t> public Base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k;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 // activity of D2 not affected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3962400" y="1219200"/>
            <a:ext cx="4953000" cy="464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class D3 : public D1, public D2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// contains only one copy of ‘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}; // no change in this class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void main()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D3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10; // no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obj.j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20; // no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obj.k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30; // no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obj.D1::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100; // no problem, overwrites ‘10’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  obj.D2::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= 200; // no problem, overwrites ‘100’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Base Classes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When two or more classes are derived from a common base class</a:t>
            </a:r>
          </a:p>
          <a:p>
            <a:pPr lvl="1" algn="just"/>
            <a:r>
              <a:rPr lang="en-US" sz="2400" dirty="0" smtClean="0"/>
              <a:t> you can prevent multiple copies of the base class member from being present in an class derived from those classes by declaring the base class as </a:t>
            </a:r>
            <a:r>
              <a:rPr lang="en-US" sz="2400" b="1" dirty="0" smtClean="0">
                <a:solidFill>
                  <a:srgbClr val="0000CC"/>
                </a:solidFill>
              </a:rPr>
              <a:t>virtual </a:t>
            </a:r>
            <a:r>
              <a:rPr lang="en-US" sz="2400" dirty="0" smtClean="0"/>
              <a:t>when it is inherited</a:t>
            </a:r>
          </a:p>
          <a:p>
            <a:pPr lvl="1" algn="just"/>
            <a:endParaRPr lang="en-US" sz="1600" dirty="0" smtClean="0"/>
          </a:p>
          <a:p>
            <a:pPr algn="just"/>
            <a:r>
              <a:rPr lang="en-US" sz="2800" dirty="0" smtClean="0"/>
              <a:t>The only difference between a normal base class and a virtual one is what occurs when an object inherits the base more than once. 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If virtual base classes are used, then only one base class is present in the object.</a:t>
            </a:r>
          </a:p>
          <a:p>
            <a:pPr algn="just"/>
            <a:endParaRPr lang="en-US" sz="2800" b="1" dirty="0" smtClean="0"/>
          </a:p>
          <a:p>
            <a:pPr algn="just"/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Base Classes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933619"/>
            <a:ext cx="38100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show()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form A 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public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: public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: public B, public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 object;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895434"/>
            <a:ext cx="42672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show()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form A 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: 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: public B, public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 object;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6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 descr="http://learncpp.com/images/CppTutorial/Section11/ShapesInherit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4303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earncpp.com/images/CppTutorial/Section11/FruitInheritan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82119"/>
            <a:ext cx="32766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 keeping with standard C++ terminology, a class that is inherited is referred </a:t>
            </a:r>
            <a:r>
              <a:rPr lang="en-US" sz="2800" dirty="0" smtClean="0"/>
              <a:t>to as </a:t>
            </a:r>
            <a:r>
              <a:rPr lang="en-US" sz="2800" dirty="0"/>
              <a:t>a </a:t>
            </a:r>
            <a:r>
              <a:rPr lang="en-US" sz="2800" i="1" dirty="0"/>
              <a:t>base class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class that does the inheriting is called the </a:t>
            </a:r>
            <a:r>
              <a:rPr lang="en-US" sz="2800" i="1" dirty="0"/>
              <a:t>derived class</a:t>
            </a:r>
            <a:r>
              <a:rPr lang="en-US" sz="28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A derived </a:t>
            </a:r>
            <a:r>
              <a:rPr lang="en-US" sz="2800" dirty="0"/>
              <a:t>class can be used as a base class for another derived class</a:t>
            </a:r>
            <a:r>
              <a:rPr lang="en-US" sz="28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this way, </a:t>
            </a:r>
            <a:r>
              <a:rPr lang="en-US" sz="2800" dirty="0" smtClean="0"/>
              <a:t>multiple inheritance </a:t>
            </a:r>
            <a:r>
              <a:rPr lang="en-US" sz="2800" dirty="0"/>
              <a:t>is achieved.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is-a relationship</a:t>
            </a:r>
          </a:p>
          <a:p>
            <a:pPr algn="just"/>
            <a:endParaRPr lang="en-US" sz="105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Inheritance is applicable only </a:t>
            </a:r>
            <a:r>
              <a:rPr lang="en-US" sz="2800" dirty="0"/>
              <a:t>if an </a:t>
            </a:r>
            <a:r>
              <a:rPr lang="en-US" sz="2800" b="1" dirty="0"/>
              <a:t>is-a relationship</a:t>
            </a:r>
            <a:r>
              <a:rPr lang="en-US" sz="2800" dirty="0"/>
              <a:t> is present between the two classes.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car is a vehicle.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Orange is a fruit.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A surgeon is a doctor.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A dog is an animal.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When a class inherits another, the members of the base class become members of </a:t>
            </a:r>
            <a:r>
              <a:rPr lang="en-US" sz="2800" dirty="0" smtClean="0"/>
              <a:t>the derived </a:t>
            </a:r>
            <a:r>
              <a:rPr lang="en-US" sz="2800" dirty="0"/>
              <a:t>class. </a:t>
            </a:r>
            <a:endParaRPr lang="en-US" sz="2800" dirty="0" smtClean="0"/>
          </a:p>
          <a:p>
            <a:pPr algn="just"/>
            <a:endParaRPr lang="en-US" sz="1400" dirty="0"/>
          </a:p>
          <a:p>
            <a:pPr algn="just"/>
            <a:r>
              <a:rPr lang="en-US" sz="2800" dirty="0" smtClean="0"/>
              <a:t>general </a:t>
            </a:r>
            <a:r>
              <a:rPr lang="en-US" sz="2800" dirty="0"/>
              <a:t>form</a:t>
            </a:r>
            <a:r>
              <a:rPr lang="en-US" sz="2800" dirty="0" smtClean="0"/>
              <a:t>:</a:t>
            </a:r>
          </a:p>
          <a:p>
            <a:pPr algn="just"/>
            <a:endParaRPr lang="en-US" sz="1100" dirty="0">
              <a:solidFill>
                <a:srgbClr val="002060"/>
              </a:solidFill>
            </a:endParaRPr>
          </a:p>
          <a:p>
            <a:pPr marL="400050" lvl="1" indent="0" algn="just">
              <a:buNone/>
            </a:pPr>
            <a:r>
              <a:rPr lang="en-US" sz="2400" i="1" dirty="0">
                <a:solidFill>
                  <a:srgbClr val="002060"/>
                </a:solidFill>
              </a:rPr>
              <a:t>class derived-class-name : access base-class-name {</a:t>
            </a:r>
          </a:p>
          <a:p>
            <a:pPr marL="400050" lvl="1" indent="0" algn="just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// </a:t>
            </a:r>
            <a:r>
              <a:rPr lang="en-US" sz="2400" i="1" dirty="0">
                <a:solidFill>
                  <a:srgbClr val="002060"/>
                </a:solidFill>
              </a:rPr>
              <a:t>body of </a:t>
            </a:r>
            <a:r>
              <a:rPr lang="en-US" sz="2400" i="1" dirty="0" smtClean="0">
                <a:solidFill>
                  <a:srgbClr val="002060"/>
                </a:solidFill>
              </a:rPr>
              <a:t>derived class</a:t>
            </a:r>
            <a:endParaRPr lang="en-US" sz="2400" i="1" dirty="0">
              <a:solidFill>
                <a:srgbClr val="002060"/>
              </a:solidFill>
            </a:endParaRPr>
          </a:p>
          <a:p>
            <a:pPr marL="400050" lvl="1" indent="0" algn="just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};</a:t>
            </a:r>
            <a:endParaRPr lang="en-US" sz="2400" i="1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access status of the base-class members inside the derived class is determined by </a:t>
            </a:r>
            <a:r>
              <a:rPr lang="en-US" sz="2800" i="1" dirty="0"/>
              <a:t>access</a:t>
            </a:r>
          </a:p>
          <a:p>
            <a:pPr marL="0" indent="0" algn="just">
              <a:buNone/>
            </a:pPr>
            <a:endParaRPr lang="en-US" sz="2800" i="1" dirty="0" smtClean="0"/>
          </a:p>
          <a:p>
            <a:pPr marL="0" indent="0" algn="just">
              <a:buNone/>
            </a:pPr>
            <a:endParaRPr lang="en-US" sz="2800" i="1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base-class access specifier </a:t>
            </a:r>
            <a:r>
              <a:rPr lang="en-US" sz="2800" dirty="0" smtClean="0"/>
              <a:t>can be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, </a:t>
            </a:r>
            <a:endParaRPr lang="en-US" dirty="0" smtClean="0">
              <a:solidFill>
                <a:srgbClr val="002060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If no access </a:t>
            </a:r>
            <a:r>
              <a:rPr lang="en-US" sz="2800" dirty="0"/>
              <a:t>specifier is present, the access specifier is </a:t>
            </a:r>
            <a:r>
              <a:rPr lang="en-US" sz="2800" b="1" dirty="0"/>
              <a:t>private </a:t>
            </a:r>
            <a:r>
              <a:rPr lang="en-US" sz="2800" dirty="0" smtClean="0"/>
              <a:t>by default.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Base class access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2590799"/>
          </a:xfrm>
        </p:spPr>
        <p:txBody>
          <a:bodyPr/>
          <a:lstStyle/>
          <a:p>
            <a:pPr algn="just"/>
            <a:r>
              <a:rPr lang="en-US" sz="2800" dirty="0"/>
              <a:t>C</a:t>
            </a:r>
            <a:r>
              <a:rPr lang="en-US" sz="2800" dirty="0" smtClean="0"/>
              <a:t>an be directly accessed by the members of own class and also derived class.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/>
              <a:t>Cannot be directly accessed by non-related classes and functions.</a:t>
            </a:r>
          </a:p>
          <a:p>
            <a:pPr algn="just"/>
            <a:endParaRPr lang="en-US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Using Protected Members of base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2778</Words>
  <Application>Microsoft Office PowerPoint</Application>
  <PresentationFormat>On-screen Show (4:3)</PresentationFormat>
  <Paragraphs>578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266</cp:revision>
  <cp:lastPrinted>2016-04-24T18:47:01Z</cp:lastPrinted>
  <dcterms:created xsi:type="dcterms:W3CDTF">2015-12-02T19:12:51Z</dcterms:created>
  <dcterms:modified xsi:type="dcterms:W3CDTF">2020-12-19T11:13:29Z</dcterms:modified>
</cp:coreProperties>
</file>