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</p:sldMasterIdLst>
  <p:notesMasterIdLst>
    <p:notesMasterId r:id="rId6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9144000" cy="6858000" type="screen4x3"/>
  <p:notesSz cx="7315200" cy="9601200"/>
  <p:embeddedFontLst>
    <p:embeddedFont>
      <p:font typeface="Aharoni" panose="02010803020104030203" pitchFamily="2" charset="-79"/>
      <p:bold r:id="rId69"/>
    </p:embeddedFont>
    <p:embeddedFont>
      <p:font typeface="Century Schoolbook" panose="02040604050505020304" pitchFamily="18" charset="0"/>
      <p:regular r:id="rId70"/>
      <p:bold r:id="rId71"/>
      <p:italic r:id="rId72"/>
      <p:boldItalic r:id="rId73"/>
    </p:embeddedFont>
    <p:embeddedFont>
      <p:font typeface="Noto Sans Symbols" panose="020B0604020202020204" charset="0"/>
      <p:regular r:id="rId74"/>
      <p:bold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0" autoAdjust="0"/>
  </p:normalViewPr>
  <p:slideViewPr>
    <p:cSldViewPr snapToGrid="0">
      <p:cViewPr varScale="1">
        <p:scale>
          <a:sx n="124" d="100"/>
          <a:sy n="124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font" Target="fonts/font6.fntdata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font" Target="fonts/font1.fntdata"/><Relationship Id="rId77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font" Target="fonts/font5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423" name="Google Shape;4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1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442" name="Google Shape;4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12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456" name="Google Shape;4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13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470" name="Google Shape;4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4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482" name="Google Shape;4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15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498" name="Google Shape;4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16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509" name="Google Shape;5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17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528" name="Google Shape;5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19137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19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751" name="Google Shape;75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Google Shape;752;p4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760" name="Google Shape;7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769" name="Google Shape;7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Google Shape;770;p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778" name="Google Shape;77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9" name="Google Shape;779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787" name="Google Shape;78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8" name="Google Shape;788;p5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795" name="Google Shape;79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Google Shape;796;p5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sp>
        <p:nvSpPr>
          <p:cNvPr id="803" name="Google Shape;80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Google Shape;804;p5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815" name="Google Shape;81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5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826" name="Google Shape;82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5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  <p:sp>
        <p:nvSpPr>
          <p:cNvPr id="837" name="Google Shape;83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Google Shape;838;p5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sp>
        <p:nvSpPr>
          <p:cNvPr id="846" name="Google Shape;84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p5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sp>
        <p:nvSpPr>
          <p:cNvPr id="854" name="Google Shape;85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5" name="Google Shape;855;p5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  <p:sp>
        <p:nvSpPr>
          <p:cNvPr id="867" name="Google Shape;86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5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79" name="Google Shape;2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6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385" name="Google Shape;3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8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9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dt" idx="10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0" name="Google Shape;180;p18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 rot="5400000">
            <a:off x="1754188" y="303213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ftr" idx="11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8DFAA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CEACB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DCEACB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FF5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8DFAA">
                <a:alpha val="7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" name="Google Shape;15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FF5E7">
                <a:alpha val="82745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" name="Google Shape;16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" name="Google Shape;17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C8DFAA">
                <a:alpha val="81568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" name="Google Shape;18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" name="Google Shape;19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" name="Google Shape;20;p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8DFAA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04800" algn="l" rtl="0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dt" idx="10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ftr" idx="11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"/>
          <p:cNvSpPr txBox="1">
            <a:spLocks noGrp="1"/>
          </p:cNvSpPr>
          <p:nvPr>
            <p:ph type="sldNum" idx="12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8DFAA">
                <a:alpha val="9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" name="Google Shape;41;p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" name="Google Shape;43;p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04800" algn="l" rtl="0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48" name="Google Shape;48;p3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8DFAA">
                <a:alpha val="9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" name="Google Shape;57;p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" name="Google Shape;58;p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9" name="Google Shape;59;p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" name="Google Shape;61;p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04800" algn="l" rtl="0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66" name="Google Shape;66;p5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8DFAA">
                <a:alpha val="9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04800" algn="l" rtl="0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0" name="Google Shape;80;p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82;p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8DFAA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CEACB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DCEACB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FF5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8DFAA">
                <a:alpha val="7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FF5E7">
                <a:alpha val="82745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" name="Google Shape;123;p13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C8DFAA">
                <a:alpha val="81568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6" name="Google Shape;126;p13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8DFAA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sz="2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04800" algn="l" rtl="0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8DFAA">
                <a:alpha val="9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9" name="Google Shape;149;p1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1" name="Google Shape;151;p1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04800" algn="l" rtl="0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6" name="Google Shape;166;p1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p1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8DFAA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20039" algn="l" rtl="0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04800" algn="l" rtl="0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300"/>
              </a:buClr>
              <a:buSzPts val="4800"/>
              <a:buFont typeface="Century Schoolbook"/>
              <a:buNone/>
            </a:pPr>
            <a:r>
              <a:rPr lang="en-US" sz="4800" b="1" i="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 ANALYSIS</a:t>
            </a:r>
            <a:br>
              <a:rPr lang="en-US" sz="4800" b="1" i="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800" b="1" i="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</a:t>
            </a:r>
            <a:br>
              <a:rPr lang="en-US" sz="4800" b="1" i="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800" b="1" i="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PARSING</a:t>
            </a:r>
            <a:br>
              <a:rPr lang="en-US" sz="4800" b="1" i="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2362200" y="4419600"/>
            <a:ext cx="6096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1" i="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 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>
            <a:spLocks noGrp="1"/>
          </p:cNvSpPr>
          <p:nvPr>
            <p:ph type="title"/>
          </p:nvPr>
        </p:nvSpPr>
        <p:spPr>
          <a:xfrm>
            <a:off x="357948" y="427038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IS LEFT RECURSION A PROBLEM ?</a:t>
            </a:r>
            <a:endParaRPr dirty="0"/>
          </a:p>
        </p:txBody>
      </p:sp>
      <p:sp>
        <p:nvSpPr>
          <p:cNvPr id="413" name="Google Shape;413;p28"/>
          <p:cNvSpPr txBox="1"/>
          <p:nvPr/>
        </p:nvSpPr>
        <p:spPr>
          <a:xfrm>
            <a:off x="1295400" y="1295400"/>
            <a:ext cx="3352800" cy="151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Consider: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E → E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 |  T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T → T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  |  F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F →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|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/>
          </a:p>
        </p:txBody>
      </p:sp>
      <p:sp>
        <p:nvSpPr>
          <p:cNvPr id="414" name="Google Shape;414;p28"/>
          <p:cNvSpPr txBox="1"/>
          <p:nvPr/>
        </p:nvSpPr>
        <p:spPr>
          <a:xfrm>
            <a:off x="4724400" y="1143000"/>
            <a:ext cx="4191000" cy="8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 :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+ id + id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 ⇒ E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⇒</a:t>
            </a:r>
            <a:endParaRPr/>
          </a:p>
        </p:txBody>
      </p:sp>
      <p:sp>
        <p:nvSpPr>
          <p:cNvPr id="415" name="Google Shape;415;p28"/>
          <p:cNvSpPr txBox="1"/>
          <p:nvPr/>
        </p:nvSpPr>
        <p:spPr>
          <a:xfrm>
            <a:off x="1219200" y="1219200"/>
            <a:ext cx="3352800" cy="1752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1295400" y="3352800"/>
            <a:ext cx="7391400" cy="23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left recursion be removed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 → E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 |  T            </a:t>
            </a: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this generate?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⇒ E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⇒ T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 ⇒ E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⇒ E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⇒ T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</a:t>
            </a:r>
            <a:endParaRPr/>
          </a:p>
          <a:p>
            <a:pPr marL="0" marR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</a:t>
            </a:r>
            <a:endParaRPr/>
          </a:p>
        </p:txBody>
      </p:sp>
      <p:sp>
        <p:nvSpPr>
          <p:cNvPr id="417" name="Google Shape;417;p28"/>
          <p:cNvSpPr txBox="1"/>
          <p:nvPr/>
        </p:nvSpPr>
        <p:spPr>
          <a:xfrm>
            <a:off x="1676400" y="5715000"/>
            <a:ext cx="6019800" cy="8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this build strings ?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each string have to start with ?</a:t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1219200" y="3962400"/>
            <a:ext cx="2286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28"/>
          <p:cNvCxnSpPr/>
          <p:nvPr/>
        </p:nvCxnSpPr>
        <p:spPr>
          <a:xfrm rot="-5400000" flipH="1">
            <a:off x="788150" y="5257050"/>
            <a:ext cx="1306500" cy="469800"/>
          </a:xfrm>
          <a:prstGeom prst="curvedConnector3">
            <a:avLst>
              <a:gd name="adj1" fmla="val 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20" name="Google Shape;420;p2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RESOLVING DIFFICULTIES : LEFT RECURSION (2)</a:t>
            </a:r>
            <a:endParaRPr/>
          </a:p>
        </p:txBody>
      </p:sp>
      <p:sp>
        <p:nvSpPr>
          <p:cNvPr id="427" name="Google Shape;427;p29"/>
          <p:cNvSpPr txBox="1"/>
          <p:nvPr/>
        </p:nvSpPr>
        <p:spPr>
          <a:xfrm>
            <a:off x="1295400" y="1295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 Discussion:</a:t>
            </a:r>
            <a:endParaRPr/>
          </a:p>
        </p:txBody>
      </p:sp>
      <p:sp>
        <p:nvSpPr>
          <p:cNvPr id="428" name="Google Shape;428;p29"/>
          <p:cNvSpPr txBox="1"/>
          <p:nvPr/>
        </p:nvSpPr>
        <p:spPr>
          <a:xfrm>
            <a:off x="1143000" y="1981200"/>
            <a:ext cx="7086600" cy="25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all productions for </a:t>
            </a:r>
            <a:r>
              <a:rPr lang="en-US" sz="2000" b="1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order as: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Aα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Aα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… | Aα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 β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β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… | β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no β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begins with A.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apply concepts of previous slide: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β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β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… | β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A’ → α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α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… | α</a:t>
            </a:r>
            <a:r>
              <a:rPr lang="en-US" sz="2000" b="1" i="0" u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∈</a:t>
            </a:r>
            <a:endParaRPr/>
          </a:p>
        </p:txBody>
      </p:sp>
      <p:grpSp>
        <p:nvGrpSpPr>
          <p:cNvPr id="429" name="Google Shape;429;p29"/>
          <p:cNvGrpSpPr/>
          <p:nvPr/>
        </p:nvGrpSpPr>
        <p:grpSpPr>
          <a:xfrm>
            <a:off x="990600" y="4632325"/>
            <a:ext cx="7391400" cy="1692275"/>
            <a:chOff x="816" y="2880"/>
            <a:chExt cx="4656" cy="1066"/>
          </a:xfrm>
        </p:grpSpPr>
        <p:sp>
          <p:nvSpPr>
            <p:cNvPr id="430" name="Google Shape;430;p29"/>
            <p:cNvSpPr txBox="1"/>
            <p:nvPr/>
          </p:nvSpPr>
          <p:spPr>
            <a:xfrm>
              <a:off x="816" y="2880"/>
              <a:ext cx="1728" cy="1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our example: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E → E + T  |  T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T → T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  |  F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F →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 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)  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id</a:t>
              </a:r>
              <a:endParaRPr/>
            </a:p>
          </p:txBody>
        </p:sp>
        <p:sp>
          <p:nvSpPr>
            <p:cNvPr id="431" name="Google Shape;431;p29"/>
            <p:cNvSpPr txBox="1"/>
            <p:nvPr/>
          </p:nvSpPr>
          <p:spPr>
            <a:xfrm>
              <a:off x="2832" y="3120"/>
              <a:ext cx="1296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 → TE’                                                E’ →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TE’ |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∈</a:t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736" y="3120"/>
              <a:ext cx="96" cy="33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3" name="Google Shape;433;p29"/>
            <p:cNvCxnSpPr/>
            <p:nvPr/>
          </p:nvCxnSpPr>
          <p:spPr>
            <a:xfrm>
              <a:off x="2160" y="3312"/>
              <a:ext cx="528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434" name="Google Shape;434;p29"/>
            <p:cNvSpPr txBox="1"/>
            <p:nvPr/>
          </p:nvSpPr>
          <p:spPr>
            <a:xfrm>
              <a:off x="4176" y="3408"/>
              <a:ext cx="1296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→ FT’                                                T’ →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FT’ |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∈</a:t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080" y="3456"/>
              <a:ext cx="96" cy="33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Google Shape;436;p29"/>
            <p:cNvCxnSpPr/>
            <p:nvPr/>
          </p:nvCxnSpPr>
          <p:spPr>
            <a:xfrm>
              <a:off x="2160" y="3600"/>
              <a:ext cx="1872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37" name="Google Shape;437;p29"/>
            <p:cNvCxnSpPr/>
            <p:nvPr/>
          </p:nvCxnSpPr>
          <p:spPr>
            <a:xfrm>
              <a:off x="2208" y="3792"/>
              <a:ext cx="528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438" name="Google Shape;438;p29"/>
            <p:cNvSpPr txBox="1"/>
            <p:nvPr/>
          </p:nvSpPr>
          <p:spPr>
            <a:xfrm>
              <a:off x="2784" y="3696"/>
              <a:ext cx="1073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 →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 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)  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id</a:t>
              </a:r>
              <a:endParaRPr/>
            </a:p>
          </p:txBody>
        </p:sp>
      </p:grpSp>
      <p:sp>
        <p:nvSpPr>
          <p:cNvPr id="439" name="Google Shape;439;p2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RESOLVING DIFFICULTIES : LEFT RECURSION (3)</a:t>
            </a:r>
            <a:endParaRPr/>
          </a:p>
        </p:txBody>
      </p:sp>
      <p:sp>
        <p:nvSpPr>
          <p:cNvPr id="446" name="Google Shape;446;p30"/>
          <p:cNvSpPr txBox="1"/>
          <p:nvPr/>
        </p:nvSpPr>
        <p:spPr>
          <a:xfrm>
            <a:off x="914400" y="1231900"/>
            <a:ext cx="75438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If left recursion is two-or-more levels deep, 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isn’t enough</a:t>
            </a:r>
            <a:endParaRPr/>
          </a:p>
        </p:txBody>
      </p:sp>
      <p:grpSp>
        <p:nvGrpSpPr>
          <p:cNvPr id="447" name="Google Shape;447;p30"/>
          <p:cNvGrpSpPr/>
          <p:nvPr/>
        </p:nvGrpSpPr>
        <p:grpSpPr>
          <a:xfrm>
            <a:off x="1905000" y="1981200"/>
            <a:ext cx="4800600" cy="793750"/>
            <a:chOff x="1200" y="1440"/>
            <a:chExt cx="3024" cy="500"/>
          </a:xfrm>
        </p:grpSpPr>
        <p:sp>
          <p:nvSpPr>
            <p:cNvPr id="448" name="Google Shape;448;p30"/>
            <p:cNvSpPr txBox="1"/>
            <p:nvPr/>
          </p:nvSpPr>
          <p:spPr>
            <a:xfrm>
              <a:off x="1200" y="1440"/>
              <a:ext cx="1248" cy="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 → A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|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  <a:p>
              <a:pPr marL="0" marR="0" lvl="0" indent="0" algn="l" rtl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→ A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| S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 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 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∈</a:t>
              </a:r>
              <a:endParaRPr/>
            </a:p>
          </p:txBody>
        </p:sp>
        <p:sp>
          <p:nvSpPr>
            <p:cNvPr id="449" name="Google Shape;449;p30"/>
            <p:cNvSpPr txBox="1"/>
            <p:nvPr/>
          </p:nvSpPr>
          <p:spPr>
            <a:xfrm>
              <a:off x="2832" y="1536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 ⇒ A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⇒ S</a:t>
              </a:r>
              <a:r>
                <a:rPr lang="en-US" sz="20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</a:t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2400" y="1488"/>
              <a:ext cx="144" cy="432"/>
            </a:xfrm>
            <a:prstGeom prst="rightBrace">
              <a:avLst>
                <a:gd name="adj1" fmla="val 8333"/>
                <a:gd name="adj2" fmla="val 78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30"/>
          <p:cNvSpPr txBox="1"/>
          <p:nvPr/>
        </p:nvSpPr>
        <p:spPr>
          <a:xfrm>
            <a:off x="609600" y="27432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838200" y="3335337"/>
            <a:ext cx="7620000" cy="352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Grammar G with ordered Non-Terminals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1" i="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equivalent grammar with no left recursion</a:t>
            </a:r>
            <a:endParaRPr/>
          </a:p>
          <a:p>
            <a:pPr marL="457200" marR="0" lvl="0" indent="-4572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 the non-terminals in some order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=start NT,A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AutoNum type="arabicPeriod"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6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 1 to </a:t>
            </a:r>
            <a:r>
              <a:rPr lang="en-US" sz="16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 begin</a:t>
            </a:r>
            <a:endParaRPr/>
          </a:p>
          <a:p>
            <a:pPr marL="457200" marR="0" lvl="0" indent="-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</a:t>
            </a:r>
            <a:r>
              <a:rPr lang="en-US" sz="16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:= 1 to </a:t>
            </a:r>
            <a:r>
              <a:rPr lang="en-US" sz="16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1  do begin</a:t>
            </a:r>
            <a:endParaRPr/>
          </a:p>
          <a:p>
            <a:pPr marL="457200" marR="0" lvl="0" indent="-4572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each production of the form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endParaRPr/>
          </a:p>
          <a:p>
            <a:pPr marL="457200" marR="0" lvl="0" indent="-4572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by the productions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δ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| δ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| … | δ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</a:t>
            </a:r>
            <a:endParaRPr/>
          </a:p>
          <a:p>
            <a:pPr marL="457200" marR="0" lvl="0" indent="-4572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where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δ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|δ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|…|δ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all current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productions</a:t>
            </a: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marR="0" lvl="0" indent="-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end</a:t>
            </a:r>
            <a:endParaRPr/>
          </a:p>
          <a:p>
            <a:pPr marL="457200" marR="0" lvl="0" indent="-4572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the immediate left recursion among A</a:t>
            </a:r>
            <a:r>
              <a:rPr lang="en-US" sz="1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productions</a:t>
            </a:r>
            <a:endParaRPr/>
          </a:p>
          <a:p>
            <a:pPr marL="457200" marR="0" lvl="0" indent="-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end</a:t>
            </a:r>
            <a:endParaRPr/>
          </a:p>
        </p:txBody>
      </p:sp>
      <p:sp>
        <p:nvSpPr>
          <p:cNvPr id="453" name="Google Shape;453;p3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 txBox="1">
            <a:spLocks noGrp="1"/>
          </p:cNvSpPr>
          <p:nvPr>
            <p:ph type="title"/>
          </p:nvPr>
        </p:nvSpPr>
        <p:spPr>
          <a:xfrm>
            <a:off x="2019300" y="228600"/>
            <a:ext cx="4800600" cy="6096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THE ALGORITHM</a:t>
            </a:r>
            <a:endParaRPr/>
          </a:p>
        </p:txBody>
      </p:sp>
      <p:sp>
        <p:nvSpPr>
          <p:cNvPr id="460" name="Google Shape;460;p31"/>
          <p:cNvSpPr txBox="1"/>
          <p:nvPr/>
        </p:nvSpPr>
        <p:spPr>
          <a:xfrm>
            <a:off x="1143000" y="1371600"/>
            <a:ext cx="7010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algorithm to:      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61" name="Google Shape;461;p31"/>
          <p:cNvSpPr txBox="1"/>
          <p:nvPr/>
        </p:nvSpPr>
        <p:spPr>
          <a:xfrm>
            <a:off x="1295400" y="24384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1828800" y="2819400"/>
            <a:ext cx="6858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is no left recursion </a:t>
            </a:r>
            <a:endParaRPr/>
          </a:p>
        </p:txBody>
      </p:sp>
      <p:sp>
        <p:nvSpPr>
          <p:cNvPr id="463" name="Google Shape;463;p31"/>
          <p:cNvSpPr txBox="1"/>
          <p:nvPr/>
        </p:nvSpPr>
        <p:spPr>
          <a:xfrm>
            <a:off x="1295400" y="3352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2</a:t>
            </a:r>
            <a:endParaRPr/>
          </a:p>
        </p:txBody>
      </p:sp>
      <p:sp>
        <p:nvSpPr>
          <p:cNvPr id="464" name="Google Shape;464;p31"/>
          <p:cNvSpPr txBox="1"/>
          <p:nvPr/>
        </p:nvSpPr>
        <p:spPr>
          <a:xfrm>
            <a:off x="1828800" y="3733800"/>
            <a:ext cx="7086600" cy="19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j=1 to 1 do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Take productions: 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 and replace with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δ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γ | δ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γ  | … |  δ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γ|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where    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δ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| δ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| … |  δ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are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productions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 our case 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becomes 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| d</a:t>
            </a:r>
            <a:endParaRPr/>
          </a:p>
        </p:txBody>
      </p:sp>
      <p:sp>
        <p:nvSpPr>
          <p:cNvPr id="465" name="Google Shape;465;p31"/>
          <p:cNvSpPr txBox="1"/>
          <p:nvPr/>
        </p:nvSpPr>
        <p:spPr>
          <a:xfrm>
            <a:off x="1295400" y="5791200"/>
            <a:ext cx="39624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left: 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| d</a:t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5486400" y="60198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we done ?</a:t>
            </a:r>
            <a:endParaRPr/>
          </a:p>
        </p:txBody>
      </p:sp>
      <p:sp>
        <p:nvSpPr>
          <p:cNvPr id="467" name="Google Shape;467;p3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>
            <a:spLocks noGrp="1"/>
          </p:cNvSpPr>
          <p:nvPr>
            <p:ph type="title"/>
          </p:nvPr>
        </p:nvSpPr>
        <p:spPr>
          <a:xfrm>
            <a:off x="1600200" y="304800"/>
            <a:ext cx="5524500" cy="5334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THE ALGORITHM (2)</a:t>
            </a:r>
            <a:endParaRPr/>
          </a:p>
        </p:txBody>
      </p:sp>
      <p:sp>
        <p:nvSpPr>
          <p:cNvPr id="474" name="Google Shape;474;p32"/>
          <p:cNvSpPr txBox="1"/>
          <p:nvPr/>
        </p:nvSpPr>
        <p:spPr>
          <a:xfrm>
            <a:off x="1295400" y="13716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!  We must still remove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left recursion !</a:t>
            </a: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1600200" y="1905000"/>
            <a:ext cx="3962400" cy="1030287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76" name="Google Shape;476;p32"/>
          <p:cNvSpPr txBox="1"/>
          <p:nvPr/>
        </p:nvSpPr>
        <p:spPr>
          <a:xfrm>
            <a:off x="457200" y="3048000"/>
            <a:ext cx="4800600" cy="2130425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Aα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Aα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… | Aα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 β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β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… | β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β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β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… | β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A’ → α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α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… | α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∈</a:t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1524000" y="5791200"/>
            <a:ext cx="601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to above case.  What do you get ?</a:t>
            </a: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5486400" y="3048000"/>
            <a:ext cx="3276600" cy="1577975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sz="24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→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6705600" cy="5334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entury Schoolbook"/>
              <a:buNone/>
            </a:pPr>
            <a:r>
              <a:rPr lang="en-US" sz="29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DIFFICULTIES :  ∈-MOVES</a:t>
            </a:r>
            <a:endParaRPr/>
          </a:p>
        </p:txBody>
      </p:sp>
      <p:sp>
        <p:nvSpPr>
          <p:cNvPr id="486" name="Google Shape;486;p33"/>
          <p:cNvSpPr txBox="1"/>
          <p:nvPr/>
        </p:nvSpPr>
        <p:spPr>
          <a:xfrm>
            <a:off x="762000" y="1295400"/>
            <a:ext cx="7543800" cy="173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Transformation: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 order to remove A→ ∈  find all rules of the form B→ uAv  and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rule B→ uv to the grammar 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this work ?</a:t>
            </a:r>
            <a:endParaRPr/>
          </a:p>
        </p:txBody>
      </p:sp>
      <p:sp>
        <p:nvSpPr>
          <p:cNvPr id="487" name="Google Shape;487;p33"/>
          <p:cNvSpPr txBox="1"/>
          <p:nvPr/>
        </p:nvSpPr>
        <p:spPr>
          <a:xfrm>
            <a:off x="1676400" y="3352800"/>
            <a:ext cx="20574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→ TE’                                                E’ 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TE’ 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</a:t>
            </a: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1676400" y="3962400"/>
            <a:ext cx="20574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→ FT’                                                T’ 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FT’ 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</a:t>
            </a:r>
            <a:endParaRPr/>
          </a:p>
        </p:txBody>
      </p:sp>
      <p:sp>
        <p:nvSpPr>
          <p:cNvPr id="489" name="Google Shape;489;p33"/>
          <p:cNvSpPr txBox="1"/>
          <p:nvPr/>
        </p:nvSpPr>
        <p:spPr>
          <a:xfrm>
            <a:off x="1676400" y="4495800"/>
            <a:ext cx="17033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</a:t>
            </a:r>
            <a:endParaRPr/>
          </a:p>
        </p:txBody>
      </p:sp>
      <p:sp>
        <p:nvSpPr>
          <p:cNvPr id="490" name="Google Shape;490;p33"/>
          <p:cNvSpPr txBox="1"/>
          <p:nvPr/>
        </p:nvSpPr>
        <p:spPr>
          <a:xfrm>
            <a:off x="1295400" y="28956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3657600" y="3276600"/>
            <a:ext cx="533400" cy="16002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1600200" y="5105400"/>
            <a:ext cx="34290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</a:t>
            </a: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4038600" y="5181600"/>
            <a:ext cx="685800" cy="1371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4343400" y="2362200"/>
            <a:ext cx="4572000" cy="2495550"/>
          </a:xfrm>
          <a:prstGeom prst="rect">
            <a:avLst/>
          </a:prstGeom>
          <a:solidFill>
            <a:srgbClr val="CCECFF"/>
          </a:solidFill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Grammar ∈-free if: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no ∈-production </a:t>
            </a:r>
            <a:r>
              <a:rPr lang="en-US" sz="20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exactly one ∈-production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 → ∈ and then the start symbol S does not appear on the right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side of any production.</a:t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086600" cy="6096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DIFFICULTIES : CYCLES</a:t>
            </a:r>
            <a:endParaRPr/>
          </a:p>
        </p:txBody>
      </p:sp>
      <p:sp>
        <p:nvSpPr>
          <p:cNvPr id="502" name="Google Shape;502;p34"/>
          <p:cNvSpPr txBox="1"/>
          <p:nvPr/>
        </p:nvSpPr>
        <p:spPr>
          <a:xfrm>
            <a:off x="304800" y="1371600"/>
            <a:ext cx="8534400" cy="30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cycles be removed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every production is adding some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terminal(s)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(except a single ∈ -production in the start NT)…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SS | ( S ) | ∈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 cycle:   S ⇒ SS ⇒ S</a:t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 rot="-5400000">
            <a:off x="3200400" y="4191000"/>
            <a:ext cx="2286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2819400" y="4648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∈</a:t>
            </a:r>
            <a:endParaRPr/>
          </a:p>
        </p:txBody>
      </p:sp>
      <p:sp>
        <p:nvSpPr>
          <p:cNvPr id="505" name="Google Shape;505;p34"/>
          <p:cNvSpPr txBox="1"/>
          <p:nvPr/>
        </p:nvSpPr>
        <p:spPr>
          <a:xfrm>
            <a:off x="4419600" y="3200400"/>
            <a:ext cx="3505200" cy="1030287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to: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S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</p:txBody>
      </p:sp>
      <p:sp>
        <p:nvSpPr>
          <p:cNvPr id="506" name="Google Shape;506;p3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382000" cy="9906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DIFFICULTIES : LEFT FACTORING</a:t>
            </a:r>
            <a:endParaRPr dirty="0"/>
          </a:p>
        </p:txBody>
      </p:sp>
      <p:sp>
        <p:nvSpPr>
          <p:cNvPr id="513" name="Google Shape;513;p35"/>
          <p:cNvSpPr txBox="1"/>
          <p:nvPr/>
        </p:nvSpPr>
        <p:spPr>
          <a:xfrm>
            <a:off x="1219200" y="1295400"/>
            <a:ext cx="7620000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:  Uncertain which of 2 rules to choose: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endParaRPr/>
          </a:p>
        </p:txBody>
      </p:sp>
      <p:sp>
        <p:nvSpPr>
          <p:cNvPr id="514" name="Google Shape;514;p35"/>
          <p:cNvSpPr txBox="1"/>
          <p:nvPr/>
        </p:nvSpPr>
        <p:spPr>
          <a:xfrm>
            <a:off x="1219200" y="2819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do you know which one is valid ?</a:t>
            </a:r>
            <a:endParaRPr/>
          </a:p>
        </p:txBody>
      </p:sp>
      <p:sp>
        <p:nvSpPr>
          <p:cNvPr id="515" name="Google Shape;515;p35"/>
          <p:cNvSpPr txBox="1"/>
          <p:nvPr/>
        </p:nvSpPr>
        <p:spPr>
          <a:xfrm>
            <a:off x="1219200" y="3352800"/>
            <a:ext cx="6172200" cy="147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general form of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αβ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αβ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             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α :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β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β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</p:txBody>
      </p:sp>
      <p:sp>
        <p:nvSpPr>
          <p:cNvPr id="516" name="Google Shape;516;p35"/>
          <p:cNvSpPr txBox="1"/>
          <p:nvPr/>
        </p:nvSpPr>
        <p:spPr>
          <a:xfrm>
            <a:off x="1295400" y="5029200"/>
            <a:ext cx="2133600" cy="14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to: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α A’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A’ → β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β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endParaRPr/>
          </a:p>
        </p:txBody>
      </p:sp>
      <p:sp>
        <p:nvSpPr>
          <p:cNvPr id="517" name="Google Shape;517;p35"/>
          <p:cNvSpPr txBox="1"/>
          <p:nvPr/>
        </p:nvSpPr>
        <p:spPr>
          <a:xfrm>
            <a:off x="3733800" y="5029200"/>
            <a:ext cx="4038600" cy="157797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 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|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</p:txBody>
      </p:sp>
      <p:sp>
        <p:nvSpPr>
          <p:cNvPr id="518" name="Google Shape;518;p3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TOP DOWN PARSING</a:t>
            </a:r>
            <a:endParaRPr/>
          </a:p>
        </p:txBody>
      </p:sp>
      <p:sp>
        <p:nvSpPr>
          <p:cNvPr id="524" name="Google Shape;524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a </a:t>
            </a:r>
            <a:r>
              <a:rPr lang="en-US" sz="2400" b="0" i="0" u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left-most derivation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(build) a parse tree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 building from </a:t>
            </a:r>
            <a:r>
              <a:rPr lang="en-US" sz="2400" b="0" i="0" u="non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root and work down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we search for a derivation </a:t>
            </a:r>
            <a:endParaRPr/>
          </a:p>
          <a:p>
            <a:pPr marL="639762" lvl="1" indent="-27304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lang="en-US" sz="21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Must make choices: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AE00"/>
              </a:buClr>
              <a:buSzPts val="1080"/>
              <a:buFont typeface="Noto Sans Symbols"/>
              <a:buChar char="🞆"/>
            </a:pPr>
            <a:r>
              <a:rPr lang="en-US" sz="1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Which rule to use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AE00"/>
              </a:buClr>
              <a:buSzPts val="1080"/>
              <a:buFont typeface="Noto Sans Symbols"/>
              <a:buChar char="🞆"/>
            </a:pPr>
            <a:r>
              <a:rPr lang="en-US" sz="1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to use it</a:t>
            </a:r>
            <a:endParaRPr/>
          </a:p>
          <a:p>
            <a:pPr marL="273050" lvl="0" indent="-1663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May run into problems!!</a:t>
            </a:r>
            <a:endParaRPr/>
          </a:p>
          <a:p>
            <a:pPr marL="273050" lvl="0" indent="-16637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TOP-DOWN PARSING</a:t>
            </a:r>
            <a:endParaRPr/>
          </a:p>
        </p:txBody>
      </p:sp>
      <p:sp>
        <p:nvSpPr>
          <p:cNvPr id="532" name="Google Shape;532;p37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7848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Recursive-Descent Parsing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Backtracking is needed (If a choice of a production rule does not work, we backtrack to try other alternatives.)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is a general parsing technique, but not widely used.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 efficient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Predictive Parsing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 backtracking 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efficient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needs a special form of grammars (</a:t>
            </a:r>
            <a:r>
              <a:rPr lang="en-US" sz="2000" b="0" i="0" u="none">
                <a:solidFill>
                  <a:srgbClr val="8F52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LL(1) grammars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).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  is a special form of Recursive Descent parsing without backtracking.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Non-Recursive (Table Driven) Predictive Parser is also known </a:t>
            </a:r>
            <a:r>
              <a:rPr lang="en-US" sz="2000" b="0" i="0" u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LL(1) parser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endParaRPr/>
          </a:p>
          <a:p>
            <a:pPr marL="273050" lvl="0" indent="-18415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663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11262"/>
            <a:ext cx="6553200" cy="51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0" y="904875"/>
            <a:ext cx="15240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400" y="2209800"/>
            <a:ext cx="2514600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228600" y="38100"/>
            <a:ext cx="8534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lang="en-US" sz="27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39" name="Google Shape;53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0" name="Google Shape;54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58200" cy="3570287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84396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47" name="Google Shape;547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8" name="Google Shape;54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62962" cy="313848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 txBox="1">
            <a:spLocks noGrp="1"/>
          </p:cNvSpPr>
          <p:nvPr>
            <p:ph type="title"/>
          </p:nvPr>
        </p:nvSpPr>
        <p:spPr>
          <a:xfrm>
            <a:off x="152400" y="25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55" name="Google Shape;555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56" name="Google Shape;55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40737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1"/>
          <p:cNvSpPr txBox="1">
            <a:spLocks noGrp="1"/>
          </p:cNvSpPr>
          <p:nvPr>
            <p:ph type="title"/>
          </p:nvPr>
        </p:nvSpPr>
        <p:spPr>
          <a:xfrm>
            <a:off x="152400" y="25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63" name="Google Shape;563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64" name="Google Shape;56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42325" cy="36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1524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71" name="Google Shape;571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72" name="Google Shape;5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53437" cy="3306762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79" name="Google Shape;579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80" name="Google Shape;5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42325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87" name="Google Shape;587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610600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>
            <a:spLocks noGrp="1"/>
          </p:cNvSpPr>
          <p:nvPr>
            <p:ph type="title"/>
          </p:nvPr>
        </p:nvSpPr>
        <p:spPr>
          <a:xfrm>
            <a:off x="152400" y="381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95" name="Google Shape;595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96" name="Google Shape;59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58200" cy="521493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"/>
          <p:cNvSpPr txBox="1">
            <a:spLocks noGrp="1"/>
          </p:cNvSpPr>
          <p:nvPr>
            <p:ph type="title"/>
          </p:nvPr>
        </p:nvSpPr>
        <p:spPr>
          <a:xfrm>
            <a:off x="152400" y="25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03" name="Google Shape;603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04" name="Google Shape;60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29625" cy="428466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11" name="Google Shape;611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12" name="Google Shape;61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539162" cy="35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More than one Parse Tree for some sentence.</a:t>
            </a:r>
            <a:endParaRPr dirty="0"/>
          </a:p>
          <a:p>
            <a:pPr marL="639762" marR="0" lvl="1" indent="-27304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grammar for a programming language may be ambiguous</a:t>
            </a:r>
            <a:endParaRPr dirty="0"/>
          </a:p>
          <a:p>
            <a:pPr marL="639762" marR="0" lvl="1" indent="-27304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Need to modify it for parsing.</a:t>
            </a:r>
            <a:endParaRPr dirty="0"/>
          </a:p>
          <a:p>
            <a:pPr marL="273050" marR="0" lvl="0" indent="-1663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marR="0" lvl="0" indent="-1663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Also: Grammar may be left recursive.</a:t>
            </a:r>
            <a:endParaRPr dirty="0"/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Need to modify it for parsing.</a:t>
            </a:r>
            <a:endParaRPr dirty="0"/>
          </a:p>
        </p:txBody>
      </p:sp>
      <p:sp>
        <p:nvSpPr>
          <p:cNvPr id="206" name="Google Shape;206;p2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8"/>
          <p:cNvSpPr txBox="1">
            <a:spLocks noGrp="1"/>
          </p:cNvSpPr>
          <p:nvPr>
            <p:ph type="title"/>
          </p:nvPr>
        </p:nvSpPr>
        <p:spPr>
          <a:xfrm>
            <a:off x="1524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19" name="Google Shape;619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20" name="Google Shape;62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81087"/>
            <a:ext cx="8474075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9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27" name="Google Shape;627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28" name="Google Shape;62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24862" cy="3335337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0"/>
          <p:cNvSpPr txBox="1">
            <a:spLocks noGrp="1"/>
          </p:cNvSpPr>
          <p:nvPr>
            <p:ph type="title"/>
          </p:nvPr>
        </p:nvSpPr>
        <p:spPr>
          <a:xfrm>
            <a:off x="152400" y="381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35" name="Google Shape;63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36" name="Google Shape;63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4232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1"/>
          <p:cNvSpPr txBox="1">
            <a:spLocks noGrp="1"/>
          </p:cNvSpPr>
          <p:nvPr>
            <p:ph type="title"/>
          </p:nvPr>
        </p:nvSpPr>
        <p:spPr>
          <a:xfrm>
            <a:off x="1524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43" name="Google Shape;643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44" name="Google Shape;64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502650" cy="3230562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52" name="Google Shape;65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59787" cy="3970337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 txBox="1">
            <a:spLocks noGrp="1"/>
          </p:cNvSpPr>
          <p:nvPr>
            <p:ph type="title"/>
          </p:nvPr>
        </p:nvSpPr>
        <p:spPr>
          <a:xfrm>
            <a:off x="2286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59" name="Google Shape;659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60" name="Google Shape;66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55025" cy="373856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4"/>
          <p:cNvSpPr txBox="1">
            <a:spLocks noGrp="1"/>
          </p:cNvSpPr>
          <p:nvPr>
            <p:ph type="title"/>
          </p:nvPr>
        </p:nvSpPr>
        <p:spPr>
          <a:xfrm>
            <a:off x="2286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67" name="Google Shape;667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46931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4"/>
          <p:cNvSpPr txBox="1"/>
          <p:nvPr/>
        </p:nvSpPr>
        <p:spPr>
          <a:xfrm>
            <a:off x="685800" y="6030912"/>
            <a:ext cx="25828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parsed!!</a:t>
            </a:r>
            <a:endParaRPr/>
          </a:p>
        </p:txBody>
      </p:sp>
      <p:sp>
        <p:nvSpPr>
          <p:cNvPr id="670" name="Google Shape;670;p5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RECURSIVE-DESCENT PARSING ALGORITHM</a:t>
            </a:r>
            <a:endParaRPr/>
          </a:p>
        </p:txBody>
      </p:sp>
      <p:sp>
        <p:nvSpPr>
          <p:cNvPr id="676" name="Google Shape;676;p55"/>
          <p:cNvSpPr txBox="1">
            <a:spLocks noGrp="1"/>
          </p:cNvSpPr>
          <p:nvPr>
            <p:ph type="body" idx="1"/>
          </p:nvPr>
        </p:nvSpPr>
        <p:spPr>
          <a:xfrm>
            <a:off x="304800" y="1374775"/>
            <a:ext cx="79248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recursive-descent parsing program consists of </a:t>
            </a:r>
            <a:r>
              <a:rPr lang="en-US" sz="2000" b="0" i="0" u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set of procedures – one for each non-terminal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Execution begins with the procedure for the start symbol</a:t>
            </a:r>
            <a:endParaRPr/>
          </a:p>
          <a:p>
            <a:pPr marL="639762" lvl="1" indent="-273049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⚫"/>
            </a:pPr>
            <a:r>
              <a:rPr lang="en-US" sz="1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Announces success if the procedure body scans the entire input</a:t>
            </a:r>
            <a:endParaRPr/>
          </a:p>
          <a:p>
            <a:pPr marL="273050" lvl="0" indent="-1841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A()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20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(j=1 to t){ /* assume there is t number of A-productions */ 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Choose a A-production, </a:t>
            </a:r>
            <a:r>
              <a:rPr lang="en-US" sz="20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r>
              <a:rPr lang="en-US" sz="2000" b="0" i="0" u="none" baseline="-25000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r>
              <a:rPr lang="en-US" sz="20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🡪X</a:t>
            </a:r>
            <a:r>
              <a:rPr lang="en-US" sz="2000" b="0" i="0" u="none" baseline="-25000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20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lang="en-US" sz="2000" b="0" i="0" u="none" baseline="-25000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en-US" sz="20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…X</a:t>
            </a:r>
            <a:r>
              <a:rPr lang="en-US" sz="2000" b="0" i="0" u="none" baseline="-25000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en-US" sz="20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(i=1 to k){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r>
              <a:rPr lang="en-US" sz="20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</a:t>
            </a:r>
            <a:r>
              <a:rPr lang="en-US" sz="20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lang="en-US" sz="2000" b="0" i="0" u="none" baseline="-25000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a non-terminal)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call procedure X</a:t>
            </a:r>
            <a:r>
              <a:rPr lang="en-US" sz="2000" b="0" i="0" u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();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r>
              <a:rPr lang="en-US" sz="20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else if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</a:t>
            </a:r>
            <a:r>
              <a:rPr lang="en-US" sz="20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lang="en-US" sz="2000" b="0" i="0" u="none" baseline="-25000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equals the current input symbol </a:t>
            </a:r>
            <a:r>
              <a:rPr lang="en-US" sz="20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advance the input to the next symbol;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r>
              <a:rPr lang="en-US" sz="20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else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backtrack in input and reset the pointer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}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}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</p:txBody>
      </p:sp>
      <p:sp>
        <p:nvSpPr>
          <p:cNvPr id="677" name="Google Shape;677;p5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PREDICTIVE PARSER</a:t>
            </a:r>
            <a:endParaRPr/>
          </a:p>
        </p:txBody>
      </p:sp>
      <p:sp>
        <p:nvSpPr>
          <p:cNvPr id="683" name="Google Shape;683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re-writing a non-terminal in a derivation step, a predictive parser can uniquely choose a production rule by </a:t>
            </a:r>
            <a:r>
              <a:rPr lang="en-US" sz="2400" b="0" i="0" u="none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just looking the current symbol in the input string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→ α</a:t>
            </a:r>
            <a:r>
              <a:rPr lang="en-US" sz="2400" b="0" i="0" u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... | α</a:t>
            </a:r>
            <a:r>
              <a:rPr lang="en-US" sz="2400" b="0" i="0" u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	input:  ... a .......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	      current token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endParaRPr/>
          </a:p>
        </p:txBody>
      </p:sp>
      <p:cxnSp>
        <p:nvCxnSpPr>
          <p:cNvPr id="684" name="Google Shape;684;p56"/>
          <p:cNvCxnSpPr/>
          <p:nvPr/>
        </p:nvCxnSpPr>
        <p:spPr>
          <a:xfrm rot="10800000">
            <a:off x="5638800" y="2895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5" name="Google Shape;685;p5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PREDICTIVE PARSER (EXAMPLE)</a:t>
            </a:r>
            <a:endParaRPr/>
          </a:p>
        </p:txBody>
      </p:sp>
      <p:sp>
        <p:nvSpPr>
          <p:cNvPr id="691" name="Google Shape;691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i="0" u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stmt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→ </a:t>
            </a:r>
            <a:r>
              <a:rPr lang="en-US" sz="2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......  	|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en-US" sz="2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...... 	|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en-US" sz="2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......	|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en-US" sz="2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.....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b="0" i="0" u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we are trying to write the non-terminal </a:t>
            </a:r>
            <a:r>
              <a:rPr lang="en-US" sz="2000" b="0" i="1" u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stmt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if the current token is </a:t>
            </a:r>
            <a:r>
              <a:rPr lang="en-US" sz="2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have to choose first production rule.	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we are trying to write the non-terminal </a:t>
            </a:r>
            <a:r>
              <a:rPr lang="en-US" sz="2000" b="0" i="1" u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stmt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we can uniquely choose the production rule by just looking the current token.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eliminate the </a:t>
            </a:r>
            <a:r>
              <a:rPr lang="en-US" sz="2000" b="0" i="0" u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left recursion 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the grammar, and </a:t>
            </a:r>
            <a:r>
              <a:rPr lang="en-US" sz="2000" b="0" i="0" u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left factor </a:t>
            </a: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it. But it may not be suitable for predictive parsing (not LL(1) grammar).	 </a:t>
            </a:r>
            <a:endParaRPr dirty="0"/>
          </a:p>
        </p:txBody>
      </p:sp>
      <p:sp>
        <p:nvSpPr>
          <p:cNvPr id="692" name="Google Shape;692;p5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ELIMINATION OF AMBIGUITY</a:t>
            </a:r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</a:t>
            </a:r>
            <a:endParaRPr/>
          </a:p>
          <a:p>
            <a:pPr marL="273050" lvl="0" indent="-1663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Grammar is ambiguous if there are multiple parse trees for the same sentence.</a:t>
            </a:r>
            <a:endParaRPr/>
          </a:p>
          <a:p>
            <a:pPr marL="273050" lvl="0" indent="-1663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1663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Disambiguation</a:t>
            </a:r>
            <a:endParaRPr/>
          </a:p>
          <a:p>
            <a:pPr marL="273050" lvl="0" indent="-1663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Express Preference for one parse tree over others</a:t>
            </a:r>
            <a:endParaRPr/>
          </a:p>
          <a:p>
            <a:pPr marL="639762" lvl="1" indent="-27304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lang="en-US" sz="21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Add disambiguating rule into the grammar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</a:t>
            </a:r>
            <a:endParaRPr/>
          </a:p>
        </p:txBody>
      </p:sp>
      <p:sp>
        <p:nvSpPr>
          <p:cNvPr id="698" name="Google Shape;698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Each non-terminal corresponds to a procedure.</a:t>
            </a:r>
            <a:endParaRPr/>
          </a:p>
          <a:p>
            <a:pPr marL="273050" lvl="0" indent="-1663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Ex:  	A → aBb	(This is only the production rule for A)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endParaRPr sz="11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A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- match the current token with a, and move to the next token;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- call ‘B’;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- match the current token with b, and move to the next token;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}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/>
          </a:p>
        </p:txBody>
      </p:sp>
      <p:sp>
        <p:nvSpPr>
          <p:cNvPr id="699" name="Google Shape;699;p5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9"/>
          <p:cNvSpPr txBox="1">
            <a:spLocks noGrp="1"/>
          </p:cNvSpPr>
          <p:nvPr>
            <p:ph type="title"/>
          </p:nvPr>
        </p:nvSpPr>
        <p:spPr>
          <a:xfrm>
            <a:off x="228600" y="-1524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 (CONT.)</a:t>
            </a:r>
            <a:endParaRPr/>
          </a:p>
        </p:txBody>
      </p:sp>
      <p:sp>
        <p:nvSpPr>
          <p:cNvPr id="705" name="Google Shape;705;p59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602662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→ aBb  |  bAB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A 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case of the current token {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‘a’:   - match the current token with a, and move to the next token;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   - call ‘B’;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   - match the current token with b, and move to the next token;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‘b’:   - match the current token with b, and move to the next token;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   - call ‘A’;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            - call ‘B’;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}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16637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6" name="Google Shape;706;p5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 (CONT.)</a:t>
            </a:r>
            <a:endParaRPr/>
          </a:p>
        </p:txBody>
      </p:sp>
      <p:sp>
        <p:nvSpPr>
          <p:cNvPr id="712" name="Google Shape;712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to apply ε-productions.</a:t>
            </a:r>
            <a:endParaRPr/>
          </a:p>
          <a:p>
            <a:pPr marL="273050" lvl="0" indent="-16637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A → aA | bB | ε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all other productions fail, we should apply an ε-production. For example, if the current token is not a or b, we may apply the ε-production.</a:t>
            </a:r>
            <a:endParaRPr/>
          </a:p>
          <a:p>
            <a:pPr marL="27305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Most correct choice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We should apply an ε-production for a non-terminal A when the current token is in the follow set of A (which terminals can follow A in the sentential forms).</a:t>
            </a:r>
            <a:endParaRPr/>
          </a:p>
        </p:txBody>
      </p:sp>
      <p:sp>
        <p:nvSpPr>
          <p:cNvPr id="713" name="Google Shape;713;p6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 (EXAMPLE)</a:t>
            </a:r>
            <a:endParaRPr/>
          </a:p>
        </p:txBody>
      </p:sp>
      <p:sp>
        <p:nvSpPr>
          <p:cNvPr id="719" name="Google Shape;719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lvl="0" indent="-2730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</a:pPr>
            <a:r>
              <a:rPr lang="en-US" sz="1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→ aBe | cBd  |  C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</a:pPr>
            <a:r>
              <a:rPr lang="en-US" sz="1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→ bB | ε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</a:pPr>
            <a:r>
              <a:rPr lang="en-US" sz="1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 → f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		</a:t>
            </a:r>
            <a:r>
              <a:rPr lang="en-US" sz="900" b="1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C</a:t>
            </a: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	match the current token with f, 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1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A</a:t>
            </a: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						and move to the next token; }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case of the current token {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 a:	- match the current token with a,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and move to the next token;		</a:t>
            </a:r>
            <a:r>
              <a:rPr lang="en-US" sz="900" b="1" i="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B</a:t>
            </a: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 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- call B;				     case of the current token {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- match the current token with e,		             b:	- match the current token with b,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and move to the next token;			  and move to the next token;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c:	- match the current token with c,			- call B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and move to the next token;		            </a:t>
            </a:r>
            <a:r>
              <a:rPr lang="en-US" sz="900" b="0" i="0" u="none">
                <a:solidFill>
                  <a:schemeClr val="accen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e,d:  do nothing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- call B;				     }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- match the current token with d,		}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and move to the next token;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 </a:t>
            </a:r>
            <a:r>
              <a:rPr lang="en-US" sz="9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f: 	- call C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}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endParaRPr sz="9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endParaRPr sz="9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10"/>
              <a:buNone/>
            </a:pPr>
            <a:endParaRPr sz="13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10"/>
              <a:buNone/>
            </a:pPr>
            <a:r>
              <a:rPr lang="en-US" sz="13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/>
          </a:p>
        </p:txBody>
      </p:sp>
      <p:cxnSp>
        <p:nvCxnSpPr>
          <p:cNvPr id="720" name="Google Shape;720;p61"/>
          <p:cNvCxnSpPr/>
          <p:nvPr/>
        </p:nvCxnSpPr>
        <p:spPr>
          <a:xfrm rot="10800000">
            <a:off x="6096000" y="4724400"/>
            <a:ext cx="211137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1" name="Google Shape;721;p61"/>
          <p:cNvSpPr txBox="1"/>
          <p:nvPr/>
        </p:nvSpPr>
        <p:spPr>
          <a:xfrm>
            <a:off x="6324600" y="5105400"/>
            <a:ext cx="17621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set of B </a:t>
            </a:r>
            <a:endParaRPr/>
          </a:p>
        </p:txBody>
      </p:sp>
      <p:cxnSp>
        <p:nvCxnSpPr>
          <p:cNvPr id="722" name="Google Shape;722;p61"/>
          <p:cNvCxnSpPr/>
          <p:nvPr/>
        </p:nvCxnSpPr>
        <p:spPr>
          <a:xfrm rot="10800000">
            <a:off x="1371600" y="5791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3" name="Google Shape;723;p61"/>
          <p:cNvSpPr txBox="1"/>
          <p:nvPr/>
        </p:nvSpPr>
        <p:spPr>
          <a:xfrm>
            <a:off x="1600200" y="5943600"/>
            <a:ext cx="14430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set of C</a:t>
            </a:r>
            <a:endParaRPr/>
          </a:p>
        </p:txBody>
      </p:sp>
      <p:sp>
        <p:nvSpPr>
          <p:cNvPr id="724" name="Google Shape;724;p6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FUNCTION</a:t>
            </a:r>
            <a:endParaRPr/>
          </a:p>
        </p:txBody>
      </p:sp>
      <p:sp>
        <p:nvSpPr>
          <p:cNvPr id="730" name="Google Shape;730;p6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pic>
        <p:nvPicPr>
          <p:cNvPr id="731" name="Google Shape;73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447800"/>
            <a:ext cx="63341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2"/>
          <p:cNvSpPr txBox="1"/>
          <p:nvPr/>
        </p:nvSpPr>
        <p:spPr>
          <a:xfrm>
            <a:off x="1262062" y="5219700"/>
            <a:ext cx="30480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(E) =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(E’) =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(T) =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(T’) =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(F)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COMPUTING THE FIRST FUNCTION</a:t>
            </a:r>
            <a:endParaRPr/>
          </a:p>
        </p:txBody>
      </p:sp>
      <p:sp>
        <p:nvSpPr>
          <p:cNvPr id="738" name="Google Shape;738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8172450" cy="5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COMPUTE THE FIRST(</a:t>
            </a:r>
            <a:r>
              <a:rPr lang="en-US" sz="3000" b="1" i="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X1X2X3...XN</a:t>
            </a: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</p:txBody>
      </p:sp>
      <p:sp>
        <p:nvSpPr>
          <p:cNvPr id="746" name="Google Shape;746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6637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47" name="Google Shape;747;p64"/>
          <p:cNvPicPr preferRelativeResize="0"/>
          <p:nvPr/>
        </p:nvPicPr>
        <p:blipFill rotWithShape="1">
          <a:blip r:embed="rId3">
            <a:alphaModFix/>
          </a:blip>
          <a:srcRect r="5330"/>
          <a:stretch/>
        </p:blipFill>
        <p:spPr>
          <a:xfrm>
            <a:off x="533400" y="1066800"/>
            <a:ext cx="8512175" cy="5757862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- EXAMPLE </a:t>
            </a:r>
            <a:endParaRPr/>
          </a:p>
        </p:txBody>
      </p:sp>
      <p:sp>
        <p:nvSpPr>
          <p:cNvPr id="755" name="Google Shape;755;p6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414655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 🡪 i  | c | n T S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 🡪 P | a S | b S c S T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🡪 b |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c | R n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R S q</a:t>
            </a:r>
            <a:endParaRPr/>
          </a:p>
        </p:txBody>
      </p:sp>
      <p:sp>
        <p:nvSpPr>
          <p:cNvPr id="756" name="Google Shape;756;p65"/>
          <p:cNvSpPr txBox="1">
            <a:spLocks noGrp="1"/>
          </p:cNvSpPr>
          <p:nvPr>
            <p:ph type="body" idx="1"/>
          </p:nvPr>
        </p:nvSpPr>
        <p:spPr>
          <a:xfrm>
            <a:off x="4038600" y="3581400"/>
            <a:ext cx="4114800" cy="325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FIRST(P)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FIRST(Q) =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FIRST(R)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</a:t>
            </a:r>
            <a:endParaRPr/>
          </a:p>
        </p:txBody>
      </p:sp>
      <p:sp>
        <p:nvSpPr>
          <p:cNvPr id="757" name="Google Shape;757;p6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- EXAMPLE </a:t>
            </a:r>
            <a:endParaRPr/>
          </a:p>
        </p:txBody>
      </p:sp>
      <p:sp>
        <p:nvSpPr>
          <p:cNvPr id="764" name="Google Shape;764;p66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414655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 🡪 i  | c | n T S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 🡪 P | a S | b S c S T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🡪 b |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c | R n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R S q</a:t>
            </a:r>
            <a:endParaRPr/>
          </a:p>
        </p:txBody>
      </p:sp>
      <p:sp>
        <p:nvSpPr>
          <p:cNvPr id="765" name="Google Shape;765;p6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766" name="Google Shape;766;p66"/>
          <p:cNvSpPr txBox="1"/>
          <p:nvPr/>
        </p:nvSpPr>
        <p:spPr>
          <a:xfrm>
            <a:off x="3810000" y="3352800"/>
            <a:ext cx="4114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FIRST(P) = {i,c,n}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FIRST(Q) = {i,c,n,a,b}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FIRST(R) = {b,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{c,b,n,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{b,c,n,q}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- EXAMPLE</a:t>
            </a:r>
            <a:endParaRPr/>
          </a:p>
        </p:txBody>
      </p:sp>
      <p:sp>
        <p:nvSpPr>
          <p:cNvPr id="773" name="Google Shape;773;p67"/>
          <p:cNvSpPr txBox="1">
            <a:spLocks noGrp="1"/>
          </p:cNvSpPr>
          <p:nvPr>
            <p:ph type="body" idx="1"/>
          </p:nvPr>
        </p:nvSpPr>
        <p:spPr>
          <a:xfrm>
            <a:off x="533400" y="19812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a S e | S T S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R S e | Q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🡪 r S r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 🡪 S T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</p:txBody>
      </p:sp>
      <p:sp>
        <p:nvSpPr>
          <p:cNvPr id="774" name="Google Shape;774;p67"/>
          <p:cNvSpPr txBox="1">
            <a:spLocks noGrp="1"/>
          </p:cNvSpPr>
          <p:nvPr>
            <p:ph type="body" idx="1"/>
          </p:nvPr>
        </p:nvSpPr>
        <p:spPr>
          <a:xfrm>
            <a:off x="4845050" y="3352800"/>
            <a:ext cx="414655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FIRST(R)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FIRST(Q) =</a:t>
            </a:r>
            <a:endParaRPr/>
          </a:p>
        </p:txBody>
      </p:sp>
      <p:sp>
        <p:nvSpPr>
          <p:cNvPr id="775" name="Google Shape;775;p6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RESOLVING PROBLEMS: AMBIGUOUS GRAMMARS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457200" y="1143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grammar segment: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1676400" y="1600200"/>
            <a:ext cx="51816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 (any other statement)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447800" y="2971800"/>
            <a:ext cx="7391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E1 </a:t>
            </a:r>
            <a:r>
              <a:rPr lang="en-US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S1 else if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 </a:t>
            </a:r>
            <a:r>
              <a:rPr lang="en-US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</a:t>
            </a:r>
            <a:r>
              <a:rPr lang="en-US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1600200" y="3581400"/>
            <a:ext cx="441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parse tree:</a:t>
            </a:r>
            <a:endParaRPr/>
          </a:p>
        </p:txBody>
      </p:sp>
      <p:grpSp>
        <p:nvGrpSpPr>
          <p:cNvPr id="224" name="Google Shape;224;p23"/>
          <p:cNvGrpSpPr/>
          <p:nvPr/>
        </p:nvGrpSpPr>
        <p:grpSpPr>
          <a:xfrm>
            <a:off x="304800" y="4191000"/>
            <a:ext cx="8001000" cy="2073275"/>
            <a:chOff x="576" y="2640"/>
            <a:chExt cx="5040" cy="1306"/>
          </a:xfrm>
        </p:grpSpPr>
        <p:grpSp>
          <p:nvGrpSpPr>
            <p:cNvPr id="225" name="Google Shape;225;p23"/>
            <p:cNvGrpSpPr/>
            <p:nvPr/>
          </p:nvGrpSpPr>
          <p:grpSpPr>
            <a:xfrm>
              <a:off x="576" y="2640"/>
              <a:ext cx="5040" cy="1306"/>
              <a:chOff x="720" y="2640"/>
              <a:chExt cx="5040" cy="1306"/>
            </a:xfrm>
          </p:grpSpPr>
          <p:sp>
            <p:nvSpPr>
              <p:cNvPr id="226" name="Google Shape;226;p23"/>
              <p:cNvSpPr txBox="1"/>
              <p:nvPr/>
            </p:nvSpPr>
            <p:spPr>
              <a:xfrm>
                <a:off x="3792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227" name="Google Shape;227;p23"/>
              <p:cNvSpPr txBox="1"/>
              <p:nvPr/>
            </p:nvSpPr>
            <p:spPr>
              <a:xfrm>
                <a:off x="1536" y="264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228" name="Google Shape;228;p23"/>
              <p:cNvSpPr txBox="1"/>
              <p:nvPr/>
            </p:nvSpPr>
            <p:spPr>
              <a:xfrm>
                <a:off x="2448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229" name="Google Shape;229;p23"/>
              <p:cNvSpPr txBox="1"/>
              <p:nvPr/>
            </p:nvSpPr>
            <p:spPr>
              <a:xfrm>
                <a:off x="1344" y="29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sp>
            <p:nvSpPr>
              <p:cNvPr id="230" name="Google Shape;230;p23"/>
              <p:cNvSpPr txBox="1"/>
              <p:nvPr/>
            </p:nvSpPr>
            <p:spPr>
              <a:xfrm>
                <a:off x="3600" y="336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grpSp>
            <p:nvGrpSpPr>
              <p:cNvPr id="231" name="Google Shape;231;p23"/>
              <p:cNvGrpSpPr/>
              <p:nvPr/>
            </p:nvGrpSpPr>
            <p:grpSpPr>
              <a:xfrm>
                <a:off x="1248" y="3168"/>
                <a:ext cx="528" cy="394"/>
                <a:chOff x="3504" y="3456"/>
                <a:chExt cx="528" cy="394"/>
              </a:xfrm>
            </p:grpSpPr>
            <p:cxnSp>
              <p:nvCxnSpPr>
                <p:cNvPr id="232" name="Google Shape;232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3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235" name="Google Shape;235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36" name="Google Shape;236;p23"/>
              <p:cNvGrpSpPr/>
              <p:nvPr/>
            </p:nvGrpSpPr>
            <p:grpSpPr>
              <a:xfrm>
                <a:off x="3504" y="3552"/>
                <a:ext cx="528" cy="394"/>
                <a:chOff x="3504" y="3456"/>
                <a:chExt cx="528" cy="394"/>
              </a:xfrm>
            </p:grpSpPr>
            <p:cxnSp>
              <p:nvCxnSpPr>
                <p:cNvPr id="237" name="Google Shape;237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39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240" name="Google Shape;240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41" name="Google Shape;241;p23"/>
              <p:cNvGrpSpPr/>
              <p:nvPr/>
            </p:nvGrpSpPr>
            <p:grpSpPr>
              <a:xfrm>
                <a:off x="5232" y="3504"/>
                <a:ext cx="528" cy="394"/>
                <a:chOff x="3504" y="3456"/>
                <a:chExt cx="528" cy="394"/>
              </a:xfrm>
            </p:grpSpPr>
            <p:cxnSp>
              <p:nvCxnSpPr>
                <p:cNvPr id="242" name="Google Shape;242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245" name="Google Shape;245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46" name="Google Shape;246;p23"/>
              <p:cNvGrpSpPr/>
              <p:nvPr/>
            </p:nvGrpSpPr>
            <p:grpSpPr>
              <a:xfrm>
                <a:off x="2352" y="3168"/>
                <a:ext cx="528" cy="394"/>
                <a:chOff x="3504" y="3456"/>
                <a:chExt cx="528" cy="394"/>
              </a:xfrm>
            </p:grpSpPr>
            <p:cxnSp>
              <p:nvCxnSpPr>
                <p:cNvPr id="247" name="Google Shape;247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250" name="Google Shape;250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51" name="Google Shape;251;p23"/>
              <p:cNvGrpSpPr/>
              <p:nvPr/>
            </p:nvGrpSpPr>
            <p:grpSpPr>
              <a:xfrm>
                <a:off x="4464" y="3504"/>
                <a:ext cx="528" cy="394"/>
                <a:chOff x="3504" y="3456"/>
                <a:chExt cx="528" cy="394"/>
              </a:xfrm>
            </p:grpSpPr>
            <p:cxnSp>
              <p:nvCxnSpPr>
                <p:cNvPr id="252" name="Google Shape;252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255" name="Google Shape;255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sp>
            <p:nvSpPr>
              <p:cNvPr id="256" name="Google Shape;256;p23"/>
              <p:cNvSpPr txBox="1"/>
              <p:nvPr/>
            </p:nvSpPr>
            <p:spPr>
              <a:xfrm>
                <a:off x="19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257" name="Google Shape;257;p23"/>
              <p:cNvSpPr txBox="1"/>
              <p:nvPr/>
            </p:nvSpPr>
            <p:spPr>
              <a:xfrm>
                <a:off x="4080" y="3360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258" name="Google Shape;258;p23"/>
              <p:cNvSpPr txBox="1"/>
              <p:nvPr/>
            </p:nvSpPr>
            <p:spPr>
              <a:xfrm>
                <a:off x="31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259" name="Google Shape;259;p23"/>
              <p:cNvSpPr txBox="1"/>
              <p:nvPr/>
            </p:nvSpPr>
            <p:spPr>
              <a:xfrm>
                <a:off x="4944" y="3312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260" name="Google Shape;260;p23"/>
              <p:cNvSpPr txBox="1"/>
              <p:nvPr/>
            </p:nvSpPr>
            <p:spPr>
              <a:xfrm>
                <a:off x="7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261" name="Google Shape;261;p23"/>
              <p:cNvSpPr txBox="1"/>
              <p:nvPr/>
            </p:nvSpPr>
            <p:spPr>
              <a:xfrm>
                <a:off x="3120" y="3408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262" name="Google Shape;262;p23"/>
              <p:cNvSpPr txBox="1"/>
              <p:nvPr/>
            </p:nvSpPr>
            <p:spPr>
              <a:xfrm>
                <a:off x="4560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263" name="Google Shape;263;p23"/>
              <p:cNvSpPr txBox="1"/>
              <p:nvPr/>
            </p:nvSpPr>
            <p:spPr>
              <a:xfrm>
                <a:off x="5328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</p:grpSp>
        <p:cxnSp>
          <p:nvCxnSpPr>
            <p:cNvPr id="264" name="Google Shape;264;p23"/>
            <p:cNvCxnSpPr/>
            <p:nvPr/>
          </p:nvCxnSpPr>
          <p:spPr>
            <a:xfrm flipH="1">
              <a:off x="912" y="2784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" name="Google Shape;265;p23"/>
            <p:cNvCxnSpPr/>
            <p:nvPr/>
          </p:nvCxnSpPr>
          <p:spPr>
            <a:xfrm flipH="1">
              <a:off x="1440" y="2880"/>
              <a:ext cx="96" cy="9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10800000">
              <a:off x="1776" y="2736"/>
              <a:ext cx="187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" name="Google Shape;267;p23"/>
            <p:cNvCxnSpPr/>
            <p:nvPr/>
          </p:nvCxnSpPr>
          <p:spPr>
            <a:xfrm rot="10800000">
              <a:off x="3840" y="3216"/>
              <a:ext cx="144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" name="Google Shape;268;p23"/>
            <p:cNvCxnSpPr/>
            <p:nvPr/>
          </p:nvCxnSpPr>
          <p:spPr>
            <a:xfrm rot="10800000">
              <a:off x="3936" y="3168"/>
              <a:ext cx="864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" name="Google Shape;269;p23"/>
            <p:cNvCxnSpPr/>
            <p:nvPr/>
          </p:nvCxnSpPr>
          <p:spPr>
            <a:xfrm>
              <a:off x="1632" y="2880"/>
              <a:ext cx="192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" name="Google Shape;270;p23"/>
            <p:cNvCxnSpPr/>
            <p:nvPr/>
          </p:nvCxnSpPr>
          <p:spPr>
            <a:xfrm rot="10800000">
              <a:off x="1728" y="2832"/>
              <a:ext cx="576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" name="Google Shape;271;p23"/>
            <p:cNvCxnSpPr/>
            <p:nvPr/>
          </p:nvCxnSpPr>
          <p:spPr>
            <a:xfrm flipH="1">
              <a:off x="3264" y="3168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2" name="Google Shape;272;p23"/>
            <p:cNvCxnSpPr/>
            <p:nvPr/>
          </p:nvCxnSpPr>
          <p:spPr>
            <a:xfrm flipH="1">
              <a:off x="3648" y="3216"/>
              <a:ext cx="144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3" name="Google Shape;273;p23"/>
            <p:cNvCxnSpPr/>
            <p:nvPr/>
          </p:nvCxnSpPr>
          <p:spPr>
            <a:xfrm rot="10800000">
              <a:off x="3984" y="3072"/>
              <a:ext cx="115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4" name="Google Shape;274;p23"/>
            <p:cNvCxnSpPr/>
            <p:nvPr/>
          </p:nvCxnSpPr>
          <p:spPr>
            <a:xfrm rot="10800000">
              <a:off x="1776" y="2784"/>
              <a:ext cx="1200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" name="Google Shape;275;p23"/>
            <p:cNvCxnSpPr/>
            <p:nvPr/>
          </p:nvCxnSpPr>
          <p:spPr>
            <a:xfrm rot="10800000">
              <a:off x="3888" y="3216"/>
              <a:ext cx="528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76" name="Google Shape;276;p2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- EXAMPLE</a:t>
            </a:r>
            <a:endParaRPr/>
          </a:p>
        </p:txBody>
      </p:sp>
      <p:sp>
        <p:nvSpPr>
          <p:cNvPr id="782" name="Google Shape;782;p68"/>
          <p:cNvSpPr txBox="1">
            <a:spLocks noGrp="1"/>
          </p:cNvSpPr>
          <p:nvPr>
            <p:ph type="body" idx="1"/>
          </p:nvPr>
        </p:nvSpPr>
        <p:spPr>
          <a:xfrm>
            <a:off x="533400" y="19812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a S e | S T S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R S e | Q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🡪 r S r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 🡪 S T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</p:txBody>
      </p:sp>
      <p:sp>
        <p:nvSpPr>
          <p:cNvPr id="783" name="Google Shape;783;p6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784" name="Google Shape;784;p68"/>
          <p:cNvSpPr txBox="1"/>
          <p:nvPr/>
        </p:nvSpPr>
        <p:spPr>
          <a:xfrm>
            <a:off x="4845050" y="3276600"/>
            <a:ext cx="41465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{a}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FIRST(R) = {r,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{r, a,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FIRST(Q) = {a,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 SETS</a:t>
            </a:r>
            <a:endParaRPr/>
          </a:p>
        </p:txBody>
      </p:sp>
      <p:sp>
        <p:nvSpPr>
          <p:cNvPr id="791" name="Google Shape;791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FOLLOW(A) is the set of terminals (including end marker of input - $) that may follow non-terminal A in some sentential form.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FOLLOW(A) = {c | S </a:t>
            </a:r>
            <a:r>
              <a:rPr lang="en-US" sz="3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⇒</a:t>
            </a:r>
            <a:r>
              <a:rPr lang="en-US" sz="2400" b="0" i="0" u="none" baseline="30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…Ac…} ∪ {$} if S </a:t>
            </a:r>
            <a:r>
              <a:rPr lang="en-US" sz="3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⇒</a:t>
            </a:r>
            <a:r>
              <a:rPr lang="en-US" sz="2400" b="0" i="0" u="none" baseline="30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…A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example, consider L </a:t>
            </a:r>
            <a:r>
              <a:rPr lang="en-US" sz="3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⇒</a:t>
            </a:r>
            <a:r>
              <a:rPr lang="en-US" sz="2400" b="0" i="0" u="none" baseline="30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(())(L)L </a:t>
            </a:r>
            <a:endParaRPr/>
          </a:p>
          <a:p>
            <a:pPr marL="639762" lvl="1" indent="-273049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lang="en-US" sz="21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Both ‘)’ and end of file can follow L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NOTE: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</a:t>
            </a:r>
            <a:r>
              <a:rPr lang="en-US" sz="2400" b="1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never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 FOLLOW sets</a:t>
            </a:r>
            <a:endParaRPr/>
          </a:p>
          <a:p>
            <a:pPr marL="273050" lvl="0" indent="-16637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92" name="Google Shape;792;p6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COMPUTING FOLLOW(A)</a:t>
            </a:r>
            <a:endParaRPr/>
          </a:p>
        </p:txBody>
      </p:sp>
      <p:sp>
        <p:nvSpPr>
          <p:cNvPr id="799" name="Google Shape;799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 A is start symbol, put $ in FOLLOW(A)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Productions of the form B 🡪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lang="en-US" sz="21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Add FIRST(</a:t>
            </a:r>
            <a:r>
              <a:rPr lang="en-US" sz="21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1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– {</a:t>
            </a:r>
            <a:r>
              <a:rPr lang="en-US" sz="21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1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 to FOLLOW(A)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Productions of the form B 🡪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or 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B 🡪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where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⇒</a:t>
            </a:r>
            <a:r>
              <a:rPr lang="en-US" sz="2400" b="0" i="0" u="none" baseline="30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*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lang="en-US" sz="21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Add FOLLOW(B) to FOLLOW(A)</a:t>
            </a:r>
            <a:endParaRPr/>
          </a:p>
        </p:txBody>
      </p:sp>
      <p:sp>
        <p:nvSpPr>
          <p:cNvPr id="800" name="Google Shape;800;p7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07" name="Google Shape;807;p71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431165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T 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+ T 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F 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* F 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🡪 ( E ) | id</a:t>
            </a:r>
            <a:endParaRPr/>
          </a:p>
          <a:p>
            <a:pPr marL="273050" lvl="0" indent="-1752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 {(, id}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{+,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{(, id}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{*,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FIRST(F) = {(, id}}</a:t>
            </a:r>
            <a:endParaRPr/>
          </a:p>
        </p:txBody>
      </p:sp>
      <p:sp>
        <p:nvSpPr>
          <p:cNvPr id="808" name="Google Shape;808;p71"/>
          <p:cNvSpPr txBox="1">
            <a:spLocks noGrp="1"/>
          </p:cNvSpPr>
          <p:nvPr>
            <p:ph type="body" idx="1"/>
          </p:nvPr>
        </p:nvSpPr>
        <p:spPr>
          <a:xfrm>
            <a:off x="4845050" y="10668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 {$}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FOLLOW(F) =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609600" y="60960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 first non-terminal is the start symbol</a:t>
            </a:r>
            <a:endParaRPr/>
          </a:p>
        </p:txBody>
      </p:sp>
      <p:sp>
        <p:nvSpPr>
          <p:cNvPr id="810" name="Google Shape;810;p71"/>
          <p:cNvSpPr txBox="1"/>
          <p:nvPr/>
        </p:nvSpPr>
        <p:spPr>
          <a:xfrm>
            <a:off x="5548312" y="4038600"/>
            <a:ext cx="184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rule #1</a:t>
            </a:r>
            <a:endParaRPr/>
          </a:p>
        </p:txBody>
      </p:sp>
      <p:sp>
        <p:nvSpPr>
          <p:cNvPr id="811" name="Google Shape;811;p71"/>
          <p:cNvSpPr txBox="1"/>
          <p:nvPr/>
        </p:nvSpPr>
        <p:spPr>
          <a:xfrm>
            <a:off x="3613150" y="4772025"/>
            <a:ext cx="51181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A is start symbol, put $ in FOLLOW(A)</a:t>
            </a:r>
            <a:endParaRPr/>
          </a:p>
        </p:txBody>
      </p:sp>
      <p:sp>
        <p:nvSpPr>
          <p:cNvPr id="812" name="Google Shape;812;p7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19" name="Google Shape;819;p72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43116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T 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+ T 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F 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* F 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🡪 ( E ) | id</a:t>
            </a:r>
            <a:endParaRPr/>
          </a:p>
          <a:p>
            <a:pPr marL="273050" lvl="0" indent="-1752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 {(, id}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{+,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{(, id}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{*,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FIRST(F) = {(, id}}</a:t>
            </a:r>
            <a:endParaRPr/>
          </a:p>
        </p:txBody>
      </p:sp>
      <p:sp>
        <p:nvSpPr>
          <p:cNvPr id="820" name="Google Shape;820;p72"/>
          <p:cNvSpPr txBox="1">
            <a:spLocks noGrp="1"/>
          </p:cNvSpPr>
          <p:nvPr>
            <p:ph type="body" idx="1"/>
          </p:nvPr>
        </p:nvSpPr>
        <p:spPr>
          <a:xfrm>
            <a:off x="4845050" y="10668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 {$, )}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 {+}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FOLLOW(F) = {*} </a:t>
            </a:r>
            <a:endParaRPr/>
          </a:p>
        </p:txBody>
      </p:sp>
      <p:sp>
        <p:nvSpPr>
          <p:cNvPr id="821" name="Google Shape;821;p72"/>
          <p:cNvSpPr txBox="1"/>
          <p:nvPr/>
        </p:nvSpPr>
        <p:spPr>
          <a:xfrm>
            <a:off x="5867400" y="5181600"/>
            <a:ext cx="184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rule #2</a:t>
            </a:r>
            <a:endParaRPr/>
          </a:p>
        </p:txBody>
      </p:sp>
      <p:sp>
        <p:nvSpPr>
          <p:cNvPr id="822" name="Google Shape;822;p72"/>
          <p:cNvSpPr txBox="1"/>
          <p:nvPr/>
        </p:nvSpPr>
        <p:spPr>
          <a:xfrm>
            <a:off x="3276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 startAt="2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Productions of the form B 🡪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990600" marR="0" lvl="1" indent="-533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 FIRST(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{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to FOLLOW(A)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30" name="Google Shape;830;p73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43116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T 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+ T 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F 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* F 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🡪 ( E ) | id</a:t>
            </a:r>
            <a:endParaRPr/>
          </a:p>
          <a:p>
            <a:pPr marL="273050" lvl="0" indent="-1752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 {(, id}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{+,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{(, id}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{*,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FIRST(F) = {(, id}}</a:t>
            </a:r>
            <a:endParaRPr/>
          </a:p>
        </p:txBody>
      </p:sp>
      <p:sp>
        <p:nvSpPr>
          <p:cNvPr id="831" name="Google Shape;831;p73"/>
          <p:cNvSpPr txBox="1">
            <a:spLocks noGrp="1"/>
          </p:cNvSpPr>
          <p:nvPr>
            <p:ph type="body" idx="1"/>
          </p:nvPr>
        </p:nvSpPr>
        <p:spPr>
          <a:xfrm>
            <a:off x="4419600" y="1066800"/>
            <a:ext cx="4572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 {$, )}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FOLLOW(E′) = FOLLOW(E) </a:t>
            </a:r>
            <a:endParaRPr/>
          </a:p>
          <a:p>
            <a:pPr marL="639762" lvl="1" indent="-2730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= {$, )}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 {+} 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∪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FOLLOW(E′)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{+, $, )} </a:t>
            </a:r>
            <a:endParaRPr sz="20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FOLLOW(T′) = FOLLOW(T)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 = 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{+, $, )} </a:t>
            </a:r>
            <a:endParaRPr sz="20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FOLLOW(F) = {*} 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∪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FOLLOW(T′)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= 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{*, +, $, )} </a:t>
            </a:r>
            <a:endParaRPr/>
          </a:p>
        </p:txBody>
      </p:sp>
      <p:sp>
        <p:nvSpPr>
          <p:cNvPr id="832" name="Google Shape;832;p73"/>
          <p:cNvSpPr txBox="1"/>
          <p:nvPr/>
        </p:nvSpPr>
        <p:spPr>
          <a:xfrm>
            <a:off x="5867400" y="5029200"/>
            <a:ext cx="1843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rule #3</a:t>
            </a:r>
            <a:endParaRPr/>
          </a:p>
        </p:txBody>
      </p:sp>
      <p:sp>
        <p:nvSpPr>
          <p:cNvPr id="833" name="Google Shape;833;p73"/>
          <p:cNvSpPr txBox="1"/>
          <p:nvPr/>
        </p:nvSpPr>
        <p:spPr>
          <a:xfrm>
            <a:off x="3505200" y="5638800"/>
            <a:ext cx="5486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 startAt="3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Productions of the form B 🡪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or 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B 🡪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⇒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marL="990600" marR="0" lvl="1" indent="-533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FOLLOW(B) to FOLLOW(A)</a:t>
            </a:r>
            <a:endParaRPr/>
          </a:p>
        </p:txBody>
      </p:sp>
      <p:sp>
        <p:nvSpPr>
          <p:cNvPr id="834" name="Google Shape;834;p7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41" name="Google Shape;841;p74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( A)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🡪 T E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&amp; T E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( A ) | a | b | c</a:t>
            </a:r>
            <a:endParaRPr/>
          </a:p>
          <a:p>
            <a:pPr marL="273050" lvl="0" indent="-17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39762" lvl="1" indent="-27304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</a:t>
            </a:r>
            <a:endParaRPr/>
          </a:p>
          <a:p>
            <a:pPr marL="639762" lvl="1" indent="-27304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</a:t>
            </a:r>
            <a:endParaRPr/>
          </a:p>
          <a:p>
            <a:pPr marL="639762" lvl="1" indent="-27304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FIRST(A) =</a:t>
            </a:r>
            <a:endParaRPr/>
          </a:p>
          <a:p>
            <a:pPr marL="639762" lvl="1" indent="-27304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</a:t>
            </a:r>
            <a:endParaRPr/>
          </a:p>
        </p:txBody>
      </p:sp>
      <p:sp>
        <p:nvSpPr>
          <p:cNvPr id="842" name="Google Shape;842;p74"/>
          <p:cNvSpPr txBox="1">
            <a:spLocks noGrp="1"/>
          </p:cNvSpPr>
          <p:nvPr>
            <p:ph type="body" idx="1"/>
          </p:nvPr>
        </p:nvSpPr>
        <p:spPr>
          <a:xfrm>
            <a:off x="533400" y="4559300"/>
            <a:ext cx="414655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2" indent="-1825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FOLLOW(S) =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FOLLOW(A) =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</a:t>
            </a:r>
            <a:endParaRPr/>
          </a:p>
          <a:p>
            <a:pPr marL="914400" lvl="2" indent="-182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</a:t>
            </a:r>
            <a:endParaRPr/>
          </a:p>
        </p:txBody>
      </p:sp>
      <p:sp>
        <p:nvSpPr>
          <p:cNvPr id="843" name="Google Shape;843;p7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50" name="Google Shape;850;p75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6705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( A)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🡪 T E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&amp; T E |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( A ) | a | b | c</a:t>
            </a:r>
            <a:endParaRPr/>
          </a:p>
          <a:p>
            <a:pPr marL="273050" lvl="0" indent="-1752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{(,a,b,c}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 {&amp;,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FIRST(A) = {(,a,b,c}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{(,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lvl="0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FOLLOW(S) = {$}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FOLLOW(A) = { ) 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 FOLLOW(A) = { ) 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 FIRST(E) ∪ FOLLOW(E) = {&amp;, )}</a:t>
            </a:r>
            <a:endParaRPr/>
          </a:p>
        </p:txBody>
      </p:sp>
      <p:sp>
        <p:nvSpPr>
          <p:cNvPr id="851" name="Google Shape;851;p7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58" name="Google Shape;858;p76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43116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a S e | B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🡪 b B C f | C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 🡪 c C g | d | 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1752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FIRST(C)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FIRST(B)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</a:t>
            </a:r>
            <a:endParaRPr/>
          </a:p>
        </p:txBody>
      </p:sp>
      <p:sp>
        <p:nvSpPr>
          <p:cNvPr id="859" name="Google Shape;859;p76"/>
          <p:cNvSpPr txBox="1">
            <a:spLocks noGrp="1"/>
          </p:cNvSpPr>
          <p:nvPr>
            <p:ph type="body" idx="1"/>
          </p:nvPr>
        </p:nvSpPr>
        <p:spPr>
          <a:xfrm>
            <a:off x="4845050" y="10668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FOLLOW(C)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FOLLOW(B)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    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FOLLOW(S) = {$}       </a:t>
            </a:r>
            <a:endParaRPr/>
          </a:p>
        </p:txBody>
      </p:sp>
      <p:sp>
        <p:nvSpPr>
          <p:cNvPr id="860" name="Google Shape;860;p76"/>
          <p:cNvSpPr txBox="1"/>
          <p:nvPr/>
        </p:nvSpPr>
        <p:spPr>
          <a:xfrm>
            <a:off x="152400" y="4038600"/>
            <a:ext cx="7696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 first non-terminal is the start symbol</a:t>
            </a:r>
            <a:endParaRPr/>
          </a:p>
        </p:txBody>
      </p:sp>
      <p:sp>
        <p:nvSpPr>
          <p:cNvPr id="861" name="Google Shape;861;p76"/>
          <p:cNvSpPr txBox="1"/>
          <p:nvPr/>
        </p:nvSpPr>
        <p:spPr>
          <a:xfrm>
            <a:off x="1470025" y="4495800"/>
            <a:ext cx="51181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A is start symbol, put $ in FOLLOW(A)</a:t>
            </a:r>
            <a:endParaRPr/>
          </a:p>
        </p:txBody>
      </p:sp>
      <p:sp>
        <p:nvSpPr>
          <p:cNvPr id="862" name="Google Shape;862;p7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sp>
        <p:nvSpPr>
          <p:cNvPr id="863" name="Google Shape;863;p76"/>
          <p:cNvSpPr txBox="1"/>
          <p:nvPr/>
        </p:nvSpPr>
        <p:spPr>
          <a:xfrm>
            <a:off x="1470025" y="4876800"/>
            <a:ext cx="495935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Productions of the form B 🡪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990600" marR="0" lvl="1" indent="-533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 FIRST(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{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to FOLLOW(A)</a:t>
            </a:r>
            <a:endParaRPr/>
          </a:p>
        </p:txBody>
      </p:sp>
      <p:sp>
        <p:nvSpPr>
          <p:cNvPr id="864" name="Google Shape;864;p76"/>
          <p:cNvSpPr txBox="1"/>
          <p:nvPr/>
        </p:nvSpPr>
        <p:spPr>
          <a:xfrm>
            <a:off x="1470025" y="5638800"/>
            <a:ext cx="714057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 startAt="3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Productions of the form B 🡪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or 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B 🡪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⇒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marL="990600" marR="0" lvl="1" indent="-533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FOLLOW(B) to FOLLOW(A)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71" name="Google Shape;871;p77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43116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a S e | </a:t>
            </a:r>
            <a:r>
              <a:rPr lang="en-US" sz="2200" b="0" i="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🡪 b B C f | </a:t>
            </a:r>
            <a:r>
              <a:rPr lang="en-US" sz="2200" b="0" i="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 🡪 c C g | d |  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273050" lvl="0" indent="-1752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FIRST(C) = {c,d,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FIRST(B) = {b,c,d,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{a,b,c,d,</a:t>
            </a: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</p:txBody>
      </p:sp>
      <p:sp>
        <p:nvSpPr>
          <p:cNvPr id="872" name="Google Shape;872;p77"/>
          <p:cNvSpPr txBox="1">
            <a:spLocks noGrp="1"/>
          </p:cNvSpPr>
          <p:nvPr>
            <p:ph type="body" idx="1"/>
          </p:nvPr>
        </p:nvSpPr>
        <p:spPr>
          <a:xfrm>
            <a:off x="4845050" y="9906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FOLLOW(C) =</a:t>
            </a:r>
            <a:endParaRPr/>
          </a:p>
          <a:p>
            <a:pPr marL="273050" lvl="0" indent="-1752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1752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FOLLOW(B) =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endParaRPr sz="2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lang="en-US" sz="2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FOLLOW(S) = {       }</a:t>
            </a:r>
            <a:endParaRPr/>
          </a:p>
        </p:txBody>
      </p:sp>
      <p:sp>
        <p:nvSpPr>
          <p:cNvPr id="873" name="Google Shape;873;p77"/>
          <p:cNvSpPr txBox="1"/>
          <p:nvPr/>
        </p:nvSpPr>
        <p:spPr>
          <a:xfrm>
            <a:off x="7162800" y="41148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$, e</a:t>
            </a:r>
            <a:endParaRPr/>
          </a:p>
        </p:txBody>
      </p:sp>
      <p:sp>
        <p:nvSpPr>
          <p:cNvPr id="874" name="Google Shape;874;p77"/>
          <p:cNvSpPr txBox="1"/>
          <p:nvPr/>
        </p:nvSpPr>
        <p:spPr>
          <a:xfrm>
            <a:off x="5716587" y="2835275"/>
            <a:ext cx="3049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{c,d} ∪ FOLLOW(S)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{c,d,e,$}</a:t>
            </a:r>
            <a:endParaRPr/>
          </a:p>
        </p:txBody>
      </p:sp>
      <p:sp>
        <p:nvSpPr>
          <p:cNvPr id="875" name="Google Shape;875;p77"/>
          <p:cNvSpPr txBox="1"/>
          <p:nvPr/>
        </p:nvSpPr>
        <p:spPr>
          <a:xfrm>
            <a:off x="5638800" y="1311275"/>
            <a:ext cx="294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{f,g} ∪ FOLLOW(B)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{c,d,e,f,g,$}</a:t>
            </a:r>
            <a:endParaRPr/>
          </a:p>
        </p:txBody>
      </p:sp>
      <p:sp>
        <p:nvSpPr>
          <p:cNvPr id="876" name="Google Shape;876;p7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:  WHAT HAPPENS WITH THIS STRING?</a:t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1295400" y="16002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if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1295400" y="2057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this parsed ?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1295400" y="2819400"/>
            <a:ext cx="25908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5638800" y="2895600"/>
            <a:ext cx="25908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4114800" y="3429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8"/>
          <p:cNvSpPr txBox="1">
            <a:spLocks noGrp="1"/>
          </p:cNvSpPr>
          <p:nvPr>
            <p:ph type="title"/>
          </p:nvPr>
        </p:nvSpPr>
        <p:spPr>
          <a:xfrm>
            <a:off x="609600" y="2362200"/>
            <a:ext cx="746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Schoolbook"/>
              <a:buNone/>
            </a:pPr>
            <a:r>
              <a:rPr lang="en-US" sz="48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QUESTIONS ?</a:t>
            </a:r>
            <a:endParaRPr/>
          </a:p>
        </p:txBody>
      </p:sp>
      <p:sp>
        <p:nvSpPr>
          <p:cNvPr id="882" name="Google Shape;882;p7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PARSE TREES: </a:t>
            </a:r>
            <a:r>
              <a:rPr lang="en-US" sz="3200" b="1" i="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IF E1 THEN  IF E2 THEN S1 ELSE S2</a:t>
            </a:r>
            <a:br>
              <a:rPr lang="en-US" sz="3200" b="1" i="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</a:b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1295400" y="1371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1:</a:t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2667000" y="4419600"/>
            <a:ext cx="5562600" cy="2073275"/>
            <a:chOff x="576" y="2640"/>
            <a:chExt cx="3504" cy="1306"/>
          </a:xfrm>
        </p:grpSpPr>
        <p:sp>
          <p:nvSpPr>
            <p:cNvPr id="297" name="Google Shape;297;p25"/>
            <p:cNvSpPr txBox="1"/>
            <p:nvPr/>
          </p:nvSpPr>
          <p:spPr>
            <a:xfrm>
              <a:off x="3648" y="297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298" name="Google Shape;298;p25"/>
            <p:cNvSpPr txBox="1"/>
            <p:nvPr/>
          </p:nvSpPr>
          <p:spPr>
            <a:xfrm>
              <a:off x="1392" y="264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2304" y="297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1200" y="292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301" name="Google Shape;301;p25"/>
            <p:cNvGrpSpPr/>
            <p:nvPr/>
          </p:nvGrpSpPr>
          <p:grpSpPr>
            <a:xfrm>
              <a:off x="1104" y="3168"/>
              <a:ext cx="528" cy="394"/>
              <a:chOff x="3504" y="3456"/>
              <a:chExt cx="528" cy="394"/>
            </a:xfrm>
          </p:grpSpPr>
          <p:cxnSp>
            <p:nvCxnSpPr>
              <p:cNvPr id="302" name="Google Shape;302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05" name="Google Shape;305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306" name="Google Shape;306;p25"/>
            <p:cNvGrpSpPr/>
            <p:nvPr/>
          </p:nvGrpSpPr>
          <p:grpSpPr>
            <a:xfrm>
              <a:off x="3552" y="3168"/>
              <a:ext cx="528" cy="394"/>
              <a:chOff x="3504" y="3456"/>
              <a:chExt cx="528" cy="394"/>
            </a:xfrm>
          </p:grpSpPr>
          <p:cxnSp>
            <p:nvCxnSpPr>
              <p:cNvPr id="307" name="Google Shape;307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10" name="Google Shape;310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sp>
          <p:nvSpPr>
            <p:cNvPr id="311" name="Google Shape;311;p25"/>
            <p:cNvSpPr txBox="1"/>
            <p:nvPr/>
          </p:nvSpPr>
          <p:spPr>
            <a:xfrm>
              <a:off x="17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312" name="Google Shape;312;p25"/>
            <p:cNvSpPr txBox="1"/>
            <p:nvPr/>
          </p:nvSpPr>
          <p:spPr>
            <a:xfrm>
              <a:off x="29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</a:t>
              </a:r>
              <a:endParaRPr/>
            </a:p>
          </p:txBody>
        </p:sp>
        <p:sp>
          <p:nvSpPr>
            <p:cNvPr id="313" name="Google Shape;313;p25"/>
            <p:cNvSpPr txBox="1"/>
            <p:nvPr/>
          </p:nvSpPr>
          <p:spPr>
            <a:xfrm>
              <a:off x="5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cxnSp>
          <p:nvCxnSpPr>
            <p:cNvPr id="314" name="Google Shape;314;p25"/>
            <p:cNvCxnSpPr/>
            <p:nvPr/>
          </p:nvCxnSpPr>
          <p:spPr>
            <a:xfrm flipH="1">
              <a:off x="912" y="2784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" name="Google Shape;315;p25"/>
            <p:cNvCxnSpPr/>
            <p:nvPr/>
          </p:nvCxnSpPr>
          <p:spPr>
            <a:xfrm flipH="1">
              <a:off x="1440" y="2880"/>
              <a:ext cx="96" cy="9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" name="Google Shape;316;p25"/>
            <p:cNvCxnSpPr/>
            <p:nvPr/>
          </p:nvCxnSpPr>
          <p:spPr>
            <a:xfrm rot="10800000">
              <a:off x="1776" y="2736"/>
              <a:ext cx="187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7" name="Google Shape;317;p25"/>
            <p:cNvCxnSpPr/>
            <p:nvPr/>
          </p:nvCxnSpPr>
          <p:spPr>
            <a:xfrm>
              <a:off x="1632" y="2880"/>
              <a:ext cx="192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8" name="Google Shape;318;p25"/>
            <p:cNvCxnSpPr/>
            <p:nvPr/>
          </p:nvCxnSpPr>
          <p:spPr>
            <a:xfrm rot="10800000">
              <a:off x="1728" y="2832"/>
              <a:ext cx="576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9" name="Google Shape;319;p25"/>
            <p:cNvCxnSpPr/>
            <p:nvPr/>
          </p:nvCxnSpPr>
          <p:spPr>
            <a:xfrm rot="10800000">
              <a:off x="1776" y="2784"/>
              <a:ext cx="1200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20" name="Google Shape;320;p25"/>
            <p:cNvSpPr txBox="1"/>
            <p:nvPr/>
          </p:nvSpPr>
          <p:spPr>
            <a:xfrm>
              <a:off x="2064" y="336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1968" y="3552"/>
              <a:ext cx="528" cy="394"/>
              <a:chOff x="3504" y="3456"/>
              <a:chExt cx="528" cy="394"/>
            </a:xfrm>
          </p:grpSpPr>
          <p:cxnSp>
            <p:nvCxnSpPr>
              <p:cNvPr id="322" name="Google Shape;322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25" name="Google Shape;325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326" name="Google Shape;326;p25"/>
            <p:cNvGrpSpPr/>
            <p:nvPr/>
          </p:nvGrpSpPr>
          <p:grpSpPr>
            <a:xfrm>
              <a:off x="2928" y="3504"/>
              <a:ext cx="528" cy="394"/>
              <a:chOff x="3504" y="3456"/>
              <a:chExt cx="528" cy="394"/>
            </a:xfrm>
          </p:grpSpPr>
          <p:cxnSp>
            <p:nvCxnSpPr>
              <p:cNvPr id="327" name="Google Shape;327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30" name="Google Shape;330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331" name="Google Shape;331;p25"/>
            <p:cNvSpPr txBox="1"/>
            <p:nvPr/>
          </p:nvSpPr>
          <p:spPr>
            <a:xfrm>
              <a:off x="2544" y="3360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332" name="Google Shape;332;p25"/>
            <p:cNvSpPr txBox="1"/>
            <p:nvPr/>
          </p:nvSpPr>
          <p:spPr>
            <a:xfrm>
              <a:off x="1584" y="3408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sp>
          <p:nvSpPr>
            <p:cNvPr id="333" name="Google Shape;333;p25"/>
            <p:cNvSpPr txBox="1"/>
            <p:nvPr/>
          </p:nvSpPr>
          <p:spPr>
            <a:xfrm>
              <a:off x="3024" y="3312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cxnSp>
          <p:nvCxnSpPr>
            <p:cNvPr id="334" name="Google Shape;334;p25"/>
            <p:cNvCxnSpPr/>
            <p:nvPr/>
          </p:nvCxnSpPr>
          <p:spPr>
            <a:xfrm rot="10800000">
              <a:off x="2496" y="3216"/>
              <a:ext cx="96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5" name="Google Shape;335;p25"/>
            <p:cNvCxnSpPr/>
            <p:nvPr/>
          </p:nvCxnSpPr>
          <p:spPr>
            <a:xfrm flipH="1">
              <a:off x="1872" y="3168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6" name="Google Shape;336;p25"/>
            <p:cNvCxnSpPr/>
            <p:nvPr/>
          </p:nvCxnSpPr>
          <p:spPr>
            <a:xfrm flipH="1">
              <a:off x="2256" y="3216"/>
              <a:ext cx="144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7" name="Google Shape;337;p25"/>
            <p:cNvCxnSpPr/>
            <p:nvPr/>
          </p:nvCxnSpPr>
          <p:spPr>
            <a:xfrm rot="10800000">
              <a:off x="2592" y="3168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38" name="Google Shape;338;p25"/>
          <p:cNvGrpSpPr/>
          <p:nvPr/>
        </p:nvGrpSpPr>
        <p:grpSpPr>
          <a:xfrm>
            <a:off x="2438400" y="1524000"/>
            <a:ext cx="5943600" cy="2149475"/>
            <a:chOff x="720" y="1056"/>
            <a:chExt cx="3744" cy="1354"/>
          </a:xfrm>
        </p:grpSpPr>
        <p:sp>
          <p:nvSpPr>
            <p:cNvPr id="339" name="Google Shape;339;p25"/>
            <p:cNvSpPr txBox="1"/>
            <p:nvPr/>
          </p:nvSpPr>
          <p:spPr>
            <a:xfrm>
              <a:off x="1536" y="105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1344" y="1344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341" name="Google Shape;341;p25"/>
            <p:cNvGrpSpPr/>
            <p:nvPr/>
          </p:nvGrpSpPr>
          <p:grpSpPr>
            <a:xfrm>
              <a:off x="1248" y="1584"/>
              <a:ext cx="528" cy="394"/>
              <a:chOff x="3504" y="3456"/>
              <a:chExt cx="528" cy="394"/>
            </a:xfrm>
          </p:grpSpPr>
          <p:cxnSp>
            <p:nvCxnSpPr>
              <p:cNvPr id="342" name="Google Shape;342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45" name="Google Shape;345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346" name="Google Shape;346;p25"/>
            <p:cNvSpPr txBox="1"/>
            <p:nvPr/>
          </p:nvSpPr>
          <p:spPr>
            <a:xfrm>
              <a:off x="1920" y="1392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347" name="Google Shape;347;p25"/>
            <p:cNvSpPr txBox="1"/>
            <p:nvPr/>
          </p:nvSpPr>
          <p:spPr>
            <a:xfrm>
              <a:off x="720" y="1392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cxnSp>
          <p:nvCxnSpPr>
            <p:cNvPr id="348" name="Google Shape;348;p25"/>
            <p:cNvCxnSpPr/>
            <p:nvPr/>
          </p:nvCxnSpPr>
          <p:spPr>
            <a:xfrm flipH="1">
              <a:off x="1056" y="1200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9" name="Google Shape;349;p25"/>
            <p:cNvCxnSpPr/>
            <p:nvPr/>
          </p:nvCxnSpPr>
          <p:spPr>
            <a:xfrm flipH="1">
              <a:off x="1584" y="1296"/>
              <a:ext cx="96" cy="9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" name="Google Shape;350;p25"/>
            <p:cNvCxnSpPr/>
            <p:nvPr/>
          </p:nvCxnSpPr>
          <p:spPr>
            <a:xfrm>
              <a:off x="1776" y="1296"/>
              <a:ext cx="192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" name="Google Shape;351;p25"/>
            <p:cNvCxnSpPr/>
            <p:nvPr/>
          </p:nvCxnSpPr>
          <p:spPr>
            <a:xfrm rot="10800000">
              <a:off x="1872" y="1248"/>
              <a:ext cx="576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352" name="Google Shape;352;p25"/>
            <p:cNvGrpSpPr/>
            <p:nvPr/>
          </p:nvGrpSpPr>
          <p:grpSpPr>
            <a:xfrm>
              <a:off x="1824" y="1440"/>
              <a:ext cx="2640" cy="970"/>
              <a:chOff x="3120" y="1392"/>
              <a:chExt cx="2640" cy="970"/>
            </a:xfrm>
          </p:grpSpPr>
          <p:sp>
            <p:nvSpPr>
              <p:cNvPr id="353" name="Google Shape;353;p25"/>
              <p:cNvSpPr txBox="1"/>
              <p:nvPr/>
            </p:nvSpPr>
            <p:spPr>
              <a:xfrm>
                <a:off x="3792" y="139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54" name="Google Shape;354;p25"/>
              <p:cNvSpPr txBox="1"/>
              <p:nvPr/>
            </p:nvSpPr>
            <p:spPr>
              <a:xfrm>
                <a:off x="3600" y="17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grpSp>
            <p:nvGrpSpPr>
              <p:cNvPr id="355" name="Google Shape;355;p25"/>
              <p:cNvGrpSpPr/>
              <p:nvPr/>
            </p:nvGrpSpPr>
            <p:grpSpPr>
              <a:xfrm>
                <a:off x="3504" y="1968"/>
                <a:ext cx="528" cy="394"/>
                <a:chOff x="3504" y="3456"/>
                <a:chExt cx="528" cy="394"/>
              </a:xfrm>
            </p:grpSpPr>
            <p:cxnSp>
              <p:nvCxnSpPr>
                <p:cNvPr id="356" name="Google Shape;356;p2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2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2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59" name="Google Shape;359;p2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60" name="Google Shape;360;p25"/>
              <p:cNvGrpSpPr/>
              <p:nvPr/>
            </p:nvGrpSpPr>
            <p:grpSpPr>
              <a:xfrm>
                <a:off x="5232" y="1920"/>
                <a:ext cx="528" cy="394"/>
                <a:chOff x="3504" y="3456"/>
                <a:chExt cx="528" cy="394"/>
              </a:xfrm>
            </p:grpSpPr>
            <p:cxnSp>
              <p:nvCxnSpPr>
                <p:cNvPr id="361" name="Google Shape;361;p2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2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2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64" name="Google Shape;364;p2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65" name="Google Shape;365;p25"/>
              <p:cNvGrpSpPr/>
              <p:nvPr/>
            </p:nvGrpSpPr>
            <p:grpSpPr>
              <a:xfrm>
                <a:off x="4464" y="1920"/>
                <a:ext cx="528" cy="394"/>
                <a:chOff x="3504" y="3456"/>
                <a:chExt cx="528" cy="394"/>
              </a:xfrm>
            </p:grpSpPr>
            <p:cxnSp>
              <p:nvCxnSpPr>
                <p:cNvPr id="366" name="Google Shape;366;p2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2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2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69" name="Google Shape;369;p2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sp>
            <p:nvSpPr>
              <p:cNvPr id="370" name="Google Shape;370;p25"/>
              <p:cNvSpPr txBox="1"/>
              <p:nvPr/>
            </p:nvSpPr>
            <p:spPr>
              <a:xfrm>
                <a:off x="4080" y="17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371" name="Google Shape;371;p25"/>
              <p:cNvSpPr txBox="1"/>
              <p:nvPr/>
            </p:nvSpPr>
            <p:spPr>
              <a:xfrm>
                <a:off x="4944" y="1728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372" name="Google Shape;372;p25"/>
              <p:cNvSpPr txBox="1"/>
              <p:nvPr/>
            </p:nvSpPr>
            <p:spPr>
              <a:xfrm>
                <a:off x="3120" y="1824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373" name="Google Shape;373;p25"/>
              <p:cNvSpPr txBox="1"/>
              <p:nvPr/>
            </p:nvSpPr>
            <p:spPr>
              <a:xfrm>
                <a:off x="4560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74" name="Google Shape;374;p25"/>
              <p:cNvSpPr txBox="1"/>
              <p:nvPr/>
            </p:nvSpPr>
            <p:spPr>
              <a:xfrm>
                <a:off x="5328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cxnSp>
            <p:nvCxnSpPr>
              <p:cNvPr id="375" name="Google Shape;375;p25"/>
              <p:cNvCxnSpPr/>
              <p:nvPr/>
            </p:nvCxnSpPr>
            <p:spPr>
              <a:xfrm rot="10800000">
                <a:off x="3984" y="1632"/>
                <a:ext cx="144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25"/>
              <p:cNvCxnSpPr/>
              <p:nvPr/>
            </p:nvCxnSpPr>
            <p:spPr>
              <a:xfrm rot="10800000">
                <a:off x="4080" y="1584"/>
                <a:ext cx="864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25"/>
              <p:cNvCxnSpPr/>
              <p:nvPr/>
            </p:nvCxnSpPr>
            <p:spPr>
              <a:xfrm flipH="1">
                <a:off x="3408" y="1584"/>
                <a:ext cx="432" cy="24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25"/>
              <p:cNvCxnSpPr/>
              <p:nvPr/>
            </p:nvCxnSpPr>
            <p:spPr>
              <a:xfrm flipH="1">
                <a:off x="3792" y="1632"/>
                <a:ext cx="144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25"/>
              <p:cNvCxnSpPr/>
              <p:nvPr/>
            </p:nvCxnSpPr>
            <p:spPr>
              <a:xfrm rot="10800000">
                <a:off x="4128" y="1488"/>
                <a:ext cx="1152" cy="28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25"/>
              <p:cNvCxnSpPr/>
              <p:nvPr/>
            </p:nvCxnSpPr>
            <p:spPr>
              <a:xfrm rot="10800000">
                <a:off x="4032" y="1632"/>
                <a:ext cx="528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381" name="Google Shape;381;p25"/>
          <p:cNvSpPr txBox="1"/>
          <p:nvPr/>
        </p:nvSpPr>
        <p:spPr>
          <a:xfrm>
            <a:off x="1447800" y="3962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2: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AMBIGUITY</a:t>
            </a:r>
            <a:endParaRPr/>
          </a:p>
        </p:txBody>
      </p:sp>
      <p:sp>
        <p:nvSpPr>
          <p:cNvPr id="389" name="Google Shape;389;p26"/>
          <p:cNvSpPr txBox="1"/>
          <p:nvPr/>
        </p:nvSpPr>
        <p:spPr>
          <a:xfrm>
            <a:off x="1371600" y="13716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Original Grammar:</a:t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2209800" y="1905000"/>
            <a:ext cx="5181600" cy="1155700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 (any other statement)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914400" y="4114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 to remove ambiguity: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762000" y="4724400"/>
            <a:ext cx="7696200" cy="1673225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  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| 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 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457200" y="3200400"/>
            <a:ext cx="8458200" cy="94615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Rule: Match each </a:t>
            </a:r>
            <a:r>
              <a:rPr lang="en-US" sz="2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closest previous unmatched </a:t>
            </a:r>
            <a:r>
              <a:rPr lang="en-US" sz="2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94" name="Google Shape;394;p2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458200" cy="9906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RESOLVING DIFFICULTIES : LEFT RECURSION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762000" y="1371600"/>
            <a:ext cx="74676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left recursive grammar has rules that support the derivation :  A ⇒ Aα, for some α.</a:t>
            </a: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2819400" y="16764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03" name="Google Shape;403;p27"/>
          <p:cNvSpPr txBox="1"/>
          <p:nvPr/>
        </p:nvSpPr>
        <p:spPr>
          <a:xfrm>
            <a:off x="762000" y="2438400"/>
            <a:ext cx="76200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Top-Down parsing can’t reconcile this type of grammar,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it could consistently make choice which wouldn’t allow termination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04" name="Google Shape;404;p27"/>
          <p:cNvSpPr txBox="1"/>
          <p:nvPr/>
        </p:nvSpPr>
        <p:spPr>
          <a:xfrm>
            <a:off x="1143000" y="3733800"/>
            <a:ext cx="6324600" cy="4572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⇒ Aα ⇒ Aαα ⇒ Aααα … etc.   A→ Aα | β</a:t>
            </a:r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914400" y="4343400"/>
            <a:ext cx="73152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left recursive grammar: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 → Aα | β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following: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 → βA’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A’ → αA’ | ∈</a:t>
            </a:r>
            <a:endParaRPr/>
          </a:p>
        </p:txBody>
      </p:sp>
      <p:sp>
        <p:nvSpPr>
          <p:cNvPr id="406" name="Google Shape;406;p2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3914</Words>
  <Application>Microsoft Office PowerPoint</Application>
  <PresentationFormat>On-screen Show (4:3)</PresentationFormat>
  <Paragraphs>643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Aharoni</vt:lpstr>
      <vt:lpstr>Arial</vt:lpstr>
      <vt:lpstr>Times New Roman</vt:lpstr>
      <vt:lpstr>Courier New</vt:lpstr>
      <vt:lpstr>Century Schoolbook</vt:lpstr>
      <vt:lpstr>Noto Sans Symbols</vt:lpstr>
      <vt:lpstr>1_Oriel</vt:lpstr>
      <vt:lpstr>2_Oriel</vt:lpstr>
      <vt:lpstr>4_Oriel</vt:lpstr>
      <vt:lpstr>Oriel</vt:lpstr>
      <vt:lpstr>3_Oriel</vt:lpstr>
      <vt:lpstr>5_Oriel</vt:lpstr>
      <vt:lpstr>6_Oriel</vt:lpstr>
      <vt:lpstr>SYNTAX ANALYSIS OR PARSING </vt:lpstr>
      <vt:lpstr>AMBIGUOUS GRAMMAR</vt:lpstr>
      <vt:lpstr>AMBIGUOUS GRAMMAR</vt:lpstr>
      <vt:lpstr>ELIMINATION OF AMBIGUITY</vt:lpstr>
      <vt:lpstr>RESOLVING PROBLEMS: AMBIGUOUS GRAMMARS</vt:lpstr>
      <vt:lpstr>EXAMPLE :  WHAT HAPPENS WITH THIS STRING?</vt:lpstr>
      <vt:lpstr>PARSE TREES: IF E1 THEN  IF E2 THEN S1 ELSE S2 </vt:lpstr>
      <vt:lpstr>REMOVING AMBIGUITY</vt:lpstr>
      <vt:lpstr>RESOLVING DIFFICULTIES : LEFT RECURSION</vt:lpstr>
      <vt:lpstr>WHY IS LEFT RECURSION A PROBLEM ?</vt:lpstr>
      <vt:lpstr>RESOLVING DIFFICULTIES : LEFT RECURSION (2)</vt:lpstr>
      <vt:lpstr>RESOLVING DIFFICULTIES : LEFT RECURSION (3)</vt:lpstr>
      <vt:lpstr>USING THE ALGORITHM</vt:lpstr>
      <vt:lpstr>USING THE ALGORITHM (2)</vt:lpstr>
      <vt:lpstr>REMOVING DIFFICULTIES :  ∈-MOVES</vt:lpstr>
      <vt:lpstr>REMOVING DIFFICULTIES : CYCLES</vt:lpstr>
      <vt:lpstr>REMOVING DIFFICULTIES : LEFT FACTORING</vt:lpstr>
      <vt:lpstr>TOP DOWN PARSING</vt:lpstr>
      <vt:lpstr>TOP-DOWN PARSING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 DESCENT PARSING (BACKTRACKING)</vt:lpstr>
      <vt:lpstr>RECURSIVE-DESCENT PARSING ALGORITHM</vt:lpstr>
      <vt:lpstr>PREDICTIVE PARSER</vt:lpstr>
      <vt:lpstr>PREDICTIVE PARSER (EXAMPLE)</vt:lpstr>
      <vt:lpstr>RECURSIVE PREDICTIVE PARSING</vt:lpstr>
      <vt:lpstr>RECURSIVE PREDICTIVE PARSING (CONT.)</vt:lpstr>
      <vt:lpstr>RECURSIVE PREDICTIVE PARSING (CONT.)</vt:lpstr>
      <vt:lpstr>RECURSIVE PREDICTIVE PARSING (EXAMPLE)</vt:lpstr>
      <vt:lpstr>FIRST FUNCTION</vt:lpstr>
      <vt:lpstr>COMPUTING THE FIRST FUNCTION</vt:lpstr>
      <vt:lpstr>TO COMPUTE THE FIRST(X1X2X3...XN)</vt:lpstr>
      <vt:lpstr>FIRST - EXAMPLE </vt:lpstr>
      <vt:lpstr>FIRST - EXAMPLE </vt:lpstr>
      <vt:lpstr>FIRST - EXAMPLE</vt:lpstr>
      <vt:lpstr>FIRST - EXAMPLE</vt:lpstr>
      <vt:lpstr>FOLLOW SETS</vt:lpstr>
      <vt:lpstr>COMPUTING FOLLOW(A)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OR PARSING </dc:title>
  <cp:lastModifiedBy>Md. Waliul Islam Rayhan</cp:lastModifiedBy>
  <cp:revision>3</cp:revision>
  <dcterms:modified xsi:type="dcterms:W3CDTF">2024-01-23T20:27:36Z</dcterms:modified>
</cp:coreProperties>
</file>