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59"/>
      <p:bold r:id="rId60"/>
      <p:italic r:id="rId61"/>
      <p:boldItalic r:id="rId62"/>
    </p:embeddedFont>
    <p:embeddedFont>
      <p:font typeface="Helvetica Neue" panose="020B0604020202020204" charset="0"/>
      <p:regular r:id="rId63"/>
      <p:bold r:id="rId64"/>
      <p:italic r:id="rId65"/>
      <p:boldItalic r:id="rId66"/>
    </p:embeddedFont>
    <p:embeddedFont>
      <p:font typeface="Noto Sans Symbols" panose="020B0604020202020204" charset="0"/>
      <p:regular r:id="rId67"/>
      <p:bold r:id="rId68"/>
    </p:embeddedFont>
    <p:embeddedFont>
      <p:font typeface="Verdana" panose="020B060403050404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gmTCW01O2DqKEDudK3jGSPpqZ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FEE4A-7E93-4540-95AF-DA7BF589312D}">
  <a:tblStyle styleId="{CC3FEE4A-7E93-4540-95AF-DA7BF589312D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6" name="Google Shape;3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8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32" name="Google Shape;5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27:notes"/>
          <p:cNvSpPr txBox="1">
            <a:spLocks noGrp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CD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CDFE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CDFE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7F0F4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58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BCDDB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8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7F0F4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5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5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ABCDDB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58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CDDB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58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58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58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58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58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7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8"/>
          <p:cNvSpPr txBox="1">
            <a:spLocks noGrp="1"/>
          </p:cNvSpPr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3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CD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6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CDFE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63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CDFE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6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7F0F4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" name="Google Shape;74;p63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BCDDB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6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7F0F4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63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6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ABCDDB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6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6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CDDB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" name="Google Shape;80;p6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" name="Google Shape;81;p63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Google Shape;82;p63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" name="Google Shape;83;p63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4" name="Google Shape;84;p63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5" name="Google Shape;85;p63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63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64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4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4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6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BCDDB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65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5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6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6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6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6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6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6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65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6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6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6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6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66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6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66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6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6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6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6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6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6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ABCDDB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278EA7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ABCDDB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EAA9AA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5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5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5" name="Google Shape;15;p5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ABCDD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5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5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5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5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/>
        </p:nvSpPr>
        <p:spPr>
          <a:xfrm>
            <a:off x="2286000" y="3124200"/>
            <a:ext cx="6172200" cy="189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515F"/>
              </a:buClr>
              <a:buSzPts val="4800"/>
              <a:buFont typeface="Century Schoolbook"/>
              <a:buNone/>
            </a:pPr>
            <a: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 Analysis</a:t>
            </a:r>
            <a:b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b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Parsing</a:t>
            </a:r>
            <a:br>
              <a:rPr lang="en-US" sz="4800" b="1" i="0" u="none" strike="noStrike" cap="small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4800" b="1" i="0" u="none" strike="noStrike" cap="small">
              <a:solidFill>
                <a:srgbClr val="16515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08</a:t>
            </a:r>
            <a:endParaRPr sz="2400" b="1" i="0" u="none" strike="noStrike" cap="none">
              <a:solidFill>
                <a:srgbClr val="16515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3870325" y="1447800"/>
            <a:ext cx="39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bbcde 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b c d e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3886200" y="44958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685800" y="3048000"/>
            <a:ext cx="19605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3870325" y="1447800"/>
            <a:ext cx="36274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cde 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685800" y="3048000"/>
            <a:ext cx="196215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46" name="Google Shape;246;p12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2"/>
          <p:cNvSpPr txBox="1"/>
          <p:nvPr/>
        </p:nvSpPr>
        <p:spPr>
          <a:xfrm>
            <a:off x="3870325" y="1447800"/>
            <a:ext cx="36274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cde </a:t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685800" y="3048000"/>
            <a:ext cx="196215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63" name="Google Shape;263;p13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3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3870325" y="144780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lang="en-US" sz="2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🡺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685800" y="3048000"/>
            <a:ext cx="2435225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82" name="Google Shape;282;p14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4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85" name="Google Shape;285;p14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4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4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4"/>
          <p:cNvSpPr txBox="1"/>
          <p:nvPr/>
        </p:nvSpPr>
        <p:spPr>
          <a:xfrm>
            <a:off x="3870325" y="144780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685800" y="3048000"/>
            <a:ext cx="243522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06" name="Google Shape;306;p15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15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09" name="Google Shape;309;p15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5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15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3870325" y="1447800"/>
            <a:ext cx="30956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lang="en-US" sz="2000" b="1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685800" y="3048000"/>
            <a:ext cx="2435225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32" name="Google Shape;332;p16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16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35" name="Google Shape;335;p16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16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16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16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40" name="Google Shape;340;p16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16"/>
          <p:cNvSpPr txBox="1"/>
          <p:nvPr/>
        </p:nvSpPr>
        <p:spPr>
          <a:xfrm>
            <a:off x="3870325" y="1447800"/>
            <a:ext cx="30956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50" name="Google Shape;350;p17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685800" y="3048000"/>
            <a:ext cx="2435225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7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04800" y="5181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17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17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69" name="Google Shape;369;p17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17"/>
          <p:cNvSpPr txBox="1"/>
          <p:nvPr/>
        </p:nvSpPr>
        <p:spPr>
          <a:xfrm>
            <a:off x="7026275" y="4419600"/>
            <a:ext cx="3365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3870325" y="1447800"/>
            <a:ext cx="28400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81" name="Google Shape;381;p18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685800" y="3048000"/>
            <a:ext cx="2681288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S 🡪 a T R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304800" y="5181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304800" y="5562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sz="4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92" name="Google Shape;392;p18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8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94" name="Google Shape;394;p18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95" name="Google Shape;395;p18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18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18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99" name="Google Shape;399;p18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00" name="Google Shape;400;p18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8"/>
          <p:cNvSpPr txBox="1"/>
          <p:nvPr/>
        </p:nvSpPr>
        <p:spPr>
          <a:xfrm>
            <a:off x="7026275" y="4419600"/>
            <a:ext cx="3365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5426075" y="1981200"/>
            <a:ext cx="3746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03" name="Google Shape;403;p18"/>
          <p:cNvCxnSpPr/>
          <p:nvPr/>
        </p:nvCxnSpPr>
        <p:spPr>
          <a:xfrm flipH="1">
            <a:off x="4359275" y="2438400"/>
            <a:ext cx="10668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8"/>
          <p:cNvCxnSpPr/>
          <p:nvPr/>
        </p:nvCxnSpPr>
        <p:spPr>
          <a:xfrm flipH="1">
            <a:off x="4130675" y="3733800"/>
            <a:ext cx="2286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8"/>
          <p:cNvCxnSpPr/>
          <p:nvPr/>
        </p:nvCxnSpPr>
        <p:spPr>
          <a:xfrm flipH="1">
            <a:off x="5197475" y="2438400"/>
            <a:ext cx="3810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18"/>
          <p:cNvCxnSpPr/>
          <p:nvPr/>
        </p:nvCxnSpPr>
        <p:spPr>
          <a:xfrm>
            <a:off x="5578475" y="2514600"/>
            <a:ext cx="6858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18"/>
          <p:cNvCxnSpPr/>
          <p:nvPr/>
        </p:nvCxnSpPr>
        <p:spPr>
          <a:xfrm>
            <a:off x="5730875" y="2438400"/>
            <a:ext cx="1371600" cy="228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18"/>
          <p:cNvSpPr txBox="1"/>
          <p:nvPr/>
        </p:nvSpPr>
        <p:spPr>
          <a:xfrm>
            <a:off x="3870325" y="1447800"/>
            <a:ext cx="28400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410" name="Google Shape;410;p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68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 Shift-Reduce Parsing</a:t>
            </a:r>
            <a:endParaRPr/>
          </a:p>
        </p:txBody>
      </p:sp>
      <p:sp>
        <p:nvSpPr>
          <p:cNvPr id="416" name="Google Shape;416;p19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grammar: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 extrusionOk="0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19"/>
          <p:cNvGraphicFramePr/>
          <p:nvPr/>
        </p:nvGraphicFramePr>
        <p:xfrm>
          <a:off x="1305533" y="304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9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8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638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94005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4604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$F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6070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6034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6070" lvl="0" indent="0" algn="r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6034" lvl="0" indent="0" algn="r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94005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 marR="0" lvl="0" indent="0" algn="l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$E +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0355" lvl="0" indent="0" algn="r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 marR="0" lvl="0" indent="0" algn="l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$E + id</a:t>
                      </a:r>
                      <a:r>
                        <a:rPr lang="en-US" sz="1600" b="1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4604" lvl="0" indent="0" algn="r" rtl="0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$E + F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4290" lvl="0" indent="0" algn="r" rtl="0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$E + 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4290" lvl="0" indent="0" algn="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$E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2" name="Google Shape;422;p1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19"/>
          <p:cNvSpPr txBox="1">
            <a:spLocks noGrp="1"/>
          </p:cNvSpPr>
          <p:nvPr>
            <p:ph type="sldNum" idx="12"/>
          </p:nvPr>
        </p:nvSpPr>
        <p:spPr>
          <a:xfrm>
            <a:off x="8001000" y="5715000"/>
            <a:ext cx="623248" cy="52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Bottom-Up Parsing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117388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parser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the parse tree of the  given input starting from leaves towards the root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145881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bottom-up parser tries to find the </a:t>
            </a: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right-most  derivation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given input in the reverse order.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326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right-most derivation of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4559" lvl="0" indent="833117" algn="l" rtl="0">
              <a:lnSpc>
                <a:spcPct val="115454"/>
              </a:lnSpc>
              <a:spcBef>
                <a:spcPts val="633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bottom-up parser finds the right-most  derivation in the reverse order)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972808" y="1378100"/>
            <a:ext cx="6867814" cy="149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4559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will always appear on Top of stack, never  inside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433085" lvl="0" indent="-307718" algn="l" rtl="0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forms of two successive steps in any  rightmost derivation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972808" y="2919110"/>
            <a:ext cx="148878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316182" y="3832412"/>
            <a:ext cx="2424545" cy="1344706"/>
          </a:xfrm>
          <a:custGeom>
            <a:avLst/>
            <a:gdLst/>
            <a:ahLst/>
            <a:cxnLst/>
            <a:rect l="l" t="t" r="r" b="b"/>
            <a:pathLst>
              <a:path w="2667000" h="1524000" extrusionOk="0">
                <a:moveTo>
                  <a:pt x="1333500" y="0"/>
                </a:moveTo>
                <a:lnTo>
                  <a:pt x="0" y="1524000"/>
                </a:lnTo>
                <a:lnTo>
                  <a:pt x="2666999" y="1524000"/>
                </a:lnTo>
                <a:lnTo>
                  <a:pt x="133350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726276" y="4340710"/>
            <a:ext cx="1529773" cy="849406"/>
          </a:xfrm>
          <a:custGeom>
            <a:avLst/>
            <a:gdLst/>
            <a:ahLst/>
            <a:cxnLst/>
            <a:rect l="l" t="t" r="r" b="b"/>
            <a:pathLst>
              <a:path w="1682750" h="962660" extrusionOk="0">
                <a:moveTo>
                  <a:pt x="841247" y="0"/>
                </a:moveTo>
                <a:lnTo>
                  <a:pt x="0" y="962405"/>
                </a:lnTo>
                <a:lnTo>
                  <a:pt x="1682495" y="962405"/>
                </a:lnTo>
                <a:lnTo>
                  <a:pt x="841247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2110047" y="4759586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 extrusionOk="0">
                <a:moveTo>
                  <a:pt x="425196" y="0"/>
                </a:moveTo>
                <a:lnTo>
                  <a:pt x="0" y="487679"/>
                </a:lnTo>
                <a:lnTo>
                  <a:pt x="850392" y="487679"/>
                </a:lnTo>
                <a:lnTo>
                  <a:pt x="425196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1580111" y="508500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3268980" y="5072231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1970116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2878975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2441864" y="3682476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 extrusionOk="0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2430318" y="3677099"/>
            <a:ext cx="162214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2424545" y="4274820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 extrusionOk="0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2413000" y="4269442"/>
            <a:ext cx="173182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2407227" y="4672853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 extrusionOk="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2395682" y="4666802"/>
            <a:ext cx="173182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1317797" y="5241438"/>
            <a:ext cx="168564" cy="2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1733434" y="5240992"/>
            <a:ext cx="137391" cy="24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2391525" y="5267886"/>
            <a:ext cx="108527" cy="24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7" name="Google Shape;447;p20"/>
          <p:cNvSpPr txBox="1"/>
          <p:nvPr/>
        </p:nvSpPr>
        <p:spPr>
          <a:xfrm>
            <a:off x="3036455" y="5234716"/>
            <a:ext cx="5974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2506979" y="3966882"/>
            <a:ext cx="0" cy="268941"/>
          </a:xfrm>
          <a:custGeom>
            <a:avLst/>
            <a:gdLst/>
            <a:ahLst/>
            <a:cxnLst/>
            <a:rect l="l" t="t" r="r" b="b"/>
            <a:pathLst>
              <a:path w="120000" h="304800" extrusionOk="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2467495" y="4475181"/>
            <a:ext cx="13276" cy="211790"/>
          </a:xfrm>
          <a:custGeom>
            <a:avLst/>
            <a:gdLst/>
            <a:ahLst/>
            <a:cxnLst/>
            <a:rect l="l" t="t" r="r" b="b"/>
            <a:pathLst>
              <a:path w="14605" h="240029" extrusionOk="0">
                <a:moveTo>
                  <a:pt x="14478" y="0"/>
                </a:moveTo>
                <a:lnTo>
                  <a:pt x="0" y="240029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20"/>
          <p:cNvSpPr txBox="1"/>
          <p:nvPr/>
        </p:nvSpPr>
        <p:spPr>
          <a:xfrm>
            <a:off x="557183" y="5692139"/>
            <a:ext cx="353464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lnSpc>
                <a:spcPct val="7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3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αβγ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204" marR="0" lvl="0" indent="0" algn="l" rtl="0">
              <a:lnSpc>
                <a:spcPct val="101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	rm	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0"/>
          <p:cNvSpPr txBox="1"/>
          <p:nvPr/>
        </p:nvSpPr>
        <p:spPr>
          <a:xfrm>
            <a:off x="4906818" y="3168127"/>
            <a:ext cx="7389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2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52" name="Google Shape;452;p20"/>
          <p:cNvSpPr txBox="1"/>
          <p:nvPr/>
        </p:nvSpPr>
        <p:spPr>
          <a:xfrm>
            <a:off x="7585860" y="3168127"/>
            <a:ext cx="64712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349" marR="0" lvl="0" indent="0" algn="ctr" rtl="0">
              <a:spcBef>
                <a:spcPts val="2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0"/>
          <p:cNvSpPr txBox="1"/>
          <p:nvPr/>
        </p:nvSpPr>
        <p:spPr>
          <a:xfrm>
            <a:off x="4906819" y="3840491"/>
            <a:ext cx="24251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 txBox="1"/>
          <p:nvPr/>
        </p:nvSpPr>
        <p:spPr>
          <a:xfrm>
            <a:off x="4906818" y="4273498"/>
            <a:ext cx="52300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0"/>
          <p:cNvSpPr txBox="1"/>
          <p:nvPr/>
        </p:nvSpPr>
        <p:spPr>
          <a:xfrm>
            <a:off x="7831108" y="4273498"/>
            <a:ext cx="346364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 txBox="1"/>
          <p:nvPr/>
        </p:nvSpPr>
        <p:spPr>
          <a:xfrm>
            <a:off x="4906841" y="4700442"/>
            <a:ext cx="17093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from 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0"/>
          <p:cNvSpPr txBox="1"/>
          <p:nvPr/>
        </p:nvSpPr>
        <p:spPr>
          <a:xfrm>
            <a:off x="4906841" y="5133449"/>
            <a:ext cx="6269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 txBox="1"/>
          <p:nvPr/>
        </p:nvSpPr>
        <p:spPr>
          <a:xfrm>
            <a:off x="7935040" y="5133449"/>
            <a:ext cx="243032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4906864" y="5561065"/>
            <a:ext cx="17670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4906864" y="5993377"/>
            <a:ext cx="40870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7948034" y="5993377"/>
            <a:ext cx="243032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972808" y="1378099"/>
            <a:ext cx="1371023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969818" y="2017059"/>
            <a:ext cx="3048000" cy="1344706"/>
          </a:xfrm>
          <a:custGeom>
            <a:avLst/>
            <a:gdLst/>
            <a:ahLst/>
            <a:cxnLst/>
            <a:rect l="l" t="t" r="r" b="b"/>
            <a:pathLst>
              <a:path w="3352800" h="1524000" extrusionOk="0">
                <a:moveTo>
                  <a:pt x="1676400" y="0"/>
                </a:moveTo>
                <a:lnTo>
                  <a:pt x="0" y="1524000"/>
                </a:lnTo>
                <a:lnTo>
                  <a:pt x="3352800" y="1524000"/>
                </a:lnTo>
                <a:lnTo>
                  <a:pt x="167640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1497677" y="2932803"/>
            <a:ext cx="774123" cy="430306"/>
          </a:xfrm>
          <a:custGeom>
            <a:avLst/>
            <a:gdLst/>
            <a:ahLst/>
            <a:cxnLst/>
            <a:rect l="l" t="t" r="r" b="b"/>
            <a:pathLst>
              <a:path w="851535" h="487679" extrusionOk="0">
                <a:moveTo>
                  <a:pt x="425957" y="0"/>
                </a:moveTo>
                <a:lnTo>
                  <a:pt x="0" y="487679"/>
                </a:lnTo>
                <a:lnTo>
                  <a:pt x="851154" y="487679"/>
                </a:lnTo>
                <a:lnTo>
                  <a:pt x="425957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2815936" y="2932803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 extrusionOk="0">
                <a:moveTo>
                  <a:pt x="425195" y="0"/>
                </a:moveTo>
                <a:lnTo>
                  <a:pt x="0" y="487679"/>
                </a:lnTo>
                <a:lnTo>
                  <a:pt x="850391" y="487679"/>
                </a:lnTo>
                <a:lnTo>
                  <a:pt x="425195" y="0"/>
                </a:lnTo>
                <a:close/>
              </a:path>
            </a:pathLst>
          </a:custGeom>
          <a:noFill/>
          <a:ln w="28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1363979" y="3244103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3576550" y="3248136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2247207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2676005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2424545" y="194982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19" extrusionOk="0">
                <a:moveTo>
                  <a:pt x="0" y="0"/>
                </a:moveTo>
                <a:lnTo>
                  <a:pt x="0" y="274319"/>
                </a:lnTo>
                <a:lnTo>
                  <a:pt x="176022" y="274319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2413000" y="1943772"/>
            <a:ext cx="162214" cy="2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801091" y="2769421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 extrusionOk="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3130434" y="279900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29" h="274320" extrusionOk="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3105728" y="2792953"/>
            <a:ext cx="82665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3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2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998518" y="2151530"/>
            <a:ext cx="495300" cy="589990"/>
          </a:xfrm>
          <a:custGeom>
            <a:avLst/>
            <a:gdLst/>
            <a:ahLst/>
            <a:cxnLst/>
            <a:rect l="l" t="t" r="r" b="b"/>
            <a:pathLst>
              <a:path w="544830" h="668655" extrusionOk="0">
                <a:moveTo>
                  <a:pt x="544829" y="0"/>
                </a:moveTo>
                <a:lnTo>
                  <a:pt x="0" y="668274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2563091" y="2218765"/>
            <a:ext cx="554182" cy="537882"/>
          </a:xfrm>
          <a:custGeom>
            <a:avLst/>
            <a:gdLst/>
            <a:ahLst/>
            <a:cxnLst/>
            <a:rect l="l" t="t" r="r" b="b"/>
            <a:pathLst>
              <a:path w="609600" h="609600" extrusionOk="0">
                <a:moveTo>
                  <a:pt x="0" y="0"/>
                </a:moveTo>
                <a:lnTo>
                  <a:pt x="609600" y="609599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695728" y="2763371"/>
            <a:ext cx="3851564" cy="192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1463941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539732" lvl="0" indent="0" algn="ctr" rtl="0"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7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7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</a:t>
            </a:r>
            <a:endParaRPr sz="27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1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lnSpc>
                <a:spcPct val="7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3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BxA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αγ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204" marR="0" lvl="0" indent="0" algn="l" rtl="0">
              <a:lnSpc>
                <a:spcPct val="101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	rm	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"/>
          <p:cNvSpPr txBox="1"/>
          <p:nvPr/>
        </p:nvSpPr>
        <p:spPr>
          <a:xfrm>
            <a:off x="4921366" y="1648608"/>
            <a:ext cx="73890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18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5" name="Google Shape;485;p21"/>
          <p:cNvSpPr txBox="1"/>
          <p:nvPr/>
        </p:nvSpPr>
        <p:spPr>
          <a:xfrm>
            <a:off x="4921388" y="2753274"/>
            <a:ext cx="40870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4921411" y="3613886"/>
            <a:ext cx="6165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4921411" y="4528308"/>
            <a:ext cx="6511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4921389" y="1648609"/>
            <a:ext cx="3325668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4559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1856" marR="0" lvl="0" indent="0" algn="l" rtl="0">
              <a:spcBef>
                <a:spcPts val="18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7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8382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from 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9522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4761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Conflicts During Shift-Reduce Parsing</a:t>
            </a:r>
            <a:endParaRPr/>
          </a:p>
        </p:txBody>
      </p:sp>
      <p:sp>
        <p:nvSpPr>
          <p:cNvPr id="495" name="Google Shape;495;p22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706043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context-free grammars for which shift-reduce parsers  cannot be used.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31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contents and the next input symbol may not decide action: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184631" lvl="1" indent="-256431" algn="l" rtl="0">
              <a:spcBef>
                <a:spcPts val="489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shift/reduce conflict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Whether make a shift operation  or a reduction.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563011" lvl="1" indent="-256431" algn="l" rtl="0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reduce/reduce conflict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parser cannot decide  which of several reductions to make.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4559" lvl="0" indent="-307718" algn="l" rtl="0">
              <a:spcBef>
                <a:spcPts val="444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shift-reduce parser cannot be used for a grammar, that grammar is  called as non-LR(k) grammar.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lookhead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4559" lvl="0" indent="0" algn="l" rtl="0">
              <a:lnSpc>
                <a:spcPct val="7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to right  scanning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4559" lvl="0" indent="-569" algn="l" rtl="0">
              <a:lnSpc>
                <a:spcPct val="7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right-most  derivation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ambiguous grammar can never be a LR grammar.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 extrusionOk="0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 extrusionOk="0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 extrusionOk="0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 extrusionOk="0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 extrusionOk="0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 extrusionOk="0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 extrusionOk="0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 extrusionOk="0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 extrusionOk="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 extrusionOk="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 extrusionOk="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 extrusionOk="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3" name="Google Shape;503;p2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Conflict in Ambiguous Grammar</a:t>
            </a:r>
            <a:endParaRPr/>
          </a:p>
        </p:txBody>
      </p:sp>
      <p:sp>
        <p:nvSpPr>
          <p:cNvPr id="509" name="Google Shape;50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 sz="2000" i="1"/>
              <a:t>stmt</a:t>
            </a:r>
            <a:r>
              <a:rPr lang="en-US" sz="2000"/>
              <a:t> → </a:t>
            </a:r>
            <a:r>
              <a:rPr lang="en-US" sz="2000" b="1"/>
              <a:t>if</a:t>
            </a:r>
            <a:r>
              <a:rPr lang="en-US" sz="2000"/>
              <a:t> </a:t>
            </a:r>
            <a:r>
              <a:rPr lang="en-US" sz="2000" i="1"/>
              <a:t>expr </a:t>
            </a:r>
            <a:r>
              <a:rPr lang="en-US" sz="2000"/>
              <a:t> </a:t>
            </a:r>
            <a:r>
              <a:rPr lang="en-US" sz="2000" b="1"/>
              <a:t>then</a:t>
            </a:r>
            <a:r>
              <a:rPr lang="en-US" sz="2000"/>
              <a:t> </a:t>
            </a:r>
            <a:r>
              <a:rPr lang="en-US" sz="2000" i="1"/>
              <a:t>stmt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 sz="2000"/>
              <a:t>          |  </a:t>
            </a:r>
            <a:r>
              <a:rPr lang="en-US" sz="2000" b="1"/>
              <a:t>if</a:t>
            </a:r>
            <a:r>
              <a:rPr lang="en-US" sz="2000"/>
              <a:t> </a:t>
            </a:r>
            <a:r>
              <a:rPr lang="en-US" sz="2000" i="1"/>
              <a:t>expr </a:t>
            </a:r>
            <a:r>
              <a:rPr lang="en-US" sz="2000"/>
              <a:t> </a:t>
            </a:r>
            <a:r>
              <a:rPr lang="en-US" sz="2000" b="1"/>
              <a:t>then</a:t>
            </a:r>
            <a:r>
              <a:rPr lang="en-US" sz="2000"/>
              <a:t> </a:t>
            </a:r>
            <a:r>
              <a:rPr lang="en-US" sz="2000" i="1"/>
              <a:t>stmt</a:t>
            </a:r>
            <a:r>
              <a:rPr lang="en-US" sz="2000"/>
              <a:t> </a:t>
            </a:r>
            <a:r>
              <a:rPr lang="en-US" sz="2000" b="1"/>
              <a:t>else</a:t>
            </a:r>
            <a:r>
              <a:rPr lang="en-US" sz="2000"/>
              <a:t> </a:t>
            </a:r>
            <a:r>
              <a:rPr lang="en-US" sz="2000" i="1"/>
              <a:t>stmt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 sz="2000"/>
              <a:t> 	     |  </a:t>
            </a:r>
            <a:r>
              <a:rPr lang="en-US" sz="2000" b="1"/>
              <a:t>other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/>
              <a:t>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 b="1"/>
              <a:t>     STACK					INPUT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/>
              <a:t>     ….</a:t>
            </a:r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expr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en-US" i="1"/>
              <a:t>stmt</a:t>
            </a:r>
            <a:r>
              <a:rPr lang="en-US"/>
              <a:t>			</a:t>
            </a:r>
            <a:r>
              <a:rPr lang="en-US" b="1"/>
              <a:t>else</a:t>
            </a:r>
            <a:r>
              <a:rPr lang="en-US"/>
              <a:t>….$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can’t decide whether to shift or reduce?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Reduce-Reduce Conflict in Ambiguous Grammar</a:t>
            </a:r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495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stmt</a:t>
            </a:r>
            <a:r>
              <a:rPr lang="en-US" sz="2200"/>
              <a:t> → </a:t>
            </a:r>
            <a:r>
              <a:rPr lang="en-US" sz="2200" b="1"/>
              <a:t>id</a:t>
            </a:r>
            <a:r>
              <a:rPr lang="en-US" sz="2200"/>
              <a:t>(</a:t>
            </a:r>
            <a:r>
              <a:rPr lang="en-US" sz="2200" i="1"/>
              <a:t>parameter_list</a:t>
            </a:r>
            <a:r>
              <a:rPr lang="en-US" sz="2200"/>
              <a:t>)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stmt</a:t>
            </a:r>
            <a:r>
              <a:rPr lang="en-US" sz="2200"/>
              <a:t> → </a:t>
            </a:r>
            <a:r>
              <a:rPr lang="en-US" sz="2200" i="1"/>
              <a:t>expr:=expr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parameter_list → parameter_list, parameter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parameter_list → parameter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parameter_list → </a:t>
            </a:r>
            <a:r>
              <a:rPr lang="en-US" sz="2200" b="1"/>
              <a:t>id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expr</a:t>
            </a:r>
            <a:r>
              <a:rPr lang="en-US" sz="2200"/>
              <a:t> → </a:t>
            </a:r>
            <a:r>
              <a:rPr lang="en-US" sz="2200" b="1"/>
              <a:t>id</a:t>
            </a:r>
            <a:r>
              <a:rPr lang="en-US" sz="2200"/>
              <a:t>(</a:t>
            </a:r>
            <a:r>
              <a:rPr lang="en-US" sz="2200" i="1"/>
              <a:t>expr_list)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expr</a:t>
            </a:r>
            <a:r>
              <a:rPr lang="en-US" sz="2200"/>
              <a:t> → </a:t>
            </a:r>
            <a:r>
              <a:rPr lang="en-US" sz="2200" b="1"/>
              <a:t>id</a:t>
            </a:r>
            <a:endParaRPr sz="2200"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expr_list</a:t>
            </a:r>
            <a:r>
              <a:rPr lang="en-US" sz="2200"/>
              <a:t> → </a:t>
            </a:r>
            <a:r>
              <a:rPr lang="en-US" sz="2200" i="1"/>
              <a:t>expr_list, expr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lang="en-US" sz="2200" i="1"/>
              <a:t>expr_list</a:t>
            </a:r>
            <a:r>
              <a:rPr lang="en-US" sz="2200"/>
              <a:t> → </a:t>
            </a:r>
            <a:r>
              <a:rPr lang="en-US" sz="2200" i="1"/>
              <a:t>expr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lang="en-US" sz="2000"/>
              <a:t> 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lang="en-US" b="1"/>
              <a:t>     STACK					INPUT</a:t>
            </a:r>
            <a:endParaRPr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lang="en-US"/>
              <a:t>     ….</a:t>
            </a:r>
            <a:r>
              <a:rPr lang="en-US" b="1"/>
              <a:t>id </a:t>
            </a:r>
            <a:r>
              <a:rPr lang="en-US"/>
              <a:t>( </a:t>
            </a:r>
            <a:r>
              <a:rPr lang="en-US" b="1"/>
              <a:t>id</a:t>
            </a:r>
            <a:r>
              <a:rPr lang="en-US"/>
              <a:t>					, </a:t>
            </a:r>
            <a:r>
              <a:rPr lang="en-US" b="1"/>
              <a:t>id </a:t>
            </a:r>
            <a:r>
              <a:rPr lang="en-US"/>
              <a:t>) …$</a:t>
            </a:r>
            <a:endParaRPr/>
          </a:p>
          <a:p>
            <a:pPr marL="495300" lvl="0" indent="-45418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495300" lvl="0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We can’t decide which production will be used to reduce </a:t>
            </a:r>
            <a:r>
              <a:rPr lang="en-US" b="1"/>
              <a:t>id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Parsers</a:t>
            </a:r>
            <a:endParaRPr/>
          </a:p>
        </p:txBody>
      </p:sp>
      <p:sp>
        <p:nvSpPr>
          <p:cNvPr id="521" name="Google Shape;521;p25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main categories of shift-reduce parsers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467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Operator-Precedence Parser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118" marR="0" lvl="0" indent="0" algn="l" rtl="0">
              <a:spcBef>
                <a:spcPts val="50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but only a small class of grammars.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123028" marR="41428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CFG  LR  LALR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1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55033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1688" marR="0" lvl="0" indent="-410291" algn="l" rtl="0">
              <a:spcBef>
                <a:spcPts val="561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LR-Parsers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9407" marR="0" lvl="1" indent="-307718" algn="l" rtl="0">
              <a:spcBef>
                <a:spcPts val="49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wide range of grammars.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05507" marR="0" lvl="2" indent="-273528" algn="l" rtl="0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SLR – simple LR parser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05507" marR="0" lvl="2" indent="-273528" algn="l" rtl="0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– most general LR parser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05507" marR="0" lvl="2" indent="-273528" algn="l" rtl="0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LALR – intermediate LR parser (lookhead LR parser)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9407" marR="0" lvl="1" indent="-307718" algn="l" rtl="0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SLR, LR and LALR work same, only their parsing tables are different.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Parsers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381000" y="1143000"/>
            <a:ext cx="8010813" cy="532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is attractive because: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0" indent="-257002" algn="l" rtl="0">
              <a:spcBef>
                <a:spcPts val="18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is most general non-backtracking shift-reduce parsing,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0" indent="0" algn="l" rtl="0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yet it is still efficient.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56985" lvl="0" indent="-257002" algn="just" rtl="0">
              <a:lnSpc>
                <a:spcPct val="109700"/>
              </a:lnSpc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of grammars that can be parsed using LR methods is a  proper superset of the class of grammars that can be parsed with  predictive parsers.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1410" marR="0" lvl="0" indent="0" algn="l" rtl="0">
              <a:spcBef>
                <a:spcPts val="23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LL(1)-Grammars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⊂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LR(1)-Grammars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18805" lvl="0" indent="-257002" algn="l" rtl="0">
              <a:lnSpc>
                <a:spcPct val="118450"/>
              </a:lnSpc>
              <a:spcBef>
                <a:spcPts val="9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LR-parser can detect a syntactic error as soon as it is possible  to do so a left-to-right scan of the input.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156708" lvl="0" indent="-257002" algn="l" rtl="0">
              <a:lnSpc>
                <a:spcPct val="117999"/>
              </a:lnSpc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parsers can be constructed to recognize virtually all  programming language constructs for which CFG grammars canbe written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lnSpc>
                <a:spcPct val="112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 of LR method: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0" indent="-257002" algn="l" rtl="0">
              <a:lnSpc>
                <a:spcPct val="107684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–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much work to construct LR parser by hand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7125" marR="0" lvl="1" indent="-205146" algn="l" rtl="0">
              <a:lnSpc>
                <a:spcPct val="113666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Fortunately tools (LR parsers generators) are available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LL vs. LR</a:t>
            </a:r>
            <a:endParaRPr/>
          </a:p>
        </p:txBody>
      </p:sp>
      <p:sp>
        <p:nvSpPr>
          <p:cNvPr id="536" name="Google Shape;536;p2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7467600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LR (shift reduce) is more powerful than LL (predictive parsing)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detect a syntactic error as soon as possible.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LR is difficult to do by hand (unlike LL)</a:t>
            </a:r>
            <a:endParaRPr/>
          </a:p>
        </p:txBody>
      </p:sp>
      <p:sp>
        <p:nvSpPr>
          <p:cNvPr id="537" name="Google Shape;537;p2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Parsing Algorithm</a:t>
            </a:r>
            <a:endParaRPr/>
          </a:p>
        </p:txBody>
      </p:sp>
      <p:graphicFrame>
        <p:nvGraphicFramePr>
          <p:cNvPr id="543" name="Google Shape;543;p28"/>
          <p:cNvGraphicFramePr/>
          <p:nvPr/>
        </p:nvGraphicFramePr>
        <p:xfrm>
          <a:off x="1297651" y="23406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72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6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6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00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4" name="Google Shape;544;p28"/>
          <p:cNvGraphicFramePr/>
          <p:nvPr/>
        </p:nvGraphicFramePr>
        <p:xfrm>
          <a:off x="3920316" y="16010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40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825">
                <a:tc>
                  <a:txBody>
                    <a:bodyPr/>
                    <a:lstStyle/>
                    <a:p>
                      <a:pPr marL="76835" marR="0" lvl="0" indent="0" algn="l" rtl="0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20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2000" baseline="-2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5" name="Google Shape;545;p28"/>
          <p:cNvGraphicFramePr/>
          <p:nvPr/>
        </p:nvGraphicFramePr>
        <p:xfrm>
          <a:off x="3089044" y="42232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3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Action Table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04775" marR="0" lvl="0" indent="0" algn="ctr" rtl="0">
                        <a:lnSpc>
                          <a:spcPct val="100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terminals and 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Goto Table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non-terminal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200">
                <a:tc>
                  <a:txBody>
                    <a:bodyPr/>
                    <a:lstStyle/>
                    <a:p>
                      <a:pPr marL="76835" marR="0" lvl="0" indent="0" algn="just" rtl="0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835" marR="133350" lvl="0" indent="0" algn="just" rtl="0">
                        <a:lnSpc>
                          <a:spcPct val="124214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  a  t  e  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680" marR="478155" lvl="0" indent="-55243" algn="l" rtl="0">
                        <a:lnSpc>
                          <a:spcPct val="124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four different  actions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4455" marR="0" lvl="0" indent="0" algn="l" rtl="0">
                        <a:lnSpc>
                          <a:spcPct val="12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	each item is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4455" marR="85725" lvl="0" indent="0" algn="l" rtl="0">
                        <a:lnSpc>
                          <a:spcPct val="124214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	a state number  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4455" marR="2070100" lvl="0" indent="0" algn="l" rtl="0">
                        <a:lnSpc>
                          <a:spcPct val="124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  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6" name="Google Shape;546;p28"/>
          <p:cNvSpPr/>
          <p:nvPr/>
        </p:nvSpPr>
        <p:spPr>
          <a:xfrm>
            <a:off x="5532120" y="4908176"/>
            <a:ext cx="0" cy="1075765"/>
          </a:xfrm>
          <a:custGeom>
            <a:avLst/>
            <a:gdLst/>
            <a:ahLst/>
            <a:cxnLst/>
            <a:rect l="l" t="t" r="r" b="b"/>
            <a:pathLst>
              <a:path w="120000" h="1219200" extrusionOk="0">
                <a:moveTo>
                  <a:pt x="0" y="0"/>
                </a:moveTo>
                <a:lnTo>
                  <a:pt x="0" y="121919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7" name="Google Shape;547;p28"/>
          <p:cNvSpPr txBox="1"/>
          <p:nvPr/>
        </p:nvSpPr>
        <p:spPr>
          <a:xfrm>
            <a:off x="3676995" y="2554941"/>
            <a:ext cx="2451100" cy="589806"/>
          </a:xfrm>
          <a:prstGeom prst="rect">
            <a:avLst/>
          </a:prstGeom>
          <a:noFill/>
          <a:ln w="28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9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032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Algorithm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 txBox="1"/>
          <p:nvPr/>
        </p:nvSpPr>
        <p:spPr>
          <a:xfrm>
            <a:off x="1256144" y="1644574"/>
            <a:ext cx="2573482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4559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10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28"/>
          <p:cNvSpPr txBox="1"/>
          <p:nvPr/>
        </p:nvSpPr>
        <p:spPr>
          <a:xfrm>
            <a:off x="7201127" y="2854809"/>
            <a:ext cx="7308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1885603" y="2604695"/>
            <a:ext cx="1795895" cy="425263"/>
          </a:xfrm>
          <a:custGeom>
            <a:avLst/>
            <a:gdLst/>
            <a:ahLst/>
            <a:cxnLst/>
            <a:rect l="l" t="t" r="r" b="b"/>
            <a:pathLst>
              <a:path w="1975485" h="481964" extrusionOk="0">
                <a:moveTo>
                  <a:pt x="83819" y="0"/>
                </a:moveTo>
                <a:lnTo>
                  <a:pt x="0" y="19811"/>
                </a:lnTo>
                <a:lnTo>
                  <a:pt x="57911" y="67194"/>
                </a:lnTo>
                <a:lnTo>
                  <a:pt x="57911" y="33527"/>
                </a:lnTo>
                <a:lnTo>
                  <a:pt x="59435" y="30479"/>
                </a:lnTo>
                <a:lnTo>
                  <a:pt x="64007" y="28955"/>
                </a:lnTo>
                <a:lnTo>
                  <a:pt x="76659" y="31896"/>
                </a:lnTo>
                <a:lnTo>
                  <a:pt x="83819" y="0"/>
                </a:lnTo>
                <a:close/>
              </a:path>
              <a:path w="1975485" h="481964" extrusionOk="0">
                <a:moveTo>
                  <a:pt x="76659" y="31896"/>
                </a:moveTo>
                <a:lnTo>
                  <a:pt x="64007" y="28955"/>
                </a:lnTo>
                <a:lnTo>
                  <a:pt x="59435" y="30479"/>
                </a:lnTo>
                <a:lnTo>
                  <a:pt x="57911" y="33527"/>
                </a:lnTo>
                <a:lnTo>
                  <a:pt x="57911" y="36575"/>
                </a:lnTo>
                <a:lnTo>
                  <a:pt x="60959" y="38099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w="1975485" h="481964" extrusionOk="0">
                <a:moveTo>
                  <a:pt x="74557" y="41260"/>
                </a:moveTo>
                <a:lnTo>
                  <a:pt x="60959" y="38099"/>
                </a:lnTo>
                <a:lnTo>
                  <a:pt x="57911" y="36575"/>
                </a:lnTo>
                <a:lnTo>
                  <a:pt x="57911" y="67194"/>
                </a:lnTo>
                <a:lnTo>
                  <a:pt x="67055" y="74675"/>
                </a:lnTo>
                <a:lnTo>
                  <a:pt x="74557" y="41260"/>
                </a:lnTo>
                <a:close/>
              </a:path>
              <a:path w="1975485" h="481964" extrusionOk="0">
                <a:moveTo>
                  <a:pt x="1975103" y="478535"/>
                </a:moveTo>
                <a:lnTo>
                  <a:pt x="1975103" y="473963"/>
                </a:lnTo>
                <a:lnTo>
                  <a:pt x="1972055" y="472439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7" y="481583"/>
                </a:lnTo>
                <a:lnTo>
                  <a:pt x="1973579" y="481583"/>
                </a:lnTo>
                <a:lnTo>
                  <a:pt x="1975103" y="4785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4060768" y="3626671"/>
            <a:ext cx="770659" cy="609600"/>
          </a:xfrm>
          <a:custGeom>
            <a:avLst/>
            <a:gdLst/>
            <a:ahLst/>
            <a:cxnLst/>
            <a:rect l="l" t="t" r="r" b="b"/>
            <a:pathLst>
              <a:path w="847725" h="690879" extrusionOk="0">
                <a:moveTo>
                  <a:pt x="56430" y="638703"/>
                </a:moveTo>
                <a:lnTo>
                  <a:pt x="35051" y="612647"/>
                </a:lnTo>
                <a:lnTo>
                  <a:pt x="0" y="690371"/>
                </a:lnTo>
                <a:lnTo>
                  <a:pt x="45719" y="680396"/>
                </a:lnTo>
                <a:lnTo>
                  <a:pt x="45719" y="649223"/>
                </a:lnTo>
                <a:lnTo>
                  <a:pt x="47243" y="646175"/>
                </a:lnTo>
                <a:lnTo>
                  <a:pt x="56430" y="638703"/>
                </a:lnTo>
                <a:close/>
              </a:path>
              <a:path w="847725" h="690879" extrusionOk="0">
                <a:moveTo>
                  <a:pt x="62611" y="646236"/>
                </a:moveTo>
                <a:lnTo>
                  <a:pt x="56430" y="638703"/>
                </a:lnTo>
                <a:lnTo>
                  <a:pt x="47243" y="646175"/>
                </a:lnTo>
                <a:lnTo>
                  <a:pt x="45719" y="649223"/>
                </a:lnTo>
                <a:lnTo>
                  <a:pt x="45719" y="653795"/>
                </a:lnTo>
                <a:lnTo>
                  <a:pt x="48767" y="655319"/>
                </a:lnTo>
                <a:lnTo>
                  <a:pt x="53339" y="653795"/>
                </a:lnTo>
                <a:lnTo>
                  <a:pt x="62611" y="646236"/>
                </a:lnTo>
                <a:close/>
              </a:path>
              <a:path w="847725" h="690879" extrusionOk="0">
                <a:moveTo>
                  <a:pt x="83819" y="672083"/>
                </a:moveTo>
                <a:lnTo>
                  <a:pt x="62611" y="646236"/>
                </a:lnTo>
                <a:lnTo>
                  <a:pt x="53339" y="653795"/>
                </a:lnTo>
                <a:lnTo>
                  <a:pt x="48767" y="655319"/>
                </a:lnTo>
                <a:lnTo>
                  <a:pt x="45719" y="653795"/>
                </a:lnTo>
                <a:lnTo>
                  <a:pt x="45719" y="680396"/>
                </a:lnTo>
                <a:lnTo>
                  <a:pt x="83819" y="672083"/>
                </a:lnTo>
                <a:close/>
              </a:path>
              <a:path w="847725" h="690879" extrusionOk="0">
                <a:moveTo>
                  <a:pt x="847343" y="4571"/>
                </a:moveTo>
                <a:lnTo>
                  <a:pt x="847343" y="1523"/>
                </a:lnTo>
                <a:lnTo>
                  <a:pt x="844295" y="0"/>
                </a:lnTo>
                <a:lnTo>
                  <a:pt x="839723" y="1523"/>
                </a:lnTo>
                <a:lnTo>
                  <a:pt x="56430" y="638703"/>
                </a:lnTo>
                <a:lnTo>
                  <a:pt x="62611" y="646236"/>
                </a:lnTo>
                <a:lnTo>
                  <a:pt x="845819" y="7619"/>
                </a:lnTo>
                <a:lnTo>
                  <a:pt x="847343" y="4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4822767" y="3626671"/>
            <a:ext cx="835891" cy="609600"/>
          </a:xfrm>
          <a:custGeom>
            <a:avLst/>
            <a:gdLst/>
            <a:ahLst/>
            <a:cxnLst/>
            <a:rect l="l" t="t" r="r" b="b"/>
            <a:pathLst>
              <a:path w="919479" h="690879" extrusionOk="0">
                <a:moveTo>
                  <a:pt x="861484" y="640021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55632" y="647824"/>
                </a:lnTo>
                <a:lnTo>
                  <a:pt x="861484" y="640021"/>
                </a:lnTo>
                <a:close/>
              </a:path>
              <a:path w="919479" h="690879" extrusionOk="0">
                <a:moveTo>
                  <a:pt x="873251" y="682059"/>
                </a:moveTo>
                <a:lnTo>
                  <a:pt x="873251" y="655319"/>
                </a:lnTo>
                <a:lnTo>
                  <a:pt x="868679" y="656843"/>
                </a:lnTo>
                <a:lnTo>
                  <a:pt x="865631" y="655319"/>
                </a:lnTo>
                <a:lnTo>
                  <a:pt x="855632" y="647824"/>
                </a:lnTo>
                <a:lnTo>
                  <a:pt x="835151" y="675131"/>
                </a:lnTo>
                <a:lnTo>
                  <a:pt x="873251" y="682059"/>
                </a:lnTo>
                <a:close/>
              </a:path>
              <a:path w="919479" h="690879" extrusionOk="0">
                <a:moveTo>
                  <a:pt x="873251" y="655319"/>
                </a:moveTo>
                <a:lnTo>
                  <a:pt x="873251" y="652271"/>
                </a:lnTo>
                <a:lnTo>
                  <a:pt x="871727" y="647699"/>
                </a:lnTo>
                <a:lnTo>
                  <a:pt x="861484" y="640021"/>
                </a:lnTo>
                <a:lnTo>
                  <a:pt x="855632" y="647824"/>
                </a:lnTo>
                <a:lnTo>
                  <a:pt x="865631" y="655319"/>
                </a:lnTo>
                <a:lnTo>
                  <a:pt x="868679" y="656843"/>
                </a:lnTo>
                <a:lnTo>
                  <a:pt x="873251" y="655319"/>
                </a:lnTo>
                <a:close/>
              </a:path>
              <a:path w="919479" h="690879" extrusionOk="0">
                <a:moveTo>
                  <a:pt x="918971" y="690371"/>
                </a:moveTo>
                <a:lnTo>
                  <a:pt x="880871" y="614171"/>
                </a:lnTo>
                <a:lnTo>
                  <a:pt x="861484" y="640021"/>
                </a:lnTo>
                <a:lnTo>
                  <a:pt x="871727" y="647699"/>
                </a:lnTo>
                <a:lnTo>
                  <a:pt x="873251" y="652271"/>
                </a:lnTo>
                <a:lnTo>
                  <a:pt x="873251" y="682059"/>
                </a:lnTo>
                <a:lnTo>
                  <a:pt x="918971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4857404" y="1949824"/>
            <a:ext cx="69273" cy="609600"/>
          </a:xfrm>
          <a:custGeom>
            <a:avLst/>
            <a:gdLst/>
            <a:ahLst/>
            <a:cxnLst/>
            <a:rect l="l" t="t" r="r" b="b"/>
            <a:pathLst>
              <a:path w="76200" h="690880" extrusionOk="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90880" extrusionOk="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90880" extrusionOk="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35051" y="688847"/>
                </a:lnTo>
                <a:lnTo>
                  <a:pt x="38099" y="690371"/>
                </a:lnTo>
                <a:lnTo>
                  <a:pt x="41147" y="688847"/>
                </a:lnTo>
                <a:lnTo>
                  <a:pt x="42671" y="6857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6166658" y="3059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4" h="76200" extrusionOk="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4" h="76200" extrusionOk="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4" h="76200" extrusionOk="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 Configuration of LR Parsing Algorithm</a:t>
            </a:r>
            <a:endParaRPr/>
          </a:p>
        </p:txBody>
      </p:sp>
      <p:sp>
        <p:nvSpPr>
          <p:cNvPr id="560" name="Google Shape;560;p29"/>
          <p:cNvSpPr txBox="1"/>
          <p:nvPr/>
        </p:nvSpPr>
        <p:spPr>
          <a:xfrm>
            <a:off x="972127" y="1377875"/>
            <a:ext cx="7248235" cy="458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8546" marR="0" lvl="0" indent="-307149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configuration of a LR parsing is: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1410" marR="0" lvl="0" indent="0" algn="l" rtl="0">
              <a:spcBef>
                <a:spcPts val="175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X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141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	Rest of Input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546" marR="14816" lvl="0" indent="-307149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 the parser action by consulting the parsing  action   table.	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  Stack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just S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Clr>
                <a:srgbClr val="CD3100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4559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configuration of a LR parsing represents the right sentential  form: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1410" marR="0" lvl="0" indent="0" algn="l" rtl="0">
              <a:spcBef>
                <a:spcPts val="1762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9"/>
          <p:cNvSpPr/>
          <p:nvPr/>
        </p:nvSpPr>
        <p:spPr>
          <a:xfrm>
            <a:off x="1949334" y="2286000"/>
            <a:ext cx="1962150" cy="0"/>
          </a:xfrm>
          <a:custGeom>
            <a:avLst/>
            <a:gdLst/>
            <a:ahLst/>
            <a:cxnLst/>
            <a:rect l="l" t="t" r="r" b="b"/>
            <a:pathLst>
              <a:path w="2158365" h="120000" extrusionOk="0">
                <a:moveTo>
                  <a:pt x="0" y="0"/>
                </a:moveTo>
                <a:lnTo>
                  <a:pt x="2157983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2" name="Google Shape;562;p29"/>
          <p:cNvSpPr/>
          <p:nvPr/>
        </p:nvSpPr>
        <p:spPr>
          <a:xfrm>
            <a:off x="4156364" y="2286000"/>
            <a:ext cx="1446645" cy="0"/>
          </a:xfrm>
          <a:custGeom>
            <a:avLst/>
            <a:gdLst/>
            <a:ahLst/>
            <a:cxnLst/>
            <a:rect l="l" t="t" r="r" b="b"/>
            <a:pathLst>
              <a:path w="1591310" h="120000" extrusionOk="0">
                <a:moveTo>
                  <a:pt x="0" y="0"/>
                </a:moveTo>
                <a:lnTo>
                  <a:pt x="1591055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2074024" y="2353236"/>
            <a:ext cx="643082" cy="310963"/>
          </a:xfrm>
          <a:custGeom>
            <a:avLst/>
            <a:gdLst/>
            <a:ahLst/>
            <a:cxnLst/>
            <a:rect l="l" t="t" r="r" b="b"/>
            <a:pathLst>
              <a:path w="707389" h="352425" extrusionOk="0">
                <a:moveTo>
                  <a:pt x="641556" y="37310"/>
                </a:moveTo>
                <a:lnTo>
                  <a:pt x="637953" y="2993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2043"/>
                </a:lnTo>
                <a:lnTo>
                  <a:pt x="6095" y="352043"/>
                </a:lnTo>
                <a:lnTo>
                  <a:pt x="641556" y="37310"/>
                </a:lnTo>
                <a:close/>
              </a:path>
              <a:path w="707389" h="352425" extrusionOk="0">
                <a:moveTo>
                  <a:pt x="707135" y="0"/>
                </a:moveTo>
                <a:lnTo>
                  <a:pt x="623315" y="0"/>
                </a:lnTo>
                <a:lnTo>
                  <a:pt x="637953" y="29939"/>
                </a:lnTo>
                <a:lnTo>
                  <a:pt x="649223" y="24383"/>
                </a:lnTo>
                <a:lnTo>
                  <a:pt x="652271" y="24383"/>
                </a:lnTo>
                <a:lnTo>
                  <a:pt x="655319" y="25907"/>
                </a:lnTo>
                <a:lnTo>
                  <a:pt x="655319" y="65462"/>
                </a:lnTo>
                <a:lnTo>
                  <a:pt x="656843" y="68579"/>
                </a:lnTo>
                <a:lnTo>
                  <a:pt x="707135" y="0"/>
                </a:lnTo>
                <a:close/>
              </a:path>
              <a:path w="707389" h="352425" extrusionOk="0">
                <a:moveTo>
                  <a:pt x="655319" y="28955"/>
                </a:moveTo>
                <a:lnTo>
                  <a:pt x="655319" y="25907"/>
                </a:lnTo>
                <a:lnTo>
                  <a:pt x="652271" y="24383"/>
                </a:lnTo>
                <a:lnTo>
                  <a:pt x="649223" y="24383"/>
                </a:lnTo>
                <a:lnTo>
                  <a:pt x="637953" y="29939"/>
                </a:lnTo>
                <a:lnTo>
                  <a:pt x="641556" y="37310"/>
                </a:lnTo>
                <a:lnTo>
                  <a:pt x="652271" y="32003"/>
                </a:lnTo>
                <a:lnTo>
                  <a:pt x="655319" y="28955"/>
                </a:lnTo>
                <a:close/>
              </a:path>
              <a:path w="707389" h="352425" extrusionOk="0">
                <a:moveTo>
                  <a:pt x="655319" y="65462"/>
                </a:moveTo>
                <a:lnTo>
                  <a:pt x="655319" y="28955"/>
                </a:lnTo>
                <a:lnTo>
                  <a:pt x="652271" y="32003"/>
                </a:lnTo>
                <a:lnTo>
                  <a:pt x="641556" y="37310"/>
                </a:lnTo>
                <a:lnTo>
                  <a:pt x="655319" y="65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4641273" y="2353235"/>
            <a:ext cx="196850" cy="286871"/>
          </a:xfrm>
          <a:custGeom>
            <a:avLst/>
            <a:gdLst/>
            <a:ahLst/>
            <a:cxnLst/>
            <a:rect l="l" t="t" r="r" b="b"/>
            <a:pathLst>
              <a:path w="216535" h="325119" extrusionOk="0">
                <a:moveTo>
                  <a:pt x="73151" y="42671"/>
                </a:moveTo>
                <a:lnTo>
                  <a:pt x="0" y="0"/>
                </a:lnTo>
                <a:lnTo>
                  <a:pt x="10667" y="85343"/>
                </a:lnTo>
                <a:lnTo>
                  <a:pt x="30479" y="71813"/>
                </a:lnTo>
                <a:lnTo>
                  <a:pt x="30479" y="51815"/>
                </a:lnTo>
                <a:lnTo>
                  <a:pt x="32003" y="48767"/>
                </a:lnTo>
                <a:lnTo>
                  <a:pt x="36575" y="48767"/>
                </a:lnTo>
                <a:lnTo>
                  <a:pt x="39623" y="50291"/>
                </a:lnTo>
                <a:lnTo>
                  <a:pt x="46526" y="60855"/>
                </a:lnTo>
                <a:lnTo>
                  <a:pt x="73151" y="42671"/>
                </a:lnTo>
                <a:close/>
              </a:path>
              <a:path w="216535" h="325119" extrusionOk="0">
                <a:moveTo>
                  <a:pt x="46526" y="60855"/>
                </a:moveTo>
                <a:lnTo>
                  <a:pt x="39623" y="50291"/>
                </a:lnTo>
                <a:lnTo>
                  <a:pt x="36575" y="48767"/>
                </a:lnTo>
                <a:lnTo>
                  <a:pt x="32003" y="48767"/>
                </a:lnTo>
                <a:lnTo>
                  <a:pt x="30479" y="51815"/>
                </a:lnTo>
                <a:lnTo>
                  <a:pt x="30479" y="56387"/>
                </a:lnTo>
                <a:lnTo>
                  <a:pt x="37518" y="67006"/>
                </a:lnTo>
                <a:lnTo>
                  <a:pt x="46526" y="60855"/>
                </a:lnTo>
                <a:close/>
              </a:path>
              <a:path w="216535" h="325119" extrusionOk="0">
                <a:moveTo>
                  <a:pt x="37518" y="67006"/>
                </a:moveTo>
                <a:lnTo>
                  <a:pt x="30479" y="56387"/>
                </a:lnTo>
                <a:lnTo>
                  <a:pt x="30479" y="71813"/>
                </a:lnTo>
                <a:lnTo>
                  <a:pt x="37518" y="67006"/>
                </a:lnTo>
                <a:close/>
              </a:path>
              <a:path w="216535" h="325119" extrusionOk="0">
                <a:moveTo>
                  <a:pt x="216407" y="321563"/>
                </a:moveTo>
                <a:lnTo>
                  <a:pt x="214883" y="318515"/>
                </a:lnTo>
                <a:lnTo>
                  <a:pt x="46526" y="60855"/>
                </a:lnTo>
                <a:lnTo>
                  <a:pt x="37518" y="67006"/>
                </a:lnTo>
                <a:lnTo>
                  <a:pt x="207263" y="323087"/>
                </a:lnTo>
                <a:lnTo>
                  <a:pt x="210311" y="324611"/>
                </a:lnTo>
                <a:lnTo>
                  <a:pt x="213359" y="324611"/>
                </a:lnTo>
                <a:lnTo>
                  <a:pt x="216407" y="3215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Actions of A LR-Parser</a:t>
            </a:r>
            <a:endParaRPr/>
          </a:p>
        </p:txBody>
      </p:sp>
      <p:sp>
        <p:nvSpPr>
          <p:cNvPr id="570" name="Google Shape;570;p30"/>
          <p:cNvSpPr txBox="1"/>
          <p:nvPr/>
        </p:nvSpPr>
        <p:spPr>
          <a:xfrm>
            <a:off x="457200" y="1295400"/>
            <a:ext cx="7973865" cy="404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21688" marR="0" lvl="0" indent="-410291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 s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shifts the next input symbol and the state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the 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688" marR="0" lvl="0" indent="0" algn="l" rtl="0">
              <a:spcBef>
                <a:spcPts val="39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	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1688" marR="0" lvl="0" indent="-4102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  A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 is a production number)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9407" marR="0" lvl="1" indent="-307718" algn="l" rtl="0">
              <a:spcBef>
                <a:spcPts val="3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  2|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(=r) items from the stack;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9407" marR="0" lvl="1" indent="-307718" algn="l" rtl="0">
              <a:spcBef>
                <a:spcPts val="224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push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s=goto[s</a:t>
            </a:r>
            <a:r>
              <a:rPr lang="en-US" sz="22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688" marR="0" lvl="0" indent="0" algn="l" rtl="0">
              <a:spcBef>
                <a:spcPts val="103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	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9407" marR="0" lvl="1" indent="-307718" algn="l" rtl="0">
              <a:spcBef>
                <a:spcPts val="12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the reducing production reduce A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endParaRPr sz="22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marR="0" lvl="1" indent="0" algn="l" rtl="0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1688" marR="0" lvl="0" indent="-4102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Parsing successfully completed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1688" marR="0" lvl="0" indent="-4102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Parser detected an error (an empty entry in the action table)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/>
        </p:nvSpPr>
        <p:spPr>
          <a:xfrm>
            <a:off x="764308" y="705074"/>
            <a:ext cx="7722755" cy="43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Reduce Action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4261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 2|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(=r)  items  from the stack;	let us assume that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69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3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261" marR="0" lvl="0" indent="-307718" algn="l" rtl="0">
              <a:spcBef>
                <a:spcPts val="547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push 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s=goto[s</a:t>
            </a:r>
            <a:r>
              <a:rPr lang="en-US" sz="23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261" marR="0" lvl="0" indent="0" algn="l" rtl="0">
              <a:spcBef>
                <a:spcPts val="171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  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6555" marR="0" lvl="0" indent="0" algn="l" rtl="0"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00" baseline="-25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9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4261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	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handle.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261" marR="0" lvl="0" indent="0" algn="l" rtl="0">
              <a:spcBef>
                <a:spcPts val="17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lang="en-US" sz="23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LR Parser Stack(s)</a:t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900545" y="1344706"/>
            <a:ext cx="7664335" cy="4933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LR Parser Stack(s)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900545" y="1344705"/>
            <a:ext cx="7689273" cy="50238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 – LR(0) Item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4559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 indicates how much of a production we have seen at a  given point in the parsing process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85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16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already seen on the input a string derivable from 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31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to see a string derivable from YZ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7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12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to see a string derivable from XYZ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7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678690" marR="0" lvl="1" indent="-257002" algn="l" rtl="0">
              <a:spcBef>
                <a:spcPts val="412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already seen on the input a string derivable from XYZ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possibly time to reduce XYZ to 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0" lvl="0" indent="-307718" algn="l" rtl="0">
              <a:spcBef>
                <a:spcPts val="123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Special Case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3613982" lvl="0" indent="-257572" algn="l" rtl="0">
              <a:lnSpc>
                <a:spcPct val="12000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A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 only one item  A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8546" marR="728837" lvl="0" indent="-307149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sets of LR(0) items 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canonical LR(0)  collection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is the basis	for constructing SLR parsers.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4559" lvl="0" indent="-307718" algn="l" rtl="0">
              <a:spcBef>
                <a:spcPts val="462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Canonical LR(0) collection provides the basis of constructing a  DFA called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LR(0) automaton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3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DFA is used to make parsing decisions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8546" marR="15386" lvl="0" indent="-307149" algn="l" rtl="0">
              <a:spcBef>
                <a:spcPts val="453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state of LR(0) automaton represents a set of items in the  canonical LR(0) collection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471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construct the canonical LR(0) collection for a grammar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2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Augmented Grammar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31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function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0" lvl="1" indent="-257002" algn="l" rtl="0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 function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 – LR(0) Item</a:t>
            </a:r>
            <a:endParaRPr/>
          </a:p>
        </p:txBody>
      </p:sp>
      <p:sp>
        <p:nvSpPr>
          <p:cNvPr id="605" name="Google Shape;605;p36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8546" marR="4559" lvl="0" indent="-307149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LR(0) item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grammar G is a production of G a dot at the  some position of the right side.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6" name="Google Shape;606;p36"/>
          <p:cNvGraphicFramePr/>
          <p:nvPr/>
        </p:nvGraphicFramePr>
        <p:xfrm>
          <a:off x="963468" y="19993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77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25">
                <a:tc>
                  <a:txBody>
                    <a:bodyPr/>
                    <a:lstStyle/>
                    <a:p>
                      <a:pPr marL="365125" marR="0" lvl="0" indent="-342900" algn="l" rtl="0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D3100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Ex: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marR="0" lvl="0" indent="0" algn="l" rtl="0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 marR="0" lvl="0" indent="0" algn="l" rtl="0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Possible LR(0) Items: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 marR="0" lvl="0" indent="0" algn="l" rtl="0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(four different possibility)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 marR="0" lvl="0" indent="0" algn="l" rtl="0">
                        <a:lnSpc>
                          <a:spcPct val="128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 marR="0" lvl="0" indent="0" algn="l" rtl="0">
                        <a:lnSpc>
                          <a:spcPct val="128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 marR="0" lvl="0" indent="0" algn="l" rtl="0">
                        <a:lnSpc>
                          <a:spcPct val="128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40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7" name="Google Shape;607;p36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4559" lvl="0" indent="-307718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LR(0) items will be the states of action and goto table of  the SLR parser.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118" marR="0" lvl="0" indent="0" algn="l" rtl="0"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represent sets of “items”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43878" lvl="0" indent="-307718" algn="l" rtl="0">
              <a:lnSpc>
                <a:spcPct val="117999"/>
              </a:lnSpc>
              <a:spcBef>
                <a:spcPts val="552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parser makes shift-reduce decision by maintaining states to  keep track of where we are in a parsing process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Grammar Augmentation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Closure Operation</a:t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21688" marR="4559" lvl="0" indent="-410291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set of LR(0) items for a grammar G, then  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set of LR(0) items constructed from 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 the two rules: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2900"/>
              <a:buFont typeface="Arial"/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8837" marR="0" lvl="1" indent="-307149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every LR(0) item in </a:t>
            </a: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added to </a:t>
            </a: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8837" marR="137903" lvl="1" indent="-307149" algn="l" rtl="0">
              <a:lnSpc>
                <a:spcPct val="112590"/>
              </a:lnSpc>
              <a:spcBef>
                <a:spcPts val="494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in  </a:t>
            </a: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→γ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production  rule of G;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8837" marR="0" lvl="0" indent="0" algn="l" rtl="0">
              <a:spcBef>
                <a:spcPts val="256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 B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in the 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8837" marR="242186" lvl="0" indent="-5698" algn="l" rtl="0">
              <a:lnSpc>
                <a:spcPct val="114636"/>
              </a:lnSpc>
              <a:spcBef>
                <a:spcPts val="381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apply this rule until no more new LR(0) items  can be added to 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 Closure  Operation	-- Example</a:t>
            </a:r>
            <a:endParaRPr/>
          </a:p>
        </p:txBody>
      </p:sp>
      <p:sp>
        <p:nvSpPr>
          <p:cNvPr id="625" name="Google Shape;625;p39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E'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closure({E'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E}) 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39"/>
          <p:cNvGraphicFramePr/>
          <p:nvPr/>
        </p:nvGraphicFramePr>
        <p:xfrm>
          <a:off x="963467" y="18506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24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0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1440" lvl="0" indent="0" algn="r" rtl="0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900">
                          <a:solidFill>
                            <a:srgbClr val="CD31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	kernel items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	}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8" name="Google Shape;628;p39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 extrusionOk="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 extrusionOk="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 extrusionOk="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 In Reverse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900545" y="1647265"/>
            <a:ext cx="6927273" cy="46755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927273" y="1070385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GOTO Operation</a:t>
            </a:r>
            <a:endParaRPr/>
          </a:p>
        </p:txBody>
      </p:sp>
      <p:sp>
        <p:nvSpPr>
          <p:cNvPr id="634" name="Google Shape;634;p40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69522" lvl="0" indent="-307718" algn="l" rtl="0">
              <a:lnSpc>
                <a:spcPct val="1067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is a set of LR(0) items and X is a grammar symbol (terminal  or non-terminal), then GOTO(I,X) is defined as follows: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118" marR="0" lvl="0" indent="0" algn="l" rtl="0">
              <a:lnSpc>
                <a:spcPct val="11072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A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4559" lvl="0" indent="0" algn="l" rtl="0">
              <a:lnSpc>
                <a:spcPct val="124300"/>
              </a:lnSpc>
              <a:spcBef>
                <a:spcPts val="27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every item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closure({A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 in GOTO(I,X).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132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0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 ={	E’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	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6944" marR="39320" lvl="0" indent="0" algn="l" rtl="0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	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	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0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390347" lvl="0" indent="0" algn="l" rtl="0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GOTO(I,E)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E’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+T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GOTO(I,T)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*F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GOTO(I,F) = {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17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GOTO(I,()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E),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 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1397" marR="662734" lvl="0" indent="1333447" algn="l" rtl="0">
              <a:lnSpc>
                <a:spcPct val="129611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  GOTO(I,id)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Construction of The Canonical LR(0) Collection (CC)</a:t>
            </a: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606889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the SLR parsing tables for a grammar G, we will  create the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canonical LR(0) collection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grammar G’.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900"/>
              <a:buFont typeface="Arial"/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118" marR="0" lvl="0" indent="0" algn="l" rtl="0"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 closure({S'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S}) }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690" marR="4559" lvl="0" indent="-257572" algn="l" rtl="0">
              <a:lnSpc>
                <a:spcPct val="106045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followings until no more set of LR(0) items can  be added to </a:t>
            </a:r>
            <a:r>
              <a:rPr lang="en-US" sz="2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091" marR="0" lvl="0" indent="0" algn="ctr" rtl="0">
              <a:lnSpc>
                <a:spcPct val="115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lang="en-US" sz="2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each grammar symbol X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300" marR="0" lvl="0" indent="0" algn="ctr" rtl="0">
              <a:lnSpc>
                <a:spcPct val="11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GOTO(I,X) is not empty and not in </a:t>
            </a:r>
            <a:r>
              <a:rPr lang="en-US" sz="2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991" marR="0" lvl="0" indent="0" algn="l" rtl="0">
              <a:lnSpc>
                <a:spcPct val="119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GOTO(I,X) to </a:t>
            </a:r>
            <a:r>
              <a:rPr lang="en-US" sz="2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4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 function is a DFA on the sets in C.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Canonical LR(0) Collection -- Example</a:t>
            </a:r>
            <a:endParaRPr/>
          </a:p>
        </p:txBody>
      </p:sp>
      <p:graphicFrame>
        <p:nvGraphicFramePr>
          <p:cNvPr id="650" name="Google Shape;650;p42"/>
          <p:cNvGraphicFramePr/>
          <p:nvPr/>
        </p:nvGraphicFramePr>
        <p:xfrm>
          <a:off x="2634667" y="11934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14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E’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21945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.E+T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E’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E+.T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E+T.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321945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00">
                <a:tc>
                  <a:txBody>
                    <a:bodyPr/>
                    <a:lstStyle/>
                    <a:p>
                      <a:pPr marL="321945" marR="0" lvl="0" indent="0" algn="l" rtl="0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21945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T*F.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321945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321945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-300355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T*.F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(E).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(.E)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.E+T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500" baseline="-250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(E.)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93090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marR="0" lvl="0" indent="0" algn="l" rtl="0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1" name="Google Shape;651;p42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00" baseline="-250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5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5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id.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2" name="Google Shape;652;p42"/>
          <p:cNvGraphicFramePr/>
          <p:nvPr/>
        </p:nvGraphicFramePr>
        <p:xfrm>
          <a:off x="222417" y="17569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24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1.E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2.E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3.T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4.T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5.F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6.F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Transition Diagram (DFA) of Goto Function</a:t>
            </a:r>
            <a:endParaRPr/>
          </a:p>
        </p:txBody>
      </p:sp>
      <p:sp>
        <p:nvSpPr>
          <p:cNvPr id="658" name="Google Shape;658;p4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3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3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3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4559" lvl="0" indent="0" algn="just" rtl="0">
              <a:lnSpc>
                <a:spcPct val="998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lnSpc>
                <a:spcPct val="7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lnSpc>
                <a:spcPct val="105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lnSpc>
                <a:spcPct val="72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4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 extrusionOk="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 extrusionOk="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 extrusionOk="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 extrusionOk="0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 extrusionOk="0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 extrusionOk="0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 extrusionOk="0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 extrusionOk="0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 extrusionOk="0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 extrusionOk="0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 extrusionOk="0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 extrusionOk="0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 extrusionOk="0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 extrusionOk="0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 extrusionOk="0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 extrusionOk="0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 extrusionOk="0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 extrusionOk="0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 extrusionOk="0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3" name="Google Shape;673;p43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 extrusionOk="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 extrusionOk="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 extrusionOk="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4" name="Google Shape;674;p43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 extrusionOk="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 extrusionOk="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 extrusionOk="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 extrusionOk="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 extrusionOk="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 extrusionOk="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 extrusionOk="0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 extrusionOk="0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 extrusionOk="0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 extrusionOk="0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7" name="Google Shape;677;p43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 extrusionOk="0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 extrusionOk="0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 extrusionOk="0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 extrusionOk="0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8" name="Google Shape;678;p4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 extrusionOk="0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 extrusionOk="0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 extrusionOk="0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 extrusionOk="0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9" name="Google Shape;679;p43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 extrusionOk="0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 extrusionOk="0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 extrusionOk="0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 extrusionOk="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 extrusionOk="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 extrusionOk="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 extrusionOk="0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 extrusionOk="0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 extrusionOk="0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 extrusionOk="0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2" name="Google Shape;682;p43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 extrusionOk="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 extrusionOk="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 extrusionOk="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 extrusionOk="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3" name="Google Shape;683;p43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 extrusionOk="0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 extrusionOk="0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 extrusionOk="0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 extrusionOk="0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 extrusionOk="0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 extrusionOk="0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 extrusionOk="0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 extrusionOk="0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 extrusionOk="0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 extrusionOk="0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 extrusionOk="0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 extrusionOk="0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 extrusionOk="0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 extrusionOk="0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 extrusionOk="0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 extrusionOk="0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 extrusionOk="0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 extrusionOk="0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 extrusionOk="0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 extrusionOk="0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8" name="Google Shape;688;p4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 extrusionOk="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 extrusionOk="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 extrusionOk="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 extrusionOk="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43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 extrusionOk="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 extrusionOk="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 extrusionOk="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aseline="-250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38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43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97" marR="0" lvl="0" indent="0" algn="l" rtl="0">
              <a:spcBef>
                <a:spcPts val="75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727" marR="0" lvl="0" indent="0" algn="ctr" rtl="0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76" marR="0" lvl="0" indent="0" algn="ctr" rtl="0">
              <a:spcBef>
                <a:spcPts val="75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34761" lvl="0" indent="0" algn="ctr" rtl="0">
              <a:lnSpc>
                <a:spcPct val="116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823" marR="0" lvl="0" indent="0" algn="ctr" rtl="0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4761" lvl="0" indent="0" algn="ctr" rtl="0">
              <a:spcBef>
                <a:spcPts val="68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2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080" marR="96304" lvl="0" indent="-63253" algn="l" rtl="0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 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80" marR="0" lvl="0" indent="0" algn="l" rtl="0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</a:t>
            </a:r>
            <a:endParaRPr/>
          </a:p>
          <a:p>
            <a:pPr marL="11397" lvl="0" indent="0" algn="l" rtl="0">
              <a:spcBef>
                <a:spcPts val="27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Schoolbook"/>
              <a:buNone/>
            </a:pPr>
            <a:r>
              <a:rPr lang="en-US" sz="1300"/>
              <a:t>(of an augumented grammar G’)</a:t>
            </a:r>
            <a:endParaRPr sz="1300"/>
          </a:p>
        </p:txBody>
      </p:sp>
      <p:sp>
        <p:nvSpPr>
          <p:cNvPr id="713" name="Google Shape;713;p4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95250" marR="577257" lvl="0" indent="-820013" algn="l" rtl="0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400"/>
              <a:buFont typeface="Century Schoolbook"/>
              <a:buAutoNum type="arabicPeriod"/>
            </a:pPr>
            <a:r>
              <a:rPr lang="en-US" sz="2000"/>
              <a:t>Construct the canonical collection of sets of  LR(0) items for G’.  C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2000"/>
              <a:t>{I</a:t>
            </a:r>
            <a:r>
              <a:rPr lang="en-US" sz="2000" baseline="-25000"/>
              <a:t>0</a:t>
            </a:r>
            <a:r>
              <a:rPr lang="en-US" sz="2000"/>
              <a:t>,...,I</a:t>
            </a:r>
            <a:r>
              <a:rPr lang="en-US" sz="2000" baseline="-25000"/>
              <a:t>n</a:t>
            </a:r>
            <a:r>
              <a:rPr lang="en-US" sz="2000"/>
              <a:t>}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685528" lvl="0" indent="-410291" algn="l" rtl="0">
              <a:spcBef>
                <a:spcPts val="1203"/>
              </a:spcBef>
              <a:spcAft>
                <a:spcPts val="0"/>
              </a:spcAft>
              <a:buClr>
                <a:srgbClr val="CD3100"/>
              </a:buClr>
              <a:buSzPts val="1400"/>
              <a:buAutoNum type="arabicPeriod"/>
            </a:pPr>
            <a:r>
              <a:rPr lang="en-US" sz="2000"/>
              <a:t>Create the parsing action table as follows:</a:t>
            </a:r>
            <a:endParaRPr sz="2000"/>
          </a:p>
          <a:p>
            <a:pPr marL="993247" lvl="1" indent="-307718" algn="l" rtl="0">
              <a:lnSpc>
                <a:spcPct val="101850"/>
              </a:lnSpc>
              <a:spcBef>
                <a:spcPts val="233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is a terminal, 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 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and goto(I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)=I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j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then action[i,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] is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shift j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993247" marR="653617" lvl="1" indent="-307718" algn="l" rtl="0">
              <a:lnSpc>
                <a:spcPct val="96900"/>
              </a:lnSpc>
              <a:spcBef>
                <a:spcPts val="480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	is in 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then  action[i,a] is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reduce   A</a:t>
            </a:r>
            <a:r>
              <a:rPr lang="en-US" sz="2000" i="1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all a in  FOLLOW(A) where 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S’.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93247" lvl="1" indent="-307718" algn="l" rtl="0">
              <a:spcBef>
                <a:spcPts val="183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S’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S.	is in 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then  action[i,$] is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93247" marR="4559" lvl="1" indent="-307718" algn="l" rtl="0">
              <a:lnSpc>
                <a:spcPct val="96900"/>
              </a:lnSpc>
              <a:spcBef>
                <a:spcPts val="434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any conflicting actions generated by these rules, the grammar is  not SLR(1).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528" lvl="0" indent="-410291" algn="l" rtl="0">
              <a:spcBef>
                <a:spcPts val="1238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Create the parsing goto table</a:t>
            </a:r>
            <a:endParaRPr/>
          </a:p>
          <a:p>
            <a:pPr marL="993247" lvl="1" indent="-307718" algn="l" rtl="0">
              <a:spcBef>
                <a:spcPts val="215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 all non-terminals A,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67567" lvl="2" indent="-307718" algn="l" rtl="0">
              <a:spcBef>
                <a:spcPts val="215"/>
              </a:spcBef>
              <a:spcAft>
                <a:spcPts val="0"/>
              </a:spcAft>
              <a:buClr>
                <a:srgbClr val="CD3100"/>
              </a:buClr>
              <a:buSzPts val="12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  goto(I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,A)=I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j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then goto[i,A]=j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528" lvl="0" indent="-410291" algn="l" rtl="0">
              <a:spcBef>
                <a:spcPts val="1256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All entries not defined by (2) and (3) are errors.</a:t>
            </a:r>
            <a:endParaRPr/>
          </a:p>
          <a:p>
            <a:pPr marL="685528" lvl="0" indent="-410291" algn="l" rtl="0">
              <a:spcBef>
                <a:spcPts val="1292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Initial state of the  parser contains	S’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/>
              <a:t>.S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Parsing Tables of Expression Grammar</a:t>
            </a:r>
            <a:endParaRPr/>
          </a:p>
        </p:txBody>
      </p:sp>
      <p:graphicFrame>
        <p:nvGraphicFramePr>
          <p:cNvPr id="719" name="Google Shape;719;p45"/>
          <p:cNvGraphicFramePr/>
          <p:nvPr/>
        </p:nvGraphicFramePr>
        <p:xfrm>
          <a:off x="2550102" y="16682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6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390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14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38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462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63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462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63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82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45"/>
          <p:cNvSpPr txBox="1"/>
          <p:nvPr/>
        </p:nvSpPr>
        <p:spPr>
          <a:xfrm>
            <a:off x="3535216" y="1308398"/>
            <a:ext cx="147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(SLR) Parsing Tables for Expression Grammar</a:t>
            </a:r>
            <a:endParaRPr/>
          </a:p>
        </p:txBody>
      </p:sp>
      <p:graphicFrame>
        <p:nvGraphicFramePr>
          <p:cNvPr id="727" name="Google Shape;727;p46"/>
          <p:cNvGraphicFramePr/>
          <p:nvPr/>
        </p:nvGraphicFramePr>
        <p:xfrm>
          <a:off x="3047480" y="20596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6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9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9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6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marL="0" marR="6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8" name="Google Shape;728;p46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6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to Notation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9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046" marR="26783" lvl="0" indent="-23021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S4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=“Shift input symbol  and push state 4”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4559" lvl="0" indent="0" algn="l" rtl="0">
              <a:spcBef>
                <a:spcPts val="9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“Reduce by rule 5”  </a:t>
            </a:r>
            <a:r>
              <a:rPr lang="en-US" sz="1600" b="1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Acc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=Accept  </a:t>
            </a:r>
            <a:r>
              <a:rPr lang="en-US" sz="1600" b="1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(blank)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=Syntax Error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51" name="Google Shape;751;p49"/>
          <p:cNvSpPr/>
          <p:nvPr/>
        </p:nvSpPr>
        <p:spPr>
          <a:xfrm>
            <a:off x="900546" y="1344705"/>
            <a:ext cx="5637300" cy="509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 In reverse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LR parsing corresponds to rightmost derivation in reverse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Actions of A (S)LR-Parser -- Example</a:t>
            </a:r>
            <a:endParaRPr/>
          </a:p>
        </p:txBody>
      </p:sp>
      <p:graphicFrame>
        <p:nvGraphicFramePr>
          <p:cNvPr id="758" name="Google Shape;758;p50"/>
          <p:cNvGraphicFramePr/>
          <p:nvPr/>
        </p:nvGraphicFramePr>
        <p:xfrm>
          <a:off x="963464" y="13700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{CC3FEE4A-7E93-4540-95AF-DA7BF589312D}</a:tableStyleId>
              </a:tblPr>
              <a:tblGrid>
                <a:gridCol w="12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7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stack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0F3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5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69265" marR="672465" lvl="0" indent="0" algn="l" rtl="0">
                        <a:lnSpc>
                          <a:spcPct val="165714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  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5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0T2*7F10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10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69265" marR="908685" lvl="0" indent="0" algn="l" rtl="0">
                        <a:lnSpc>
                          <a:spcPct val="165714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  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40385" marR="0" lvl="0" indent="0" algn="l" rtl="0">
                        <a:lnSpc>
                          <a:spcPct val="100000"/>
                        </a:lnSpc>
                        <a:spcBef>
                          <a:spcPts val="13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0E1+6F3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5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0E1+6T9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69265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521334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 marR="0" lvl="0" indent="0" algn="l" rtl="0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20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Parsing Algorithm</a:t>
            </a: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SLR Grammar: Review</a:t>
            </a:r>
            <a:endParaRPr/>
          </a:p>
        </p:txBody>
      </p:sp>
      <p:sp>
        <p:nvSpPr>
          <p:cNvPr id="770" name="Google Shape;770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An LR parser using SLR parsing tables for a grammar G is called as the SLR parser for G.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a grammar G has an SLR parsing table, it is called SLR grammar (or SLR grammar in short).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Every SLR grammar is unambiguous, but every unambiguous grammar is not a SLR grammar.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the SLR parsing table of a grammar G has a conflict, we say that that grammar is not SLR grammar.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 Example</a:t>
            </a:r>
            <a:endParaRPr/>
          </a:p>
        </p:txBody>
      </p:sp>
      <p:pic>
        <p:nvPicPr>
          <p:cNvPr id="776" name="Google Shape;7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600200"/>
            <a:ext cx="7963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 Example2</a:t>
            </a:r>
            <a:endParaRPr/>
          </a:p>
        </p:txBody>
      </p:sp>
      <p:pic>
        <p:nvPicPr>
          <p:cNvPr id="782" name="Google Shape;78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7727187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</a:t>
            </a:r>
            <a:endParaRPr/>
          </a:p>
        </p:txBody>
      </p:sp>
      <p:pic>
        <p:nvPicPr>
          <p:cNvPr id="788" name="Google Shape;78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447799"/>
            <a:ext cx="8334071" cy="39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>
            <a:spLocks noGrp="1"/>
          </p:cNvSpPr>
          <p:nvPr>
            <p:ph type="body" idx="1"/>
          </p:nvPr>
        </p:nvSpPr>
        <p:spPr>
          <a:xfrm>
            <a:off x="2209800" y="2819400"/>
            <a:ext cx="5715000" cy="36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Any Questions ?</a:t>
            </a:r>
            <a:endParaRPr sz="4000"/>
          </a:p>
        </p:txBody>
      </p:sp>
      <p:sp>
        <p:nvSpPr>
          <p:cNvPr id="794" name="Google Shape;794;p5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4261" marR="4559" lvl="0" indent="-30828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reduction step replaces a specific substring  (matching the body of a production)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Reduction is the opposite of derivation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lnSpc>
                <a:spcPct val="121347"/>
              </a:lnSpc>
              <a:spcBef>
                <a:spcPts val="588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parsing is a process of </a:t>
            </a:r>
            <a:r>
              <a:rPr lang="en-US" sz="23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reducing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19115" marR="0" lvl="0" indent="0" algn="l" rtl="0">
              <a:lnSpc>
                <a:spcPct val="121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start symbol S of the grammar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Reduction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Handle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4559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Informally, a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substring (in the parsing  string) that matches the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side of a production rule.</a:t>
            </a:r>
            <a:endParaRPr sz="2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659885" lvl="0" indent="-256431" algn="l" rtl="0">
              <a:spcBef>
                <a:spcPts val="50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every substring matches the right side of a  production rule is handle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430" marR="859902" lvl="0" indent="-555033" algn="l" rtl="0">
              <a:lnSpc>
                <a:spcPct val="120200"/>
              </a:lnSpc>
              <a:spcBef>
                <a:spcPts val="171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right sentential form	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αβω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is  a production rule 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position of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19115" marR="151010" lvl="0" indent="512863" algn="l" rtl="0">
              <a:lnSpc>
                <a:spcPct val="120956"/>
              </a:lnSpc>
              <a:spcBef>
                <a:spcPts val="67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string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found and replaced by  A to produce the previous right-sentential form in a rightmost derivation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 .</a:t>
            </a:r>
            <a:endParaRPr/>
          </a:p>
          <a:p>
            <a:pPr marL="319115" marR="151010" lvl="0" indent="512863" algn="l" rtl="0">
              <a:lnSpc>
                <a:spcPct val="120956"/>
              </a:lnSpc>
              <a:spcBef>
                <a:spcPts val="67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1" name="Google Shape;191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Handle Pruning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0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right-most derivation in reverse can be obtained by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handle-pruning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 extrusionOk="0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 extrusionOk="0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 extrusionOk="0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 extrusionOk="0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69003" marR="0" lvl="0" indent="0" algn="l" rtl="0">
              <a:lnSpc>
                <a:spcPct val="9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	rm	rm	rm	rm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0" lvl="0" indent="0" algn="l" rtl="0">
              <a:lnSpc>
                <a:spcPct val="104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4559" lvl="0" indent="0" algn="r" rtl="0">
              <a:spcBef>
                <a:spcPts val="54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string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1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115" marR="928284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a handle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replace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by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1328888" lvl="0" indent="-307718" algn="l" rtl="0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find a handle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replace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by A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543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this, until we reach 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n-th right-sentential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 extrusionOk="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 extrusionOk="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 extrusionOk="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 extrusionOk="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97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9115" marR="267259" lvl="0" indent="-307718" algn="l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parsing is also known as </a:t>
            </a:r>
            <a:r>
              <a:rPr lang="en-US" sz="23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shift-reduce  parsing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its two main actions are shift and  reduce.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structures: </a:t>
            </a:r>
            <a:r>
              <a:rPr lang="en-US" sz="2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input-string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115" marR="0" lvl="0" indent="-307718" algn="l" rtl="0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450750" lvl="1" indent="-256431" algn="l" rtl="0">
              <a:spcBef>
                <a:spcPts val="507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</a:t>
            </a:r>
            <a:r>
              <a:rPr lang="en-US" sz="22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shift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action, the current symbol in the input  string is pushed to a stack.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8120" marR="4559" lvl="1" indent="-256431" algn="l" rtl="0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</a:t>
            </a:r>
            <a:r>
              <a:rPr lang="en-US" sz="22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reduction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step, the symbols at the top of the  stack (this symbol sequence is the right side of a  production) will replaced by the non-terminal at the left  side of that production.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7550" marR="0" lvl="1" indent="-255862" algn="l" rtl="0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Accept: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 successful completion of parsing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7550" marR="0" lvl="1" indent="-255862" algn="l" rtl="0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 syntax error and call error recovery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4194</Words>
  <Application>Microsoft Office PowerPoint</Application>
  <PresentationFormat>On-screen Show (4:3)</PresentationFormat>
  <Paragraphs>889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Helvetica Neue</vt:lpstr>
      <vt:lpstr>Arial</vt:lpstr>
      <vt:lpstr>Times New Roman</vt:lpstr>
      <vt:lpstr>Courier New</vt:lpstr>
      <vt:lpstr>Century Schoolbook</vt:lpstr>
      <vt:lpstr>Noto Sans Symbols</vt:lpstr>
      <vt:lpstr>Calibri</vt:lpstr>
      <vt:lpstr>Verdana</vt:lpstr>
      <vt:lpstr>Oriel</vt:lpstr>
      <vt:lpstr>PowerPoint Presentation</vt:lpstr>
      <vt:lpstr>Bottom-Up Parsing</vt:lpstr>
      <vt:lpstr>Rightmost Derivation</vt:lpstr>
      <vt:lpstr>Rightmost Derivation In Reverse</vt:lpstr>
      <vt:lpstr>Rightmost Derivation In reverse</vt:lpstr>
      <vt:lpstr>PowerPoint Presentation</vt:lpstr>
      <vt:lpstr>Handle</vt:lpstr>
      <vt:lpstr>Handle Pruning</vt:lpstr>
      <vt:lpstr>Shift-Reduce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Example Shift-Reduce Parsing</vt:lpstr>
      <vt:lpstr>Shift-Reduce Parsing</vt:lpstr>
      <vt:lpstr>Shift-Reduce Parsing</vt:lpstr>
      <vt:lpstr>Conflicts During Shift-Reduce Parsing</vt:lpstr>
      <vt:lpstr>Shift-Reduce Conflict in Ambiguous Grammar</vt:lpstr>
      <vt:lpstr>Reduce-Reduce Conflict in Ambiguous Grammar</vt:lpstr>
      <vt:lpstr>Shift-Reduce Parsers</vt:lpstr>
      <vt:lpstr>LR Parsers</vt:lpstr>
      <vt:lpstr>LL vs. LR</vt:lpstr>
      <vt:lpstr>LR Parsing Algorithm</vt:lpstr>
      <vt:lpstr>A Configuration of LR Parsing Algorithm</vt:lpstr>
      <vt:lpstr>Actions of A LR-Parser</vt:lpstr>
      <vt:lpstr>PowerPoint Presentation</vt:lpstr>
      <vt:lpstr>LR Parser Stack(s)</vt:lpstr>
      <vt:lpstr>LR Parser Stack(s)</vt:lpstr>
      <vt:lpstr>Constructing SLR Parsing Tables – LR(0) Item</vt:lpstr>
      <vt:lpstr>Constructing SLR Parsing Tables</vt:lpstr>
      <vt:lpstr>Constructing SLR Parsing Tables – LR(0) Item</vt:lpstr>
      <vt:lpstr>Grammar Augmentation</vt:lpstr>
      <vt:lpstr>The Closure Operation</vt:lpstr>
      <vt:lpstr>The  Closure  Operation -- Example</vt:lpstr>
      <vt:lpstr>GOTO Operation</vt:lpstr>
      <vt:lpstr>Construction of The Canonical LR(0) Collection (CC)</vt:lpstr>
      <vt:lpstr>The Canonical LR(0) Collection -- Example</vt:lpstr>
      <vt:lpstr>Transition Diagram (DFA) of Goto Function</vt:lpstr>
      <vt:lpstr>Constructing SLR Parsing Table (of an augumented grammar G’)</vt:lpstr>
      <vt:lpstr>Parsing Tables of Expression Grammar</vt:lpstr>
      <vt:lpstr>(SLR) Parsing Tables for Expression Grammar</vt:lpstr>
      <vt:lpstr>Example LR Parse: (id+id)*id</vt:lpstr>
      <vt:lpstr>Example LR Parse: (id+id)*id</vt:lpstr>
      <vt:lpstr>Example LR Parse: (id+id)*id</vt:lpstr>
      <vt:lpstr>Actions of A (S)LR-Parser -- Example</vt:lpstr>
      <vt:lpstr>LR Parsing Algorithm</vt:lpstr>
      <vt:lpstr>SLR Grammar: Review</vt:lpstr>
      <vt:lpstr>Conflict Example</vt:lpstr>
      <vt:lpstr>Conflict Example2</vt:lpstr>
      <vt:lpstr>Conflict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iffat</dc:creator>
  <cp:lastModifiedBy>Md. Waliul Islam Rayhan</cp:lastModifiedBy>
  <cp:revision>1</cp:revision>
  <dcterms:created xsi:type="dcterms:W3CDTF">2015-10-08T13:38:03Z</dcterms:created>
  <dcterms:modified xsi:type="dcterms:W3CDTF">2024-01-22T18:49:50Z</dcterms:modified>
</cp:coreProperties>
</file>