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MS Mincho" panose="02020609040205080304" pitchFamily="49" charset="-128"/>
      <p:regular r:id="rId14"/>
    </p:embeddedFont>
    <p:embeddedFont>
      <p:font typeface="Cambria" panose="02040503050406030204" pitchFamily="18" charset="0"/>
      <p:regular r:id="rId15"/>
      <p:bold r:id="rId16"/>
      <p:italic r:id="rId17"/>
      <p:boldItalic r:id="rId18"/>
    </p:embeddedFont>
    <p:embeddedFont>
      <p:font typeface="Tahoma" panose="020B060403050404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wU7Pq1HaQ/RFRknwIsasxrtPu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05b2656f0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505b2656f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05b2656f0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1505b2656f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05b2656f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505b2656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05b2656f0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505b2656f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05b2656f0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1505b2656f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0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0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0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0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0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0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0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78591" y="20871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</a:pPr>
            <a:r>
              <a:rPr lang="en-US" sz="7200"/>
              <a:t>Semantic Analysis</a:t>
            </a:r>
            <a:endParaRPr sz="7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05b2656f0_0_25"/>
          <p:cNvSpPr txBox="1">
            <a:spLocks noGrp="1"/>
          </p:cNvSpPr>
          <p:nvPr>
            <p:ph type="title"/>
          </p:nvPr>
        </p:nvSpPr>
        <p:spPr>
          <a:xfrm>
            <a:off x="1676400" y="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S-Attributed Definitions</a:t>
            </a:r>
            <a:endParaRPr/>
          </a:p>
        </p:txBody>
      </p:sp>
      <p:sp>
        <p:nvSpPr>
          <p:cNvPr id="157" name="Google Shape;157;g1505b2656f0_0_25"/>
          <p:cNvSpPr txBox="1">
            <a:spLocks noGrp="1"/>
          </p:cNvSpPr>
          <p:nvPr>
            <p:ph type="body" idx="1"/>
          </p:nvPr>
        </p:nvSpPr>
        <p:spPr>
          <a:xfrm>
            <a:off x="1752600" y="8382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 SDD is </a:t>
            </a:r>
            <a:r>
              <a:rPr lang="en-US" sz="2400" i="1"/>
              <a:t>S-attributed </a:t>
            </a:r>
            <a:r>
              <a:rPr lang="en-US" sz="2400" i="1">
                <a:solidFill>
                  <a:srgbClr val="00B050"/>
                </a:solidFill>
              </a:rPr>
              <a:t>if every attribute is synthesized</a:t>
            </a:r>
            <a:r>
              <a:rPr lang="en-US" sz="2400" i="1"/>
              <a:t>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i="1"/>
              <a:t>Attributes of an S-attributed </a:t>
            </a:r>
            <a:r>
              <a:rPr lang="en-US" sz="2400"/>
              <a:t>SDD can be evaluated in </a:t>
            </a:r>
            <a:r>
              <a:rPr lang="en-US" sz="2400">
                <a:solidFill>
                  <a:srgbClr val="00B050"/>
                </a:solidFill>
              </a:rPr>
              <a:t>bottom-up order </a:t>
            </a:r>
            <a:r>
              <a:rPr lang="en-US" sz="2400"/>
              <a:t>of the nodes of parse tree.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Evaluation is simple using </a:t>
            </a:r>
            <a:r>
              <a:rPr lang="en-US" sz="2400">
                <a:solidFill>
                  <a:srgbClr val="FF0000"/>
                </a:solidFill>
              </a:rPr>
              <a:t>post-order traversal</a:t>
            </a:r>
            <a:r>
              <a:rPr lang="en-US" sz="2400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</a:rPr>
              <a:t>postorder(N) {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</a:rPr>
              <a:t>	for (each child C of N, from the left)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</a:rPr>
              <a:t>		postorder(C);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</a:rPr>
              <a:t>		evaluate attributes associated with node N;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</a:rPr>
              <a:t>}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0070C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S-attributed definitions can be implemented during bottom-up parsing as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bottom-up parse corresponds to a postorder traversal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postorder corresponds to the order in which an LR parser reduces a production body to its head</a:t>
            </a:r>
            <a:endParaRPr/>
          </a:p>
        </p:txBody>
      </p:sp>
      <p:sp>
        <p:nvSpPr>
          <p:cNvPr id="158" name="Google Shape;158;g1505b2656f0_0_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05b2656f0_0_31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L-Attributed Definitions</a:t>
            </a:r>
            <a:endParaRPr/>
          </a:p>
        </p:txBody>
      </p:sp>
      <p:sp>
        <p:nvSpPr>
          <p:cNvPr id="164" name="Google Shape;164;g1505b2656f0_0_31"/>
          <p:cNvSpPr txBox="1">
            <a:spLocks noGrp="1"/>
          </p:cNvSpPr>
          <p:nvPr>
            <p:ph type="body" idx="1"/>
          </p:nvPr>
        </p:nvSpPr>
        <p:spPr>
          <a:xfrm>
            <a:off x="1752600" y="914400"/>
            <a:ext cx="86868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Each attribute must be either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lang="en-US" sz="28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Synthesized, or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lang="en-US" sz="28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Inherited, but with the rules limited as follows. </a:t>
            </a: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Suppose that there is a production A    X</a:t>
            </a:r>
            <a:r>
              <a:rPr lang="en-US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X</a:t>
            </a:r>
            <a:r>
              <a:rPr lang="en-US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• • • X</a:t>
            </a:r>
            <a:r>
              <a:rPr lang="en-US" baseline="-25000"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, there is an inherited attribute X</a:t>
            </a:r>
            <a:r>
              <a:rPr lang="en-US" baseline="-2500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.a computed by a rule associated with this production. Then the rule may use only: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Inherited attributes associated with the head </a:t>
            </a:r>
            <a:r>
              <a:rPr lang="en-US" i="1">
                <a:latin typeface="Cambria"/>
                <a:ea typeface="Cambria"/>
                <a:cs typeface="Cambria"/>
                <a:sym typeface="Cambria"/>
              </a:rPr>
              <a:t>A.</a:t>
            </a: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Either inherited or synthesized attributes associated with the occurrences of symbols </a:t>
            </a:r>
            <a:r>
              <a:rPr lang="en-US" i="1"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en-US" i="1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-US" i="1">
                <a:latin typeface="Cambria"/>
                <a:ea typeface="Cambria"/>
                <a:cs typeface="Cambria"/>
                <a:sym typeface="Cambria"/>
              </a:rPr>
              <a:t> X</a:t>
            </a:r>
            <a:r>
              <a:rPr lang="en-US" i="1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-US" i="1">
                <a:latin typeface="Cambria"/>
                <a:ea typeface="Cambria"/>
                <a:cs typeface="Cambria"/>
                <a:sym typeface="Cambria"/>
              </a:rPr>
              <a:t> • • • X</a:t>
            </a:r>
            <a:r>
              <a:rPr lang="en-US" i="1" baseline="-25000">
                <a:latin typeface="Cambria"/>
                <a:ea typeface="Cambria"/>
                <a:cs typeface="Cambria"/>
                <a:sym typeface="Cambria"/>
              </a:rPr>
              <a:t>i-1 </a:t>
            </a:r>
            <a:r>
              <a:rPr lang="en-US" i="1">
                <a:latin typeface="Cambria"/>
                <a:ea typeface="Cambria"/>
                <a:cs typeface="Cambria"/>
                <a:sym typeface="Cambria"/>
              </a:rPr>
              <a:t>located to the left of X</a:t>
            </a:r>
            <a:r>
              <a:rPr lang="en-US" i="1" baseline="-25000">
                <a:latin typeface="Cambria"/>
                <a:ea typeface="Cambria"/>
                <a:cs typeface="Cambria"/>
                <a:sym typeface="Cambria"/>
              </a:rPr>
              <a:t>i</a:t>
            </a: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i="1" baseline="-25000">
              <a:latin typeface="Cambria"/>
              <a:ea typeface="Cambria"/>
              <a:cs typeface="Cambria"/>
              <a:sym typeface="Cambri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Inherited or synthesized attributes associated with this occurrence of X</a:t>
            </a:r>
            <a:r>
              <a:rPr lang="en-US" baseline="-2500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itself, but only in such a way that there are no cycles in a dependency graph formed by the attributes of this X</a:t>
            </a:r>
            <a:r>
              <a:rPr lang="en-US" baseline="-2500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65" name="Google Shape;165;g1505b2656f0_0_31"/>
          <p:cNvCxnSpPr/>
          <p:nvPr/>
        </p:nvCxnSpPr>
        <p:spPr>
          <a:xfrm>
            <a:off x="6705600" y="2741612"/>
            <a:ext cx="228600" cy="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66" name="Google Shape;166;g1505b2656f0_0_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1828800" y="1447800"/>
            <a:ext cx="8382000" cy="512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Program is lexically well-formed: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Identifiers have valid names.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Strings are properly terminated.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stray characters.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Program is syntactically well-formed: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Class declarations have the correct structure.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Expressions are syntactically valid.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Does this mean that the program is legal?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16764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300"/>
              </a:buClr>
              <a:buSzPts val="4400"/>
              <a:buFont typeface="Arial"/>
              <a:buNone/>
            </a:pPr>
            <a:r>
              <a:rPr lang="en-US" b="1">
                <a:solidFill>
                  <a:srgbClr val="FF7300"/>
                </a:solidFill>
                <a:latin typeface="Arial"/>
                <a:ea typeface="Arial"/>
                <a:cs typeface="Arial"/>
                <a:sym typeface="Arial"/>
              </a:rPr>
              <a:t>Semantic Analysis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1752600" y="1066800"/>
            <a:ext cx="8458200" cy="55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Ensure that the program has a well-defined meaning.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Verify properties of the program that aren't caught during the earlier phases: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Variables are declared before they're used.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Expressions have the right types.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Arrays can only be instantiated with NewArray.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Classes don't inherit from nonexistent base classes  …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Once we finish semantic analysis, we know that the user's input program is legal.</a:t>
            </a:r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1524000" y="2286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300"/>
              </a:buClr>
              <a:buSzPts val="4400"/>
              <a:buFont typeface="Arial"/>
              <a:buNone/>
            </a:pPr>
            <a:r>
              <a:rPr lang="en-US" b="1">
                <a:solidFill>
                  <a:srgbClr val="FF7300"/>
                </a:solidFill>
                <a:latin typeface="Arial"/>
                <a:ea typeface="Arial"/>
                <a:cs typeface="Arial"/>
                <a:sym typeface="Arial"/>
              </a:rPr>
              <a:t>Syntax Directed Translation: Intro</a:t>
            </a:r>
            <a:br>
              <a:rPr lang="en-US" b="1">
                <a:solidFill>
                  <a:srgbClr val="FF7300"/>
                </a:solidFill>
                <a:latin typeface="Arial"/>
                <a:ea typeface="Arial"/>
                <a:cs typeface="Arial"/>
                <a:sym typeface="Arial"/>
              </a:rPr>
            </a:br>
            <a:endParaRPr b="1">
              <a:solidFill>
                <a:srgbClr val="FF7300"/>
              </a:solidFill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1544956" y="1219201"/>
            <a:ext cx="8970645" cy="4834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00355" marR="5080" lvl="0" indent="-287655" algn="just" rtl="0">
              <a:lnSpc>
                <a:spcPct val="1231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MS Mincho"/>
              <a:buChar char="•"/>
            </a:pPr>
            <a:r>
              <a:rPr lang="en-US" sz="2400" b="0" i="0" u="none" strike="noStrike" cap="non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Principle of Syntax Directed Translation </a:t>
            </a:r>
            <a:r>
              <a:rPr lang="en-US" sz="2400" b="0" i="0" u="none" strike="noStrike" cap="non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states that </a:t>
            </a:r>
            <a:r>
              <a:rPr lang="en-US" sz="24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the meaning of an  input sentence is related to its syntactic structure, i.e., to its Parse-Tree.</a:t>
            </a:r>
            <a:endParaRPr sz="2400" b="0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0355" marR="5715" lvl="0" indent="-287655" algn="just" rtl="0">
              <a:lnSpc>
                <a:spcPct val="122900"/>
              </a:lnSpc>
              <a:spcBef>
                <a:spcPts val="131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MS Mincho"/>
              <a:buChar char="•"/>
            </a:pPr>
            <a:r>
              <a:rPr lang="en-US" sz="2400" b="0" i="0" u="none" strike="noStrike" cap="non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lang="en-US" sz="24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Syntax Directed Translations </a:t>
            </a:r>
            <a:r>
              <a:rPr lang="en-US" sz="2400" b="0" i="0" u="none" strike="noStrike" cap="non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we indicate those formalisms for specifying translations for programming language constructs guided by context-free  grammars.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02945" marR="519430" lvl="1" indent="-288289" algn="l" rtl="0">
              <a:lnSpc>
                <a:spcPct val="122700"/>
              </a:lnSpc>
              <a:spcBef>
                <a:spcPts val="67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We associate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Attributes </a:t>
            </a:r>
            <a:r>
              <a:rPr lang="en-US" sz="2400" b="0" i="0" u="none" strike="noStrike" cap="non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to the grammar symbols representing the  language constructs.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02945" marR="192405" lvl="1" indent="-288289" algn="l" rtl="0">
              <a:lnSpc>
                <a:spcPct val="123100"/>
              </a:lnSpc>
              <a:spcBef>
                <a:spcPts val="645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Values for attributes are computed by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Semantic Rules </a:t>
            </a:r>
            <a:r>
              <a:rPr lang="en-US" sz="2400" b="0" i="0" u="none" strike="noStrike" cap="non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associated with  grammar productions.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1524000" y="1524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300"/>
              </a:buClr>
              <a:buSzPct val="100000"/>
              <a:buFont typeface="Arial"/>
              <a:buNone/>
            </a:pPr>
            <a:r>
              <a:rPr lang="en-US" b="1">
                <a:solidFill>
                  <a:srgbClr val="FF7300"/>
                </a:solidFill>
                <a:latin typeface="Arial"/>
                <a:ea typeface="Arial"/>
                <a:cs typeface="Arial"/>
                <a:sym typeface="Arial"/>
              </a:rPr>
              <a:t>Syntax Directed Translation: Intro (Cont.)</a:t>
            </a:r>
            <a:endParaRPr b="1">
              <a:solidFill>
                <a:srgbClr val="FF7300"/>
              </a:solidFill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1544320" y="1676400"/>
            <a:ext cx="9123680" cy="288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0355" marR="0" lvl="0" indent="-287655" algn="l" rtl="0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MS Mincho"/>
              <a:buChar char="•"/>
            </a:pPr>
            <a:r>
              <a:rPr lang="en-US" sz="2400" b="0" i="0" u="none" strike="noStrike" cap="none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of Semantic Rules may: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2945" marR="0" lvl="1" indent="-288289" algn="l" rtl="0">
              <a:spcBef>
                <a:spcPts val="128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Code;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2945" marR="0" lvl="1" indent="-288289" algn="l" rtl="0">
              <a:spcBef>
                <a:spcPts val="127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information into the Symbol Table;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2945" marR="0" lvl="1" indent="-288289" algn="l" rtl="0">
              <a:spcBef>
                <a:spcPts val="128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Semantic Check;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2945" marR="0" lvl="1" indent="-288289" algn="l" rtl="0">
              <a:spcBef>
                <a:spcPts val="127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Issue error messages; etc.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1930400" y="228600"/>
            <a:ext cx="614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300"/>
              </a:buClr>
              <a:buSzPts val="4400"/>
              <a:buFont typeface="Arial"/>
              <a:buNone/>
            </a:pPr>
            <a:r>
              <a:rPr lang="en-US" b="1">
                <a:solidFill>
                  <a:srgbClr val="FF7300"/>
                </a:solidFill>
                <a:latin typeface="Arial"/>
                <a:ea typeface="Arial"/>
                <a:cs typeface="Arial"/>
                <a:sym typeface="Arial"/>
              </a:rPr>
              <a:t>Attribute Grammars</a:t>
            </a:r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body" idx="1"/>
          </p:nvPr>
        </p:nvSpPr>
        <p:spPr>
          <a:xfrm>
            <a:off x="1981200" y="1524000"/>
            <a:ext cx="81788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We can turn this into an attribute grammar as follows :</a:t>
            </a:r>
            <a:br>
              <a:rPr lang="en-US" sz="3200"/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E → E + T	E1.val = E2.val + T.val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E → E </a:t>
            </a: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–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T	E1.val = E2.val - T.val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E → T		E.val  = T.val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T → T * F	T1.val = T2.val * F.val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T → T / F	T1.val = T2.val / F.val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T → F		T.val  = F.val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F → - F		F1.val = - F2.val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F → (E)		F.val  = E.val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F → const	F.val  = C.val</a:t>
            </a:r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05b2656f0_0_0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300"/>
              </a:buClr>
              <a:buSzPct val="100000"/>
              <a:buFont typeface="Arial"/>
              <a:buNone/>
            </a:pPr>
            <a:r>
              <a:rPr lang="en-US" b="1">
                <a:solidFill>
                  <a:srgbClr val="FF7300"/>
                </a:solidFill>
                <a:latin typeface="Arial"/>
                <a:ea typeface="Arial"/>
                <a:cs typeface="Arial"/>
                <a:sym typeface="Arial"/>
              </a:rPr>
              <a:t>Syntax Directed Definitions (Cont.)</a:t>
            </a:r>
            <a:endParaRPr b="1">
              <a:solidFill>
                <a:srgbClr val="FF7300"/>
              </a:solidFill>
            </a:endParaRPr>
          </a:p>
        </p:txBody>
      </p:sp>
      <p:sp>
        <p:nvSpPr>
          <p:cNvPr id="129" name="Google Shape;129;g1505b2656f0_0_0"/>
          <p:cNvSpPr txBox="1"/>
          <p:nvPr/>
        </p:nvSpPr>
        <p:spPr>
          <a:xfrm>
            <a:off x="1600201" y="1600200"/>
            <a:ext cx="9033000" cy="3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00355" marR="5080" lvl="0" indent="-287655" algn="l" rtl="0">
              <a:lnSpc>
                <a:spcPct val="1227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MS Mincho"/>
              <a:buChar char="•"/>
            </a:pPr>
            <a:r>
              <a:rPr lang="en-US" sz="2400" b="0" i="0" u="none" strike="noStrike" cap="none">
                <a:solidFill>
                  <a:srgbClr val="6532FF"/>
                </a:solidFill>
                <a:latin typeface="Calibri"/>
                <a:ea typeface="Calibri"/>
                <a:cs typeface="Calibri"/>
                <a:sym typeface="Calibri"/>
              </a:rPr>
              <a:t>The value of an attribute of a grammar symbol at a given parse-tree node is  defined by a semantic rule associated with the production used at that node.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0355" marR="0" lvl="0" indent="-287655" algn="l" rtl="0">
              <a:spcBef>
                <a:spcPts val="1945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MS Mincho"/>
              <a:buChar char="•"/>
            </a:pPr>
            <a:r>
              <a:rPr lang="en-US" sz="2400" b="0" i="0" u="none" strike="noStrike" cap="non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We distinguish between two kinds of attributes: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02945" marR="281305" lvl="1" indent="-360044" algn="l" rtl="0">
              <a:lnSpc>
                <a:spcPct val="123100"/>
              </a:lnSpc>
              <a:spcBef>
                <a:spcPts val="645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Times New Roman"/>
              <a:buAutoNum type="arabicPeriod"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Synthesized   Attributes.	 </a:t>
            </a:r>
            <a:r>
              <a:rPr lang="en-US" sz="2400" b="0" i="0" u="none" strike="noStrike" cap="non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They are computed from the values   of the  attributes of the children nodes.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02945" marR="447675" lvl="1" indent="-360044" algn="l" rtl="0">
              <a:lnSpc>
                <a:spcPct val="122700"/>
              </a:lnSpc>
              <a:spcBef>
                <a:spcPts val="66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Times New Roman"/>
              <a:buAutoNum type="arabicPeriod"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Inherited    Attributes. </a:t>
            </a:r>
            <a:r>
              <a:rPr lang="en-US" sz="2400" b="0" i="0" u="none" strike="noStrike" cap="non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They are computed from the values    of the  attributes of both the siblings and the parent nodes.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505b2656f0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05b2656f0_0_6"/>
          <p:cNvSpPr txBox="1">
            <a:spLocks noGrp="1"/>
          </p:cNvSpPr>
          <p:nvPr>
            <p:ph type="title"/>
          </p:nvPr>
        </p:nvSpPr>
        <p:spPr>
          <a:xfrm>
            <a:off x="1600200" y="2286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3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7300"/>
                </a:solidFill>
                <a:latin typeface="Arial"/>
                <a:ea typeface="Arial"/>
                <a:cs typeface="Arial"/>
                <a:sym typeface="Arial"/>
              </a:rPr>
              <a:t>Evaluating an SDD at the Nodes of a Parse Tree</a:t>
            </a:r>
            <a:endParaRPr/>
          </a:p>
        </p:txBody>
      </p:sp>
      <p:pic>
        <p:nvPicPr>
          <p:cNvPr id="136" name="Google Shape;136;g1505b2656f0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6232" y="1295400"/>
            <a:ext cx="4655968" cy="2215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505b2656f0_0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1600" y="3592286"/>
            <a:ext cx="5502891" cy="303711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505b2656f0_0_6"/>
          <p:cNvSpPr txBox="1"/>
          <p:nvPr/>
        </p:nvSpPr>
        <p:spPr>
          <a:xfrm>
            <a:off x="6858000" y="2831069"/>
            <a:ext cx="2743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Annotated parse tree: 3*5 + 4 n</a:t>
            </a:r>
            <a:endParaRPr/>
          </a:p>
        </p:txBody>
      </p:sp>
      <p:sp>
        <p:nvSpPr>
          <p:cNvPr id="139" name="Google Shape;139;g1505b2656f0_0_6"/>
          <p:cNvSpPr txBox="1"/>
          <p:nvPr/>
        </p:nvSpPr>
        <p:spPr>
          <a:xfrm>
            <a:off x="1676400" y="4038600"/>
            <a:ext cx="3352800" cy="14775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synthesized attributes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 can evaluate attributes in any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bottom-up order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such as that of a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postorder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traversal of the parse tree.</a:t>
            </a:r>
            <a:endParaRPr/>
          </a:p>
        </p:txBody>
      </p:sp>
      <p:sp>
        <p:nvSpPr>
          <p:cNvPr id="140" name="Google Shape;140;g1505b2656f0_0_6"/>
          <p:cNvSpPr/>
          <p:nvPr/>
        </p:nvSpPr>
        <p:spPr>
          <a:xfrm>
            <a:off x="7391400" y="1219200"/>
            <a:ext cx="2667000" cy="685800"/>
          </a:xfrm>
          <a:prstGeom prst="snip2DiagRect">
            <a:avLst>
              <a:gd name="adj1" fmla="val 0"/>
              <a:gd name="adj2" fmla="val 16667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</a:t>
            </a: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lexval</a:t>
            </a: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synthesized attributes</a:t>
            </a:r>
            <a:endParaRPr/>
          </a:p>
        </p:txBody>
      </p:sp>
      <p:sp>
        <p:nvSpPr>
          <p:cNvPr id="141" name="Google Shape;141;g1505b2656f0_0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05b2656f0_0_16"/>
          <p:cNvSpPr txBox="1">
            <a:spLocks noGrp="1"/>
          </p:cNvSpPr>
          <p:nvPr>
            <p:ph type="title"/>
          </p:nvPr>
        </p:nvSpPr>
        <p:spPr>
          <a:xfrm>
            <a:off x="1600200" y="304800"/>
            <a:ext cx="9067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3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7300"/>
                </a:solidFill>
                <a:latin typeface="Arial"/>
                <a:ea typeface="Arial"/>
                <a:cs typeface="Arial"/>
                <a:sym typeface="Arial"/>
              </a:rPr>
              <a:t>Evaluating an SDD at the Nodes of a Parse Tree</a:t>
            </a:r>
            <a:endParaRPr/>
          </a:p>
        </p:txBody>
      </p:sp>
      <p:pic>
        <p:nvPicPr>
          <p:cNvPr id="147" name="Google Shape;147;g1505b2656f0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9292" y="1600201"/>
            <a:ext cx="4642832" cy="213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505b2656f0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62600" y="3352800"/>
            <a:ext cx="5070207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505b2656f0_0_16"/>
          <p:cNvSpPr txBox="1"/>
          <p:nvPr/>
        </p:nvSpPr>
        <p:spPr>
          <a:xfrm>
            <a:off x="1752600" y="4267201"/>
            <a:ext cx="3505200" cy="12006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SDD with both inherited and synthesized attributes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does not ensure any guaranteed order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even it may not have an order at all.</a:t>
            </a:r>
            <a:endParaRPr/>
          </a:p>
        </p:txBody>
      </p:sp>
      <p:sp>
        <p:nvSpPr>
          <p:cNvPr id="150" name="Google Shape;150;g1505b2656f0_0_16"/>
          <p:cNvSpPr txBox="1"/>
          <p:nvPr/>
        </p:nvSpPr>
        <p:spPr>
          <a:xfrm>
            <a:off x="6858000" y="266700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Annotated parse tree: 3*5 </a:t>
            </a:r>
            <a:endParaRPr/>
          </a:p>
        </p:txBody>
      </p:sp>
      <p:sp>
        <p:nvSpPr>
          <p:cNvPr id="151" name="Google Shape;151;g1505b2656f0_0_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</Words>
  <Application>Microsoft Office PowerPoint</Application>
  <PresentationFormat>Widescreen</PresentationFormat>
  <Paragraphs>81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MS Mincho</vt:lpstr>
      <vt:lpstr>Arial</vt:lpstr>
      <vt:lpstr>Tahoma</vt:lpstr>
      <vt:lpstr>Times New Roman</vt:lpstr>
      <vt:lpstr>Courier New</vt:lpstr>
      <vt:lpstr>Cambria</vt:lpstr>
      <vt:lpstr>Calibri</vt:lpstr>
      <vt:lpstr>Office Theme</vt:lpstr>
      <vt:lpstr>PowerPoint Presentation</vt:lpstr>
      <vt:lpstr>PowerPoint Presentation</vt:lpstr>
      <vt:lpstr>Semantic Analysis</vt:lpstr>
      <vt:lpstr>Syntax Directed Translation: Intro </vt:lpstr>
      <vt:lpstr>Syntax Directed Translation: Intro (Cont.)</vt:lpstr>
      <vt:lpstr>Attribute Grammars</vt:lpstr>
      <vt:lpstr>Syntax Directed Definitions (Cont.)</vt:lpstr>
      <vt:lpstr>Evaluating an SDD at the Nodes of a Parse Tree</vt:lpstr>
      <vt:lpstr>Evaluating an SDD at the Nodes of a Parse Tree</vt:lpstr>
      <vt:lpstr>S-Attributed Definitions</vt:lpstr>
      <vt:lpstr>L-Attributed 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DIU</dc:creator>
  <cp:lastModifiedBy>Md. Waliul Islam Rayhan</cp:lastModifiedBy>
  <cp:revision>1</cp:revision>
  <dcterms:created xsi:type="dcterms:W3CDTF">2016-12-08T05:04:38Z</dcterms:created>
  <dcterms:modified xsi:type="dcterms:W3CDTF">2024-01-23T20:28:15Z</dcterms:modified>
</cp:coreProperties>
</file>