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IMP1NAxmQjOPqzmESno8zKjp9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90E99-A8CF-488A-84FA-D0F091234A5E}">
  <a:tblStyle styleId="{4EA90E99-A8CF-488A-84FA-D0F091234A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828800" y="2133601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 </a:t>
            </a:r>
            <a:endParaRPr sz="4800"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1"/>
          </p:nvPr>
        </p:nvSpPr>
        <p:spPr>
          <a:xfrm>
            <a:off x="1828800" y="1851025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500" dirty="0"/>
              <a:t>Intermediate Code Generation</a:t>
            </a:r>
            <a:endParaRPr sz="2700" dirty="0"/>
          </a:p>
          <a:p>
            <a:pPr marL="635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828800" y="710263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Three-Address Code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2133600" y="1377950"/>
            <a:ext cx="7837488" cy="486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7500" marR="0" lvl="0" indent="-30638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three-address code is:</a:t>
            </a:r>
            <a:endParaRPr/>
          </a:p>
          <a:p>
            <a:pPr marL="317500" marR="0" lvl="0" indent="-306388" algn="l" rtl="0">
              <a:spcBef>
                <a:spcPts val="338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/>
          </a:p>
          <a:p>
            <a:pPr marL="317500" marR="0" lvl="0" indent="-306388" algn="l" rtl="0">
              <a:lnSpc>
                <a:spcPct val="10113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x, y and z are names, constants or compiler-generated  temporaries;	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operator.</a:t>
            </a:r>
            <a:endParaRPr/>
          </a:p>
          <a:p>
            <a:pPr marL="317500" marR="0" lvl="0" indent="-306388" algn="l" rtl="0">
              <a:spcBef>
                <a:spcPts val="38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-30638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may also the following notation for three-address code  (it looks like a machine code instruction)</a:t>
            </a:r>
            <a:endParaRPr/>
          </a:p>
          <a:p>
            <a:pPr marL="317500" marR="0" lvl="0" indent="-306388" algn="l" rtl="0"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	y,z,x</a:t>
            </a:r>
            <a:endParaRPr/>
          </a:p>
          <a:p>
            <a:pPr marL="317500" marR="0" lvl="0" indent="-306388" algn="l" rtl="0"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operator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store the result in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17500" marR="0" lvl="0" indent="-306388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-306388" algn="just" rtl="0">
              <a:spcBef>
                <a:spcPts val="117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term “three-address code” because each statement  usually contains three addresses (two for operands, one for the  result).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1905000" y="723814"/>
            <a:ext cx="761523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1"/>
              <a:t>Linearized Representation of DAG/AST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2495550" y="1377951"/>
            <a:ext cx="2598738" cy="100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118" marR="0" lvl="0" indent="0" algn="l" rtl="0"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* -c + b * -c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53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address code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495550" y="4179889"/>
            <a:ext cx="26543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Representation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493796" y="2774166"/>
            <a:ext cx="4835697" cy="13787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325814" y="4514851"/>
            <a:ext cx="2655887" cy="190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880226" y="4605339"/>
            <a:ext cx="2817813" cy="18113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147889" y="427688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216151" y="1209675"/>
            <a:ext cx="7427913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088" marR="0" lvl="0" indent="-306388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Operator: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y,z,result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endParaRPr/>
          </a:p>
          <a:p>
            <a:pPr marL="319088" marR="0" lvl="0" indent="-306388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:=  y op z</a:t>
            </a:r>
            <a:endParaRPr/>
          </a:p>
          <a:p>
            <a:pPr marL="319088" marR="0" lvl="0" indent="-3063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binary arithmetic or logical operator. This binary  operator is applied 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 of the operation is  stored 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528889" y="2719389"/>
            <a:ext cx="3889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879851" y="2890838"/>
            <a:ext cx="1552575" cy="1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</a:t>
            </a:r>
            <a:endParaRPr dirty="0"/>
          </a:p>
          <a:p>
            <a:pPr marL="11113" marR="0" lvl="0" indent="0" algn="l" rtl="0">
              <a:lnSpc>
                <a:spcPct val="12940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</a:t>
            </a:r>
            <a:endParaRPr dirty="0"/>
          </a:p>
          <a:p>
            <a:pPr marL="11113" marR="0" lvl="0" indent="0" algn="l" rtl="0">
              <a:spcBef>
                <a:spcPts val="113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a,b,c</a:t>
            </a:r>
            <a:endParaRPr dirty="0"/>
          </a:p>
        </p:txBody>
      </p:sp>
      <p:sp>
        <p:nvSpPr>
          <p:cNvPr id="224" name="Google Shape;224;p23"/>
          <p:cNvSpPr txBox="1"/>
          <p:nvPr/>
        </p:nvSpPr>
        <p:spPr>
          <a:xfrm>
            <a:off x="2216150" y="4387851"/>
            <a:ext cx="7488238" cy="184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7500" marR="0" lvl="0" indent="-306388" algn="l" rtl="0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Unary   Operator: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y,,result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endParaRPr dirty="0"/>
          </a:p>
          <a:p>
            <a:pPr marL="317500" marR="0" lvl="0" indent="-306388" algn="l" rtl="0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:=  op y</a:t>
            </a:r>
            <a:endParaRPr dirty="0"/>
          </a:p>
          <a:p>
            <a:pPr marL="317500" marR="0" lvl="0" indent="-306388" algn="l" rtl="0">
              <a:lnSpc>
                <a:spcPct val="106900"/>
              </a:lnSpc>
              <a:spcBef>
                <a:spcPts val="463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unary arithmetic or logical operator. This unary  operator is applied to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 of the operation is stored  in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17500" marR="0" lvl="0" indent="-306388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uminus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a,,c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2147889" y="562626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Code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2260600" y="1379539"/>
            <a:ext cx="7670800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51044" lvl="0" indent="-30771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Two concepts</a:t>
            </a:r>
            <a:endParaRPr/>
          </a:p>
          <a:p>
            <a:pPr marL="910619" lvl="1" indent="-257002" algn="l" rtl="0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Address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Instruction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0619" lvl="1" indent="-117302" algn="l" rtl="0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551044" lvl="0" indent="-307718" algn="l" rtl="0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Address</a:t>
            </a:r>
            <a:endParaRPr/>
          </a:p>
          <a:p>
            <a:pPr marL="910619" lvl="1" indent="-257002" algn="l" rtl="0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Name: source-program names to appear as addresses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07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Constant: Different types of constants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Compiler Generated temporary: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2216150" y="629301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Instruction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95550" y="1338263"/>
            <a:ext cx="7480300" cy="373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 Type 1: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2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y op z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9115" marR="0" lvl="0" indent="0" algn="l" rtl="0">
              <a:spcBef>
                <a:spcPts val="363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binary arithmetic or logical operation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0" algn="l" rtl="0">
              <a:spcBef>
                <a:spcPts val="224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1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 Type 2: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2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op z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8546" marR="0" lvl="0" indent="0" algn="l" rtl="0">
              <a:spcBef>
                <a:spcPts val="354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unary arithmetic or logical operation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0" algn="l" rtl="0">
              <a:spcBef>
                <a:spcPts val="233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  Instruction:	</a:t>
            </a:r>
            <a:r>
              <a:rPr lang="en-US" sz="22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2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y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9115" marR="0" lvl="0" indent="0" algn="l" rtl="0">
              <a:spcBef>
                <a:spcPts val="363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 and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assigned the value of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2147889" y="561039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Instructions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241550" y="1338264"/>
            <a:ext cx="7088188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Unconditional  Jump:</a:t>
            </a:r>
            <a:r>
              <a:rPr lang="en-US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L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113" marR="0" lvl="0" indent="0" algn="l" rtl="0">
              <a:lnSpc>
                <a:spcPct val="113888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L, and the  execution continues from that statement.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286000" y="2173288"/>
            <a:ext cx="295275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51000" marR="0" lvl="0" indent="-133191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	goto		L1  jmp	   7</a:t>
            </a:r>
            <a:endParaRPr/>
          </a:p>
          <a:p>
            <a:pPr marL="1651000" marR="0" lvl="0" indent="-1331913" algn="l" rtl="0">
              <a:spcBef>
                <a:spcPts val="5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0" marR="0" lvl="0" indent="-13319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Jump 1: </a:t>
            </a:r>
            <a:r>
              <a:rPr lang="en-US" sz="18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357813" y="2200275"/>
            <a:ext cx="3198812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5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jump to L1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586" marR="0" lvl="0" indent="0" algn="l" rtl="0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jump to the statement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x goto 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0" i="0" u="none" strike="noStrike" cap="non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if False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8639176" y="3087689"/>
            <a:ext cx="129381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x goto 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216150" y="3432175"/>
            <a:ext cx="7804150" cy="267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750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 L if	x is TRUE</a:t>
            </a:r>
            <a:endParaRPr/>
          </a:p>
          <a:p>
            <a:pPr marL="317500" marR="0" lvl="0" indent="0" algn="l" rtl="0">
              <a:lnSpc>
                <a:spcPct val="107666"/>
              </a:lnSpc>
              <a:spcBef>
                <a:spcPts val="188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FALSE, respectively. Otherwise, the following three-address  instruction in sequence is executed next.</a:t>
            </a:r>
            <a:endParaRPr/>
          </a:p>
          <a:p>
            <a:pPr marL="317500" marR="0" lvl="0" indent="0" algn="l" rtl="0">
              <a:spcBef>
                <a:spcPts val="13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 Jump  2:	</a:t>
            </a:r>
            <a:r>
              <a:rPr lang="en-US" sz="18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 </a:t>
            </a:r>
            <a:r>
              <a:rPr lang="en-US" sz="1800" b="1" i="1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relop </a:t>
            </a:r>
            <a:r>
              <a:rPr lang="en-US" sz="18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goto L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0" algn="l" rtl="0">
              <a:lnSpc>
                <a:spcPct val="92000"/>
              </a:lnSpc>
              <a:spcBef>
                <a:spcPts val="413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 L if	the result of  y relop z is true, and the execution continues from that statement.  If the result is false, the execution continues from the statement  following this conditional jump statement.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2216150" y="562626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 (cont.)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2495551" y="1357314"/>
            <a:ext cx="7497763" cy="146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  Parameters:</a:t>
            </a:r>
            <a:r>
              <a:rPr lang="en-US" sz="2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param x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397" marR="0" lvl="0" indent="0" algn="l" rtl="0">
              <a:spcBef>
                <a:spcPts val="561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Calls: </a:t>
            </a: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call p,n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8546" marR="0" lvl="0" indent="0" algn="l" rtl="0">
              <a:lnSpc>
                <a:spcPct val="11825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actual parameter, we invoke the procedure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8546" marR="0" lvl="0" indent="0" algn="l" rtl="0">
              <a:lnSpc>
                <a:spcPct val="1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4" y="2959100"/>
            <a:ext cx="7038975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2216150" y="562626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 (cont.)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495550" y="1350963"/>
            <a:ext cx="8172450" cy="334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 Assignments: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y[i]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value in location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units beyond location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13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y[i] := x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636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contents of the location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units beyond location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 value of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and Pointer Assignments: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13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&amp;y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813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3327400" y="4562476"/>
            <a:ext cx="1284288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*y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5129214" y="4629150"/>
            <a:ext cx="55387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y is a pointer whose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location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327400" y="5013326"/>
            <a:ext cx="7062788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to the contents of that location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*x := y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397" marR="0" lvl="0" indent="0" algn="l" rtl="0"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object pointed by </a:t>
            </a:r>
            <a:r>
              <a:rPr lang="en-US" sz="2200" b="0" i="0" u="none" strike="noStrike" cap="non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lang="en-US" sz="2200" b="0" i="0" u="none" strike="noStrike" cap="non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2287589" y="492913"/>
            <a:ext cx="761682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Representing 3-Address Statements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2355851" y="1277938"/>
            <a:ext cx="7966075" cy="127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2495551" y="2738438"/>
            <a:ext cx="6577013" cy="36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op, arg1, arg2, result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lang="en-US" sz="2300" b="1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= minus y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77863" marR="0" lvl="1" indent="-255587" algn="l" rtl="0">
              <a:spcBef>
                <a:spcPts val="23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use arg2</a:t>
            </a:r>
            <a:endParaRPr/>
          </a:p>
          <a:p>
            <a:pPr marL="0" marR="0" lvl="0" indent="-146050" algn="l" rtl="0">
              <a:spcBef>
                <a:spcPts val="288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lang="en-US" sz="2300" b="1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= y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77863" marR="0" lvl="1" indent="-255587" algn="l" rtl="0">
              <a:spcBef>
                <a:spcPts val="2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is =</a:t>
            </a:r>
            <a:endParaRPr/>
          </a:p>
          <a:p>
            <a:pPr marL="0" marR="0" lvl="0" indent="-146050" algn="l" rtl="0">
              <a:spcBef>
                <a:spcPts val="288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lang="en-US" sz="2300" b="1" i="0" u="none" strike="noStrike" cap="non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param a1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77863" marR="0" lvl="1" indent="-255587" algn="l" rtl="0">
              <a:spcBef>
                <a:spcPts val="2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neither arg2 nor result</a:t>
            </a:r>
            <a:endParaRPr/>
          </a:p>
          <a:p>
            <a:pPr marL="0" marR="0" lvl="0" indent="-146050" algn="l" rtl="0">
              <a:spcBef>
                <a:spcPts val="30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Conditional/Unconditional jumps</a:t>
            </a:r>
            <a:endParaRPr/>
          </a:p>
          <a:p>
            <a:pPr marL="0" marR="0" lvl="0" indent="0" algn="l" rtl="0">
              <a:spcBef>
                <a:spcPts val="238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 target label in result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8104189" y="2079626"/>
            <a:ext cx="420687" cy="677863"/>
          </a:xfrm>
          <a:custGeom>
            <a:avLst/>
            <a:gdLst/>
            <a:ahLst/>
            <a:cxnLst/>
            <a:rect l="l" t="t" r="r" b="b"/>
            <a:pathLst>
              <a:path w="462279" h="767080" extrusionOk="0">
                <a:moveTo>
                  <a:pt x="35601" y="699068"/>
                </a:moveTo>
                <a:lnTo>
                  <a:pt x="6095" y="681227"/>
                </a:lnTo>
                <a:lnTo>
                  <a:pt x="0" y="766571"/>
                </a:lnTo>
                <a:lnTo>
                  <a:pt x="27431" y="749062"/>
                </a:lnTo>
                <a:lnTo>
                  <a:pt x="27431" y="713231"/>
                </a:lnTo>
                <a:lnTo>
                  <a:pt x="28955" y="710183"/>
                </a:lnTo>
                <a:lnTo>
                  <a:pt x="35601" y="699068"/>
                </a:lnTo>
                <a:close/>
              </a:path>
              <a:path w="462279" h="767080" extrusionOk="0">
                <a:moveTo>
                  <a:pt x="43233" y="703683"/>
                </a:moveTo>
                <a:lnTo>
                  <a:pt x="35601" y="699068"/>
                </a:lnTo>
                <a:lnTo>
                  <a:pt x="28955" y="710183"/>
                </a:lnTo>
                <a:lnTo>
                  <a:pt x="27431" y="713231"/>
                </a:lnTo>
                <a:lnTo>
                  <a:pt x="30479" y="716279"/>
                </a:lnTo>
                <a:lnTo>
                  <a:pt x="33527" y="716279"/>
                </a:lnTo>
                <a:lnTo>
                  <a:pt x="36575" y="714755"/>
                </a:lnTo>
                <a:lnTo>
                  <a:pt x="43233" y="703683"/>
                </a:lnTo>
                <a:close/>
              </a:path>
              <a:path w="462279" h="767080" extrusionOk="0">
                <a:moveTo>
                  <a:pt x="71627" y="720851"/>
                </a:moveTo>
                <a:lnTo>
                  <a:pt x="43233" y="703683"/>
                </a:lnTo>
                <a:lnTo>
                  <a:pt x="36575" y="714755"/>
                </a:lnTo>
                <a:lnTo>
                  <a:pt x="33527" y="716279"/>
                </a:lnTo>
                <a:lnTo>
                  <a:pt x="30479" y="716279"/>
                </a:lnTo>
                <a:lnTo>
                  <a:pt x="27431" y="713231"/>
                </a:lnTo>
                <a:lnTo>
                  <a:pt x="27431" y="749062"/>
                </a:lnTo>
                <a:lnTo>
                  <a:pt x="71627" y="720851"/>
                </a:lnTo>
                <a:close/>
              </a:path>
              <a:path w="462279" h="767080" extrusionOk="0">
                <a:moveTo>
                  <a:pt x="461771" y="7619"/>
                </a:moveTo>
                <a:lnTo>
                  <a:pt x="461771" y="3047"/>
                </a:lnTo>
                <a:lnTo>
                  <a:pt x="460247" y="0"/>
                </a:lnTo>
                <a:lnTo>
                  <a:pt x="455675" y="0"/>
                </a:lnTo>
                <a:lnTo>
                  <a:pt x="452627" y="1523"/>
                </a:lnTo>
                <a:lnTo>
                  <a:pt x="35601" y="699068"/>
                </a:lnTo>
                <a:lnTo>
                  <a:pt x="43233" y="703683"/>
                </a:lnTo>
                <a:lnTo>
                  <a:pt x="461771" y="7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7100888" y="2012951"/>
            <a:ext cx="1223962" cy="811213"/>
          </a:xfrm>
          <a:custGeom>
            <a:avLst/>
            <a:gdLst/>
            <a:ahLst/>
            <a:cxnLst/>
            <a:rect l="l" t="t" r="r" b="b"/>
            <a:pathLst>
              <a:path w="1347470" h="919480" extrusionOk="0">
                <a:moveTo>
                  <a:pt x="44195" y="900874"/>
                </a:moveTo>
                <a:lnTo>
                  <a:pt x="44195" y="865631"/>
                </a:lnTo>
                <a:lnTo>
                  <a:pt x="42671" y="868679"/>
                </a:lnTo>
                <a:lnTo>
                  <a:pt x="38099" y="868679"/>
                </a:lnTo>
                <a:lnTo>
                  <a:pt x="35051" y="867155"/>
                </a:lnTo>
                <a:lnTo>
                  <a:pt x="29828" y="855216"/>
                </a:lnTo>
                <a:lnTo>
                  <a:pt x="0" y="873251"/>
                </a:lnTo>
                <a:lnTo>
                  <a:pt x="44195" y="900874"/>
                </a:lnTo>
                <a:close/>
              </a:path>
              <a:path w="1347470" h="919480" extrusionOk="0">
                <a:moveTo>
                  <a:pt x="1336547" y="242315"/>
                </a:moveTo>
                <a:lnTo>
                  <a:pt x="1336547" y="173735"/>
                </a:lnTo>
                <a:lnTo>
                  <a:pt x="1335023" y="201167"/>
                </a:lnTo>
                <a:lnTo>
                  <a:pt x="1333499" y="213359"/>
                </a:lnTo>
                <a:lnTo>
                  <a:pt x="1327403" y="240791"/>
                </a:lnTo>
                <a:lnTo>
                  <a:pt x="1318259" y="265175"/>
                </a:lnTo>
                <a:lnTo>
                  <a:pt x="1313687" y="278891"/>
                </a:lnTo>
                <a:lnTo>
                  <a:pt x="1292351" y="315467"/>
                </a:lnTo>
                <a:lnTo>
                  <a:pt x="1263395" y="350519"/>
                </a:lnTo>
                <a:lnTo>
                  <a:pt x="1225295" y="384047"/>
                </a:lnTo>
                <a:lnTo>
                  <a:pt x="1176527" y="416051"/>
                </a:lnTo>
                <a:lnTo>
                  <a:pt x="1165859" y="420623"/>
                </a:lnTo>
                <a:lnTo>
                  <a:pt x="1156715" y="426719"/>
                </a:lnTo>
                <a:lnTo>
                  <a:pt x="1146047" y="431291"/>
                </a:lnTo>
                <a:lnTo>
                  <a:pt x="1133855" y="435863"/>
                </a:lnTo>
                <a:lnTo>
                  <a:pt x="1123187" y="440435"/>
                </a:lnTo>
                <a:lnTo>
                  <a:pt x="1109471" y="445007"/>
                </a:lnTo>
                <a:lnTo>
                  <a:pt x="1083563" y="454151"/>
                </a:lnTo>
                <a:lnTo>
                  <a:pt x="1054607" y="463295"/>
                </a:lnTo>
                <a:lnTo>
                  <a:pt x="1024127" y="472439"/>
                </a:lnTo>
                <a:lnTo>
                  <a:pt x="992123" y="481583"/>
                </a:lnTo>
                <a:lnTo>
                  <a:pt x="958595" y="489203"/>
                </a:lnTo>
                <a:lnTo>
                  <a:pt x="923543" y="498347"/>
                </a:lnTo>
                <a:lnTo>
                  <a:pt x="888491" y="505967"/>
                </a:lnTo>
                <a:lnTo>
                  <a:pt x="736091" y="536447"/>
                </a:lnTo>
                <a:lnTo>
                  <a:pt x="656843" y="550163"/>
                </a:lnTo>
                <a:lnTo>
                  <a:pt x="577595" y="565403"/>
                </a:lnTo>
                <a:lnTo>
                  <a:pt x="539495" y="571499"/>
                </a:lnTo>
                <a:lnTo>
                  <a:pt x="501395" y="579119"/>
                </a:lnTo>
                <a:lnTo>
                  <a:pt x="463295" y="585215"/>
                </a:lnTo>
                <a:lnTo>
                  <a:pt x="426719" y="592835"/>
                </a:lnTo>
                <a:lnTo>
                  <a:pt x="391667" y="598931"/>
                </a:lnTo>
                <a:lnTo>
                  <a:pt x="356615" y="606551"/>
                </a:lnTo>
                <a:lnTo>
                  <a:pt x="323087" y="612647"/>
                </a:lnTo>
                <a:lnTo>
                  <a:pt x="291083" y="620267"/>
                </a:lnTo>
                <a:lnTo>
                  <a:pt x="262127" y="627887"/>
                </a:lnTo>
                <a:lnTo>
                  <a:pt x="234695" y="635507"/>
                </a:lnTo>
                <a:lnTo>
                  <a:pt x="208787" y="641603"/>
                </a:lnTo>
                <a:lnTo>
                  <a:pt x="196595" y="646175"/>
                </a:lnTo>
                <a:lnTo>
                  <a:pt x="184403" y="649223"/>
                </a:lnTo>
                <a:lnTo>
                  <a:pt x="173735" y="653795"/>
                </a:lnTo>
                <a:lnTo>
                  <a:pt x="163067" y="656843"/>
                </a:lnTo>
                <a:lnTo>
                  <a:pt x="152399" y="661415"/>
                </a:lnTo>
                <a:lnTo>
                  <a:pt x="143255" y="664463"/>
                </a:lnTo>
                <a:lnTo>
                  <a:pt x="128015" y="673607"/>
                </a:lnTo>
                <a:lnTo>
                  <a:pt x="97535" y="688847"/>
                </a:lnTo>
                <a:lnTo>
                  <a:pt x="73151" y="704087"/>
                </a:lnTo>
                <a:lnTo>
                  <a:pt x="64007" y="713231"/>
                </a:lnTo>
                <a:lnTo>
                  <a:pt x="53339" y="720851"/>
                </a:lnTo>
                <a:lnTo>
                  <a:pt x="38099" y="736091"/>
                </a:lnTo>
                <a:lnTo>
                  <a:pt x="32003" y="745235"/>
                </a:lnTo>
                <a:lnTo>
                  <a:pt x="22859" y="760475"/>
                </a:lnTo>
                <a:lnTo>
                  <a:pt x="19811" y="769619"/>
                </a:lnTo>
                <a:lnTo>
                  <a:pt x="16763" y="777239"/>
                </a:lnTo>
                <a:lnTo>
                  <a:pt x="15239" y="786383"/>
                </a:lnTo>
                <a:lnTo>
                  <a:pt x="15239" y="810767"/>
                </a:lnTo>
                <a:lnTo>
                  <a:pt x="18287" y="826007"/>
                </a:lnTo>
                <a:lnTo>
                  <a:pt x="22859" y="842771"/>
                </a:lnTo>
                <a:lnTo>
                  <a:pt x="24383" y="842771"/>
                </a:lnTo>
                <a:lnTo>
                  <a:pt x="24383" y="787907"/>
                </a:lnTo>
                <a:lnTo>
                  <a:pt x="25907" y="780287"/>
                </a:lnTo>
                <a:lnTo>
                  <a:pt x="35051" y="757427"/>
                </a:lnTo>
                <a:lnTo>
                  <a:pt x="39623" y="749807"/>
                </a:lnTo>
                <a:lnTo>
                  <a:pt x="45719" y="743711"/>
                </a:lnTo>
                <a:lnTo>
                  <a:pt x="51815" y="736091"/>
                </a:lnTo>
                <a:lnTo>
                  <a:pt x="60959" y="728471"/>
                </a:lnTo>
                <a:lnTo>
                  <a:pt x="68579" y="720851"/>
                </a:lnTo>
                <a:lnTo>
                  <a:pt x="79247" y="713231"/>
                </a:lnTo>
                <a:lnTo>
                  <a:pt x="115823" y="688847"/>
                </a:lnTo>
                <a:lnTo>
                  <a:pt x="156971" y="670559"/>
                </a:lnTo>
                <a:lnTo>
                  <a:pt x="166115" y="665987"/>
                </a:lnTo>
                <a:lnTo>
                  <a:pt x="176783" y="662939"/>
                </a:lnTo>
                <a:lnTo>
                  <a:pt x="187451" y="658367"/>
                </a:lnTo>
                <a:lnTo>
                  <a:pt x="198119" y="655319"/>
                </a:lnTo>
                <a:lnTo>
                  <a:pt x="210311" y="650747"/>
                </a:lnTo>
                <a:lnTo>
                  <a:pt x="236219" y="644651"/>
                </a:lnTo>
                <a:lnTo>
                  <a:pt x="263651" y="637031"/>
                </a:lnTo>
                <a:lnTo>
                  <a:pt x="294131" y="629411"/>
                </a:lnTo>
                <a:lnTo>
                  <a:pt x="324611" y="623315"/>
                </a:lnTo>
                <a:lnTo>
                  <a:pt x="358139" y="615695"/>
                </a:lnTo>
                <a:lnTo>
                  <a:pt x="393191" y="608075"/>
                </a:lnTo>
                <a:lnTo>
                  <a:pt x="428243" y="601979"/>
                </a:lnTo>
                <a:lnTo>
                  <a:pt x="464819" y="594359"/>
                </a:lnTo>
                <a:lnTo>
                  <a:pt x="502919" y="588263"/>
                </a:lnTo>
                <a:lnTo>
                  <a:pt x="541019" y="580643"/>
                </a:lnTo>
                <a:lnTo>
                  <a:pt x="579119" y="574547"/>
                </a:lnTo>
                <a:lnTo>
                  <a:pt x="658367" y="559307"/>
                </a:lnTo>
                <a:lnTo>
                  <a:pt x="737615" y="545591"/>
                </a:lnTo>
                <a:lnTo>
                  <a:pt x="775715" y="537971"/>
                </a:lnTo>
                <a:lnTo>
                  <a:pt x="815339" y="530351"/>
                </a:lnTo>
                <a:lnTo>
                  <a:pt x="853439" y="522731"/>
                </a:lnTo>
                <a:lnTo>
                  <a:pt x="926591" y="507491"/>
                </a:lnTo>
                <a:lnTo>
                  <a:pt x="961643" y="498347"/>
                </a:lnTo>
                <a:lnTo>
                  <a:pt x="995171" y="490727"/>
                </a:lnTo>
                <a:lnTo>
                  <a:pt x="1057655" y="472439"/>
                </a:lnTo>
                <a:lnTo>
                  <a:pt x="1114043" y="454151"/>
                </a:lnTo>
                <a:lnTo>
                  <a:pt x="1170431" y="429767"/>
                </a:lnTo>
                <a:lnTo>
                  <a:pt x="1214627" y="402335"/>
                </a:lnTo>
                <a:lnTo>
                  <a:pt x="1231391" y="391667"/>
                </a:lnTo>
                <a:lnTo>
                  <a:pt x="1271015" y="356615"/>
                </a:lnTo>
                <a:lnTo>
                  <a:pt x="1309115" y="307847"/>
                </a:lnTo>
                <a:lnTo>
                  <a:pt x="1315211" y="295655"/>
                </a:lnTo>
                <a:lnTo>
                  <a:pt x="1322831" y="281939"/>
                </a:lnTo>
                <a:lnTo>
                  <a:pt x="1327403" y="268223"/>
                </a:lnTo>
                <a:lnTo>
                  <a:pt x="1331975" y="256031"/>
                </a:lnTo>
                <a:lnTo>
                  <a:pt x="1336547" y="242315"/>
                </a:lnTo>
                <a:close/>
              </a:path>
              <a:path w="1347470" h="919480" extrusionOk="0">
                <a:moveTo>
                  <a:pt x="38031" y="850255"/>
                </a:moveTo>
                <a:lnTo>
                  <a:pt x="32003" y="838199"/>
                </a:lnTo>
                <a:lnTo>
                  <a:pt x="32003" y="839723"/>
                </a:lnTo>
                <a:lnTo>
                  <a:pt x="27431" y="824483"/>
                </a:lnTo>
                <a:lnTo>
                  <a:pt x="24383" y="809243"/>
                </a:lnTo>
                <a:lnTo>
                  <a:pt x="24383" y="842771"/>
                </a:lnTo>
                <a:lnTo>
                  <a:pt x="29828" y="855216"/>
                </a:lnTo>
                <a:lnTo>
                  <a:pt x="38031" y="850255"/>
                </a:lnTo>
                <a:close/>
              </a:path>
              <a:path w="1347470" h="919480" extrusionOk="0">
                <a:moveTo>
                  <a:pt x="44195" y="865631"/>
                </a:moveTo>
                <a:lnTo>
                  <a:pt x="44195" y="862583"/>
                </a:lnTo>
                <a:lnTo>
                  <a:pt x="38031" y="850255"/>
                </a:lnTo>
                <a:lnTo>
                  <a:pt x="29828" y="855216"/>
                </a:lnTo>
                <a:lnTo>
                  <a:pt x="35051" y="867155"/>
                </a:lnTo>
                <a:lnTo>
                  <a:pt x="38099" y="868679"/>
                </a:lnTo>
                <a:lnTo>
                  <a:pt x="42671" y="868679"/>
                </a:lnTo>
                <a:lnTo>
                  <a:pt x="44195" y="865631"/>
                </a:lnTo>
                <a:close/>
              </a:path>
              <a:path w="1347470" h="919480" extrusionOk="0">
                <a:moveTo>
                  <a:pt x="73151" y="918971"/>
                </a:moveTo>
                <a:lnTo>
                  <a:pt x="65531" y="833627"/>
                </a:lnTo>
                <a:lnTo>
                  <a:pt x="38031" y="850255"/>
                </a:lnTo>
                <a:lnTo>
                  <a:pt x="44195" y="862583"/>
                </a:lnTo>
                <a:lnTo>
                  <a:pt x="44195" y="900874"/>
                </a:lnTo>
                <a:lnTo>
                  <a:pt x="73151" y="918971"/>
                </a:lnTo>
                <a:close/>
              </a:path>
              <a:path w="1347470" h="919480" extrusionOk="0">
                <a:moveTo>
                  <a:pt x="1347215" y="146303"/>
                </a:moveTo>
                <a:lnTo>
                  <a:pt x="1345691" y="117347"/>
                </a:lnTo>
                <a:lnTo>
                  <a:pt x="1339595" y="60959"/>
                </a:lnTo>
                <a:lnTo>
                  <a:pt x="1330451" y="3047"/>
                </a:lnTo>
                <a:lnTo>
                  <a:pt x="1328927" y="0"/>
                </a:lnTo>
                <a:lnTo>
                  <a:pt x="1324355" y="0"/>
                </a:lnTo>
                <a:lnTo>
                  <a:pt x="1321307" y="1523"/>
                </a:lnTo>
                <a:lnTo>
                  <a:pt x="1321307" y="4571"/>
                </a:lnTo>
                <a:lnTo>
                  <a:pt x="1330451" y="62483"/>
                </a:lnTo>
                <a:lnTo>
                  <a:pt x="1336547" y="118871"/>
                </a:lnTo>
                <a:lnTo>
                  <a:pt x="1336547" y="242315"/>
                </a:lnTo>
                <a:lnTo>
                  <a:pt x="1342643" y="214883"/>
                </a:lnTo>
                <a:lnTo>
                  <a:pt x="1344167" y="201167"/>
                </a:lnTo>
                <a:lnTo>
                  <a:pt x="1347215" y="146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689851" y="2079625"/>
            <a:ext cx="441325" cy="693738"/>
          </a:xfrm>
          <a:custGeom>
            <a:avLst/>
            <a:gdLst/>
            <a:ahLst/>
            <a:cxnLst/>
            <a:rect l="l" t="t" r="r" b="b"/>
            <a:pathLst>
              <a:path w="486409" h="784860" extrusionOk="0">
                <a:moveTo>
                  <a:pt x="72444" y="741983"/>
                </a:moveTo>
                <a:lnTo>
                  <a:pt x="64007" y="710183"/>
                </a:lnTo>
                <a:lnTo>
                  <a:pt x="0" y="766571"/>
                </a:lnTo>
                <a:lnTo>
                  <a:pt x="56387" y="778874"/>
                </a:lnTo>
                <a:lnTo>
                  <a:pt x="56387" y="751331"/>
                </a:lnTo>
                <a:lnTo>
                  <a:pt x="59435" y="745235"/>
                </a:lnTo>
                <a:lnTo>
                  <a:pt x="72444" y="741983"/>
                </a:lnTo>
                <a:close/>
              </a:path>
              <a:path w="486409" h="784860" extrusionOk="0">
                <a:moveTo>
                  <a:pt x="74909" y="751273"/>
                </a:moveTo>
                <a:lnTo>
                  <a:pt x="72444" y="741983"/>
                </a:lnTo>
                <a:lnTo>
                  <a:pt x="59435" y="745235"/>
                </a:lnTo>
                <a:lnTo>
                  <a:pt x="56387" y="751331"/>
                </a:lnTo>
                <a:lnTo>
                  <a:pt x="59435" y="754379"/>
                </a:lnTo>
                <a:lnTo>
                  <a:pt x="62483" y="754379"/>
                </a:lnTo>
                <a:lnTo>
                  <a:pt x="74909" y="751273"/>
                </a:lnTo>
                <a:close/>
              </a:path>
              <a:path w="486409" h="784860" extrusionOk="0">
                <a:moveTo>
                  <a:pt x="83819" y="784859"/>
                </a:moveTo>
                <a:lnTo>
                  <a:pt x="74909" y="751273"/>
                </a:lnTo>
                <a:lnTo>
                  <a:pt x="62483" y="754379"/>
                </a:lnTo>
                <a:lnTo>
                  <a:pt x="59435" y="754379"/>
                </a:lnTo>
                <a:lnTo>
                  <a:pt x="56387" y="751331"/>
                </a:lnTo>
                <a:lnTo>
                  <a:pt x="56387" y="778874"/>
                </a:lnTo>
                <a:lnTo>
                  <a:pt x="83819" y="784859"/>
                </a:lnTo>
                <a:close/>
              </a:path>
              <a:path w="486409" h="784860" extrusionOk="0">
                <a:moveTo>
                  <a:pt x="477011" y="501395"/>
                </a:moveTo>
                <a:lnTo>
                  <a:pt x="477011" y="443483"/>
                </a:lnTo>
                <a:lnTo>
                  <a:pt x="475487" y="458723"/>
                </a:lnTo>
                <a:lnTo>
                  <a:pt x="472439" y="472439"/>
                </a:lnTo>
                <a:lnTo>
                  <a:pt x="470915" y="486155"/>
                </a:lnTo>
                <a:lnTo>
                  <a:pt x="466343" y="499871"/>
                </a:lnTo>
                <a:lnTo>
                  <a:pt x="463295" y="512063"/>
                </a:lnTo>
                <a:lnTo>
                  <a:pt x="440435" y="557783"/>
                </a:lnTo>
                <a:lnTo>
                  <a:pt x="414527" y="589787"/>
                </a:lnTo>
                <a:lnTo>
                  <a:pt x="384047" y="617219"/>
                </a:lnTo>
                <a:lnTo>
                  <a:pt x="359663" y="632459"/>
                </a:lnTo>
                <a:lnTo>
                  <a:pt x="333755" y="649223"/>
                </a:lnTo>
                <a:lnTo>
                  <a:pt x="306323" y="662939"/>
                </a:lnTo>
                <a:lnTo>
                  <a:pt x="277367" y="676655"/>
                </a:lnTo>
                <a:lnTo>
                  <a:pt x="213359" y="701039"/>
                </a:lnTo>
                <a:lnTo>
                  <a:pt x="178307" y="711707"/>
                </a:lnTo>
                <a:lnTo>
                  <a:pt x="144779" y="722375"/>
                </a:lnTo>
                <a:lnTo>
                  <a:pt x="108203" y="733043"/>
                </a:lnTo>
                <a:lnTo>
                  <a:pt x="72444" y="741983"/>
                </a:lnTo>
                <a:lnTo>
                  <a:pt x="74909" y="751273"/>
                </a:lnTo>
                <a:lnTo>
                  <a:pt x="216407" y="710183"/>
                </a:lnTo>
                <a:lnTo>
                  <a:pt x="280415" y="685799"/>
                </a:lnTo>
                <a:lnTo>
                  <a:pt x="365759" y="641603"/>
                </a:lnTo>
                <a:lnTo>
                  <a:pt x="422147" y="595883"/>
                </a:lnTo>
                <a:lnTo>
                  <a:pt x="448055" y="563879"/>
                </a:lnTo>
                <a:lnTo>
                  <a:pt x="467867" y="527303"/>
                </a:lnTo>
                <a:lnTo>
                  <a:pt x="472439" y="515111"/>
                </a:lnTo>
                <a:lnTo>
                  <a:pt x="477011" y="501395"/>
                </a:lnTo>
                <a:close/>
              </a:path>
              <a:path w="486409" h="784860" extrusionOk="0">
                <a:moveTo>
                  <a:pt x="486155" y="445007"/>
                </a:moveTo>
                <a:lnTo>
                  <a:pt x="486155" y="399287"/>
                </a:lnTo>
                <a:lnTo>
                  <a:pt x="484631" y="365759"/>
                </a:lnTo>
                <a:lnTo>
                  <a:pt x="473963" y="298703"/>
                </a:lnTo>
                <a:lnTo>
                  <a:pt x="457199" y="228599"/>
                </a:lnTo>
                <a:lnTo>
                  <a:pt x="446531" y="192023"/>
                </a:lnTo>
                <a:lnTo>
                  <a:pt x="435863" y="153923"/>
                </a:lnTo>
                <a:lnTo>
                  <a:pt x="423671" y="117347"/>
                </a:lnTo>
                <a:lnTo>
                  <a:pt x="411479" y="79247"/>
                </a:lnTo>
                <a:lnTo>
                  <a:pt x="385571" y="3047"/>
                </a:lnTo>
                <a:lnTo>
                  <a:pt x="382523" y="0"/>
                </a:lnTo>
                <a:lnTo>
                  <a:pt x="379475" y="0"/>
                </a:lnTo>
                <a:lnTo>
                  <a:pt x="376427" y="3047"/>
                </a:lnTo>
                <a:lnTo>
                  <a:pt x="376427" y="6095"/>
                </a:lnTo>
                <a:lnTo>
                  <a:pt x="402335" y="82295"/>
                </a:lnTo>
                <a:lnTo>
                  <a:pt x="414527" y="120395"/>
                </a:lnTo>
                <a:lnTo>
                  <a:pt x="426719" y="156971"/>
                </a:lnTo>
                <a:lnTo>
                  <a:pt x="448055" y="230123"/>
                </a:lnTo>
                <a:lnTo>
                  <a:pt x="464819" y="300227"/>
                </a:lnTo>
                <a:lnTo>
                  <a:pt x="475487" y="367283"/>
                </a:lnTo>
                <a:lnTo>
                  <a:pt x="477011" y="399287"/>
                </a:lnTo>
                <a:lnTo>
                  <a:pt x="477011" y="501395"/>
                </a:lnTo>
                <a:lnTo>
                  <a:pt x="483107" y="473963"/>
                </a:lnTo>
                <a:lnTo>
                  <a:pt x="484631" y="458723"/>
                </a:lnTo>
                <a:lnTo>
                  <a:pt x="486155" y="445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7070725" y="2062164"/>
            <a:ext cx="1665288" cy="701675"/>
          </a:xfrm>
          <a:custGeom>
            <a:avLst/>
            <a:gdLst/>
            <a:ahLst/>
            <a:cxnLst/>
            <a:rect l="l" t="t" r="r" b="b"/>
            <a:pathLst>
              <a:path w="1831975" h="794385" extrusionOk="0">
                <a:moveTo>
                  <a:pt x="324611" y="6095"/>
                </a:moveTo>
                <a:lnTo>
                  <a:pt x="324611" y="3047"/>
                </a:lnTo>
                <a:lnTo>
                  <a:pt x="321563" y="0"/>
                </a:lnTo>
                <a:lnTo>
                  <a:pt x="274319" y="28955"/>
                </a:lnTo>
                <a:lnTo>
                  <a:pt x="233171" y="54863"/>
                </a:lnTo>
                <a:lnTo>
                  <a:pt x="192023" y="82295"/>
                </a:lnTo>
                <a:lnTo>
                  <a:pt x="135635" y="123443"/>
                </a:lnTo>
                <a:lnTo>
                  <a:pt x="117347" y="135635"/>
                </a:lnTo>
                <a:lnTo>
                  <a:pt x="70103" y="176783"/>
                </a:lnTo>
                <a:lnTo>
                  <a:pt x="22859" y="230123"/>
                </a:lnTo>
                <a:lnTo>
                  <a:pt x="3047" y="269747"/>
                </a:lnTo>
                <a:lnTo>
                  <a:pt x="0" y="283463"/>
                </a:lnTo>
                <a:lnTo>
                  <a:pt x="0" y="310895"/>
                </a:lnTo>
                <a:lnTo>
                  <a:pt x="3047" y="323087"/>
                </a:lnTo>
                <a:lnTo>
                  <a:pt x="3047" y="324611"/>
                </a:lnTo>
                <a:lnTo>
                  <a:pt x="7619" y="336803"/>
                </a:lnTo>
                <a:lnTo>
                  <a:pt x="9143" y="339343"/>
                </a:lnTo>
                <a:lnTo>
                  <a:pt x="9143" y="284987"/>
                </a:lnTo>
                <a:lnTo>
                  <a:pt x="12191" y="272795"/>
                </a:lnTo>
                <a:lnTo>
                  <a:pt x="30479" y="236219"/>
                </a:lnTo>
                <a:lnTo>
                  <a:pt x="51815" y="210311"/>
                </a:lnTo>
                <a:lnTo>
                  <a:pt x="62483" y="196595"/>
                </a:lnTo>
                <a:lnTo>
                  <a:pt x="76199" y="182879"/>
                </a:lnTo>
                <a:lnTo>
                  <a:pt x="91439" y="170687"/>
                </a:lnTo>
                <a:lnTo>
                  <a:pt x="106679" y="156971"/>
                </a:lnTo>
                <a:lnTo>
                  <a:pt x="123443" y="143255"/>
                </a:lnTo>
                <a:lnTo>
                  <a:pt x="140207" y="131063"/>
                </a:lnTo>
                <a:lnTo>
                  <a:pt x="158495" y="117347"/>
                </a:lnTo>
                <a:lnTo>
                  <a:pt x="178307" y="103631"/>
                </a:lnTo>
                <a:lnTo>
                  <a:pt x="196595" y="89915"/>
                </a:lnTo>
                <a:lnTo>
                  <a:pt x="237743" y="64007"/>
                </a:lnTo>
                <a:lnTo>
                  <a:pt x="323087" y="9143"/>
                </a:lnTo>
                <a:lnTo>
                  <a:pt x="324611" y="6095"/>
                </a:lnTo>
                <a:close/>
              </a:path>
              <a:path w="1831975" h="794385" extrusionOk="0">
                <a:moveTo>
                  <a:pt x="1757971" y="750904"/>
                </a:moveTo>
                <a:lnTo>
                  <a:pt x="1559051" y="720851"/>
                </a:lnTo>
                <a:lnTo>
                  <a:pt x="1423415" y="701039"/>
                </a:lnTo>
                <a:lnTo>
                  <a:pt x="1290827" y="679703"/>
                </a:lnTo>
                <a:lnTo>
                  <a:pt x="1159763" y="659891"/>
                </a:lnTo>
                <a:lnTo>
                  <a:pt x="1033271" y="638555"/>
                </a:lnTo>
                <a:lnTo>
                  <a:pt x="911351" y="617219"/>
                </a:lnTo>
                <a:lnTo>
                  <a:pt x="794003" y="595883"/>
                </a:lnTo>
                <a:lnTo>
                  <a:pt x="681227" y="574547"/>
                </a:lnTo>
                <a:lnTo>
                  <a:pt x="627887" y="563879"/>
                </a:lnTo>
                <a:lnTo>
                  <a:pt x="576071" y="553211"/>
                </a:lnTo>
                <a:lnTo>
                  <a:pt x="525779" y="542543"/>
                </a:lnTo>
                <a:lnTo>
                  <a:pt x="477011" y="530351"/>
                </a:lnTo>
                <a:lnTo>
                  <a:pt x="431291" y="519683"/>
                </a:lnTo>
                <a:lnTo>
                  <a:pt x="387095" y="509015"/>
                </a:lnTo>
                <a:lnTo>
                  <a:pt x="344423" y="496823"/>
                </a:lnTo>
                <a:lnTo>
                  <a:pt x="304799" y="486155"/>
                </a:lnTo>
                <a:lnTo>
                  <a:pt x="266699" y="475487"/>
                </a:lnTo>
                <a:lnTo>
                  <a:pt x="231647" y="463295"/>
                </a:lnTo>
                <a:lnTo>
                  <a:pt x="199643" y="451103"/>
                </a:lnTo>
                <a:lnTo>
                  <a:pt x="169163" y="440435"/>
                </a:lnTo>
                <a:lnTo>
                  <a:pt x="141731" y="428243"/>
                </a:lnTo>
                <a:lnTo>
                  <a:pt x="115823" y="416051"/>
                </a:lnTo>
                <a:lnTo>
                  <a:pt x="105155" y="411479"/>
                </a:lnTo>
                <a:lnTo>
                  <a:pt x="83819" y="399287"/>
                </a:lnTo>
                <a:lnTo>
                  <a:pt x="74675" y="393191"/>
                </a:lnTo>
                <a:lnTo>
                  <a:pt x="67055" y="387095"/>
                </a:lnTo>
                <a:lnTo>
                  <a:pt x="57911" y="380999"/>
                </a:lnTo>
                <a:lnTo>
                  <a:pt x="51815" y="374903"/>
                </a:lnTo>
                <a:lnTo>
                  <a:pt x="44195" y="368807"/>
                </a:lnTo>
                <a:lnTo>
                  <a:pt x="38099" y="362711"/>
                </a:lnTo>
                <a:lnTo>
                  <a:pt x="28955" y="350519"/>
                </a:lnTo>
                <a:lnTo>
                  <a:pt x="24383" y="345947"/>
                </a:lnTo>
                <a:lnTo>
                  <a:pt x="19811" y="339851"/>
                </a:lnTo>
                <a:lnTo>
                  <a:pt x="16763" y="333755"/>
                </a:lnTo>
                <a:lnTo>
                  <a:pt x="12191" y="321563"/>
                </a:lnTo>
                <a:lnTo>
                  <a:pt x="9143" y="309371"/>
                </a:lnTo>
                <a:lnTo>
                  <a:pt x="9143" y="339343"/>
                </a:lnTo>
                <a:lnTo>
                  <a:pt x="12191" y="344423"/>
                </a:lnTo>
                <a:lnTo>
                  <a:pt x="15239" y="350519"/>
                </a:lnTo>
                <a:lnTo>
                  <a:pt x="19811" y="356615"/>
                </a:lnTo>
                <a:lnTo>
                  <a:pt x="25907" y="362711"/>
                </a:lnTo>
                <a:lnTo>
                  <a:pt x="32003" y="370331"/>
                </a:lnTo>
                <a:lnTo>
                  <a:pt x="44195" y="382523"/>
                </a:lnTo>
                <a:lnTo>
                  <a:pt x="79247" y="406907"/>
                </a:lnTo>
                <a:lnTo>
                  <a:pt x="137159" y="437387"/>
                </a:lnTo>
                <a:lnTo>
                  <a:pt x="195071" y="460247"/>
                </a:lnTo>
                <a:lnTo>
                  <a:pt x="228599" y="472439"/>
                </a:lnTo>
                <a:lnTo>
                  <a:pt x="263651" y="483107"/>
                </a:lnTo>
                <a:lnTo>
                  <a:pt x="301751" y="495299"/>
                </a:lnTo>
                <a:lnTo>
                  <a:pt x="342899" y="505967"/>
                </a:lnTo>
                <a:lnTo>
                  <a:pt x="384047" y="518159"/>
                </a:lnTo>
                <a:lnTo>
                  <a:pt x="475487" y="539495"/>
                </a:lnTo>
                <a:lnTo>
                  <a:pt x="524255" y="551687"/>
                </a:lnTo>
                <a:lnTo>
                  <a:pt x="574547" y="562355"/>
                </a:lnTo>
                <a:lnTo>
                  <a:pt x="626363" y="573023"/>
                </a:lnTo>
                <a:lnTo>
                  <a:pt x="679703" y="583691"/>
                </a:lnTo>
                <a:lnTo>
                  <a:pt x="734567" y="594359"/>
                </a:lnTo>
                <a:lnTo>
                  <a:pt x="792479" y="605027"/>
                </a:lnTo>
                <a:lnTo>
                  <a:pt x="909827" y="626363"/>
                </a:lnTo>
                <a:lnTo>
                  <a:pt x="1031747" y="647699"/>
                </a:lnTo>
                <a:lnTo>
                  <a:pt x="1158239" y="669035"/>
                </a:lnTo>
                <a:lnTo>
                  <a:pt x="1289303" y="688847"/>
                </a:lnTo>
                <a:lnTo>
                  <a:pt x="1421891" y="710183"/>
                </a:lnTo>
                <a:lnTo>
                  <a:pt x="1557527" y="731519"/>
                </a:lnTo>
                <a:lnTo>
                  <a:pt x="1756492" y="760148"/>
                </a:lnTo>
                <a:lnTo>
                  <a:pt x="1757971" y="750904"/>
                </a:lnTo>
                <a:close/>
              </a:path>
              <a:path w="1831975" h="794385" extrusionOk="0">
                <a:moveTo>
                  <a:pt x="1773935" y="786240"/>
                </a:moveTo>
                <a:lnTo>
                  <a:pt x="1773935" y="758951"/>
                </a:lnTo>
                <a:lnTo>
                  <a:pt x="1772411" y="761999"/>
                </a:lnTo>
                <a:lnTo>
                  <a:pt x="1769363" y="761999"/>
                </a:lnTo>
                <a:lnTo>
                  <a:pt x="1756492" y="760148"/>
                </a:lnTo>
                <a:lnTo>
                  <a:pt x="1751075" y="794003"/>
                </a:lnTo>
                <a:lnTo>
                  <a:pt x="1773935" y="786240"/>
                </a:lnTo>
                <a:close/>
              </a:path>
              <a:path w="1831975" h="794385" extrusionOk="0">
                <a:moveTo>
                  <a:pt x="1773935" y="758951"/>
                </a:moveTo>
                <a:lnTo>
                  <a:pt x="1773935" y="754379"/>
                </a:lnTo>
                <a:lnTo>
                  <a:pt x="1770887" y="752855"/>
                </a:lnTo>
                <a:lnTo>
                  <a:pt x="1757971" y="750904"/>
                </a:lnTo>
                <a:lnTo>
                  <a:pt x="1756492" y="760148"/>
                </a:lnTo>
                <a:lnTo>
                  <a:pt x="1769363" y="761999"/>
                </a:lnTo>
                <a:lnTo>
                  <a:pt x="1772411" y="761999"/>
                </a:lnTo>
                <a:lnTo>
                  <a:pt x="1773935" y="758951"/>
                </a:lnTo>
                <a:close/>
              </a:path>
              <a:path w="1831975" h="794385" extrusionOk="0">
                <a:moveTo>
                  <a:pt x="1831847" y="766571"/>
                </a:moveTo>
                <a:lnTo>
                  <a:pt x="1763267" y="717803"/>
                </a:lnTo>
                <a:lnTo>
                  <a:pt x="1757971" y="750904"/>
                </a:lnTo>
                <a:lnTo>
                  <a:pt x="1770887" y="752855"/>
                </a:lnTo>
                <a:lnTo>
                  <a:pt x="1773935" y="754379"/>
                </a:lnTo>
                <a:lnTo>
                  <a:pt x="1773935" y="786240"/>
                </a:lnTo>
                <a:lnTo>
                  <a:pt x="1831847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4400"/>
              <a:buFont typeface="Arial"/>
              <a:buNone/>
            </a:pPr>
            <a:r>
              <a:rPr lang="en-US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Quadruples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1960564" y="2543176"/>
            <a:ext cx="3026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* -c + b * -c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752601" y="3316288"/>
            <a:ext cx="3089275" cy="2246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4606925" y="3517900"/>
            <a:ext cx="5568950" cy="2114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Compiler Architecture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701926" y="1949450"/>
            <a:ext cx="830263" cy="393700"/>
          </a:xfrm>
          <a:prstGeom prst="rect">
            <a:avLst/>
          </a:prstGeom>
          <a:solidFill>
            <a:srgbClr val="BADFE2"/>
          </a:solidFill>
          <a:ln w="28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525" rIns="0" bIns="0" anchor="t" anchorCtr="0">
            <a:spAutoFit/>
          </a:bodyPr>
          <a:lstStyle/>
          <a:p>
            <a:pPr marL="11282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64038" y="1949451"/>
            <a:ext cx="831850" cy="500063"/>
          </a:xfrm>
          <a:prstGeom prst="rect">
            <a:avLst/>
          </a:prstGeom>
          <a:solidFill>
            <a:srgbClr val="BADFE2"/>
          </a:solidFill>
          <a:ln w="28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7400" rIns="0" bIns="0" anchor="t" anchorCtr="0">
            <a:spAutoFit/>
          </a:bodyPr>
          <a:lstStyle/>
          <a:p>
            <a:pPr marL="53975" marR="0" lvl="0" indent="1063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Checker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532188" y="2181225"/>
            <a:ext cx="831850" cy="76200"/>
          </a:xfrm>
          <a:custGeom>
            <a:avLst/>
            <a:gdLst/>
            <a:ahLst/>
            <a:cxnLst/>
            <a:rect l="l" t="t" r="r" b="b"/>
            <a:pathLst>
              <a:path w="914400" h="85725" extrusionOk="0">
                <a:moveTo>
                  <a:pt x="842771" y="56387"/>
                </a:moveTo>
                <a:lnTo>
                  <a:pt x="8427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842771" y="56387"/>
                </a:lnTo>
                <a:close/>
              </a:path>
              <a:path w="914400" h="85725" extrusionOk="0">
                <a:moveTo>
                  <a:pt x="914399" y="42671"/>
                </a:moveTo>
                <a:lnTo>
                  <a:pt x="829055" y="0"/>
                </a:lnTo>
                <a:lnTo>
                  <a:pt x="829055" y="28955"/>
                </a:lnTo>
                <a:lnTo>
                  <a:pt x="842771" y="28955"/>
                </a:lnTo>
                <a:lnTo>
                  <a:pt x="842771" y="78485"/>
                </a:lnTo>
                <a:lnTo>
                  <a:pt x="914399" y="42671"/>
                </a:lnTo>
                <a:close/>
              </a:path>
              <a:path w="914400" h="85725" extrusionOk="0">
                <a:moveTo>
                  <a:pt x="842771" y="78485"/>
                </a:moveTo>
                <a:lnTo>
                  <a:pt x="842771" y="56387"/>
                </a:lnTo>
                <a:lnTo>
                  <a:pt x="829055" y="56387"/>
                </a:lnTo>
                <a:lnTo>
                  <a:pt x="829055" y="85343"/>
                </a:lnTo>
                <a:lnTo>
                  <a:pt x="8427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195888" y="2181225"/>
            <a:ext cx="900112" cy="76200"/>
          </a:xfrm>
          <a:custGeom>
            <a:avLst/>
            <a:gdLst/>
            <a:ahLst/>
            <a:cxnLst/>
            <a:rect l="l" t="t" r="r" b="b"/>
            <a:pathLst>
              <a:path w="990600" h="85725" extrusionOk="0">
                <a:moveTo>
                  <a:pt x="918971" y="56387"/>
                </a:moveTo>
                <a:lnTo>
                  <a:pt x="9189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918971" y="56387"/>
                </a:lnTo>
                <a:close/>
              </a:path>
              <a:path w="990600" h="85725" extrusionOk="0">
                <a:moveTo>
                  <a:pt x="990599" y="42671"/>
                </a:moveTo>
                <a:lnTo>
                  <a:pt x="905255" y="0"/>
                </a:lnTo>
                <a:lnTo>
                  <a:pt x="905255" y="28955"/>
                </a:lnTo>
                <a:lnTo>
                  <a:pt x="918971" y="28955"/>
                </a:lnTo>
                <a:lnTo>
                  <a:pt x="918971" y="78485"/>
                </a:lnTo>
                <a:lnTo>
                  <a:pt x="990599" y="42671"/>
                </a:lnTo>
                <a:close/>
              </a:path>
              <a:path w="990600" h="85725" extrusionOk="0">
                <a:moveTo>
                  <a:pt x="918971" y="78485"/>
                </a:moveTo>
                <a:lnTo>
                  <a:pt x="918971" y="56387"/>
                </a:lnTo>
                <a:lnTo>
                  <a:pt x="905255" y="56387"/>
                </a:lnTo>
                <a:lnTo>
                  <a:pt x="905255" y="85343"/>
                </a:lnTo>
                <a:lnTo>
                  <a:pt x="9189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096000" y="1949450"/>
            <a:ext cx="1385888" cy="534988"/>
          </a:xfrm>
          <a:prstGeom prst="rect">
            <a:avLst/>
          </a:prstGeom>
          <a:solidFill>
            <a:srgbClr val="BADFE2"/>
          </a:solidFill>
          <a:ln w="28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1575" rIns="0" bIns="0" anchor="t" anchorCtr="0">
            <a:spAutoFit/>
          </a:bodyPr>
          <a:lstStyle/>
          <a:p>
            <a:pPr marL="41275" marR="0" lvl="0" indent="841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Code generator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8104188" y="1949450"/>
            <a:ext cx="969962" cy="534988"/>
          </a:xfrm>
          <a:prstGeom prst="rect">
            <a:avLst/>
          </a:prstGeom>
          <a:solidFill>
            <a:srgbClr val="BADFE2"/>
          </a:solidFill>
          <a:ln w="28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1575" rIns="0" bIns="0" anchor="t" anchorCtr="0">
            <a:spAutoFit/>
          </a:bodyPr>
          <a:lstStyle/>
          <a:p>
            <a:pPr marL="53975" marR="0" lvl="0" indent="193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 Generator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481888" y="2181225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85800" h="85725" extrusionOk="0">
                <a:moveTo>
                  <a:pt x="614171" y="56387"/>
                </a:moveTo>
                <a:lnTo>
                  <a:pt x="6141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614171" y="56387"/>
                </a:lnTo>
                <a:close/>
              </a:path>
              <a:path w="685800" h="85725" extrusionOk="0">
                <a:moveTo>
                  <a:pt x="685799" y="42671"/>
                </a:moveTo>
                <a:lnTo>
                  <a:pt x="600455" y="0"/>
                </a:lnTo>
                <a:lnTo>
                  <a:pt x="600455" y="28955"/>
                </a:lnTo>
                <a:lnTo>
                  <a:pt x="614171" y="28955"/>
                </a:lnTo>
                <a:lnTo>
                  <a:pt x="614171" y="78485"/>
                </a:lnTo>
                <a:lnTo>
                  <a:pt x="685799" y="42671"/>
                </a:lnTo>
                <a:close/>
              </a:path>
              <a:path w="685800" h="85725" extrusionOk="0">
                <a:moveTo>
                  <a:pt x="614171" y="78485"/>
                </a:moveTo>
                <a:lnTo>
                  <a:pt x="614171" y="56387"/>
                </a:lnTo>
                <a:lnTo>
                  <a:pt x="600455" y="56387"/>
                </a:lnTo>
                <a:lnTo>
                  <a:pt x="600455" y="85343"/>
                </a:lnTo>
                <a:lnTo>
                  <a:pt x="6141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355851" y="2181225"/>
            <a:ext cx="346075" cy="76200"/>
          </a:xfrm>
          <a:custGeom>
            <a:avLst/>
            <a:gdLst/>
            <a:ahLst/>
            <a:cxnLst/>
            <a:rect l="l" t="t" r="r" b="b"/>
            <a:pathLst>
              <a:path w="381000" h="85725" extrusionOk="0">
                <a:moveTo>
                  <a:pt x="309371" y="56387"/>
                </a:moveTo>
                <a:lnTo>
                  <a:pt x="3093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309371" y="56387"/>
                </a:lnTo>
                <a:close/>
              </a:path>
              <a:path w="381000" h="85725" extrusionOk="0">
                <a:moveTo>
                  <a:pt x="380999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09371" y="28955"/>
                </a:lnTo>
                <a:lnTo>
                  <a:pt x="309371" y="78485"/>
                </a:lnTo>
                <a:lnTo>
                  <a:pt x="380999" y="42671"/>
                </a:lnTo>
                <a:close/>
              </a:path>
              <a:path w="381000" h="85725" extrusionOk="0">
                <a:moveTo>
                  <a:pt x="309371" y="78485"/>
                </a:moveTo>
                <a:lnTo>
                  <a:pt x="309371" y="56387"/>
                </a:lnTo>
                <a:lnTo>
                  <a:pt x="295655" y="56387"/>
                </a:lnTo>
                <a:lnTo>
                  <a:pt x="295655" y="85343"/>
                </a:lnTo>
                <a:lnTo>
                  <a:pt x="3093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9063039" y="2181225"/>
            <a:ext cx="276225" cy="76200"/>
          </a:xfrm>
          <a:custGeom>
            <a:avLst/>
            <a:gdLst/>
            <a:ahLst/>
            <a:cxnLst/>
            <a:rect l="l" t="t" r="r" b="b"/>
            <a:pathLst>
              <a:path w="304800" h="85725" extrusionOk="0">
                <a:moveTo>
                  <a:pt x="233171" y="56387"/>
                </a:moveTo>
                <a:lnTo>
                  <a:pt x="2331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233171" y="56387"/>
                </a:lnTo>
                <a:close/>
              </a:path>
              <a:path w="304800" h="85725" extrusionOk="0">
                <a:moveTo>
                  <a:pt x="304799" y="42671"/>
                </a:moveTo>
                <a:lnTo>
                  <a:pt x="217931" y="0"/>
                </a:lnTo>
                <a:lnTo>
                  <a:pt x="217931" y="28955"/>
                </a:lnTo>
                <a:lnTo>
                  <a:pt x="233171" y="28955"/>
                </a:lnTo>
                <a:lnTo>
                  <a:pt x="233171" y="77857"/>
                </a:lnTo>
                <a:lnTo>
                  <a:pt x="304799" y="42671"/>
                </a:lnTo>
                <a:close/>
              </a:path>
              <a:path w="304800" h="85725" extrusionOk="0">
                <a:moveTo>
                  <a:pt x="233171" y="77857"/>
                </a:moveTo>
                <a:lnTo>
                  <a:pt x="233171" y="56387"/>
                </a:lnTo>
                <a:lnTo>
                  <a:pt x="217931" y="56387"/>
                </a:lnTo>
                <a:lnTo>
                  <a:pt x="217931" y="85343"/>
                </a:lnTo>
                <a:lnTo>
                  <a:pt x="233171" y="778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335839" y="1446213"/>
            <a:ext cx="1074737" cy="5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12738" marR="0" lvl="0" indent="-301625" algn="l" rtl="0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Code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9280525" y="2038351"/>
            <a:ext cx="692150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90488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 language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493963" y="2816226"/>
            <a:ext cx="5264150" cy="150813"/>
          </a:xfrm>
          <a:custGeom>
            <a:avLst/>
            <a:gdLst/>
            <a:ahLst/>
            <a:cxnLst/>
            <a:rect l="l" t="t" r="r" b="b"/>
            <a:pathLst>
              <a:path w="5791200" h="170814" extrusionOk="0">
                <a:moveTo>
                  <a:pt x="5647943" y="114299"/>
                </a:moveTo>
                <a:lnTo>
                  <a:pt x="5647943" y="56387"/>
                </a:lnTo>
                <a:lnTo>
                  <a:pt x="0" y="56387"/>
                </a:lnTo>
                <a:lnTo>
                  <a:pt x="0" y="114299"/>
                </a:lnTo>
                <a:lnTo>
                  <a:pt x="5647943" y="114299"/>
                </a:lnTo>
                <a:close/>
              </a:path>
              <a:path w="5791200" h="170814" extrusionOk="0">
                <a:moveTo>
                  <a:pt x="5791199" y="85343"/>
                </a:moveTo>
                <a:lnTo>
                  <a:pt x="5618987" y="0"/>
                </a:lnTo>
                <a:lnTo>
                  <a:pt x="5618987" y="56387"/>
                </a:lnTo>
                <a:lnTo>
                  <a:pt x="5647943" y="56387"/>
                </a:lnTo>
                <a:lnTo>
                  <a:pt x="5647943" y="156338"/>
                </a:lnTo>
                <a:lnTo>
                  <a:pt x="5791199" y="85343"/>
                </a:lnTo>
                <a:close/>
              </a:path>
              <a:path w="5791200" h="170814" extrusionOk="0">
                <a:moveTo>
                  <a:pt x="5647943" y="156338"/>
                </a:moveTo>
                <a:lnTo>
                  <a:pt x="5647943" y="114299"/>
                </a:lnTo>
                <a:lnTo>
                  <a:pt x="5618987" y="114299"/>
                </a:lnTo>
                <a:lnTo>
                  <a:pt x="5618987" y="170687"/>
                </a:lnTo>
                <a:lnTo>
                  <a:pt x="5647943" y="156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785100" y="2816226"/>
            <a:ext cx="2147888" cy="150813"/>
          </a:xfrm>
          <a:custGeom>
            <a:avLst/>
            <a:gdLst/>
            <a:ahLst/>
            <a:cxnLst/>
            <a:rect l="l" t="t" r="r" b="b"/>
            <a:pathLst>
              <a:path w="2362200" h="170814" extrusionOk="0">
                <a:moveTo>
                  <a:pt x="170687" y="56387"/>
                </a:moveTo>
                <a:lnTo>
                  <a:pt x="170687" y="0"/>
                </a:lnTo>
                <a:lnTo>
                  <a:pt x="0" y="85343"/>
                </a:lnTo>
                <a:lnTo>
                  <a:pt x="141731" y="156209"/>
                </a:lnTo>
                <a:lnTo>
                  <a:pt x="141731" y="56387"/>
                </a:lnTo>
                <a:lnTo>
                  <a:pt x="170687" y="56387"/>
                </a:lnTo>
                <a:close/>
              </a:path>
              <a:path w="2362200" h="170814" extrusionOk="0">
                <a:moveTo>
                  <a:pt x="2362199" y="114299"/>
                </a:moveTo>
                <a:lnTo>
                  <a:pt x="2362199" y="56387"/>
                </a:lnTo>
                <a:lnTo>
                  <a:pt x="141731" y="56387"/>
                </a:lnTo>
                <a:lnTo>
                  <a:pt x="141731" y="114299"/>
                </a:lnTo>
                <a:lnTo>
                  <a:pt x="2362199" y="114299"/>
                </a:lnTo>
                <a:close/>
              </a:path>
              <a:path w="2362200" h="170814" extrusionOk="0">
                <a:moveTo>
                  <a:pt x="170687" y="170687"/>
                </a:moveTo>
                <a:lnTo>
                  <a:pt x="170687" y="114299"/>
                </a:lnTo>
                <a:lnTo>
                  <a:pt x="141731" y="114299"/>
                </a:lnTo>
                <a:lnTo>
                  <a:pt x="141731" y="156209"/>
                </a:lnTo>
                <a:lnTo>
                  <a:pt x="170687" y="1706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785100" y="2719388"/>
            <a:ext cx="0" cy="336550"/>
          </a:xfrm>
          <a:custGeom>
            <a:avLst/>
            <a:gdLst/>
            <a:ahLst/>
            <a:cxnLst/>
            <a:rect l="l" t="t" r="r" b="b"/>
            <a:pathLst>
              <a:path w="120000" h="381000" extrusionOk="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w="761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489450" y="2720975"/>
            <a:ext cx="1079500" cy="325438"/>
          </a:xfrm>
          <a:custGeom>
            <a:avLst/>
            <a:gdLst/>
            <a:ahLst/>
            <a:cxnLst/>
            <a:rect l="l" t="t" r="r" b="b"/>
            <a:pathLst>
              <a:path w="1187450" h="367664" extrusionOk="0">
                <a:moveTo>
                  <a:pt x="0" y="0"/>
                </a:moveTo>
                <a:lnTo>
                  <a:pt x="0" y="367283"/>
                </a:lnTo>
                <a:lnTo>
                  <a:pt x="1187195" y="367283"/>
                </a:lnTo>
                <a:lnTo>
                  <a:pt x="11871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560889" y="2755900"/>
            <a:ext cx="935037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02625" y="2719388"/>
            <a:ext cx="1055688" cy="323850"/>
          </a:xfrm>
          <a:custGeom>
            <a:avLst/>
            <a:gdLst/>
            <a:ahLst/>
            <a:cxnLst/>
            <a:rect l="l" t="t" r="r" b="b"/>
            <a:pathLst>
              <a:path w="1161415" h="367664" extrusionOk="0">
                <a:moveTo>
                  <a:pt x="0" y="0"/>
                </a:moveTo>
                <a:lnTo>
                  <a:pt x="0" y="367283"/>
                </a:lnTo>
                <a:lnTo>
                  <a:pt x="1161287" y="367283"/>
                </a:lnTo>
                <a:lnTo>
                  <a:pt x="11612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8374063" y="2754313"/>
            <a:ext cx="912812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2495550" y="3344863"/>
            <a:ext cx="7493000" cy="314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088" marR="0" lvl="0" indent="-306388" algn="l" rtl="0">
              <a:lnSpc>
                <a:spcPct val="121217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compliers can be built by writing m front ends  and n back ends – save considerable amount of effort</a:t>
            </a:r>
            <a:endParaRPr dirty="0"/>
          </a:p>
          <a:p>
            <a:pPr marL="319088" marR="0" lvl="0" indent="-306388" algn="l" rtl="0">
              <a:spcBef>
                <a:spcPts val="4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assume parsing, static checking and IC  generation is done sequentially</a:t>
            </a:r>
            <a:endParaRPr dirty="0"/>
          </a:p>
          <a:p>
            <a:pPr marL="677863" marR="0" lvl="1" indent="-255587" algn="l" rtl="0">
              <a:spcBef>
                <a:spcPts val="50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can be combined and done during parsing</a:t>
            </a:r>
            <a:endParaRPr dirty="0"/>
          </a:p>
          <a:p>
            <a:pPr marL="319088" marR="0" lvl="0" indent="-306388" algn="l" rtl="0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checking</a:t>
            </a:r>
            <a:endParaRPr dirty="0"/>
          </a:p>
          <a:p>
            <a:pPr marL="677863" marR="0" lvl="1" indent="-255587" algn="l" rtl="0">
              <a:spcBef>
                <a:spcPts val="50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operand compatibility</a:t>
            </a:r>
            <a:endParaRPr dirty="0"/>
          </a:p>
          <a:p>
            <a:pPr marL="677863" marR="0" lvl="1" indent="-255587" algn="l" rtl="0">
              <a:spcBef>
                <a:spcPts val="5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placement of break/continue keywords etc.</a:t>
            </a:r>
            <a:endParaRPr dirty="0"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2287589" y="704851"/>
            <a:ext cx="3819525" cy="118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Quadruples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4261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each fields directly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216151" y="2352676"/>
            <a:ext cx="8035925" cy="3832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1E5E8-3AB7-48D1-6A17-47C3E20B98D3}"/>
              </a:ext>
            </a:extLst>
          </p:cNvPr>
          <p:cNvSpPr txBox="1"/>
          <p:nvPr/>
        </p:nvSpPr>
        <p:spPr>
          <a:xfrm>
            <a:off x="3475052" y="2809301"/>
            <a:ext cx="7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3468-400E-7645-59C2-A4C3FE2B2D55}"/>
              </a:ext>
            </a:extLst>
          </p:cNvPr>
          <p:cNvSpPr txBox="1"/>
          <p:nvPr/>
        </p:nvSpPr>
        <p:spPr>
          <a:xfrm>
            <a:off x="4133072" y="2806391"/>
            <a:ext cx="7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433F1-7990-1412-BD01-A9B901F3E276}"/>
              </a:ext>
            </a:extLst>
          </p:cNvPr>
          <p:cNvSpPr txBox="1"/>
          <p:nvPr/>
        </p:nvSpPr>
        <p:spPr>
          <a:xfrm>
            <a:off x="4744617" y="2806391"/>
            <a:ext cx="7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Arg1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5DEE-DCB3-3056-F462-7497B9DB4264}"/>
              </a:ext>
            </a:extLst>
          </p:cNvPr>
          <p:cNvSpPr txBox="1"/>
          <p:nvPr/>
        </p:nvSpPr>
        <p:spPr>
          <a:xfrm>
            <a:off x="5338358" y="2806391"/>
            <a:ext cx="72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Arg2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2008189" y="426101"/>
            <a:ext cx="789622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Triples</a:t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1905000" y="1143000"/>
            <a:ext cx="8001000" cy="5240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33"/>
          <p:cNvGraphicFramePr/>
          <p:nvPr/>
        </p:nvGraphicFramePr>
        <p:xfrm>
          <a:off x="7572376" y="4911726"/>
          <a:ext cx="2182800" cy="1127100"/>
        </p:xfrm>
        <a:graphic>
          <a:graphicData uri="http://schemas.openxmlformats.org/drawingml/2006/table">
            <a:tbl>
              <a:tblPr firstRow="1" bandRow="1">
                <a:noFill/>
                <a:tableStyleId>{4EA90E99-A8CF-488A-84FA-D0F091234A5E}</a:tableStyleId>
              </a:tblPr>
              <a:tblGrid>
                <a:gridCol w="7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00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arg1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arg2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 ]=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:=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solidFill>
                            <a:srgbClr val="CD31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3" name="Google Shape;303;p33"/>
          <p:cNvSpPr txBox="1"/>
          <p:nvPr/>
        </p:nvSpPr>
        <p:spPr>
          <a:xfrm>
            <a:off x="7310438" y="5324476"/>
            <a:ext cx="152400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9A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l" rtl="0">
              <a:spcBef>
                <a:spcPts val="863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9A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2147889" y="560382"/>
            <a:ext cx="7615237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Indirect Triples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2078038" y="1344613"/>
            <a:ext cx="7897812" cy="51101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/>
        </p:nvSpPr>
        <p:spPr>
          <a:xfrm>
            <a:off x="2286001" y="941388"/>
            <a:ext cx="7750175" cy="454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Intermediate Code (IC)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3" marR="0" lvl="0" indent="0" algn="l" rtl="0">
              <a:spcBef>
                <a:spcPts val="13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113" marR="0" lvl="0" indent="-146050" algn="just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program in a source language is converted  to an equivalent program in an intermediate language  by the IC generator.</a:t>
            </a:r>
            <a:endParaRPr/>
          </a:p>
          <a:p>
            <a:pPr marL="11113" marR="0" lvl="0" indent="-146050" algn="l" rtl="0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the front and back ends together</a:t>
            </a:r>
            <a:endParaRPr/>
          </a:p>
          <a:p>
            <a:pPr marL="11113" marR="0" lvl="0" indent="-146050" algn="l" rtl="0">
              <a:spcBef>
                <a:spcPts val="55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and Machine neutral</a:t>
            </a:r>
            <a:endParaRPr/>
          </a:p>
          <a:p>
            <a:pPr marL="11113" marR="0" lvl="0" indent="-146050" algn="l" rtl="0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forms</a:t>
            </a:r>
            <a:endParaRPr/>
          </a:p>
          <a:p>
            <a:pPr marL="11113" marR="0" lvl="0" indent="-146050" algn="l" rtl="0">
              <a:spcBef>
                <a:spcPts val="55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depends on how being processed</a:t>
            </a:r>
            <a:endParaRPr/>
          </a:p>
          <a:p>
            <a:pPr marL="11113" marR="0" lvl="0" indent="-146050" algn="l" rtl="0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intermediate language may be used by  a compiler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870076" y="1042295"/>
            <a:ext cx="8797925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17500" lvl="0" indent="-3063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000000"/>
                </a:solidFill>
              </a:rPr>
              <a:t>Intermediate language can be many different languages, and  the designer of the compiler decides this intermediate language.</a:t>
            </a:r>
            <a:endParaRPr sz="2200"/>
          </a:p>
        </p:txBody>
      </p:sp>
      <p:sp>
        <p:nvSpPr>
          <p:cNvPr id="126" name="Google Shape;126;p15"/>
          <p:cNvSpPr txBox="1"/>
          <p:nvPr/>
        </p:nvSpPr>
        <p:spPr>
          <a:xfrm>
            <a:off x="1676400" y="2003425"/>
            <a:ext cx="8839200" cy="40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8288" marR="0" lvl="0" indent="-25558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trees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language.</a:t>
            </a:r>
            <a:endParaRPr/>
          </a:p>
          <a:p>
            <a:pPr marL="268288" marR="0" lvl="0" indent="-255588" algn="l" rtl="0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notation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language.</a:t>
            </a:r>
            <a:endParaRPr/>
          </a:p>
          <a:p>
            <a:pPr marL="268288" marR="0" lvl="0" indent="-255588" algn="l" rtl="0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three-address code (Quadraples)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 language</a:t>
            </a:r>
            <a:endParaRPr/>
          </a:p>
          <a:p>
            <a:pPr marL="625475" marR="0" lvl="1" indent="-204787" algn="l" rtl="0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quadraples are close to machine instructions, but they are not  actual machine instructions.</a:t>
            </a:r>
            <a:endParaRPr/>
          </a:p>
          <a:p>
            <a:pPr marL="268288" marR="0" lvl="0" indent="-255588" algn="l" rtl="0">
              <a:spcBef>
                <a:spcPts val="4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programming languages have well defined intermediate languages.</a:t>
            </a:r>
            <a:endParaRPr/>
          </a:p>
          <a:p>
            <a:pPr marL="625475" marR="0" lvl="1" indent="-204787" algn="l" rtl="0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  <a:p>
            <a:pPr marL="625475" marR="0" lvl="1" indent="-204787" algn="l" rtl="0">
              <a:spcBef>
                <a:spcPts val="4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</a:t>
            </a:r>
            <a:endParaRPr/>
          </a:p>
          <a:p>
            <a:pPr marL="625475" marR="0" lvl="1" indent="-204787" algn="l" rtl="0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byte-code emulators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801814" y="403226"/>
            <a:ext cx="581818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Intermediate Code (IC)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Intermediate language levels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4294967295"/>
          </p:nvPr>
        </p:nvSpPr>
        <p:spPr>
          <a:xfrm>
            <a:off x="7415214" y="1914526"/>
            <a:ext cx="2009775" cy="40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151" y="1747838"/>
            <a:ext cx="7610475" cy="43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Intermediate Languages Types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1981200" y="2249488"/>
            <a:ext cx="8229600" cy="269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51044" lvl="0" indent="-30771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 dirty="0"/>
              <a:t>Graphical IRs:</a:t>
            </a:r>
            <a:endParaRPr dirty="0"/>
          </a:p>
          <a:p>
            <a:pPr marL="910619" lvl="1" indent="-257002" algn="l" rtl="0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Abstract Syntax trees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Directed Acyclic Graphs (DAGs)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07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Control Flow Graphs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551044" lvl="0" indent="-307718" algn="l" rtl="0">
              <a:lnSpc>
                <a:spcPct val="90000"/>
              </a:lnSpc>
              <a:spcBef>
                <a:spcPts val="574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 dirty="0"/>
              <a:t>Linear IRs:</a:t>
            </a:r>
            <a:endParaRPr dirty="0"/>
          </a:p>
          <a:p>
            <a:pPr marL="910619" lvl="1" indent="-257002" algn="l" rtl="0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Stack based (postfix)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910619" lvl="1" indent="-257002" algn="l" rtl="0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Three address code (quadruples)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828800" y="710263"/>
            <a:ext cx="82296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1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Graphical IRs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495550" y="1390651"/>
            <a:ext cx="7283450" cy="319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088" marR="0" lvl="0" indent="-306388" algn="l" rtl="0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Syntax Trees (AST) – retain essential  structure of the parse tree, eliminating unneeded  nodes.</a:t>
            </a:r>
            <a:endParaRPr/>
          </a:p>
          <a:p>
            <a:pPr marL="319088" marR="0" lvl="0" indent="-109538" algn="l" rtl="0">
              <a:spcBef>
                <a:spcPts val="25"/>
              </a:spcBef>
              <a:spcAft>
                <a:spcPts val="0"/>
              </a:spcAft>
              <a:buClr>
                <a:srgbClr val="CD31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06388" algn="l" rtl="0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Acyclic Graphs (DAG) – compacted AST to  avoid duplication – smaller footprint as well</a:t>
            </a:r>
            <a:endParaRPr/>
          </a:p>
          <a:p>
            <a:pPr marL="319088" marR="0" lvl="0" indent="-109538" algn="l" rtl="0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06388" algn="l" rtl="0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flow graphs (CFG) – explicitly model control  flow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2287588" y="731838"/>
            <a:ext cx="42926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ASTs and DAGs: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690939" y="2219325"/>
            <a:ext cx="2571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257550" y="2720975"/>
            <a:ext cx="14763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089400" y="2720975"/>
            <a:ext cx="17938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297364" y="3257550"/>
            <a:ext cx="1619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119438" y="3257550"/>
            <a:ext cx="1001712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7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- (uni)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059363" y="4468813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7431089" y="2249488"/>
            <a:ext cx="2571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6999288" y="2720975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7969250" y="2720975"/>
            <a:ext cx="17938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394076" y="2554289"/>
            <a:ext cx="277813" cy="269875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304799" y="0"/>
                </a:moveTo>
                <a:lnTo>
                  <a:pt x="0" y="3047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879851" y="2554289"/>
            <a:ext cx="207963" cy="269875"/>
          </a:xfrm>
          <a:custGeom>
            <a:avLst/>
            <a:gdLst/>
            <a:ahLst/>
            <a:cxnLst/>
            <a:rect l="l" t="t" r="r" b="b"/>
            <a:pathLst>
              <a:path w="228600" h="304800" extrusionOk="0">
                <a:moveTo>
                  <a:pt x="0" y="0"/>
                </a:moveTo>
                <a:lnTo>
                  <a:pt x="228599" y="3047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204076" y="2554289"/>
            <a:ext cx="277813" cy="269875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304799" y="0"/>
                </a:moveTo>
                <a:lnTo>
                  <a:pt x="0" y="3047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620001" y="2554289"/>
            <a:ext cx="346075" cy="269875"/>
          </a:xfrm>
          <a:custGeom>
            <a:avLst/>
            <a:gdLst/>
            <a:ahLst/>
            <a:cxnLst/>
            <a:rect l="l" t="t" r="r" b="b"/>
            <a:pathLst>
              <a:path w="381000" h="304800" extrusionOk="0">
                <a:moveTo>
                  <a:pt x="0" y="0"/>
                </a:moveTo>
                <a:lnTo>
                  <a:pt x="380999" y="3047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297364" y="3729039"/>
            <a:ext cx="106997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- (uni)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621588" y="3795713"/>
            <a:ext cx="1635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7969251" y="3325813"/>
            <a:ext cx="862013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591" marR="0" lvl="0" indent="0" algn="l" rtl="0">
              <a:spcBef>
                <a:spcPts val="646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(uni)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743325" y="4400550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8523288" y="4400550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1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740151" y="2959101"/>
            <a:ext cx="347663" cy="334963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380999" y="0"/>
                </a:moveTo>
                <a:lnTo>
                  <a:pt x="0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225926" y="2959101"/>
            <a:ext cx="138113" cy="334963"/>
          </a:xfrm>
          <a:custGeom>
            <a:avLst/>
            <a:gdLst/>
            <a:ahLst/>
            <a:cxnLst/>
            <a:rect l="l" t="t" r="r" b="b"/>
            <a:pathLst>
              <a:path w="152400" h="381000" extrusionOk="0">
                <a:moveTo>
                  <a:pt x="0" y="0"/>
                </a:moveTo>
                <a:lnTo>
                  <a:pt x="152399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255964" y="3429000"/>
            <a:ext cx="346075" cy="33655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380999" y="0"/>
                </a:moveTo>
                <a:lnTo>
                  <a:pt x="0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602038" y="3495676"/>
            <a:ext cx="138112" cy="269875"/>
          </a:xfrm>
          <a:custGeom>
            <a:avLst/>
            <a:gdLst/>
            <a:ahLst/>
            <a:cxnLst/>
            <a:rect l="l" t="t" r="r" b="b"/>
            <a:pathLst>
              <a:path w="152400" h="304800" extrusionOk="0">
                <a:moveTo>
                  <a:pt x="0" y="0"/>
                </a:moveTo>
                <a:lnTo>
                  <a:pt x="152399" y="3047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364038" y="3429000"/>
            <a:ext cx="0" cy="336550"/>
          </a:xfrm>
          <a:custGeom>
            <a:avLst/>
            <a:gdLst/>
            <a:ahLst/>
            <a:cxnLst/>
            <a:rect l="l" t="t" r="r" b="b"/>
            <a:pathLst>
              <a:path w="120000" h="381000" extrusionOk="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433889" y="3495675"/>
            <a:ext cx="484187" cy="336550"/>
          </a:xfrm>
          <a:custGeom>
            <a:avLst/>
            <a:gdLst/>
            <a:ahLst/>
            <a:cxnLst/>
            <a:rect l="l" t="t" r="r" b="b"/>
            <a:pathLst>
              <a:path w="533400" h="381000" extrusionOk="0">
                <a:moveTo>
                  <a:pt x="0" y="0"/>
                </a:moveTo>
                <a:lnTo>
                  <a:pt x="533399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810000" y="4033839"/>
            <a:ext cx="0" cy="471487"/>
          </a:xfrm>
          <a:custGeom>
            <a:avLst/>
            <a:gdLst/>
            <a:ahLst/>
            <a:cxnLst/>
            <a:rect l="l" t="t" r="r" b="b"/>
            <a:pathLst>
              <a:path w="120000" h="533400" extrusionOk="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126038" y="4033838"/>
            <a:ext cx="0" cy="538162"/>
          </a:xfrm>
          <a:custGeom>
            <a:avLst/>
            <a:gdLst/>
            <a:ahLst/>
            <a:cxnLst/>
            <a:rect l="l" t="t" r="r" b="b"/>
            <a:pathLst>
              <a:path w="120000" h="609600" extrusionOk="0">
                <a:moveTo>
                  <a:pt x="0" y="0"/>
                </a:moveTo>
                <a:lnTo>
                  <a:pt x="0" y="6095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8589963" y="4033839"/>
            <a:ext cx="0" cy="471487"/>
          </a:xfrm>
          <a:custGeom>
            <a:avLst/>
            <a:gdLst/>
            <a:ahLst/>
            <a:cxnLst/>
            <a:rect l="l" t="t" r="r" b="b"/>
            <a:pathLst>
              <a:path w="120000" h="533400" extrusionOk="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758113" y="3495675"/>
            <a:ext cx="207962" cy="336550"/>
          </a:xfrm>
          <a:custGeom>
            <a:avLst/>
            <a:gdLst/>
            <a:ahLst/>
            <a:cxnLst/>
            <a:rect l="l" t="t" r="r" b="b"/>
            <a:pathLst>
              <a:path w="228600" h="381000" extrusionOk="0">
                <a:moveTo>
                  <a:pt x="228599" y="0"/>
                </a:moveTo>
                <a:lnTo>
                  <a:pt x="0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8104188" y="3495675"/>
            <a:ext cx="347662" cy="33655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0" y="0"/>
                </a:moveTo>
                <a:lnTo>
                  <a:pt x="380999" y="3809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758113" y="2959100"/>
            <a:ext cx="207962" cy="469900"/>
          </a:xfrm>
          <a:custGeom>
            <a:avLst/>
            <a:gdLst/>
            <a:ahLst/>
            <a:cxnLst/>
            <a:rect l="l" t="t" r="r" b="b"/>
            <a:pathLst>
              <a:path w="228600" h="533400" extrusionOk="0">
                <a:moveTo>
                  <a:pt x="228599" y="0"/>
                </a:moveTo>
                <a:lnTo>
                  <a:pt x="197513" y="29495"/>
                </a:lnTo>
                <a:lnTo>
                  <a:pt x="166941" y="58901"/>
                </a:lnTo>
                <a:lnTo>
                  <a:pt x="137400" y="88128"/>
                </a:lnTo>
                <a:lnTo>
                  <a:pt x="109405" y="117088"/>
                </a:lnTo>
                <a:lnTo>
                  <a:pt x="83470" y="145690"/>
                </a:lnTo>
                <a:lnTo>
                  <a:pt x="56506" y="178488"/>
                </a:lnTo>
                <a:lnTo>
                  <a:pt x="33866" y="210537"/>
                </a:lnTo>
                <a:lnTo>
                  <a:pt x="14337" y="246065"/>
                </a:lnTo>
                <a:lnTo>
                  <a:pt x="1918" y="284378"/>
                </a:lnTo>
                <a:lnTo>
                  <a:pt x="0" y="304799"/>
                </a:lnTo>
                <a:lnTo>
                  <a:pt x="101" y="309355"/>
                </a:lnTo>
                <a:lnTo>
                  <a:pt x="9607" y="348982"/>
                </a:lnTo>
                <a:lnTo>
                  <a:pt x="29609" y="382358"/>
                </a:lnTo>
                <a:lnTo>
                  <a:pt x="58609" y="414294"/>
                </a:lnTo>
                <a:lnTo>
                  <a:pt x="89951" y="441283"/>
                </a:lnTo>
                <a:lnTo>
                  <a:pt x="125599" y="467584"/>
                </a:lnTo>
                <a:lnTo>
                  <a:pt x="158667" y="489725"/>
                </a:lnTo>
                <a:lnTo>
                  <a:pt x="193254" y="511623"/>
                </a:lnTo>
                <a:lnTo>
                  <a:pt x="222688" y="529773"/>
                </a:lnTo>
                <a:lnTo>
                  <a:pt x="228599" y="5333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104188" y="2959100"/>
            <a:ext cx="207962" cy="469900"/>
          </a:xfrm>
          <a:custGeom>
            <a:avLst/>
            <a:gdLst/>
            <a:ahLst/>
            <a:cxnLst/>
            <a:rect l="l" t="t" r="r" b="b"/>
            <a:pathLst>
              <a:path w="228600" h="533400" extrusionOk="0">
                <a:moveTo>
                  <a:pt x="0" y="0"/>
                </a:moveTo>
                <a:lnTo>
                  <a:pt x="35345" y="21776"/>
                </a:lnTo>
                <a:lnTo>
                  <a:pt x="69932" y="43674"/>
                </a:lnTo>
                <a:lnTo>
                  <a:pt x="103000" y="65815"/>
                </a:lnTo>
                <a:lnTo>
                  <a:pt x="133791" y="88321"/>
                </a:lnTo>
                <a:lnTo>
                  <a:pt x="165822" y="115200"/>
                </a:lnTo>
                <a:lnTo>
                  <a:pt x="192513" y="142933"/>
                </a:lnTo>
                <a:lnTo>
                  <a:pt x="214934" y="175922"/>
                </a:lnTo>
                <a:lnTo>
                  <a:pt x="227698" y="215028"/>
                </a:lnTo>
                <a:lnTo>
                  <a:pt x="228599" y="228599"/>
                </a:lnTo>
                <a:lnTo>
                  <a:pt x="228469" y="232670"/>
                </a:lnTo>
                <a:lnTo>
                  <a:pt x="216672" y="273457"/>
                </a:lnTo>
                <a:lnTo>
                  <a:pt x="196543" y="309065"/>
                </a:lnTo>
                <a:lnTo>
                  <a:pt x="173707" y="341135"/>
                </a:lnTo>
                <a:lnTo>
                  <a:pt x="147351" y="373715"/>
                </a:lnTo>
                <a:lnTo>
                  <a:pt x="119019" y="405932"/>
                </a:lnTo>
                <a:lnTo>
                  <a:pt x="90258" y="436913"/>
                </a:lnTo>
                <a:lnTo>
                  <a:pt x="62613" y="465787"/>
                </a:lnTo>
                <a:lnTo>
                  <a:pt x="53914" y="474792"/>
                </a:lnTo>
                <a:lnTo>
                  <a:pt x="49693" y="479160"/>
                </a:lnTo>
                <a:lnTo>
                  <a:pt x="23218" y="506855"/>
                </a:lnTo>
                <a:lnTo>
                  <a:pt x="1835" y="531034"/>
                </a:lnTo>
                <a:lnTo>
                  <a:pt x="0" y="5333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4584701" y="1588208"/>
            <a:ext cx="22717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3131FF"/>
                </a:solidFill>
              </a:rPr>
              <a:t>a := b *-c + b*-c</a:t>
            </a:r>
            <a:endParaRPr sz="2500"/>
          </a:p>
        </p:txBody>
      </p:sp>
      <p:sp>
        <p:nvSpPr>
          <p:cNvPr id="188" name="Google Shape;188;p19"/>
          <p:cNvSpPr txBox="1"/>
          <p:nvPr/>
        </p:nvSpPr>
        <p:spPr>
          <a:xfrm>
            <a:off x="3640139" y="5154613"/>
            <a:ext cx="650875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312026" y="5154613"/>
            <a:ext cx="722313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1524000" y="657876"/>
            <a:ext cx="907415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Implementation of DAG/AST: Value Number Method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133601" y="1344614"/>
            <a:ext cx="7980363" cy="5513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1104</Words>
  <Application>Microsoft Office PowerPoint</Application>
  <PresentationFormat>Widescreen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Noto Sans Symbols</vt:lpstr>
      <vt:lpstr>Times New Roman</vt:lpstr>
      <vt:lpstr>Office Theme</vt:lpstr>
      <vt:lpstr> </vt:lpstr>
      <vt:lpstr>Compiler Architecture</vt:lpstr>
      <vt:lpstr>PowerPoint Presentation</vt:lpstr>
      <vt:lpstr>Intermediate language can be many different languages, and  the designer of the compiler decides this intermediate language.</vt:lpstr>
      <vt:lpstr>Intermediate language levels</vt:lpstr>
      <vt:lpstr>Intermediate Languages Types</vt:lpstr>
      <vt:lpstr>Graphical IRs</vt:lpstr>
      <vt:lpstr>a := b *-c + b*-c</vt:lpstr>
      <vt:lpstr>Implementation of DAG/AST: Value Number Method</vt:lpstr>
      <vt:lpstr>Three-Address Code</vt:lpstr>
      <vt:lpstr>Linearized Representation of DAG/AST</vt:lpstr>
      <vt:lpstr>Three-Address Statements</vt:lpstr>
      <vt:lpstr>Three-Address Code</vt:lpstr>
      <vt:lpstr>Three-Address Instruction</vt:lpstr>
      <vt:lpstr>Three-Address Instructions</vt:lpstr>
      <vt:lpstr>Three-Address Statements (cont.)</vt:lpstr>
      <vt:lpstr>Three-Address Statements (cont.)</vt:lpstr>
      <vt:lpstr>Representing 3-Address Statements</vt:lpstr>
      <vt:lpstr>Quadruples</vt:lpstr>
      <vt:lpstr>PowerPoint Presentation</vt:lpstr>
      <vt:lpstr>Triples</vt:lpstr>
      <vt:lpstr>Indirect Triples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DIU</dc:creator>
  <cp:lastModifiedBy>Md. Waliul Islam Rayhan</cp:lastModifiedBy>
  <cp:revision>4</cp:revision>
  <dcterms:created xsi:type="dcterms:W3CDTF">2016-12-08T05:04:38Z</dcterms:created>
  <dcterms:modified xsi:type="dcterms:W3CDTF">2024-01-23T20:28:31Z</dcterms:modified>
</cp:coreProperties>
</file>