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0" autoAdjust="0"/>
  </p:normalViewPr>
  <p:slideViewPr>
    <p:cSldViewPr snapToGrid="0">
      <p:cViewPr varScale="1">
        <p:scale>
          <a:sx n="124" d="100"/>
          <a:sy n="12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A57A-F6D8-4C51-9830-89B297E3A4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F58B-2FB1-4414-82CA-BFFA74E8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3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4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5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6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9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11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5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2E0B-8CF5-486D-BFB0-9528D3CDFC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868362"/>
          </a:xfrm>
        </p:spPr>
        <p:txBody>
          <a:bodyPr/>
          <a:lstStyle/>
          <a:p>
            <a:pPr algn="r"/>
            <a:r>
              <a:rPr lang="en-US" sz="4800" b="1" dirty="0"/>
              <a:t>Lexical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dirty="0"/>
              <a:t>What does a Lexical Analyzer do? </a:t>
            </a:r>
          </a:p>
          <a:p>
            <a:pPr lvl="1"/>
            <a:r>
              <a:rPr lang="en-US" dirty="0"/>
              <a:t>How does it Work? </a:t>
            </a:r>
          </a:p>
          <a:p>
            <a:pPr lvl="1"/>
            <a:r>
              <a:rPr lang="en-US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dirty="0"/>
              <a:t>Non-Deterministic and Deterministic FA</a:t>
            </a:r>
          </a:p>
          <a:p>
            <a:pPr lvl="1"/>
            <a:r>
              <a:rPr lang="en-US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924800" cy="944562"/>
          </a:xfrm>
        </p:spPr>
        <p:txBody>
          <a:bodyPr/>
          <a:lstStyle/>
          <a:p>
            <a:r>
              <a:rPr lang="en-US" b="1" dirty="0"/>
              <a:t>Handling Lexical Errors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050"/>
                </a:solidFill>
              </a:rPr>
              <a:t>In 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Replacing or Transposing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620000" cy="914400"/>
          </a:xfrm>
        </p:spPr>
        <p:txBody>
          <a:bodyPr/>
          <a:lstStyle/>
          <a:p>
            <a:r>
              <a:rPr lang="en-US" b="1" dirty="0">
                <a:solidFill>
                  <a:srgbClr val="0066FF"/>
                </a:solidFill>
              </a:rPr>
              <a:t>Buffer Pairs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077200" cy="2403764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/>
              <a:t>Lexical analyzer needs to </a:t>
            </a:r>
            <a:r>
              <a:rPr lang="en-US" sz="2400" dirty="0">
                <a:solidFill>
                  <a:srgbClr val="0070C0"/>
                </a:solidFill>
              </a:rPr>
              <a:t>look ahead </a:t>
            </a:r>
            <a:r>
              <a:rPr lang="en-US" sz="2400" dirty="0"/>
              <a:t>several characters beyond the lexeme for a pattern before a match can be announced.</a:t>
            </a:r>
          </a:p>
          <a:p>
            <a:r>
              <a:rPr lang="en-US" sz="2400" dirty="0"/>
              <a:t>Use a function </a:t>
            </a:r>
            <a:r>
              <a:rPr lang="en-US" sz="2400" b="1" dirty="0" err="1"/>
              <a:t>ungetc</a:t>
            </a:r>
            <a:r>
              <a:rPr lang="en-US" sz="2400" dirty="0"/>
              <a:t> to push look-ahead characters back into the input stream.</a:t>
            </a:r>
          </a:p>
          <a:p>
            <a:r>
              <a:rPr lang="en-US" sz="2400" dirty="0"/>
              <a:t>Large amount of time can be consumed moving characters.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2895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2971800" y="4556126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Fewer than N character  =&gt;  </a:t>
            </a:r>
            <a:r>
              <a:rPr lang="en-US" sz="2200" dirty="0" err="1"/>
              <a:t>eof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620000" cy="9906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0066FF"/>
                </a:solidFill>
              </a:rPr>
              <a:t>Buffer Pairs (2)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1600200" y="846753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Two pointers </a:t>
            </a:r>
            <a:r>
              <a:rPr lang="en-US" sz="2200" dirty="0"/>
              <a:t>lexeme </a:t>
            </a:r>
            <a:r>
              <a:rPr lang="en-US" sz="2200" u="sng" dirty="0"/>
              <a:t>beginning</a:t>
            </a:r>
            <a:r>
              <a:rPr lang="en-US" sz="2200" dirty="0"/>
              <a:t> and </a:t>
            </a:r>
            <a:r>
              <a:rPr lang="en-US" sz="2200" u="sng" dirty="0"/>
              <a:t>forward</a:t>
            </a:r>
            <a:r>
              <a:rPr lang="en-US" sz="2200" dirty="0"/>
              <a:t> to the input buffer are maintained. 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The string of characters between the pointers is the current lexeme.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Initially both pointers point to first character of the next lexeme to be found. </a:t>
            </a:r>
            <a:r>
              <a:rPr lang="en-US" sz="220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Once the next lexeme is determined, the forward pointer is set to the character at its right end.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After the lexeme is processed both pointers are set to the character </a:t>
            </a:r>
            <a:r>
              <a:rPr lang="en-US" sz="220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3543300" y="5800726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6972300" y="57912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1828800" y="6286501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2324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Code to advance forward pointer</a:t>
            </a:r>
          </a:p>
        </p:txBody>
      </p:sp>
      <p:sp>
        <p:nvSpPr>
          <p:cNvPr id="556036" name="Text Box 2052"/>
          <p:cNvSpPr txBox="1">
            <a:spLocks noChangeArrowheads="1"/>
          </p:cNvSpPr>
          <p:nvPr/>
        </p:nvSpPr>
        <p:spPr bwMode="auto">
          <a:xfrm>
            <a:off x="3048000" y="4876801"/>
            <a:ext cx="670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This buffering scheme works quite well most of the time but with it amount of </a:t>
            </a:r>
            <a:r>
              <a:rPr lang="en-US" sz="2000" dirty="0" err="1"/>
              <a:t>lookahead</a:t>
            </a:r>
            <a:r>
              <a:rPr lang="en-US" sz="2000" dirty="0"/>
              <a:t> is limited.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Limited </a:t>
            </a:r>
            <a:r>
              <a:rPr lang="en-US" sz="2000" dirty="0" err="1"/>
              <a:t>lookahead</a:t>
            </a:r>
            <a:r>
              <a:rPr lang="en-US" sz="2000" dirty="0"/>
              <a:t> makes it impossible to recognize tokens in situations where the distance, forward pointer must travel is more than the length of buffer.</a:t>
            </a:r>
          </a:p>
        </p:txBody>
      </p:sp>
      <p:sp>
        <p:nvSpPr>
          <p:cNvPr id="556037" name="Rectangle 2053"/>
          <p:cNvSpPr>
            <a:spLocks noChangeArrowheads="1"/>
          </p:cNvSpPr>
          <p:nvPr/>
        </p:nvSpPr>
        <p:spPr bwMode="auto">
          <a:xfrm>
            <a:off x="2057400" y="44196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Pitfalls: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051"/>
          <p:cNvSpPr>
            <a:spLocks noChangeArrowheads="1"/>
          </p:cNvSpPr>
          <p:nvPr/>
        </p:nvSpPr>
        <p:spPr bwMode="auto">
          <a:xfrm>
            <a:off x="3200400" y="1143001"/>
            <a:ext cx="5334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if </a:t>
            </a:r>
            <a:r>
              <a:rPr lang="en-US" i="1" dirty="0"/>
              <a:t> forward at the end of first half</a:t>
            </a:r>
            <a:r>
              <a:rPr lang="en-US" dirty="0">
                <a:sym typeface="Symbol" pitchFamily="18" charset="2"/>
              </a:rPr>
              <a:t> then  begin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reload second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      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: =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+ 1;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else if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at end of second half  then begin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          reload first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          move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to beginning of first half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else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: =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+ 1;</a:t>
            </a:r>
          </a:p>
        </p:txBody>
      </p:sp>
    </p:spTree>
    <p:extLst>
      <p:ext uri="{BB962C8B-B14F-4D97-AF65-F5344CB8AC3E}">
        <p14:creationId xmlns:p14="http://schemas.microsoft.com/office/powerpoint/2010/main" val="19769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265238"/>
          </a:xfrm>
        </p:spPr>
        <p:txBody>
          <a:bodyPr/>
          <a:lstStyle/>
          <a:p>
            <a:r>
              <a:rPr lang="en-US" b="1" dirty="0"/>
              <a:t>Lexical Analyzer in Perspective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57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178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762000"/>
          </a:xfrm>
        </p:spPr>
        <p:txBody>
          <a:bodyPr/>
          <a:lstStyle/>
          <a:p>
            <a:r>
              <a:rPr lang="en-US" b="1" dirty="0"/>
              <a:t>Lexical Analyzer in Perspective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143001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143001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Perform 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Update 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Create 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And 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74638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Factors Have Influenced the Functional Division of Labor ?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Separation Promotes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Portability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Input alphabet peculiarities and other device-specific anomalies can be restricted to the lexical analyzer.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7848600" cy="1143000"/>
          </a:xfrm>
        </p:spPr>
        <p:txBody>
          <a:bodyPr/>
          <a:lstStyle/>
          <a:p>
            <a:r>
              <a:rPr lang="en-US" b="1" dirty="0"/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</a:rPr>
              <a:t>What are Major Terms for Lexical Analysis?</a:t>
            </a:r>
          </a:p>
          <a:p>
            <a:pPr lvl="1"/>
            <a:r>
              <a:rPr lang="en-US" b="1" dirty="0"/>
              <a:t>TOKEN</a:t>
            </a:r>
          </a:p>
          <a:p>
            <a:pPr lvl="2"/>
            <a:r>
              <a:rPr lang="en-US" dirty="0"/>
              <a:t>A pair consisting of a token name and an optional attribute value.</a:t>
            </a:r>
          </a:p>
          <a:p>
            <a:pPr lvl="2"/>
            <a:r>
              <a:rPr lang="en-US" dirty="0"/>
              <a:t>A particular keyword, or a sequence of input characters denoting identifier.</a:t>
            </a:r>
          </a:p>
          <a:p>
            <a:pPr lvl="2">
              <a:buFont typeface="Wingdings" pitchFamily="2" charset="2"/>
              <a:buNone/>
            </a:pPr>
            <a:endParaRPr lang="en-US" b="1" dirty="0"/>
          </a:p>
          <a:p>
            <a:pPr lvl="1"/>
            <a:r>
              <a:rPr lang="en-US" b="1" dirty="0"/>
              <a:t>PATTERN</a:t>
            </a:r>
          </a:p>
          <a:p>
            <a:pPr lvl="2"/>
            <a:r>
              <a:rPr lang="en-US" dirty="0"/>
              <a:t>A description of a form that the lexemes of a token may take.</a:t>
            </a:r>
          </a:p>
          <a:p>
            <a:pPr lvl="2"/>
            <a:r>
              <a:rPr lang="en-US" dirty="0"/>
              <a:t>For keywords, the pattern is just a sequence of characters that form keywords.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pPr lvl="1"/>
            <a:r>
              <a:rPr lang="en-US" b="1" dirty="0"/>
              <a:t>LEXEME</a:t>
            </a:r>
          </a:p>
          <a:p>
            <a:pPr lvl="2"/>
            <a:r>
              <a:rPr lang="en-US" dirty="0"/>
              <a:t>Actual sequence of characters that matches pattern and is classified by a token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062913" cy="1143000"/>
          </a:xfrm>
        </p:spPr>
        <p:txBody>
          <a:bodyPr/>
          <a:lstStyle/>
          <a:p>
            <a:r>
              <a:rPr lang="en-US" b="1" dirty="0"/>
              <a:t>Introducing Basic Terminology</a:t>
            </a:r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2197103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dirty="0" err="1"/>
                <a:t>const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u="sng" dirty="0" err="1"/>
                <a:t>num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dirty="0" err="1"/>
                <a:t>const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pi, </a:t>
              </a:r>
              <a:r>
                <a:rPr lang="en-US" u="sng" dirty="0"/>
                <a:t>count</a:t>
              </a:r>
              <a:r>
                <a:rPr lang="en-US" dirty="0"/>
                <a:t>, </a:t>
              </a:r>
              <a:r>
                <a:rPr lang="en-US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dirty="0" err="1"/>
                <a:t>const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&lt; 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Actual values are critical.  Info is :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1. Stored 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2. Returned 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7848600" cy="792162"/>
          </a:xfrm>
        </p:spPr>
        <p:txBody>
          <a:bodyPr/>
          <a:lstStyle/>
          <a:p>
            <a:r>
              <a:rPr lang="en-US" b="1" dirty="0"/>
              <a:t>Attributes for Tokens</a:t>
            </a:r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2057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When more than one lexeme can match a pattern, a lexical analyzer must provide the compiler </a:t>
            </a:r>
            <a:r>
              <a:rPr lang="en-US" sz="2400" dirty="0">
                <a:solidFill>
                  <a:schemeClr val="accent2"/>
                </a:solidFill>
              </a:rPr>
              <a:t>additional information </a:t>
            </a:r>
            <a:r>
              <a:rPr lang="en-US" sz="2400" dirty="0"/>
              <a:t>about that lexeme matched.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In formation about identifiers, its lexeme, type and location at which it was first found is kept in </a:t>
            </a:r>
            <a:r>
              <a:rPr lang="en-US" sz="2400" dirty="0">
                <a:solidFill>
                  <a:srgbClr val="7030A0"/>
                </a:solidFill>
              </a:rPr>
              <a:t>symbol table</a:t>
            </a:r>
            <a:r>
              <a:rPr lang="en-US" sz="2400" dirty="0"/>
              <a:t>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The appropriate attribute value for an identifier is </a:t>
            </a:r>
            <a:r>
              <a:rPr lang="en-US" sz="2400" dirty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5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7848600" cy="792162"/>
          </a:xfrm>
        </p:spPr>
        <p:txBody>
          <a:bodyPr/>
          <a:lstStyle/>
          <a:p>
            <a:r>
              <a:rPr lang="en-US" b="1" dirty="0"/>
              <a:t>Attributes for Tokens</a:t>
            </a:r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2057400" y="1270338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The 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2739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Example:	</a:t>
            </a:r>
            <a:r>
              <a:rPr lang="en-US" sz="280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3581400" y="3276601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pointer to symbol-table entry for E&gt;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pointer to symbol-table entry for M&gt;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pointer to symbol-table entry for C&gt;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integer value 2&gt;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924800" cy="944562"/>
          </a:xfrm>
        </p:spPr>
        <p:txBody>
          <a:bodyPr/>
          <a:lstStyle/>
          <a:p>
            <a:r>
              <a:rPr lang="en-US" b="1" dirty="0"/>
              <a:t>Handling Lexical Errors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Its </a:t>
            </a:r>
            <a:r>
              <a:rPr lang="en-US" sz="2400" dirty="0">
                <a:solidFill>
                  <a:srgbClr val="C00000"/>
                </a:solidFill>
              </a:rPr>
              <a:t>hard</a:t>
            </a:r>
            <a:r>
              <a:rPr lang="en-US" sz="2400" dirty="0"/>
              <a:t> for lexical analyzer without the aid of other components, that there is a </a:t>
            </a:r>
            <a:r>
              <a:rPr lang="en-US" sz="2400" dirty="0">
                <a:solidFill>
                  <a:srgbClr val="FF0000"/>
                </a:solidFill>
              </a:rPr>
              <a:t>source-code error</a:t>
            </a:r>
            <a:r>
              <a:rPr lang="en-US" sz="24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/>
              <a:t>If the statement </a:t>
            </a:r>
            <a:r>
              <a:rPr lang="en-US" sz="2200" b="1" dirty="0"/>
              <a:t>fi </a:t>
            </a:r>
            <a:r>
              <a:rPr lang="en-US" sz="2200" dirty="0"/>
              <a:t>is encountered for the first time in a C program it can not tell whether</a:t>
            </a:r>
            <a:r>
              <a:rPr lang="en-US" sz="2200" b="1" dirty="0"/>
              <a:t> fi 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7030A0"/>
                </a:solidFill>
              </a:rPr>
              <a:t>misspelling</a:t>
            </a:r>
            <a:r>
              <a:rPr lang="en-US" sz="2200" dirty="0"/>
              <a:t> of </a:t>
            </a:r>
            <a:r>
              <a:rPr lang="en-US" sz="2200" b="1" dirty="0"/>
              <a:t>if</a:t>
            </a:r>
            <a:r>
              <a:rPr lang="en-US" sz="2200" dirty="0"/>
              <a:t> statement or a </a:t>
            </a:r>
            <a:r>
              <a:rPr lang="en-US" sz="2200" dirty="0">
                <a:solidFill>
                  <a:schemeClr val="accent1"/>
                </a:solidFill>
              </a:rPr>
              <a:t>undeclared literal</a:t>
            </a:r>
            <a:r>
              <a:rPr lang="en-US" sz="22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/>
              <a:t>Probably the parser 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</a:t>
            </a:r>
            <a:r>
              <a:rPr lang="en-US" sz="2400" dirty="0">
                <a:solidFill>
                  <a:srgbClr val="0066FF"/>
                </a:solidFill>
              </a:rPr>
              <a:t>localized</a:t>
            </a:r>
            <a:r>
              <a:rPr lang="en-US" sz="2400" dirty="0"/>
              <a:t>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>
                <a:solidFill>
                  <a:srgbClr val="FF5050"/>
                </a:solidFill>
              </a:rPr>
              <a:t>no</a:t>
            </a:r>
            <a:r>
              <a:rPr lang="en-US" sz="2400" dirty="0"/>
              <a:t> lexical errors in </a:t>
            </a:r>
            <a:r>
              <a:rPr lang="en-US" sz="2400" dirty="0">
                <a:solidFill>
                  <a:srgbClr val="00B050"/>
                </a:solidFill>
              </a:rPr>
              <a:t>PASCAL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1053</Words>
  <Application>Microsoft Office PowerPoint</Application>
  <PresentationFormat>Widescreen</PresentationFormat>
  <Paragraphs>180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Office Theme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Code to advance forward pointer</vt:lpstr>
    </vt:vector>
  </TitlesOfParts>
  <Company>HEAVEN KILLERS RELEASE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Ahoneel</dc:creator>
  <cp:lastModifiedBy>Md. Waliul Islam Rayhan</cp:lastModifiedBy>
  <cp:revision>1</cp:revision>
  <dcterms:created xsi:type="dcterms:W3CDTF">2016-10-03T15:41:15Z</dcterms:created>
  <dcterms:modified xsi:type="dcterms:W3CDTF">2024-01-22T18:49:01Z</dcterms:modified>
</cp:coreProperties>
</file>