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97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34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0" autoAdjust="0"/>
  </p:normalViewPr>
  <p:slideViewPr>
    <p:cSldViewPr>
      <p:cViewPr varScale="1">
        <p:scale>
          <a:sx n="124" d="100"/>
          <a:sy n="124" d="100"/>
        </p:scale>
        <p:origin x="13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81D9-221F-47F4-A457-ECED2D1DA920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6611-BC00-4C85-9458-82598B138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8BB8A-CCE4-4C63-8E2F-288020592DE4}" type="slidenum">
              <a:rPr lang="en-US"/>
              <a:pPr/>
              <a:t>12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4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CD5EEA-31E7-4887-A606-C0C1BC501D08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8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1AEB86-5800-4F20-9F55-8A7CA3FA942C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E787A1-2719-4403-B98D-0372BE1592F5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87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D9CB1D-6334-4852-B409-12A57257BEF5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0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39839C-FE39-4AF3-8038-4E6D9FBD1062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D4DD2-4B0A-4910-99ED-54C7AB852CCD}" type="slidenum">
              <a:rPr lang="en-US"/>
              <a:pPr/>
              <a:t>28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00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4F5F8-8E74-432F-A67E-F37C951C300B}" type="slidenum">
              <a:rPr lang="en-US"/>
              <a:pPr/>
              <a:t>29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31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11CCE-D534-4C00-91AD-79C096BE494F}" type="slidenum">
              <a:rPr lang="en-US"/>
              <a:pPr/>
              <a:t>32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4CA83-ED3E-465D-9BBC-0BA29BF825D7}" type="slidenum">
              <a:rPr lang="en-US"/>
              <a:pPr/>
              <a:t>13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44D38-2882-4868-95C3-656DB28B381B}" type="slidenum">
              <a:rPr lang="en-US"/>
              <a:pPr/>
              <a:t>14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3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C8E91-D55F-4CFC-9A6D-D8E5BEFB90AE}" type="slidenum">
              <a:rPr lang="en-US"/>
              <a:pPr/>
              <a:t>15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60544-146B-4FCA-92A9-77DE1E538F9E}" type="slidenum">
              <a:rPr lang="en-US"/>
              <a:pPr/>
              <a:t>16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5C216A-7E54-4DD2-B60C-7BD20CE3C18C}" type="slidenum">
              <a:rPr lang="en-US"/>
              <a:pPr/>
              <a:t>17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65A0E-C230-48E4-A2D3-9DA01A71FDC4}" type="slidenum">
              <a:rPr lang="en-US"/>
              <a:pPr/>
              <a:t>18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BEC2F-9732-4DA9-B168-5B71D8A23119}" type="slidenum">
              <a:rPr lang="en-US"/>
              <a:pPr/>
              <a:t>19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6F833F-5433-4098-83DF-D39D11CBE8F7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3"/>
            <a:ext cx="5027414" cy="41154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0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CF5-86F6-4FF9-9E5D-6AA84D383546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6E0E-FC18-4EB6-8C67-26823AD9C92E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F5E6-3E99-42C7-87B4-609E8BDB4D69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2170-8F41-487F-A598-4FD9FC332D16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74A6-78A4-4BDE-A036-D9F421C92B14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77D9-C35A-4BE0-9302-10970C52F3F0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EA3A-D447-4F2E-BC13-14A5568E329D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5E69-A464-4ED6-8D3C-ADDB1EE54BE6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B7C0-D14F-4D3D-AEFC-B74469099725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00A0-23B7-46F4-B726-2D6F8F19EF0A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0230-CE37-4C64-9F69-587D1B56D82A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FA4F3D9-B2E6-4A49-B64C-90630D808B98}" type="datetime1">
              <a:rPr lang="en-US" smtClean="0"/>
              <a:pPr/>
              <a:t>1/22/2024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violin@cs.wright.ed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620000" cy="990600"/>
          </a:xfrm>
        </p:spPr>
        <p:txBody>
          <a:bodyPr/>
          <a:lstStyle/>
          <a:p>
            <a:r>
              <a:rPr lang="en-US" sz="4400" b="1" dirty="0"/>
              <a:t>Specification of Tokens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2296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expressions </a:t>
            </a:r>
            <a:r>
              <a:rPr lang="en-US" sz="2400" dirty="0"/>
              <a:t>are an important notation for specifying lexeme patterns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807720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An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 </a:t>
            </a:r>
            <a:r>
              <a:rPr lang="en-US" sz="2000" dirty="0"/>
              <a:t>is a finite set of symbols.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Typical example of symbols are letters, digits and punctuation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set {0, 1} is the binary alphabet.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096161"/>
            <a:ext cx="7848600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en-US" sz="2000" dirty="0"/>
              <a:t>over an alphabet is a finite sequence of symbols drawn from that alphabet.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length is string s is denoted as |s|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Empty string is denoted by </a:t>
            </a:r>
            <a:r>
              <a:rPr lang="el-GR" sz="2000" dirty="0"/>
              <a:t>ε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572000"/>
            <a:ext cx="7620000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Prefix: </a:t>
            </a:r>
            <a:r>
              <a:rPr lang="en-US" sz="2000" dirty="0"/>
              <a:t>ban, banana, </a:t>
            </a:r>
            <a:r>
              <a:rPr lang="el-GR" sz="2000" dirty="0"/>
              <a:t>ε</a:t>
            </a:r>
            <a:r>
              <a:rPr lang="en-US" sz="2000" dirty="0"/>
              <a:t>, etc are the prefixes of banana</a:t>
            </a: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Suffix: </a:t>
            </a:r>
            <a:r>
              <a:rPr lang="en-US" sz="2000" dirty="0"/>
              <a:t>nana, banana, </a:t>
            </a:r>
            <a:r>
              <a:rPr lang="el-GR" sz="2000" dirty="0"/>
              <a:t>ε</a:t>
            </a:r>
            <a:r>
              <a:rPr lang="en-US" sz="2000" dirty="0"/>
              <a:t>, etc are suffixes of banana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5410200"/>
            <a:ext cx="73914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/>
              <a:t>Kleene</a:t>
            </a:r>
            <a:r>
              <a:rPr lang="en-US" sz="2000" dirty="0"/>
              <a:t> or </a:t>
            </a:r>
            <a:r>
              <a:rPr lang="en-US" sz="2000" b="1" dirty="0"/>
              <a:t>closure</a:t>
            </a:r>
            <a:r>
              <a:rPr lang="en-US" sz="2000" dirty="0"/>
              <a:t> of a language L, denoted by L*.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L*: concatenation of L zero or more 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L</a:t>
            </a:r>
            <a:r>
              <a:rPr lang="en-US" sz="2000" baseline="30000" dirty="0"/>
              <a:t>0</a:t>
            </a:r>
            <a:r>
              <a:rPr lang="en-US" sz="2000" dirty="0"/>
              <a:t>: concatenation of L zero 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L</a:t>
            </a:r>
            <a:r>
              <a:rPr lang="en-US" sz="2000" baseline="30000" dirty="0"/>
              <a:t>+</a:t>
            </a:r>
            <a:r>
              <a:rPr lang="en-US" sz="2000" dirty="0"/>
              <a:t>: concatenation of L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179435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696200" cy="914400"/>
          </a:xfrm>
        </p:spPr>
        <p:txBody>
          <a:bodyPr/>
          <a:lstStyle/>
          <a:p>
            <a:pPr eaLnBrk="1" hangingPunct="1"/>
            <a:r>
              <a:rPr lang="en-US" sz="3200" b="1" dirty="0"/>
              <a:t>Unsigned Number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657600" y="381000"/>
            <a:ext cx="4800600" cy="457200"/>
          </a:xfrm>
          <a:prstGeom prst="rect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1240, 39.45, 6.33E15, or 1.578E-41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1219200" y="1219200"/>
            <a:ext cx="5943600" cy="204152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 digit*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) 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2000" b="1" dirty="0">
                <a:latin typeface="Times New Roman" pitchFamily="18" charset="0"/>
              </a:rPr>
              <a:t>|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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1219200" y="4333009"/>
            <a:ext cx="5943600" cy="206210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digit   0 | 1 | 2 | … | 9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digit</a:t>
            </a:r>
            <a:r>
              <a:rPr lang="en-US" sz="2000" b="1" baseline="30000" dirty="0">
                <a:latin typeface="Times New Roman" pitchFamily="18" charset="0"/>
                <a:sym typeface="Symbol" pitchFamily="18" charset="2"/>
              </a:rPr>
              <a:t>+</a:t>
            </a:r>
            <a:endParaRPr lang="en-US" sz="2000" b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 (.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( E ( + | -) ?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) ?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solidFill>
                  <a:srgbClr val="663300"/>
                </a:solidFill>
                <a:latin typeface="Times New Roman" pitchFamily="18" charset="0"/>
                <a:sym typeface="Symbol" pitchFamily="18" charset="2"/>
              </a:rPr>
              <a:t>num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digits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>
                <a:solidFill>
                  <a:srgbClr val="009999"/>
                </a:solidFill>
                <a:latin typeface="Times New Roman" pitchFamily="18" charset="0"/>
              </a:rPr>
              <a:t>optional_fraction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Times New Roman" pitchFamily="18" charset="0"/>
                <a:sym typeface="Symbol" pitchFamily="18" charset="2"/>
              </a:rPr>
              <a:t>optional_exponent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152400" y="3581400"/>
            <a:ext cx="1600200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663300"/>
                </a:solidFill>
                <a:latin typeface="Times New Roman" pitchFamily="18" charset="0"/>
              </a:rPr>
              <a:t>Shorthand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4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Some Other Examples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Telephone numbers </a:t>
            </a:r>
            <a:r>
              <a:rPr lang="en-US" sz="2800" dirty="0"/>
              <a:t>of the form</a:t>
            </a:r>
          </a:p>
          <a:p>
            <a:pPr lvl="1" eaLnBrk="1" hangingPunct="1"/>
            <a:r>
              <a:rPr lang="en-US" sz="2800" dirty="0"/>
              <a:t>(937)-775-5134</a:t>
            </a:r>
          </a:p>
          <a:p>
            <a:pPr lvl="2" eaLnBrk="1" hangingPunct="1"/>
            <a:r>
              <a:rPr lang="en-US" sz="2400" dirty="0"/>
              <a:t>exchange = digit</a:t>
            </a:r>
            <a:r>
              <a:rPr lang="en-US" sz="2400" baseline="30000" dirty="0"/>
              <a:t>3</a:t>
            </a:r>
          </a:p>
          <a:p>
            <a:pPr lvl="2" eaLnBrk="1" hangingPunct="1"/>
            <a:r>
              <a:rPr lang="en-US" sz="2400" dirty="0"/>
              <a:t>phone = digit</a:t>
            </a:r>
            <a:r>
              <a:rPr lang="en-US" sz="2400" baseline="30000" dirty="0"/>
              <a:t>4</a:t>
            </a:r>
          </a:p>
          <a:p>
            <a:pPr lvl="2" eaLnBrk="1" hangingPunct="1"/>
            <a:r>
              <a:rPr lang="en-US" sz="2400" dirty="0"/>
              <a:t>area = digit</a:t>
            </a:r>
            <a:r>
              <a:rPr lang="en-US" sz="2400" baseline="30000" dirty="0"/>
              <a:t>3</a:t>
            </a:r>
          </a:p>
          <a:p>
            <a:pPr lvl="2" eaLnBrk="1" hangingPunct="1"/>
            <a:r>
              <a:rPr lang="en-US" sz="2400" dirty="0" err="1"/>
              <a:t>phone_number</a:t>
            </a:r>
            <a:r>
              <a:rPr lang="en-US" sz="2400" dirty="0"/>
              <a:t> = '(' area ')-' exchange '-' phone</a:t>
            </a:r>
          </a:p>
          <a:p>
            <a:pPr eaLnBrk="1" hangingPunct="1"/>
            <a:r>
              <a:rPr lang="en-US" sz="2800" dirty="0"/>
              <a:t>Email address</a:t>
            </a:r>
          </a:p>
          <a:p>
            <a:pPr lvl="1" eaLnBrk="1" hangingPunct="1"/>
            <a:r>
              <a:rPr lang="en-US" sz="2800" i="1" dirty="0">
                <a:hlinkClick r:id="rId2"/>
              </a:rPr>
              <a:t>violin@cs.wright.edu</a:t>
            </a:r>
            <a:endParaRPr lang="en-US" sz="2800" i="1" dirty="0"/>
          </a:p>
          <a:p>
            <a:pPr lvl="1" eaLnBrk="1" hangingPunct="1"/>
            <a:r>
              <a:rPr lang="en-US" sz="2800" i="1" dirty="0"/>
              <a:t>??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0588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10836"/>
            <a:ext cx="7620000" cy="879764"/>
          </a:xfrm>
        </p:spPr>
        <p:txBody>
          <a:bodyPr/>
          <a:lstStyle/>
          <a:p>
            <a:r>
              <a:rPr lang="en-US" sz="4400" b="1" dirty="0"/>
              <a:t>Token Recognition</a:t>
            </a:r>
          </a:p>
        </p:txBody>
      </p:sp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How can we use concepts developed so far to assist in recognizing tokens of a source language ?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1066800" y="2133600"/>
            <a:ext cx="5562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Assume Following Tokens:</a:t>
            </a:r>
          </a:p>
          <a:p>
            <a:pPr algn="l">
              <a:spcBef>
                <a:spcPct val="50000"/>
              </a:spcBef>
            </a:pPr>
            <a:r>
              <a:rPr lang="en-US" sz="2400" b="0" dirty="0"/>
              <a:t>        if,  then,  else,  </a:t>
            </a:r>
            <a:r>
              <a:rPr lang="en-US" sz="2400" b="0" dirty="0" err="1"/>
              <a:t>relop</a:t>
            </a:r>
            <a:r>
              <a:rPr lang="en-US" sz="2400" b="0" dirty="0"/>
              <a:t>,  id,  num</a:t>
            </a:r>
            <a:endParaRPr lang="en-US" sz="2400" u="sng" dirty="0"/>
          </a:p>
        </p:txBody>
      </p:sp>
      <p:sp>
        <p:nvSpPr>
          <p:cNvPr id="352266" name="Text Box 10"/>
          <p:cNvSpPr txBox="1">
            <a:spLocks noChangeArrowheads="1"/>
          </p:cNvSpPr>
          <p:nvPr/>
        </p:nvSpPr>
        <p:spPr bwMode="auto">
          <a:xfrm>
            <a:off x="1066800" y="342453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Given Tokens, What are Patterns ?</a:t>
            </a:r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1219200" y="4038600"/>
            <a:ext cx="7010400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if    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if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then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then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/>
              <a:t>else  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else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/>
              <a:t>relop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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&lt; | &lt;= | &gt; | &gt;= | = | &lt;&gt;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sym typeface="Symbol" pitchFamily="18" charset="2"/>
              </a:rPr>
              <a:t>id        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 </a:t>
            </a:r>
            <a:r>
              <a:rPr lang="en-US" sz="2000" dirty="0">
                <a:sym typeface="Symbol" pitchFamily="18" charset="2"/>
              </a:rPr>
              <a:t>letter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|</a:t>
            </a:r>
            <a:r>
              <a:rPr lang="en-US" sz="2000" dirty="0">
                <a:sym typeface="Symbol" pitchFamily="18" charset="2"/>
              </a:rPr>
              <a:t>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)*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 err="1">
                <a:sym typeface="Symbol" pitchFamily="18" charset="2"/>
              </a:rPr>
              <a:t>num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  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(.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 ( E(+ | -) ? </a:t>
            </a:r>
            <a:r>
              <a:rPr lang="en-US" sz="2000" dirty="0">
                <a:sym typeface="Symbol" pitchFamily="18" charset="2"/>
              </a:rPr>
              <a:t>digit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0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 ) ?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5486400" y="3732074"/>
            <a:ext cx="3657600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Grammar: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 err="1">
                <a:solidFill>
                  <a:schemeClr val="tx1"/>
                </a:solidFill>
              </a:rPr>
              <a:t>stmt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	|if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if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then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else </a:t>
            </a: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stmt</a:t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	|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</a:t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expr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relop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term | term</a:t>
            </a:r>
            <a:br>
              <a:rPr lang="en-US" i="1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i="1" dirty="0" err="1">
                <a:solidFill>
                  <a:schemeClr val="tx1"/>
                </a:solidFill>
                <a:sym typeface="Symbol" pitchFamily="18" charset="2"/>
              </a:rPr>
              <a:t>term</a:t>
            </a:r>
            <a:r>
              <a:rPr lang="en-US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id | </a:t>
            </a:r>
            <a:r>
              <a:rPr lang="en-US" dirty="0" err="1">
                <a:solidFill>
                  <a:schemeClr val="tx1"/>
                </a:solidFill>
                <a:sym typeface="Symbol" pitchFamily="18" charset="2"/>
              </a:rPr>
              <a:t>num</a:t>
            </a:r>
            <a:endParaRPr lang="en-US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6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458200" cy="1020762"/>
          </a:xfrm>
        </p:spPr>
        <p:txBody>
          <a:bodyPr/>
          <a:lstStyle/>
          <a:p>
            <a:r>
              <a:rPr lang="en-US" sz="4000" b="1" dirty="0"/>
              <a:t>What Else Does Lexical Analyzer Do?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1371600" y="1600200"/>
            <a:ext cx="64008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</a:rPr>
              <a:t>Scan away  </a:t>
            </a:r>
            <a:r>
              <a:rPr lang="en-US" sz="2800" i="1" dirty="0">
                <a:solidFill>
                  <a:schemeClr val="accent2"/>
                </a:solidFill>
              </a:rPr>
              <a:t>blanks</a:t>
            </a:r>
            <a:r>
              <a:rPr lang="en-US" sz="2800" dirty="0">
                <a:solidFill>
                  <a:schemeClr val="accent2"/>
                </a:solidFill>
              </a:rPr>
              <a:t>,  new lines,  tabs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7030A0"/>
                </a:solidFill>
              </a:rPr>
              <a:t>Can we Define Tokens For These?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54102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/>
              <a:t>blank   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endParaRPr lang="en-US" sz="2800" dirty="0">
              <a:sym typeface="Symbol" pitchFamily="18" charset="2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tab    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newline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dirty="0">
                <a:sym typeface="Symbol" pitchFamily="18" charset="2"/>
              </a:rPr>
              <a:t>    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blank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tab</a:t>
            </a:r>
            <a:r>
              <a:rPr lang="en-US" sz="2800" dirty="0">
                <a:sym typeface="Symbol" pitchFamily="18" charset="2"/>
              </a:rPr>
              <a:t> | 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newline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800" dirty="0" err="1">
                <a:sym typeface="Symbol" pitchFamily="18" charset="2"/>
              </a:rPr>
              <a:t>ws</a:t>
            </a:r>
            <a:r>
              <a:rPr lang="en-US" sz="2800" dirty="0">
                <a:sym typeface="Symbol" pitchFamily="18" charset="2"/>
              </a:rPr>
              <a:t>           </a:t>
            </a:r>
            <a:r>
              <a:rPr lang="en-US" sz="2800" dirty="0" err="1">
                <a:sym typeface="Symbol" pitchFamily="18" charset="2"/>
              </a:rPr>
              <a:t>delim</a:t>
            </a:r>
            <a:r>
              <a:rPr lang="en-US" sz="2800" baseline="30000" dirty="0">
                <a:sym typeface="Symbol" pitchFamily="18" charset="2"/>
              </a:rPr>
              <a:t> </a:t>
            </a:r>
            <a:r>
              <a:rPr lang="en-US" sz="2800" baseline="30000" dirty="0">
                <a:solidFill>
                  <a:schemeClr val="accent2"/>
                </a:solidFill>
                <a:sym typeface="Symbol" pitchFamily="18" charset="2"/>
              </a:rPr>
              <a:t>+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1219200" y="6019800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accent1"/>
                </a:solidFill>
              </a:rPr>
              <a:t>In these cases no token is returned to parser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400" b="1" dirty="0"/>
              <a:t>Overall</a:t>
            </a:r>
          </a:p>
        </p:txBody>
      </p:sp>
      <p:grpSp>
        <p:nvGrpSpPr>
          <p:cNvPr id="355344" name="Group 16"/>
          <p:cNvGrpSpPr>
            <a:grpSpLocks/>
          </p:cNvGrpSpPr>
          <p:nvPr/>
        </p:nvGrpSpPr>
        <p:grpSpPr bwMode="auto">
          <a:xfrm>
            <a:off x="1295400" y="1219200"/>
            <a:ext cx="7162800" cy="4906963"/>
            <a:chOff x="864" y="1008"/>
            <a:chExt cx="4512" cy="3091"/>
          </a:xfrm>
        </p:grpSpPr>
        <p:sp>
          <p:nvSpPr>
            <p:cNvPr id="355331" name="Line 3"/>
            <p:cNvSpPr>
              <a:spLocks noChangeShapeType="1"/>
            </p:cNvSpPr>
            <p:nvPr/>
          </p:nvSpPr>
          <p:spPr bwMode="auto">
            <a:xfrm>
              <a:off x="960" y="1008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2" name="Line 4"/>
            <p:cNvSpPr>
              <a:spLocks noChangeShapeType="1"/>
            </p:cNvSpPr>
            <p:nvPr/>
          </p:nvSpPr>
          <p:spPr bwMode="auto">
            <a:xfrm>
              <a:off x="960" y="1056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3" name="Line 5"/>
            <p:cNvSpPr>
              <a:spLocks noChangeShapeType="1"/>
            </p:cNvSpPr>
            <p:nvPr/>
          </p:nvSpPr>
          <p:spPr bwMode="auto">
            <a:xfrm>
              <a:off x="960" y="144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4" name="Line 6"/>
            <p:cNvSpPr>
              <a:spLocks noChangeShapeType="1"/>
            </p:cNvSpPr>
            <p:nvPr/>
          </p:nvSpPr>
          <p:spPr bwMode="auto">
            <a:xfrm>
              <a:off x="864" y="4080"/>
              <a:ext cx="43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>
              <a:off x="2112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6" name="Line 8"/>
            <p:cNvSpPr>
              <a:spLocks noChangeShapeType="1"/>
            </p:cNvSpPr>
            <p:nvPr/>
          </p:nvSpPr>
          <p:spPr bwMode="auto">
            <a:xfrm>
              <a:off x="3216" y="1008"/>
              <a:ext cx="0" cy="30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8" name="Text Box 10"/>
            <p:cNvSpPr txBox="1">
              <a:spLocks noChangeArrowheads="1"/>
            </p:cNvSpPr>
            <p:nvPr/>
          </p:nvSpPr>
          <p:spPr bwMode="auto">
            <a:xfrm>
              <a:off x="960" y="1056"/>
              <a:ext cx="120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Regular Expression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55339" name="Text Box 11"/>
            <p:cNvSpPr txBox="1">
              <a:spLocks noChangeArrowheads="1"/>
            </p:cNvSpPr>
            <p:nvPr/>
          </p:nvSpPr>
          <p:spPr bwMode="auto">
            <a:xfrm>
              <a:off x="2112" y="1142"/>
              <a:ext cx="11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Token</a:t>
              </a:r>
            </a:p>
          </p:txBody>
        </p:sp>
        <p:sp>
          <p:nvSpPr>
            <p:cNvPr id="355340" name="Text Box 12"/>
            <p:cNvSpPr txBox="1">
              <a:spLocks noChangeArrowheads="1"/>
            </p:cNvSpPr>
            <p:nvPr/>
          </p:nvSpPr>
          <p:spPr bwMode="auto">
            <a:xfrm>
              <a:off x="3552" y="1104"/>
              <a:ext cx="17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ourier New" pitchFamily="49" charset="0"/>
                </a:rPr>
                <a:t>Attribute-Value</a:t>
              </a:r>
            </a:p>
          </p:txBody>
        </p:sp>
        <p:sp>
          <p:nvSpPr>
            <p:cNvPr id="355341" name="Text Box 13"/>
            <p:cNvSpPr txBox="1">
              <a:spLocks noChangeArrowheads="1"/>
            </p:cNvSpPr>
            <p:nvPr/>
          </p:nvSpPr>
          <p:spPr bwMode="auto">
            <a:xfrm>
              <a:off x="12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ws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>
                  <a:latin typeface="Courier New" pitchFamily="49" charset="0"/>
                </a:rPr>
                <a:t>else</a:t>
              </a:r>
              <a:endParaRPr lang="en-US" sz="2000" b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num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=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&lt; 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&gt;=</a:t>
              </a:r>
            </a:p>
          </p:txBody>
        </p:sp>
        <p:sp>
          <p:nvSpPr>
            <p:cNvPr id="355342" name="Text Box 14"/>
            <p:cNvSpPr txBox="1">
              <a:spLocks noChangeArrowheads="1"/>
            </p:cNvSpPr>
            <p:nvPr/>
          </p:nvSpPr>
          <p:spPr bwMode="auto">
            <a:xfrm>
              <a:off x="2400" y="1488"/>
              <a:ext cx="528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 dirty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if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then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else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/>
                <a:t>id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num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r>
                <a:rPr lang="en-US" sz="2000" b="0" dirty="0"/>
                <a:t> 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b="0" dirty="0"/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dirty="0" err="1"/>
                <a:t>relop</a:t>
              </a:r>
              <a:endParaRPr lang="en-US" sz="2000" dirty="0"/>
            </a:p>
          </p:txBody>
        </p:sp>
        <p:sp>
          <p:nvSpPr>
            <p:cNvPr id="355343" name="Text Box 15"/>
            <p:cNvSpPr txBox="1">
              <a:spLocks noChangeArrowheads="1"/>
            </p:cNvSpPr>
            <p:nvPr/>
          </p:nvSpPr>
          <p:spPr bwMode="auto">
            <a:xfrm>
              <a:off x="3264" y="1488"/>
              <a:ext cx="2112" cy="2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-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pointer to table entry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/>
                <a:t>Exact value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LE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EQ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NE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sz="2000" b="0"/>
                <a:t>GE</a:t>
              </a:r>
            </a:p>
          </p:txBody>
        </p:sp>
      </p:grp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1066800" y="6248400"/>
            <a:ext cx="807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Note:  Each token has a unique token identifier to define category of lexemes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657" y="10886"/>
            <a:ext cx="8382000" cy="1143000"/>
          </a:xfrm>
        </p:spPr>
        <p:txBody>
          <a:bodyPr/>
          <a:lstStyle/>
          <a:p>
            <a:r>
              <a:rPr lang="en-US" sz="3600" b="1" dirty="0"/>
              <a:t>Constructing Transition Diagrams for Tokens</a:t>
            </a: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152400" y="1225689"/>
            <a:ext cx="8229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Transition Diagrams (TD) </a:t>
            </a:r>
            <a:r>
              <a:rPr lang="en-US" sz="2400" dirty="0"/>
              <a:t>are used to represent the tokens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As characters are read, the relevant TDs are used to attempt to </a:t>
            </a:r>
            <a:r>
              <a:rPr lang="en-US" sz="2400" dirty="0">
                <a:solidFill>
                  <a:srgbClr val="00B050"/>
                </a:solidFill>
              </a:rPr>
              <a:t>match lexeme to a pattern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has: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States</a:t>
            </a:r>
            <a:r>
              <a:rPr lang="en-US" sz="2400" dirty="0"/>
              <a:t> : Represented by </a:t>
            </a:r>
            <a:r>
              <a:rPr lang="en-US" sz="2400" dirty="0">
                <a:solidFill>
                  <a:srgbClr val="FF3300"/>
                </a:solidFill>
              </a:rPr>
              <a:t>Circles</a:t>
            </a:r>
            <a:endParaRPr lang="en-US" sz="2400" dirty="0"/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Actions</a:t>
            </a:r>
            <a:r>
              <a:rPr lang="en-US" sz="2400" dirty="0"/>
              <a:t> :  Represented by </a:t>
            </a:r>
            <a:r>
              <a:rPr lang="en-US" sz="2400" dirty="0">
                <a:solidFill>
                  <a:srgbClr val="FF3300"/>
                </a:solidFill>
              </a:rPr>
              <a:t>Arrows</a:t>
            </a:r>
            <a:r>
              <a:rPr lang="en-US" sz="2400" dirty="0"/>
              <a:t> between states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Start State</a:t>
            </a:r>
            <a:r>
              <a:rPr lang="en-US" sz="2400" dirty="0"/>
              <a:t> :  Beginning of a pattern (</a:t>
            </a:r>
            <a:r>
              <a:rPr lang="en-US" sz="2400" dirty="0">
                <a:solidFill>
                  <a:srgbClr val="FF3300"/>
                </a:solidFill>
              </a:rPr>
              <a:t>Arrowhead</a:t>
            </a:r>
            <a:r>
              <a:rPr lang="en-US" sz="2400" dirty="0"/>
              <a:t>)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Final State</a:t>
            </a:r>
            <a:r>
              <a:rPr lang="en-US" sz="2400" dirty="0"/>
              <a:t>(s) :  End of pattern (</a:t>
            </a:r>
            <a:r>
              <a:rPr lang="en-US" sz="2400" dirty="0">
                <a:solidFill>
                  <a:srgbClr val="FF3300"/>
                </a:solidFill>
              </a:rPr>
              <a:t>Concentric Circles</a:t>
            </a:r>
            <a:r>
              <a:rPr lang="en-US" sz="2400" dirty="0"/>
              <a:t>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 Edges</a:t>
            </a:r>
            <a:r>
              <a:rPr lang="en-US" sz="2400" dirty="0"/>
              <a:t>: arrows connecting the states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400" dirty="0"/>
              <a:t> Each TD is </a:t>
            </a:r>
            <a:r>
              <a:rPr lang="en-US" sz="2400" dirty="0">
                <a:solidFill>
                  <a:srgbClr val="00B0F0"/>
                </a:solidFill>
              </a:rPr>
              <a:t>Deterministic (assume) </a:t>
            </a:r>
            <a:r>
              <a:rPr lang="en-US" sz="2400" dirty="0"/>
              <a:t>- No need to choose between 2 different actions 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TDs</a:t>
            </a:r>
          </a:p>
        </p:txBody>
      </p:sp>
      <p:grpSp>
        <p:nvGrpSpPr>
          <p:cNvPr id="357404" name="Group 28"/>
          <p:cNvGrpSpPr>
            <a:grpSpLocks/>
          </p:cNvGrpSpPr>
          <p:nvPr/>
        </p:nvGrpSpPr>
        <p:grpSpPr bwMode="auto">
          <a:xfrm>
            <a:off x="380671" y="2326408"/>
            <a:ext cx="7404866" cy="1419225"/>
            <a:chOff x="435" y="864"/>
            <a:chExt cx="4509" cy="912"/>
          </a:xfrm>
        </p:grpSpPr>
        <p:sp>
          <p:nvSpPr>
            <p:cNvPr id="357379" name="Line 3"/>
            <p:cNvSpPr>
              <a:spLocks noChangeShapeType="1"/>
            </p:cNvSpPr>
            <p:nvPr/>
          </p:nvSpPr>
          <p:spPr bwMode="auto">
            <a:xfrm>
              <a:off x="1392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0" name="Oval 4"/>
            <p:cNvSpPr>
              <a:spLocks noChangeArrowheads="1"/>
            </p:cNvSpPr>
            <p:nvPr/>
          </p:nvSpPr>
          <p:spPr bwMode="auto">
            <a:xfrm>
              <a:off x="2016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1" name="Line 5"/>
            <p:cNvSpPr>
              <a:spLocks noChangeShapeType="1"/>
            </p:cNvSpPr>
            <p:nvPr/>
          </p:nvSpPr>
          <p:spPr bwMode="auto">
            <a:xfrm>
              <a:off x="2304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2" name="Oval 6"/>
            <p:cNvSpPr>
              <a:spLocks noChangeArrowheads="1"/>
            </p:cNvSpPr>
            <p:nvPr/>
          </p:nvSpPr>
          <p:spPr bwMode="auto">
            <a:xfrm>
              <a:off x="374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3" name="Oval 7"/>
            <p:cNvSpPr>
              <a:spLocks noChangeArrowheads="1"/>
            </p:cNvSpPr>
            <p:nvPr/>
          </p:nvSpPr>
          <p:spPr bwMode="auto">
            <a:xfrm>
              <a:off x="2928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4" name="Oval 8"/>
            <p:cNvSpPr>
              <a:spLocks noChangeArrowheads="1"/>
            </p:cNvSpPr>
            <p:nvPr/>
          </p:nvSpPr>
          <p:spPr bwMode="auto">
            <a:xfrm>
              <a:off x="3744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5" name="Oval 9"/>
            <p:cNvSpPr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6" name="Oval 10"/>
            <p:cNvSpPr>
              <a:spLocks noChangeArrowheads="1"/>
            </p:cNvSpPr>
            <p:nvPr/>
          </p:nvSpPr>
          <p:spPr bwMode="auto">
            <a:xfrm>
              <a:off x="3792" y="105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387" name="Line 11"/>
            <p:cNvSpPr>
              <a:spLocks noChangeShapeType="1"/>
            </p:cNvSpPr>
            <p:nvPr/>
          </p:nvSpPr>
          <p:spPr bwMode="auto">
            <a:xfrm>
              <a:off x="3216" y="1152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7388" name="AutoShape 12"/>
            <p:cNvCxnSpPr>
              <a:cxnSpLocks noChangeShapeType="1"/>
              <a:stCxn id="357383" idx="4"/>
              <a:endCxn id="357382" idx="2"/>
            </p:cNvCxnSpPr>
            <p:nvPr/>
          </p:nvCxnSpPr>
          <p:spPr bwMode="auto">
            <a:xfrm rot="16200000" flipH="1">
              <a:off x="3240" y="1128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7389" name="Text Box 13"/>
            <p:cNvSpPr txBox="1">
              <a:spLocks noChangeArrowheads="1"/>
            </p:cNvSpPr>
            <p:nvPr/>
          </p:nvSpPr>
          <p:spPr bwMode="auto">
            <a:xfrm>
              <a:off x="1440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3168" y="1344"/>
              <a:ext cx="480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7391" name="Text Box 15"/>
            <p:cNvSpPr txBox="1">
              <a:spLocks noChangeArrowheads="1"/>
            </p:cNvSpPr>
            <p:nvPr/>
          </p:nvSpPr>
          <p:spPr bwMode="auto">
            <a:xfrm>
              <a:off x="3216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sp>
          <p:nvSpPr>
            <p:cNvPr id="357392" name="Text Box 16"/>
            <p:cNvSpPr txBox="1">
              <a:spLocks noChangeArrowheads="1"/>
            </p:cNvSpPr>
            <p:nvPr/>
          </p:nvSpPr>
          <p:spPr bwMode="auto">
            <a:xfrm>
              <a:off x="2352" y="960"/>
              <a:ext cx="48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7394" name="Text Box 18"/>
            <p:cNvSpPr txBox="1">
              <a:spLocks noChangeArrowheads="1"/>
            </p:cNvSpPr>
            <p:nvPr/>
          </p:nvSpPr>
          <p:spPr bwMode="auto">
            <a:xfrm>
              <a:off x="2064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57395" name="Text Box 19"/>
            <p:cNvSpPr txBox="1">
              <a:spLocks noChangeArrowheads="1"/>
            </p:cNvSpPr>
            <p:nvPr/>
          </p:nvSpPr>
          <p:spPr bwMode="auto">
            <a:xfrm>
              <a:off x="2976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357396" name="Text Box 20"/>
            <p:cNvSpPr txBox="1">
              <a:spLocks noChangeArrowheads="1"/>
            </p:cNvSpPr>
            <p:nvPr/>
          </p:nvSpPr>
          <p:spPr bwMode="auto">
            <a:xfrm>
              <a:off x="3792" y="105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7</a:t>
              </a:r>
            </a:p>
          </p:txBody>
        </p:sp>
        <p:sp>
          <p:nvSpPr>
            <p:cNvPr id="357397" name="Text Box 21"/>
            <p:cNvSpPr txBox="1">
              <a:spLocks noChangeArrowheads="1"/>
            </p:cNvSpPr>
            <p:nvPr/>
          </p:nvSpPr>
          <p:spPr bwMode="auto">
            <a:xfrm>
              <a:off x="3792" y="1536"/>
              <a:ext cx="19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357398" name="Text Box 22"/>
            <p:cNvSpPr txBox="1">
              <a:spLocks noChangeArrowheads="1"/>
            </p:cNvSpPr>
            <p:nvPr/>
          </p:nvSpPr>
          <p:spPr bwMode="auto">
            <a:xfrm>
              <a:off x="3984" y="1440"/>
              <a:ext cx="240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7399" name="Text Box 23"/>
            <p:cNvSpPr txBox="1">
              <a:spLocks noChangeArrowheads="1"/>
            </p:cNvSpPr>
            <p:nvPr/>
          </p:nvSpPr>
          <p:spPr bwMode="auto">
            <a:xfrm>
              <a:off x="4224" y="1488"/>
              <a:ext cx="72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RTN(GT)</a:t>
              </a:r>
            </a:p>
          </p:txBody>
        </p: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4080" y="960"/>
              <a:ext cx="81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RTN(GE)</a:t>
              </a:r>
            </a:p>
          </p:txBody>
        </p: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435" y="864"/>
              <a:ext cx="603" cy="41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u="sng" dirty="0"/>
                <a:t>&gt; = :</a:t>
              </a:r>
            </a:p>
          </p:txBody>
        </p:sp>
      </p:grp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775137" y="5450608"/>
            <a:ext cx="7162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</a:rPr>
              <a:t>We’ve accepted “&gt;” and have read one extra char that must be unread.</a:t>
            </a:r>
          </a:p>
        </p:txBody>
      </p:sp>
      <p:sp>
        <p:nvSpPr>
          <p:cNvPr id="357405" name="Line 29"/>
          <p:cNvSpPr>
            <a:spLocks noChangeShapeType="1"/>
          </p:cNvSpPr>
          <p:nvPr/>
        </p:nvSpPr>
        <p:spPr bwMode="auto">
          <a:xfrm>
            <a:off x="6185337" y="3469408"/>
            <a:ext cx="152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7406" name="AutoShape 30"/>
          <p:cNvCxnSpPr>
            <a:cxnSpLocks noChangeShapeType="1"/>
          </p:cNvCxnSpPr>
          <p:nvPr/>
        </p:nvCxnSpPr>
        <p:spPr bwMode="auto">
          <a:xfrm rot="5400000">
            <a:off x="3990618" y="3338440"/>
            <a:ext cx="1665287" cy="2457450"/>
          </a:xfrm>
          <a:prstGeom prst="curvedConnector2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620000" cy="1143000"/>
          </a:xfrm>
        </p:spPr>
        <p:txBody>
          <a:bodyPr/>
          <a:lstStyle/>
          <a:p>
            <a:r>
              <a:rPr lang="en-US" sz="4000" dirty="0"/>
              <a:t>Example :  </a:t>
            </a:r>
            <a:r>
              <a:rPr lang="en-US" sz="4000" dirty="0">
                <a:solidFill>
                  <a:srgbClr val="00B0F0"/>
                </a:solidFill>
              </a:rPr>
              <a:t>All RELOPs</a:t>
            </a:r>
          </a:p>
        </p:txBody>
      </p:sp>
      <p:grpSp>
        <p:nvGrpSpPr>
          <p:cNvPr id="358477" name="Group 77"/>
          <p:cNvGrpSpPr>
            <a:grpSpLocks/>
          </p:cNvGrpSpPr>
          <p:nvPr/>
        </p:nvGrpSpPr>
        <p:grpSpPr bwMode="auto">
          <a:xfrm>
            <a:off x="685800" y="1371600"/>
            <a:ext cx="7162800" cy="4495800"/>
            <a:chOff x="912" y="960"/>
            <a:chExt cx="4512" cy="2832"/>
          </a:xfrm>
        </p:grpSpPr>
        <p:sp>
          <p:nvSpPr>
            <p:cNvPr id="358404" name="Line 4"/>
            <p:cNvSpPr>
              <a:spLocks noChangeShapeType="1"/>
            </p:cNvSpPr>
            <p:nvPr/>
          </p:nvSpPr>
          <p:spPr bwMode="auto">
            <a:xfrm>
              <a:off x="912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5" name="Oval 5"/>
            <p:cNvSpPr>
              <a:spLocks noChangeArrowheads="1"/>
            </p:cNvSpPr>
            <p:nvPr/>
          </p:nvSpPr>
          <p:spPr bwMode="auto">
            <a:xfrm>
              <a:off x="1536" y="100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06" name="Line 6"/>
            <p:cNvSpPr>
              <a:spLocks noChangeShapeType="1"/>
            </p:cNvSpPr>
            <p:nvPr/>
          </p:nvSpPr>
          <p:spPr bwMode="auto">
            <a:xfrm>
              <a:off x="1824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4" name="Text Box 14"/>
            <p:cNvSpPr txBox="1">
              <a:spLocks noChangeArrowheads="1"/>
            </p:cNvSpPr>
            <p:nvPr/>
          </p:nvSpPr>
          <p:spPr bwMode="auto">
            <a:xfrm>
              <a:off x="960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58417" name="Text Box 17"/>
            <p:cNvSpPr txBox="1">
              <a:spLocks noChangeArrowheads="1"/>
            </p:cNvSpPr>
            <p:nvPr/>
          </p:nvSpPr>
          <p:spPr bwMode="auto">
            <a:xfrm>
              <a:off x="1872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&lt;</a:t>
              </a:r>
            </a:p>
          </p:txBody>
        </p:sp>
        <p:sp>
          <p:nvSpPr>
            <p:cNvPr id="358418" name="Text Box 18"/>
            <p:cNvSpPr txBox="1">
              <a:spLocks noChangeArrowheads="1"/>
            </p:cNvSpPr>
            <p:nvPr/>
          </p:nvSpPr>
          <p:spPr bwMode="auto">
            <a:xfrm>
              <a:off x="1584" y="105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358407" name="Oval 7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0" name="Oval 10"/>
            <p:cNvSpPr>
              <a:spLocks noChangeArrowheads="1"/>
            </p:cNvSpPr>
            <p:nvPr/>
          </p:nvSpPr>
          <p:spPr bwMode="auto">
            <a:xfrm>
              <a:off x="3312" y="3552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12" name="Line 12"/>
            <p:cNvSpPr>
              <a:spLocks noChangeShapeType="1"/>
            </p:cNvSpPr>
            <p:nvPr/>
          </p:nvSpPr>
          <p:spPr bwMode="auto">
            <a:xfrm>
              <a:off x="2736" y="31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13" name="AutoShape 13"/>
            <p:cNvCxnSpPr>
              <a:cxnSpLocks noChangeShapeType="1"/>
              <a:stCxn id="358408" idx="4"/>
              <a:endCxn id="358407" idx="2"/>
            </p:cNvCxnSpPr>
            <p:nvPr/>
          </p:nvCxnSpPr>
          <p:spPr bwMode="auto">
            <a:xfrm rot="16200000" flipH="1">
              <a:off x="2760" y="3144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15" name="Text Box 15"/>
            <p:cNvSpPr txBox="1">
              <a:spLocks noChangeArrowheads="1"/>
            </p:cNvSpPr>
            <p:nvPr/>
          </p:nvSpPr>
          <p:spPr bwMode="auto">
            <a:xfrm>
              <a:off x="2688" y="33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16" name="Text Box 16"/>
            <p:cNvSpPr txBox="1">
              <a:spLocks noChangeArrowheads="1"/>
            </p:cNvSpPr>
            <p:nvPr/>
          </p:nvSpPr>
          <p:spPr bwMode="auto">
            <a:xfrm>
              <a:off x="2736" y="29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44" name="Group 44"/>
            <p:cNvGrpSpPr>
              <a:grpSpLocks/>
            </p:cNvGrpSpPr>
            <p:nvPr/>
          </p:nvGrpSpPr>
          <p:grpSpPr bwMode="auto">
            <a:xfrm>
              <a:off x="2448" y="3024"/>
              <a:ext cx="288" cy="288"/>
              <a:chOff x="2448" y="1008"/>
              <a:chExt cx="288" cy="288"/>
            </a:xfrm>
          </p:grpSpPr>
          <p:sp>
            <p:nvSpPr>
              <p:cNvPr id="358408" name="Oval 8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9" name="Text Box 19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6</a:t>
                </a:r>
              </a:p>
            </p:txBody>
          </p:sp>
        </p:grpSp>
        <p:grpSp>
          <p:nvGrpSpPr>
            <p:cNvPr id="358427" name="Group 27"/>
            <p:cNvGrpSpPr>
              <a:grpSpLocks/>
            </p:cNvGrpSpPr>
            <p:nvPr/>
          </p:nvGrpSpPr>
          <p:grpSpPr bwMode="auto">
            <a:xfrm>
              <a:off x="3264" y="3024"/>
              <a:ext cx="288" cy="288"/>
              <a:chOff x="3264" y="1008"/>
              <a:chExt cx="288" cy="288"/>
            </a:xfrm>
          </p:grpSpPr>
          <p:sp>
            <p:nvSpPr>
              <p:cNvPr id="358409" name="Oval 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11" name="Oval 1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20" name="Text Box 20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7</a:t>
                </a:r>
              </a:p>
            </p:txBody>
          </p:sp>
        </p:grpSp>
        <p:sp>
          <p:nvSpPr>
            <p:cNvPr id="358421" name="Text Box 21"/>
            <p:cNvSpPr txBox="1">
              <a:spLocks noChangeArrowheads="1"/>
            </p:cNvSpPr>
            <p:nvPr/>
          </p:nvSpPr>
          <p:spPr bwMode="auto">
            <a:xfrm>
              <a:off x="3312" y="3552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358424" name="Text Box 24"/>
            <p:cNvSpPr txBox="1">
              <a:spLocks noChangeArrowheads="1"/>
            </p:cNvSpPr>
            <p:nvPr/>
          </p:nvSpPr>
          <p:spPr bwMode="auto">
            <a:xfrm>
              <a:off x="3600" y="105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grpSp>
          <p:nvGrpSpPr>
            <p:cNvPr id="358428" name="Group 28"/>
            <p:cNvGrpSpPr>
              <a:grpSpLocks/>
            </p:cNvGrpSpPr>
            <p:nvPr/>
          </p:nvGrpSpPr>
          <p:grpSpPr bwMode="auto">
            <a:xfrm>
              <a:off x="2448" y="2400"/>
              <a:ext cx="288" cy="288"/>
              <a:chOff x="3264" y="1008"/>
              <a:chExt cx="288" cy="288"/>
            </a:xfrm>
          </p:grpSpPr>
          <p:sp>
            <p:nvSpPr>
              <p:cNvPr id="358429" name="Oval 29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0" name="Oval 30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31" name="Text Box 31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5</a:t>
                </a:r>
              </a:p>
            </p:txBody>
          </p:sp>
        </p:grpSp>
        <p:grpSp>
          <p:nvGrpSpPr>
            <p:cNvPr id="358440" name="Group 40"/>
            <p:cNvGrpSpPr>
              <a:grpSpLocks/>
            </p:cNvGrpSpPr>
            <p:nvPr/>
          </p:nvGrpSpPr>
          <p:grpSpPr bwMode="auto">
            <a:xfrm>
              <a:off x="3264" y="2016"/>
              <a:ext cx="288" cy="288"/>
              <a:chOff x="3264" y="1008"/>
              <a:chExt cx="288" cy="288"/>
            </a:xfrm>
          </p:grpSpPr>
          <p:sp>
            <p:nvSpPr>
              <p:cNvPr id="358441" name="Oval 41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2" name="Oval 42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43" name="Text Box 43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4</a:t>
                </a:r>
              </a:p>
            </p:txBody>
          </p:sp>
        </p:grpSp>
        <p:sp>
          <p:nvSpPr>
            <p:cNvPr id="358450" name="Oval 50"/>
            <p:cNvSpPr>
              <a:spLocks noChangeArrowheads="1"/>
            </p:cNvSpPr>
            <p:nvPr/>
          </p:nvSpPr>
          <p:spPr bwMode="auto">
            <a:xfrm>
              <a:off x="3264" y="1488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1" name="Oval 51"/>
            <p:cNvSpPr>
              <a:spLocks noChangeArrowheads="1"/>
            </p:cNvSpPr>
            <p:nvPr/>
          </p:nvSpPr>
          <p:spPr bwMode="auto">
            <a:xfrm>
              <a:off x="3312" y="1536"/>
              <a:ext cx="192" cy="1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2" name="Line 52"/>
            <p:cNvSpPr>
              <a:spLocks noChangeShapeType="1"/>
            </p:cNvSpPr>
            <p:nvPr/>
          </p:nvSpPr>
          <p:spPr bwMode="auto">
            <a:xfrm>
              <a:off x="2736" y="1152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453" name="AutoShape 53"/>
            <p:cNvCxnSpPr>
              <a:cxnSpLocks noChangeShapeType="1"/>
              <a:stCxn id="358457" idx="4"/>
              <a:endCxn id="358450" idx="2"/>
            </p:cNvCxnSpPr>
            <p:nvPr/>
          </p:nvCxnSpPr>
          <p:spPr bwMode="auto">
            <a:xfrm rot="16200000" flipH="1">
              <a:off x="2760" y="1128"/>
              <a:ext cx="336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54" name="Text Box 54"/>
            <p:cNvSpPr txBox="1">
              <a:spLocks noChangeArrowheads="1"/>
            </p:cNvSpPr>
            <p:nvPr/>
          </p:nvSpPr>
          <p:spPr bwMode="auto">
            <a:xfrm>
              <a:off x="2688" y="134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55" name="Text Box 55"/>
            <p:cNvSpPr txBox="1">
              <a:spLocks noChangeArrowheads="1"/>
            </p:cNvSpPr>
            <p:nvPr/>
          </p:nvSpPr>
          <p:spPr bwMode="auto">
            <a:xfrm>
              <a:off x="2736" y="96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grpSp>
          <p:nvGrpSpPr>
            <p:cNvPr id="358456" name="Group 56"/>
            <p:cNvGrpSpPr>
              <a:grpSpLocks/>
            </p:cNvGrpSpPr>
            <p:nvPr/>
          </p:nvGrpSpPr>
          <p:grpSpPr bwMode="auto">
            <a:xfrm>
              <a:off x="2448" y="1008"/>
              <a:ext cx="288" cy="288"/>
              <a:chOff x="2448" y="1008"/>
              <a:chExt cx="288" cy="288"/>
            </a:xfrm>
          </p:grpSpPr>
          <p:sp>
            <p:nvSpPr>
              <p:cNvPr id="358457" name="Oval 57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8" name="Text Box 58"/>
              <p:cNvSpPr txBox="1">
                <a:spLocks noChangeArrowheads="1"/>
              </p:cNvSpPr>
              <p:nvPr/>
            </p:nvSpPr>
            <p:spPr bwMode="auto">
              <a:xfrm>
                <a:off x="2496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</a:t>
                </a:r>
              </a:p>
            </p:txBody>
          </p:sp>
        </p:grpSp>
        <p:grpSp>
          <p:nvGrpSpPr>
            <p:cNvPr id="358459" name="Group 59"/>
            <p:cNvGrpSpPr>
              <a:grpSpLocks/>
            </p:cNvGrpSpPr>
            <p:nvPr/>
          </p:nvGrpSpPr>
          <p:grpSpPr bwMode="auto">
            <a:xfrm>
              <a:off x="3264" y="1008"/>
              <a:ext cx="288" cy="288"/>
              <a:chOff x="3264" y="1008"/>
              <a:chExt cx="288" cy="288"/>
            </a:xfrm>
          </p:grpSpPr>
          <p:sp>
            <p:nvSpPr>
              <p:cNvPr id="358460" name="Oval 60"/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1" name="Oval 61"/>
              <p:cNvSpPr>
                <a:spLocks noChangeArrowheads="1"/>
              </p:cNvSpPr>
              <p:nvPr/>
            </p:nvSpPr>
            <p:spPr bwMode="auto">
              <a:xfrm>
                <a:off x="3312" y="1056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2" name="Text Box 62"/>
              <p:cNvSpPr txBox="1">
                <a:spLocks noChangeArrowheads="1"/>
              </p:cNvSpPr>
              <p:nvPr/>
            </p:nvSpPr>
            <p:spPr bwMode="auto">
              <a:xfrm>
                <a:off x="3312" y="10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  <p:sp>
          <p:nvSpPr>
            <p:cNvPr id="358463" name="Text Box 63"/>
            <p:cNvSpPr txBox="1">
              <a:spLocks noChangeArrowheads="1"/>
            </p:cNvSpPr>
            <p:nvPr/>
          </p:nvSpPr>
          <p:spPr bwMode="auto">
            <a:xfrm>
              <a:off x="3312" y="153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cxnSp>
          <p:nvCxnSpPr>
            <p:cNvPr id="358464" name="AutoShape 64"/>
            <p:cNvCxnSpPr>
              <a:cxnSpLocks noChangeShapeType="1"/>
              <a:stCxn id="358457" idx="4"/>
              <a:endCxn id="358441" idx="2"/>
            </p:cNvCxnSpPr>
            <p:nvPr/>
          </p:nvCxnSpPr>
          <p:spPr bwMode="auto">
            <a:xfrm rot="16200000" flipH="1">
              <a:off x="2496" y="1392"/>
              <a:ext cx="864" cy="672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5" name="AutoShape 65"/>
            <p:cNvCxnSpPr>
              <a:cxnSpLocks noChangeShapeType="1"/>
              <a:endCxn id="358429" idx="2"/>
            </p:cNvCxnSpPr>
            <p:nvPr/>
          </p:nvCxnSpPr>
          <p:spPr bwMode="auto">
            <a:xfrm rot="16200000" flipH="1">
              <a:off x="1440" y="1536"/>
              <a:ext cx="1248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466" name="AutoShape 66"/>
            <p:cNvCxnSpPr>
              <a:cxnSpLocks noChangeShapeType="1"/>
              <a:stCxn id="358405" idx="4"/>
              <a:endCxn id="358408" idx="2"/>
            </p:cNvCxnSpPr>
            <p:nvPr/>
          </p:nvCxnSpPr>
          <p:spPr bwMode="auto">
            <a:xfrm rot="16200000" flipH="1">
              <a:off x="1128" y="1848"/>
              <a:ext cx="1872" cy="768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467" name="Text Box 67"/>
            <p:cNvSpPr txBox="1">
              <a:spLocks noChangeArrowheads="1"/>
            </p:cNvSpPr>
            <p:nvPr/>
          </p:nvSpPr>
          <p:spPr bwMode="auto">
            <a:xfrm>
              <a:off x="2784" y="177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sp>
          <p:nvSpPr>
            <p:cNvPr id="358468" name="Text Box 68"/>
            <p:cNvSpPr txBox="1">
              <a:spLocks noChangeArrowheads="1"/>
            </p:cNvSpPr>
            <p:nvPr/>
          </p:nvSpPr>
          <p:spPr bwMode="auto">
            <a:xfrm>
              <a:off x="1872" y="264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&gt;</a:t>
              </a:r>
            </a:p>
          </p:txBody>
        </p:sp>
        <p:sp>
          <p:nvSpPr>
            <p:cNvPr id="358469" name="Text Box 69"/>
            <p:cNvSpPr txBox="1">
              <a:spLocks noChangeArrowheads="1"/>
            </p:cNvSpPr>
            <p:nvPr/>
          </p:nvSpPr>
          <p:spPr bwMode="auto">
            <a:xfrm>
              <a:off x="1824" y="206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=</a:t>
              </a:r>
            </a:p>
          </p:txBody>
        </p:sp>
        <p:sp>
          <p:nvSpPr>
            <p:cNvPr id="358470" name="Text Box 70"/>
            <p:cNvSpPr txBox="1">
              <a:spLocks noChangeArrowheads="1"/>
            </p:cNvSpPr>
            <p:nvPr/>
          </p:nvSpPr>
          <p:spPr bwMode="auto">
            <a:xfrm>
              <a:off x="3504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1" name="Text Box 71"/>
            <p:cNvSpPr txBox="1">
              <a:spLocks noChangeArrowheads="1"/>
            </p:cNvSpPr>
            <p:nvPr/>
          </p:nvSpPr>
          <p:spPr bwMode="auto">
            <a:xfrm>
              <a:off x="350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*</a:t>
              </a:r>
            </a:p>
          </p:txBody>
        </p:sp>
        <p:sp>
          <p:nvSpPr>
            <p:cNvPr id="358472" name="Text Box 72"/>
            <p:cNvSpPr txBox="1">
              <a:spLocks noChangeArrowheads="1"/>
            </p:cNvSpPr>
            <p:nvPr/>
          </p:nvSpPr>
          <p:spPr bwMode="auto">
            <a:xfrm>
              <a:off x="3648" y="1536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NE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3" name="Text Box 73"/>
            <p:cNvSpPr txBox="1">
              <a:spLocks noChangeArrowheads="1"/>
            </p:cNvSpPr>
            <p:nvPr/>
          </p:nvSpPr>
          <p:spPr bwMode="auto">
            <a:xfrm>
              <a:off x="3696" y="2064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LT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4" name="Text Box 74"/>
            <p:cNvSpPr txBox="1">
              <a:spLocks noChangeArrowheads="1"/>
            </p:cNvSpPr>
            <p:nvPr/>
          </p:nvSpPr>
          <p:spPr bwMode="auto">
            <a:xfrm>
              <a:off x="2832" y="2448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EQ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5" name="Text Box 75"/>
            <p:cNvSpPr txBox="1">
              <a:spLocks noChangeArrowheads="1"/>
            </p:cNvSpPr>
            <p:nvPr/>
          </p:nvSpPr>
          <p:spPr bwMode="auto">
            <a:xfrm>
              <a:off x="3696" y="307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GE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358476" name="Text Box 76"/>
            <p:cNvSpPr txBox="1">
              <a:spLocks noChangeArrowheads="1"/>
            </p:cNvSpPr>
            <p:nvPr/>
          </p:nvSpPr>
          <p:spPr bwMode="auto">
            <a:xfrm>
              <a:off x="3744" y="3552"/>
              <a:ext cx="1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>
                  <a:solidFill>
                    <a:srgbClr val="FF3300"/>
                  </a:solidFill>
                </a:rPr>
                <a:t>return(</a:t>
              </a:r>
              <a:r>
                <a:rPr lang="en-US" sz="1800">
                  <a:solidFill>
                    <a:schemeClr val="tx2"/>
                  </a:solidFill>
                </a:rPr>
                <a:t>relop</a:t>
              </a:r>
              <a:r>
                <a:rPr lang="en-US" sz="1800">
                  <a:solidFill>
                    <a:srgbClr val="FF3300"/>
                  </a:solidFill>
                </a:rPr>
                <a:t>, </a:t>
              </a:r>
              <a:r>
                <a:rPr lang="en-US" sz="1800">
                  <a:solidFill>
                    <a:schemeClr val="tx2"/>
                  </a:solidFill>
                </a:rPr>
                <a:t>GT</a:t>
              </a:r>
              <a:r>
                <a:rPr lang="en-US" sz="1800">
                  <a:solidFill>
                    <a:srgbClr val="FF3300"/>
                  </a:solidFill>
                </a:rPr>
                <a:t>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1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id and </a:t>
            </a:r>
            <a:r>
              <a:rPr lang="en-US" sz="4000" dirty="0" err="1">
                <a:solidFill>
                  <a:srgbClr val="00B0F0"/>
                </a:solidFill>
              </a:rPr>
              <a:t>delim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59488" name="Text Box 64"/>
          <p:cNvSpPr txBox="1">
            <a:spLocks noChangeArrowheads="1"/>
          </p:cNvSpPr>
          <p:nvPr/>
        </p:nvSpPr>
        <p:spPr bwMode="auto">
          <a:xfrm>
            <a:off x="228600" y="2286000"/>
            <a:ext cx="6096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/>
              <a:t>id :</a:t>
            </a:r>
            <a:endParaRPr lang="en-US" sz="2400" dirty="0"/>
          </a:p>
        </p:txBody>
      </p:sp>
      <p:sp>
        <p:nvSpPr>
          <p:cNvPr id="359616" name="Text Box 192"/>
          <p:cNvSpPr txBox="1">
            <a:spLocks noChangeArrowheads="1"/>
          </p:cNvSpPr>
          <p:nvPr/>
        </p:nvSpPr>
        <p:spPr bwMode="auto">
          <a:xfrm>
            <a:off x="228600" y="4343400"/>
            <a:ext cx="1066800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u="sng" dirty="0" err="1"/>
              <a:t>delim</a:t>
            </a:r>
            <a:r>
              <a:rPr lang="en-US" sz="2000" u="sng" dirty="0"/>
              <a:t> :</a:t>
            </a:r>
            <a:endParaRPr lang="en-US" sz="2000" dirty="0"/>
          </a:p>
        </p:txBody>
      </p:sp>
      <p:grpSp>
        <p:nvGrpSpPr>
          <p:cNvPr id="359618" name="Group 194"/>
          <p:cNvGrpSpPr>
            <a:grpSpLocks/>
          </p:cNvGrpSpPr>
          <p:nvPr/>
        </p:nvGrpSpPr>
        <p:grpSpPr bwMode="auto">
          <a:xfrm>
            <a:off x="1447800" y="4648200"/>
            <a:ext cx="4495800" cy="990600"/>
            <a:chOff x="1392" y="2544"/>
            <a:chExt cx="2832" cy="624"/>
          </a:xfrm>
        </p:grpSpPr>
        <p:sp>
          <p:nvSpPr>
            <p:cNvPr id="359599" name="Line 175"/>
            <p:cNvSpPr>
              <a:spLocks noChangeShapeType="1"/>
            </p:cNvSpPr>
            <p:nvPr/>
          </p:nvSpPr>
          <p:spPr bwMode="auto">
            <a:xfrm>
              <a:off x="1392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0" name="Oval 176"/>
            <p:cNvSpPr>
              <a:spLocks noChangeArrowheads="1"/>
            </p:cNvSpPr>
            <p:nvPr/>
          </p:nvSpPr>
          <p:spPr bwMode="auto">
            <a:xfrm>
              <a:off x="2016" y="288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1" name="Line 177"/>
            <p:cNvSpPr>
              <a:spLocks noChangeShapeType="1"/>
            </p:cNvSpPr>
            <p:nvPr/>
          </p:nvSpPr>
          <p:spPr bwMode="auto">
            <a:xfrm>
              <a:off x="2304" y="30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2" name="Text Box 178"/>
            <p:cNvSpPr txBox="1">
              <a:spLocks noChangeArrowheads="1"/>
            </p:cNvSpPr>
            <p:nvPr/>
          </p:nvSpPr>
          <p:spPr bwMode="auto">
            <a:xfrm>
              <a:off x="1440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start</a:t>
              </a:r>
            </a:p>
          </p:txBody>
        </p:sp>
        <p:sp>
          <p:nvSpPr>
            <p:cNvPr id="359603" name="Text Box 179"/>
            <p:cNvSpPr txBox="1">
              <a:spLocks noChangeArrowheads="1"/>
            </p:cNvSpPr>
            <p:nvPr/>
          </p:nvSpPr>
          <p:spPr bwMode="auto">
            <a:xfrm>
              <a:off x="2352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delim</a:t>
              </a:r>
            </a:p>
          </p:txBody>
        </p:sp>
        <p:sp>
          <p:nvSpPr>
            <p:cNvPr id="359604" name="Text Box 180"/>
            <p:cNvSpPr txBox="1">
              <a:spLocks noChangeArrowheads="1"/>
            </p:cNvSpPr>
            <p:nvPr/>
          </p:nvSpPr>
          <p:spPr bwMode="auto">
            <a:xfrm>
              <a:off x="2016" y="292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28</a:t>
              </a:r>
            </a:p>
          </p:txBody>
        </p:sp>
        <p:sp>
          <p:nvSpPr>
            <p:cNvPr id="359605" name="Line 181"/>
            <p:cNvSpPr>
              <a:spLocks noChangeShapeType="1"/>
            </p:cNvSpPr>
            <p:nvPr/>
          </p:nvSpPr>
          <p:spPr bwMode="auto">
            <a:xfrm>
              <a:off x="3216" y="302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606" name="Text Box 182"/>
            <p:cNvSpPr txBox="1">
              <a:spLocks noChangeArrowheads="1"/>
            </p:cNvSpPr>
            <p:nvPr/>
          </p:nvSpPr>
          <p:spPr bwMode="auto">
            <a:xfrm>
              <a:off x="3216" y="283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607" name="Group 183"/>
            <p:cNvGrpSpPr>
              <a:grpSpLocks/>
            </p:cNvGrpSpPr>
            <p:nvPr/>
          </p:nvGrpSpPr>
          <p:grpSpPr bwMode="auto">
            <a:xfrm>
              <a:off x="3744" y="2880"/>
              <a:ext cx="288" cy="288"/>
              <a:chOff x="3696" y="1152"/>
              <a:chExt cx="288" cy="288"/>
            </a:xfrm>
          </p:grpSpPr>
          <p:sp>
            <p:nvSpPr>
              <p:cNvPr id="359608" name="Oval 184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09" name="Oval 185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0" name="Text Box 186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30</a:t>
                </a:r>
              </a:p>
            </p:txBody>
          </p:sp>
        </p:grpSp>
        <p:grpSp>
          <p:nvGrpSpPr>
            <p:cNvPr id="359611" name="Group 187"/>
            <p:cNvGrpSpPr>
              <a:grpSpLocks/>
            </p:cNvGrpSpPr>
            <p:nvPr/>
          </p:nvGrpSpPr>
          <p:grpSpPr bwMode="auto">
            <a:xfrm>
              <a:off x="2928" y="2880"/>
              <a:ext cx="288" cy="288"/>
              <a:chOff x="2880" y="1152"/>
              <a:chExt cx="288" cy="288"/>
            </a:xfrm>
          </p:grpSpPr>
          <p:sp>
            <p:nvSpPr>
              <p:cNvPr id="359612" name="Oval 188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3" name="Text Box 189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29</a:t>
                </a:r>
              </a:p>
            </p:txBody>
          </p:sp>
          <p:cxnSp>
            <p:nvCxnSpPr>
              <p:cNvPr id="359614" name="AutoShape 190"/>
              <p:cNvCxnSpPr>
                <a:cxnSpLocks noChangeShapeType="1"/>
                <a:stCxn id="359612" idx="7"/>
                <a:endCxn id="359613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615" name="Text Box 191"/>
            <p:cNvSpPr txBox="1">
              <a:spLocks noChangeArrowheads="1"/>
            </p:cNvSpPr>
            <p:nvPr/>
          </p:nvSpPr>
          <p:spPr bwMode="auto">
            <a:xfrm>
              <a:off x="2736" y="254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/>
                <a:t>delim</a:t>
              </a:r>
              <a:endParaRPr lang="en-US" sz="1800" dirty="0"/>
            </a:p>
          </p:txBody>
        </p:sp>
        <p:sp>
          <p:nvSpPr>
            <p:cNvPr id="359617" name="Text Box 193"/>
            <p:cNvSpPr txBox="1">
              <a:spLocks noChangeArrowheads="1"/>
            </p:cNvSpPr>
            <p:nvPr/>
          </p:nvSpPr>
          <p:spPr bwMode="auto">
            <a:xfrm>
              <a:off x="3936" y="28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4648200" y="35814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return( get_token(), install_id())</a:t>
            </a:r>
          </a:p>
        </p:txBody>
      </p:sp>
      <p:grpSp>
        <p:nvGrpSpPr>
          <p:cNvPr id="359623" name="Group 199"/>
          <p:cNvGrpSpPr>
            <a:grpSpLocks/>
          </p:cNvGrpSpPr>
          <p:nvPr/>
        </p:nvGrpSpPr>
        <p:grpSpPr bwMode="auto">
          <a:xfrm>
            <a:off x="1371600" y="2514600"/>
            <a:ext cx="4495800" cy="990600"/>
            <a:chOff x="1344" y="1584"/>
            <a:chExt cx="2832" cy="624"/>
          </a:xfrm>
        </p:grpSpPr>
        <p:sp>
          <p:nvSpPr>
            <p:cNvPr id="359428" name="Line 4"/>
            <p:cNvSpPr>
              <a:spLocks noChangeShapeType="1"/>
            </p:cNvSpPr>
            <p:nvPr/>
          </p:nvSpPr>
          <p:spPr bwMode="auto">
            <a:xfrm>
              <a:off x="1344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29" name="Oval 5"/>
            <p:cNvSpPr>
              <a:spLocks noChangeArrowheads="1"/>
            </p:cNvSpPr>
            <p:nvPr/>
          </p:nvSpPr>
          <p:spPr bwMode="auto">
            <a:xfrm>
              <a:off x="1968" y="192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0" name="Line 6"/>
            <p:cNvSpPr>
              <a:spLocks noChangeShapeType="1"/>
            </p:cNvSpPr>
            <p:nvPr/>
          </p:nvSpPr>
          <p:spPr bwMode="auto">
            <a:xfrm>
              <a:off x="2256" y="206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1" name="Text Box 7"/>
            <p:cNvSpPr txBox="1">
              <a:spLocks noChangeArrowheads="1"/>
            </p:cNvSpPr>
            <p:nvPr/>
          </p:nvSpPr>
          <p:spPr bwMode="auto">
            <a:xfrm>
              <a:off x="1392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start</a:t>
              </a:r>
            </a:p>
          </p:txBody>
        </p:sp>
        <p:sp>
          <p:nvSpPr>
            <p:cNvPr id="359432" name="Text Box 8"/>
            <p:cNvSpPr txBox="1">
              <a:spLocks noChangeArrowheads="1"/>
            </p:cNvSpPr>
            <p:nvPr/>
          </p:nvSpPr>
          <p:spPr bwMode="auto">
            <a:xfrm>
              <a:off x="2304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letter</a:t>
              </a:r>
            </a:p>
          </p:txBody>
        </p:sp>
        <p:sp>
          <p:nvSpPr>
            <p:cNvPr id="359433" name="Text Box 9"/>
            <p:cNvSpPr txBox="1">
              <a:spLocks noChangeArrowheads="1"/>
            </p:cNvSpPr>
            <p:nvPr/>
          </p:nvSpPr>
          <p:spPr bwMode="auto">
            <a:xfrm>
              <a:off x="2016" y="196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9</a:t>
              </a:r>
            </a:p>
          </p:txBody>
        </p:sp>
        <p:sp>
          <p:nvSpPr>
            <p:cNvPr id="359459" name="Line 35"/>
            <p:cNvSpPr>
              <a:spLocks noChangeShapeType="1"/>
            </p:cNvSpPr>
            <p:nvPr/>
          </p:nvSpPr>
          <p:spPr bwMode="auto">
            <a:xfrm>
              <a:off x="3168" y="206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62" name="Text Box 38"/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other</a:t>
              </a:r>
            </a:p>
          </p:txBody>
        </p:sp>
        <p:grpSp>
          <p:nvGrpSpPr>
            <p:cNvPr id="359499" name="Group 75"/>
            <p:cNvGrpSpPr>
              <a:grpSpLocks/>
            </p:cNvGrpSpPr>
            <p:nvPr/>
          </p:nvGrpSpPr>
          <p:grpSpPr bwMode="auto">
            <a:xfrm>
              <a:off x="3696" y="1920"/>
              <a:ext cx="288" cy="288"/>
              <a:chOff x="3696" y="1152"/>
              <a:chExt cx="288" cy="288"/>
            </a:xfrm>
          </p:grpSpPr>
          <p:sp>
            <p:nvSpPr>
              <p:cNvPr id="359467" name="Oval 43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8" name="Oval 44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9" name="Text Box 45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11</a:t>
                </a:r>
              </a:p>
            </p:txBody>
          </p:sp>
        </p:grpSp>
        <p:grpSp>
          <p:nvGrpSpPr>
            <p:cNvPr id="359504" name="Group 80"/>
            <p:cNvGrpSpPr>
              <a:grpSpLocks/>
            </p:cNvGrpSpPr>
            <p:nvPr/>
          </p:nvGrpSpPr>
          <p:grpSpPr bwMode="auto">
            <a:xfrm>
              <a:off x="2880" y="1920"/>
              <a:ext cx="288" cy="288"/>
              <a:chOff x="2880" y="1152"/>
              <a:chExt cx="288" cy="288"/>
            </a:xfrm>
          </p:grpSpPr>
          <p:sp>
            <p:nvSpPr>
              <p:cNvPr id="359464" name="Oval 4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65" name="Text Box 41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10</a:t>
                </a:r>
              </a:p>
            </p:txBody>
          </p:sp>
          <p:cxnSp>
            <p:nvCxnSpPr>
              <p:cNvPr id="359484" name="AutoShape 60"/>
              <p:cNvCxnSpPr>
                <a:cxnSpLocks noChangeShapeType="1"/>
                <a:stCxn id="359464" idx="7"/>
                <a:endCxn id="359465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9485" name="Text Box 61"/>
            <p:cNvSpPr txBox="1">
              <a:spLocks noChangeArrowheads="1"/>
            </p:cNvSpPr>
            <p:nvPr/>
          </p:nvSpPr>
          <p:spPr bwMode="auto">
            <a:xfrm>
              <a:off x="2688" y="158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/>
                <a:t>letter or digit</a:t>
              </a:r>
            </a:p>
          </p:txBody>
        </p:sp>
        <p:sp>
          <p:nvSpPr>
            <p:cNvPr id="359619" name="Text Box 195"/>
            <p:cNvSpPr txBox="1">
              <a:spLocks noChangeArrowheads="1"/>
            </p:cNvSpPr>
            <p:nvPr/>
          </p:nvSpPr>
          <p:spPr bwMode="auto">
            <a:xfrm>
              <a:off x="3888" y="187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*</a:t>
              </a:r>
            </a:p>
          </p:txBody>
        </p:sp>
      </p:grpSp>
      <p:sp>
        <p:nvSpPr>
          <p:cNvPr id="359621" name="Text Box 197"/>
          <p:cNvSpPr txBox="1">
            <a:spLocks noChangeArrowheads="1"/>
          </p:cNvSpPr>
          <p:nvPr/>
        </p:nvSpPr>
        <p:spPr bwMode="auto">
          <a:xfrm>
            <a:off x="4648200" y="41910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Either returns ptr or “0” if reserved</a:t>
            </a:r>
          </a:p>
        </p:txBody>
      </p:sp>
      <p:sp>
        <p:nvSpPr>
          <p:cNvPr id="359622" name="Line 198"/>
          <p:cNvSpPr>
            <a:spLocks noChangeShapeType="1"/>
          </p:cNvSpPr>
          <p:nvPr/>
        </p:nvSpPr>
        <p:spPr bwMode="auto">
          <a:xfrm flipH="1" flipV="1">
            <a:off x="7315200" y="38862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473" y="147493"/>
            <a:ext cx="7620000" cy="1143000"/>
          </a:xfrm>
        </p:spPr>
        <p:txBody>
          <a:bodyPr/>
          <a:lstStyle/>
          <a:p>
            <a:r>
              <a:rPr lang="en-US" sz="4000" dirty="0"/>
              <a:t>Example TDs : </a:t>
            </a:r>
            <a:r>
              <a:rPr lang="en-US" sz="4000" dirty="0">
                <a:solidFill>
                  <a:srgbClr val="00B0F0"/>
                </a:solidFill>
              </a:rPr>
              <a:t>Unsigned #s</a:t>
            </a:r>
          </a:p>
        </p:txBody>
      </p:sp>
      <p:grpSp>
        <p:nvGrpSpPr>
          <p:cNvPr id="360464" name="Group 16"/>
          <p:cNvGrpSpPr>
            <a:grpSpLocks/>
          </p:cNvGrpSpPr>
          <p:nvPr/>
        </p:nvGrpSpPr>
        <p:grpSpPr bwMode="auto">
          <a:xfrm>
            <a:off x="152400" y="1165225"/>
            <a:ext cx="8077200" cy="1631950"/>
            <a:chOff x="576" y="1632"/>
            <a:chExt cx="5088" cy="1028"/>
          </a:xfrm>
        </p:grpSpPr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>
              <a:off x="720" y="22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6" name="Line 18"/>
            <p:cNvSpPr>
              <a:spLocks noChangeShapeType="1"/>
            </p:cNvSpPr>
            <p:nvPr/>
          </p:nvSpPr>
          <p:spPr bwMode="auto">
            <a:xfrm>
              <a:off x="1968" y="22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467" name="Line 19"/>
            <p:cNvSpPr>
              <a:spLocks noChangeShapeType="1"/>
            </p:cNvSpPr>
            <p:nvPr/>
          </p:nvSpPr>
          <p:spPr bwMode="auto">
            <a:xfrm>
              <a:off x="3120" y="22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0468" name="Group 20"/>
            <p:cNvGrpSpPr>
              <a:grpSpLocks/>
            </p:cNvGrpSpPr>
            <p:nvPr/>
          </p:nvGrpSpPr>
          <p:grpSpPr bwMode="auto">
            <a:xfrm>
              <a:off x="5232" y="2064"/>
              <a:ext cx="288" cy="288"/>
              <a:chOff x="3696" y="1152"/>
              <a:chExt cx="288" cy="288"/>
            </a:xfrm>
          </p:grpSpPr>
          <p:sp>
            <p:nvSpPr>
              <p:cNvPr id="360469" name="Oval 21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0" name="Oval 22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1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19</a:t>
                </a:r>
              </a:p>
            </p:txBody>
          </p:sp>
        </p:grpSp>
        <p:grpSp>
          <p:nvGrpSpPr>
            <p:cNvPr id="360472" name="Group 24"/>
            <p:cNvGrpSpPr>
              <a:grpSpLocks/>
            </p:cNvGrpSpPr>
            <p:nvPr/>
          </p:nvGrpSpPr>
          <p:grpSpPr bwMode="auto">
            <a:xfrm>
              <a:off x="1008" y="2064"/>
              <a:ext cx="288" cy="288"/>
              <a:chOff x="2448" y="3024"/>
              <a:chExt cx="288" cy="288"/>
            </a:xfrm>
          </p:grpSpPr>
          <p:sp>
            <p:nvSpPr>
              <p:cNvPr id="360473" name="Oval 25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4" name="Text Box 26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12</a:t>
                </a:r>
              </a:p>
            </p:txBody>
          </p:sp>
        </p:grpSp>
        <p:grpSp>
          <p:nvGrpSpPr>
            <p:cNvPr id="360475" name="Group 27"/>
            <p:cNvGrpSpPr>
              <a:grpSpLocks/>
            </p:cNvGrpSpPr>
            <p:nvPr/>
          </p:nvGrpSpPr>
          <p:grpSpPr bwMode="auto">
            <a:xfrm>
              <a:off x="2160" y="2064"/>
              <a:ext cx="288" cy="288"/>
              <a:chOff x="2448" y="3024"/>
              <a:chExt cx="288" cy="288"/>
            </a:xfrm>
          </p:grpSpPr>
          <p:sp>
            <p:nvSpPr>
              <p:cNvPr id="360476" name="Oval 28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77" name="Text Box 29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14</a:t>
                </a:r>
              </a:p>
            </p:txBody>
          </p:sp>
        </p:grpSp>
        <p:grpSp>
          <p:nvGrpSpPr>
            <p:cNvPr id="360478" name="Group 30"/>
            <p:cNvGrpSpPr>
              <a:grpSpLocks/>
            </p:cNvGrpSpPr>
            <p:nvPr/>
          </p:nvGrpSpPr>
          <p:grpSpPr bwMode="auto">
            <a:xfrm>
              <a:off x="1680" y="2064"/>
              <a:ext cx="288" cy="288"/>
              <a:chOff x="2448" y="3024"/>
              <a:chExt cx="288" cy="288"/>
            </a:xfrm>
          </p:grpSpPr>
          <p:sp>
            <p:nvSpPr>
              <p:cNvPr id="360479" name="Oval 31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0" name="Text Box 32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13</a:t>
                </a:r>
              </a:p>
            </p:txBody>
          </p:sp>
        </p:grpSp>
        <p:grpSp>
          <p:nvGrpSpPr>
            <p:cNvPr id="360481" name="Group 33"/>
            <p:cNvGrpSpPr>
              <a:grpSpLocks/>
            </p:cNvGrpSpPr>
            <p:nvPr/>
          </p:nvGrpSpPr>
          <p:grpSpPr bwMode="auto">
            <a:xfrm>
              <a:off x="3312" y="2064"/>
              <a:ext cx="288" cy="288"/>
              <a:chOff x="2448" y="3024"/>
              <a:chExt cx="288" cy="288"/>
            </a:xfrm>
          </p:grpSpPr>
          <p:sp>
            <p:nvSpPr>
              <p:cNvPr id="360482" name="Oval 34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3" name="Text Box 35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16</a:t>
                </a:r>
              </a:p>
            </p:txBody>
          </p:sp>
        </p:grpSp>
        <p:grpSp>
          <p:nvGrpSpPr>
            <p:cNvPr id="360484" name="Group 36"/>
            <p:cNvGrpSpPr>
              <a:grpSpLocks/>
            </p:cNvGrpSpPr>
            <p:nvPr/>
          </p:nvGrpSpPr>
          <p:grpSpPr bwMode="auto">
            <a:xfrm>
              <a:off x="2832" y="2064"/>
              <a:ext cx="288" cy="288"/>
              <a:chOff x="2448" y="3024"/>
              <a:chExt cx="288" cy="288"/>
            </a:xfrm>
          </p:grpSpPr>
          <p:sp>
            <p:nvSpPr>
              <p:cNvPr id="360485" name="Oval 37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6" name="Text Box 38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15</a:t>
                </a:r>
              </a:p>
            </p:txBody>
          </p:sp>
        </p:grpSp>
        <p:grpSp>
          <p:nvGrpSpPr>
            <p:cNvPr id="360487" name="Group 39"/>
            <p:cNvGrpSpPr>
              <a:grpSpLocks/>
            </p:cNvGrpSpPr>
            <p:nvPr/>
          </p:nvGrpSpPr>
          <p:grpSpPr bwMode="auto">
            <a:xfrm>
              <a:off x="4560" y="2064"/>
              <a:ext cx="288" cy="288"/>
              <a:chOff x="2448" y="3024"/>
              <a:chExt cx="288" cy="288"/>
            </a:xfrm>
          </p:grpSpPr>
          <p:sp>
            <p:nvSpPr>
              <p:cNvPr id="360488" name="Oval 40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89" name="Text Box 41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18</a:t>
                </a:r>
              </a:p>
            </p:txBody>
          </p:sp>
        </p:grpSp>
        <p:grpSp>
          <p:nvGrpSpPr>
            <p:cNvPr id="360490" name="Group 42"/>
            <p:cNvGrpSpPr>
              <a:grpSpLocks/>
            </p:cNvGrpSpPr>
            <p:nvPr/>
          </p:nvGrpSpPr>
          <p:grpSpPr bwMode="auto">
            <a:xfrm>
              <a:off x="3888" y="2064"/>
              <a:ext cx="288" cy="288"/>
              <a:chOff x="2448" y="3024"/>
              <a:chExt cx="288" cy="288"/>
            </a:xfrm>
          </p:grpSpPr>
          <p:sp>
            <p:nvSpPr>
              <p:cNvPr id="360491" name="Oval 43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92" name="Text Box 44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17</a:t>
                </a:r>
              </a:p>
            </p:txBody>
          </p:sp>
        </p:grpSp>
        <p:sp>
          <p:nvSpPr>
            <p:cNvPr id="360493" name="Text Box 45"/>
            <p:cNvSpPr txBox="1">
              <a:spLocks noChangeArrowheads="1"/>
            </p:cNvSpPr>
            <p:nvPr/>
          </p:nvSpPr>
          <p:spPr bwMode="auto">
            <a:xfrm>
              <a:off x="576" y="201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grpSp>
          <p:nvGrpSpPr>
            <p:cNvPr id="360494" name="Group 46"/>
            <p:cNvGrpSpPr>
              <a:grpSpLocks/>
            </p:cNvGrpSpPr>
            <p:nvPr/>
          </p:nvGrpSpPr>
          <p:grpSpPr bwMode="auto">
            <a:xfrm>
              <a:off x="4800" y="2016"/>
              <a:ext cx="480" cy="212"/>
              <a:chOff x="3792" y="3168"/>
              <a:chExt cx="480" cy="212"/>
            </a:xfrm>
          </p:grpSpPr>
          <p:sp>
            <p:nvSpPr>
              <p:cNvPr id="360495" name="Line 47"/>
              <p:cNvSpPr>
                <a:spLocks noChangeShapeType="1"/>
              </p:cNvSpPr>
              <p:nvPr/>
            </p:nvSpPr>
            <p:spPr bwMode="auto">
              <a:xfrm>
                <a:off x="3840" y="336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496" name="Text Box 48"/>
              <p:cNvSpPr txBox="1">
                <a:spLocks noChangeArrowheads="1"/>
              </p:cNvSpPr>
              <p:nvPr/>
            </p:nvSpPr>
            <p:spPr bwMode="auto">
              <a:xfrm>
                <a:off x="3792" y="316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other</a:t>
                </a:r>
              </a:p>
            </p:txBody>
          </p:sp>
        </p:grpSp>
        <p:grpSp>
          <p:nvGrpSpPr>
            <p:cNvPr id="360497" name="Group 49"/>
            <p:cNvGrpSpPr>
              <a:grpSpLocks/>
            </p:cNvGrpSpPr>
            <p:nvPr/>
          </p:nvGrpSpPr>
          <p:grpSpPr bwMode="auto">
            <a:xfrm>
              <a:off x="1248" y="2016"/>
              <a:ext cx="480" cy="212"/>
              <a:chOff x="1728" y="2688"/>
              <a:chExt cx="480" cy="212"/>
            </a:xfrm>
          </p:grpSpPr>
          <p:sp>
            <p:nvSpPr>
              <p:cNvPr id="360498" name="Text Box 50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499" name="Line 51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00" name="Text Box 52"/>
            <p:cNvSpPr txBox="1">
              <a:spLocks noChangeArrowheads="1"/>
            </p:cNvSpPr>
            <p:nvPr/>
          </p:nvSpPr>
          <p:spPr bwMode="auto">
            <a:xfrm>
              <a:off x="1968" y="201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  <p:grpSp>
          <p:nvGrpSpPr>
            <p:cNvPr id="360501" name="Group 53"/>
            <p:cNvGrpSpPr>
              <a:grpSpLocks/>
            </p:cNvGrpSpPr>
            <p:nvPr/>
          </p:nvGrpSpPr>
          <p:grpSpPr bwMode="auto">
            <a:xfrm>
              <a:off x="2400" y="2016"/>
              <a:ext cx="480" cy="212"/>
              <a:chOff x="1728" y="2688"/>
              <a:chExt cx="480" cy="212"/>
            </a:xfrm>
          </p:grpSpPr>
          <p:sp>
            <p:nvSpPr>
              <p:cNvPr id="360502" name="Text Box 54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503" name="Line 55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04" name="Text Box 56"/>
            <p:cNvSpPr txBox="1">
              <a:spLocks noChangeArrowheads="1"/>
            </p:cNvSpPr>
            <p:nvPr/>
          </p:nvSpPr>
          <p:spPr bwMode="auto">
            <a:xfrm>
              <a:off x="3120" y="201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E</a:t>
              </a:r>
            </a:p>
          </p:txBody>
        </p:sp>
        <p:grpSp>
          <p:nvGrpSpPr>
            <p:cNvPr id="360505" name="Group 57"/>
            <p:cNvGrpSpPr>
              <a:grpSpLocks/>
            </p:cNvGrpSpPr>
            <p:nvPr/>
          </p:nvGrpSpPr>
          <p:grpSpPr bwMode="auto">
            <a:xfrm>
              <a:off x="3552" y="2016"/>
              <a:ext cx="384" cy="212"/>
              <a:chOff x="3120" y="2544"/>
              <a:chExt cx="384" cy="212"/>
            </a:xfrm>
          </p:grpSpPr>
          <p:sp>
            <p:nvSpPr>
              <p:cNvPr id="360506" name="Line 58"/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07" name="Text Box 59"/>
              <p:cNvSpPr txBox="1">
                <a:spLocks noChangeArrowheads="1"/>
              </p:cNvSpPr>
              <p:nvPr/>
            </p:nvSpPr>
            <p:spPr bwMode="auto">
              <a:xfrm>
                <a:off x="3120" y="2544"/>
                <a:ext cx="3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+ | -</a:t>
                </a:r>
              </a:p>
            </p:txBody>
          </p:sp>
        </p:grpSp>
        <p:grpSp>
          <p:nvGrpSpPr>
            <p:cNvPr id="360508" name="Group 60"/>
            <p:cNvGrpSpPr>
              <a:grpSpLocks/>
            </p:cNvGrpSpPr>
            <p:nvPr/>
          </p:nvGrpSpPr>
          <p:grpSpPr bwMode="auto">
            <a:xfrm>
              <a:off x="4128" y="2016"/>
              <a:ext cx="480" cy="212"/>
              <a:chOff x="1728" y="2688"/>
              <a:chExt cx="480" cy="212"/>
            </a:xfrm>
          </p:grpSpPr>
          <p:sp>
            <p:nvSpPr>
              <p:cNvPr id="360509" name="Text Box 61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digit</a:t>
                </a:r>
              </a:p>
            </p:txBody>
          </p:sp>
          <p:sp>
            <p:nvSpPr>
              <p:cNvPr id="360510" name="Line 62"/>
              <p:cNvSpPr>
                <a:spLocks noChangeShapeType="1"/>
              </p:cNvSpPr>
              <p:nvPr/>
            </p:nvSpPr>
            <p:spPr bwMode="auto">
              <a:xfrm>
                <a:off x="1776" y="288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0511" name="Text Box 63"/>
            <p:cNvSpPr txBox="1">
              <a:spLocks noChangeArrowheads="1"/>
            </p:cNvSpPr>
            <p:nvPr/>
          </p:nvSpPr>
          <p:spPr bwMode="auto">
            <a:xfrm>
              <a:off x="672" y="163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sz="1800"/>
            </a:p>
          </p:txBody>
        </p:sp>
        <p:sp>
          <p:nvSpPr>
            <p:cNvPr id="360512" name="Text Box 64"/>
            <p:cNvSpPr txBox="1">
              <a:spLocks noChangeArrowheads="1"/>
            </p:cNvSpPr>
            <p:nvPr/>
          </p:nvSpPr>
          <p:spPr bwMode="auto">
            <a:xfrm>
              <a:off x="1632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3" name="Text Box 65"/>
            <p:cNvSpPr txBox="1">
              <a:spLocks noChangeArrowheads="1"/>
            </p:cNvSpPr>
            <p:nvPr/>
          </p:nvSpPr>
          <p:spPr bwMode="auto">
            <a:xfrm>
              <a:off x="3840" y="244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4" name="Text Box 66"/>
            <p:cNvSpPr txBox="1">
              <a:spLocks noChangeArrowheads="1"/>
            </p:cNvSpPr>
            <p:nvPr/>
          </p:nvSpPr>
          <p:spPr bwMode="auto">
            <a:xfrm>
              <a:off x="2784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15" name="Text Box 67"/>
            <p:cNvSpPr txBox="1">
              <a:spLocks noChangeArrowheads="1"/>
            </p:cNvSpPr>
            <p:nvPr/>
          </p:nvSpPr>
          <p:spPr bwMode="auto">
            <a:xfrm>
              <a:off x="2400" y="244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E</a:t>
              </a:r>
            </a:p>
          </p:txBody>
        </p:sp>
        <p:sp>
          <p:nvSpPr>
            <p:cNvPr id="360516" name="Text Box 68"/>
            <p:cNvSpPr txBox="1">
              <a:spLocks noChangeArrowheads="1"/>
            </p:cNvSpPr>
            <p:nvPr/>
          </p:nvSpPr>
          <p:spPr bwMode="auto">
            <a:xfrm>
              <a:off x="4512" y="1680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cxnSp>
          <p:nvCxnSpPr>
            <p:cNvPr id="360517" name="AutoShape 69"/>
            <p:cNvCxnSpPr>
              <a:cxnSpLocks noChangeShapeType="1"/>
              <a:stCxn id="360498" idx="3"/>
              <a:endCxn id="360479" idx="7"/>
            </p:cNvCxnSpPr>
            <p:nvPr/>
          </p:nvCxnSpPr>
          <p:spPr bwMode="auto">
            <a:xfrm flipV="1">
              <a:off x="1728" y="2106"/>
              <a:ext cx="198" cy="16"/>
            </a:xfrm>
            <a:prstGeom prst="curvedConnector4">
              <a:avLst>
                <a:gd name="adj1" fmla="val -7074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18" name="AutoShape 70"/>
            <p:cNvCxnSpPr>
              <a:cxnSpLocks noChangeShapeType="1"/>
              <a:stCxn id="360502" idx="3"/>
              <a:endCxn id="360485" idx="7"/>
            </p:cNvCxnSpPr>
            <p:nvPr/>
          </p:nvCxnSpPr>
          <p:spPr bwMode="auto">
            <a:xfrm flipV="1">
              <a:off x="2880" y="2106"/>
              <a:ext cx="198" cy="16"/>
            </a:xfrm>
            <a:prstGeom prst="curvedConnector4">
              <a:avLst>
                <a:gd name="adj1" fmla="val -6569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19" name="AutoShape 71"/>
            <p:cNvCxnSpPr>
              <a:cxnSpLocks noChangeShapeType="1"/>
              <a:stCxn id="360509" idx="3"/>
              <a:endCxn id="360488" idx="7"/>
            </p:cNvCxnSpPr>
            <p:nvPr/>
          </p:nvCxnSpPr>
          <p:spPr bwMode="auto">
            <a:xfrm flipV="1">
              <a:off x="4608" y="2106"/>
              <a:ext cx="198" cy="16"/>
            </a:xfrm>
            <a:prstGeom prst="curvedConnector4">
              <a:avLst>
                <a:gd name="adj1" fmla="val -18690"/>
                <a:gd name="adj2" fmla="val 15625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20" name="AutoShape 72"/>
            <p:cNvCxnSpPr>
              <a:cxnSpLocks noChangeShapeType="1"/>
            </p:cNvCxnSpPr>
            <p:nvPr/>
          </p:nvCxnSpPr>
          <p:spPr bwMode="auto">
            <a:xfrm rot="16200000" flipH="1">
              <a:off x="4079" y="1729"/>
              <a:ext cx="1" cy="1248"/>
            </a:xfrm>
            <a:prstGeom prst="curvedConnector3">
              <a:avLst>
                <a:gd name="adj1" fmla="val 1440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0521" name="AutoShape 73"/>
            <p:cNvCxnSpPr>
              <a:cxnSpLocks noChangeShapeType="1"/>
              <a:stCxn id="360479" idx="4"/>
              <a:endCxn id="360482" idx="3"/>
            </p:cNvCxnSpPr>
            <p:nvPr/>
          </p:nvCxnSpPr>
          <p:spPr bwMode="auto">
            <a:xfrm rot="5400000" flipH="1" flipV="1">
              <a:off x="2568" y="1566"/>
              <a:ext cx="42" cy="1530"/>
            </a:xfrm>
            <a:prstGeom prst="curvedConnector3">
              <a:avLst>
                <a:gd name="adj1" fmla="val -342856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0522" name="Text Box 74"/>
            <p:cNvSpPr txBox="1">
              <a:spLocks noChangeArrowheads="1"/>
            </p:cNvSpPr>
            <p:nvPr/>
          </p:nvSpPr>
          <p:spPr bwMode="auto">
            <a:xfrm>
              <a:off x="5376" y="2016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</p:grpSp>
      <p:sp>
        <p:nvSpPr>
          <p:cNvPr id="360524" name="Text Box 76"/>
          <p:cNvSpPr txBox="1">
            <a:spLocks noChangeArrowheads="1"/>
          </p:cNvSpPr>
          <p:nvPr/>
        </p:nvSpPr>
        <p:spPr bwMode="auto">
          <a:xfrm>
            <a:off x="6324600" y="5181600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>
              <a:solidFill>
                <a:srgbClr val="FF3300"/>
              </a:solidFill>
            </a:endParaRPr>
          </a:p>
        </p:txBody>
      </p:sp>
      <p:sp>
        <p:nvSpPr>
          <p:cNvPr id="360542" name="Text Box 94"/>
          <p:cNvSpPr txBox="1">
            <a:spLocks noChangeArrowheads="1"/>
          </p:cNvSpPr>
          <p:nvPr/>
        </p:nvSpPr>
        <p:spPr bwMode="auto">
          <a:xfrm>
            <a:off x="1295400" y="4876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1800"/>
          </a:p>
        </p:txBody>
      </p:sp>
      <p:grpSp>
        <p:nvGrpSpPr>
          <p:cNvPr id="360544" name="Group 96"/>
          <p:cNvGrpSpPr>
            <a:grpSpLocks/>
          </p:cNvGrpSpPr>
          <p:nvPr/>
        </p:nvGrpSpPr>
        <p:grpSpPr bwMode="auto">
          <a:xfrm>
            <a:off x="1219200" y="4267200"/>
            <a:ext cx="4495800" cy="990600"/>
            <a:chOff x="1344" y="2880"/>
            <a:chExt cx="2832" cy="624"/>
          </a:xfrm>
        </p:grpSpPr>
        <p:sp>
          <p:nvSpPr>
            <p:cNvPr id="360525" name="Line 77"/>
            <p:cNvSpPr>
              <a:spLocks noChangeShapeType="1"/>
            </p:cNvSpPr>
            <p:nvPr/>
          </p:nvSpPr>
          <p:spPr bwMode="auto">
            <a:xfrm>
              <a:off x="1344" y="336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6" name="Oval 78"/>
            <p:cNvSpPr>
              <a:spLocks noChangeArrowheads="1"/>
            </p:cNvSpPr>
            <p:nvPr/>
          </p:nvSpPr>
          <p:spPr bwMode="auto">
            <a:xfrm>
              <a:off x="1968" y="3216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7" name="Line 79"/>
            <p:cNvSpPr>
              <a:spLocks noChangeShapeType="1"/>
            </p:cNvSpPr>
            <p:nvPr/>
          </p:nvSpPr>
          <p:spPr bwMode="auto">
            <a:xfrm>
              <a:off x="2256" y="336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28" name="Text Box 80"/>
            <p:cNvSpPr txBox="1">
              <a:spLocks noChangeArrowheads="1"/>
            </p:cNvSpPr>
            <p:nvPr/>
          </p:nvSpPr>
          <p:spPr bwMode="auto">
            <a:xfrm>
              <a:off x="1392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60529" name="Text Box 81"/>
            <p:cNvSpPr txBox="1">
              <a:spLocks noChangeArrowheads="1"/>
            </p:cNvSpPr>
            <p:nvPr/>
          </p:nvSpPr>
          <p:spPr bwMode="auto">
            <a:xfrm>
              <a:off x="2304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30" name="Text Box 82"/>
            <p:cNvSpPr txBox="1">
              <a:spLocks noChangeArrowheads="1"/>
            </p:cNvSpPr>
            <p:nvPr/>
          </p:nvSpPr>
          <p:spPr bwMode="auto">
            <a:xfrm>
              <a:off x="1968" y="326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360531" name="Line 83"/>
            <p:cNvSpPr>
              <a:spLocks noChangeShapeType="1"/>
            </p:cNvSpPr>
            <p:nvPr/>
          </p:nvSpPr>
          <p:spPr bwMode="auto">
            <a:xfrm>
              <a:off x="3168" y="3360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32" name="Text Box 84"/>
            <p:cNvSpPr txBox="1">
              <a:spLocks noChangeArrowheads="1"/>
            </p:cNvSpPr>
            <p:nvPr/>
          </p:nvSpPr>
          <p:spPr bwMode="auto">
            <a:xfrm>
              <a:off x="3168" y="316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other</a:t>
              </a:r>
            </a:p>
          </p:txBody>
        </p:sp>
        <p:grpSp>
          <p:nvGrpSpPr>
            <p:cNvPr id="360533" name="Group 85"/>
            <p:cNvGrpSpPr>
              <a:grpSpLocks/>
            </p:cNvGrpSpPr>
            <p:nvPr/>
          </p:nvGrpSpPr>
          <p:grpSpPr bwMode="auto">
            <a:xfrm>
              <a:off x="3696" y="3216"/>
              <a:ext cx="288" cy="288"/>
              <a:chOff x="3696" y="1152"/>
              <a:chExt cx="288" cy="288"/>
            </a:xfrm>
          </p:grpSpPr>
          <p:sp>
            <p:nvSpPr>
              <p:cNvPr id="360534" name="Oval 86"/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5" name="Oval 87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6" name="Text Box 88"/>
              <p:cNvSpPr txBox="1">
                <a:spLocks noChangeArrowheads="1"/>
              </p:cNvSpPr>
              <p:nvPr/>
            </p:nvSpPr>
            <p:spPr bwMode="auto">
              <a:xfrm>
                <a:off x="3696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27</a:t>
                </a:r>
              </a:p>
            </p:txBody>
          </p:sp>
        </p:grpSp>
        <p:grpSp>
          <p:nvGrpSpPr>
            <p:cNvPr id="360537" name="Group 89"/>
            <p:cNvGrpSpPr>
              <a:grpSpLocks/>
            </p:cNvGrpSpPr>
            <p:nvPr/>
          </p:nvGrpSpPr>
          <p:grpSpPr bwMode="auto">
            <a:xfrm>
              <a:off x="2880" y="3216"/>
              <a:ext cx="288" cy="288"/>
              <a:chOff x="2880" y="1152"/>
              <a:chExt cx="288" cy="288"/>
            </a:xfrm>
          </p:grpSpPr>
          <p:sp>
            <p:nvSpPr>
              <p:cNvPr id="360538" name="Oval 9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39" name="Text Box 91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26</a:t>
                </a:r>
              </a:p>
            </p:txBody>
          </p:sp>
          <p:cxnSp>
            <p:nvCxnSpPr>
              <p:cNvPr id="360540" name="AutoShape 92"/>
              <p:cNvCxnSpPr>
                <a:cxnSpLocks noChangeShapeType="1"/>
                <a:stCxn id="360538" idx="7"/>
                <a:endCxn id="360539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0541" name="Text Box 93"/>
            <p:cNvSpPr txBox="1">
              <a:spLocks noChangeArrowheads="1"/>
            </p:cNvSpPr>
            <p:nvPr/>
          </p:nvSpPr>
          <p:spPr bwMode="auto">
            <a:xfrm>
              <a:off x="2688" y="2880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    digit</a:t>
              </a:r>
            </a:p>
          </p:txBody>
        </p:sp>
        <p:sp>
          <p:nvSpPr>
            <p:cNvPr id="360543" name="Text Box 95"/>
            <p:cNvSpPr txBox="1">
              <a:spLocks noChangeArrowheads="1"/>
            </p:cNvSpPr>
            <p:nvPr/>
          </p:nvSpPr>
          <p:spPr bwMode="auto">
            <a:xfrm>
              <a:off x="3840" y="31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</p:grpSp>
      <p:grpSp>
        <p:nvGrpSpPr>
          <p:cNvPr id="360582" name="Group 134"/>
          <p:cNvGrpSpPr>
            <a:grpSpLocks/>
          </p:cNvGrpSpPr>
          <p:nvPr/>
        </p:nvGrpSpPr>
        <p:grpSpPr bwMode="auto">
          <a:xfrm>
            <a:off x="1219200" y="2895600"/>
            <a:ext cx="6781800" cy="990600"/>
            <a:chOff x="768" y="2016"/>
            <a:chExt cx="4272" cy="624"/>
          </a:xfrm>
        </p:grpSpPr>
        <p:sp>
          <p:nvSpPr>
            <p:cNvPr id="360546" name="Line 98"/>
            <p:cNvSpPr>
              <a:spLocks noChangeShapeType="1"/>
            </p:cNvSpPr>
            <p:nvPr/>
          </p:nvSpPr>
          <p:spPr bwMode="auto">
            <a:xfrm>
              <a:off x="768" y="249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49" name="Text Box 101"/>
            <p:cNvSpPr txBox="1">
              <a:spLocks noChangeArrowheads="1"/>
            </p:cNvSpPr>
            <p:nvPr/>
          </p:nvSpPr>
          <p:spPr bwMode="auto">
            <a:xfrm>
              <a:off x="816" y="230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start</a:t>
              </a:r>
            </a:p>
          </p:txBody>
        </p:sp>
        <p:sp>
          <p:nvSpPr>
            <p:cNvPr id="360547" name="Oval 99"/>
            <p:cNvSpPr>
              <a:spLocks noChangeArrowheads="1"/>
            </p:cNvSpPr>
            <p:nvPr/>
          </p:nvSpPr>
          <p:spPr bwMode="auto">
            <a:xfrm>
              <a:off x="1392" y="2352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48" name="Line 100"/>
            <p:cNvSpPr>
              <a:spLocks noChangeShapeType="1"/>
            </p:cNvSpPr>
            <p:nvPr/>
          </p:nvSpPr>
          <p:spPr bwMode="auto">
            <a:xfrm>
              <a:off x="1680" y="249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50" name="Text Box 102"/>
            <p:cNvSpPr txBox="1">
              <a:spLocks noChangeArrowheads="1"/>
            </p:cNvSpPr>
            <p:nvPr/>
          </p:nvSpPr>
          <p:spPr bwMode="auto">
            <a:xfrm>
              <a:off x="1728" y="2304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digit</a:t>
              </a:r>
            </a:p>
          </p:txBody>
        </p:sp>
        <p:sp>
          <p:nvSpPr>
            <p:cNvPr id="360551" name="Text Box 103"/>
            <p:cNvSpPr txBox="1">
              <a:spLocks noChangeArrowheads="1"/>
            </p:cNvSpPr>
            <p:nvPr/>
          </p:nvSpPr>
          <p:spPr bwMode="auto">
            <a:xfrm>
              <a:off x="1392" y="2400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20</a:t>
              </a:r>
            </a:p>
          </p:txBody>
        </p:sp>
        <p:sp>
          <p:nvSpPr>
            <p:cNvPr id="360563" name="Text Box 115"/>
            <p:cNvSpPr txBox="1">
              <a:spLocks noChangeArrowheads="1"/>
            </p:cNvSpPr>
            <p:nvPr/>
          </p:nvSpPr>
          <p:spPr bwMode="auto">
            <a:xfrm>
              <a:off x="2352" y="23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*</a:t>
              </a:r>
            </a:p>
          </p:txBody>
        </p:sp>
        <p:sp>
          <p:nvSpPr>
            <p:cNvPr id="360570" name="Line 122"/>
            <p:cNvSpPr>
              <a:spLocks noChangeShapeType="1"/>
            </p:cNvSpPr>
            <p:nvPr/>
          </p:nvSpPr>
          <p:spPr bwMode="auto">
            <a:xfrm>
              <a:off x="2592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571" name="Text Box 123"/>
            <p:cNvSpPr txBox="1">
              <a:spLocks noChangeArrowheads="1"/>
            </p:cNvSpPr>
            <p:nvPr/>
          </p:nvSpPr>
          <p:spPr bwMode="auto">
            <a:xfrm>
              <a:off x="2592" y="2304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.</a:t>
              </a:r>
            </a:p>
          </p:txBody>
        </p:sp>
        <p:grpSp>
          <p:nvGrpSpPr>
            <p:cNvPr id="360572" name="Group 124"/>
            <p:cNvGrpSpPr>
              <a:grpSpLocks/>
            </p:cNvGrpSpPr>
            <p:nvPr/>
          </p:nvGrpSpPr>
          <p:grpSpPr bwMode="auto">
            <a:xfrm>
              <a:off x="2304" y="2352"/>
              <a:ext cx="288" cy="288"/>
              <a:chOff x="2880" y="1152"/>
              <a:chExt cx="288" cy="288"/>
            </a:xfrm>
          </p:grpSpPr>
          <p:sp>
            <p:nvSpPr>
              <p:cNvPr id="360573" name="Oval 125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574" name="Text Box 126"/>
              <p:cNvSpPr txBox="1">
                <a:spLocks noChangeArrowheads="1"/>
              </p:cNvSpPr>
              <p:nvPr/>
            </p:nvSpPr>
            <p:spPr bwMode="auto">
              <a:xfrm>
                <a:off x="2880" y="1200"/>
                <a:ext cx="28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21</a:t>
                </a:r>
              </a:p>
            </p:txBody>
          </p:sp>
          <p:cxnSp>
            <p:nvCxnSpPr>
              <p:cNvPr id="360575" name="AutoShape 127"/>
              <p:cNvCxnSpPr>
                <a:cxnSpLocks noChangeShapeType="1"/>
                <a:stCxn id="360573" idx="7"/>
                <a:endCxn id="360574" idx="0"/>
              </p:cNvCxnSpPr>
              <p:nvPr/>
            </p:nvCxnSpPr>
            <p:spPr bwMode="auto">
              <a:xfrm rot="16200000" flipH="1" flipV="1">
                <a:off x="3072" y="1146"/>
                <a:ext cx="6" cy="102"/>
              </a:xfrm>
              <a:prstGeom prst="curvedConnector3">
                <a:avLst>
                  <a:gd name="adj1" fmla="val -3100005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0576" name="Text Box 128"/>
            <p:cNvSpPr txBox="1">
              <a:spLocks noChangeArrowheads="1"/>
            </p:cNvSpPr>
            <p:nvPr/>
          </p:nvSpPr>
          <p:spPr bwMode="auto">
            <a:xfrm>
              <a:off x="2112" y="2016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    digit</a:t>
              </a:r>
            </a:p>
          </p:txBody>
        </p:sp>
        <p:grpSp>
          <p:nvGrpSpPr>
            <p:cNvPr id="360581" name="Group 133"/>
            <p:cNvGrpSpPr>
              <a:grpSpLocks/>
            </p:cNvGrpSpPr>
            <p:nvPr/>
          </p:nvGrpSpPr>
          <p:grpSpPr bwMode="auto">
            <a:xfrm>
              <a:off x="2880" y="2016"/>
              <a:ext cx="2160" cy="624"/>
              <a:chOff x="3120" y="2016"/>
              <a:chExt cx="2160" cy="624"/>
            </a:xfrm>
          </p:grpSpPr>
          <p:grpSp>
            <p:nvGrpSpPr>
              <p:cNvPr id="360577" name="Group 129"/>
              <p:cNvGrpSpPr>
                <a:grpSpLocks/>
              </p:cNvGrpSpPr>
              <p:nvPr/>
            </p:nvGrpSpPr>
            <p:grpSpPr bwMode="auto">
              <a:xfrm>
                <a:off x="3888" y="2016"/>
                <a:ext cx="1248" cy="624"/>
                <a:chOff x="2160" y="2016"/>
                <a:chExt cx="1248" cy="624"/>
              </a:xfrm>
            </p:grpSpPr>
            <p:grpSp>
              <p:nvGrpSpPr>
                <p:cNvPr id="360554" name="Group 106"/>
                <p:cNvGrpSpPr>
                  <a:grpSpLocks/>
                </p:cNvGrpSpPr>
                <p:nvPr/>
              </p:nvGrpSpPr>
              <p:grpSpPr bwMode="auto">
                <a:xfrm>
                  <a:off x="3120" y="2352"/>
                  <a:ext cx="288" cy="288"/>
                  <a:chOff x="3696" y="1152"/>
                  <a:chExt cx="288" cy="288"/>
                </a:xfrm>
              </p:grpSpPr>
              <p:sp>
                <p:nvSpPr>
                  <p:cNvPr id="360555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152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56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1200"/>
                    <a:ext cx="192" cy="192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57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1200"/>
                    <a:ext cx="28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/>
                      <a:t>24</a:t>
                    </a:r>
                  </a:p>
                </p:txBody>
              </p:sp>
            </p:grpSp>
            <p:sp>
              <p:nvSpPr>
                <p:cNvPr id="360552" name="Line 104"/>
                <p:cNvSpPr>
                  <a:spLocks noChangeShapeType="1"/>
                </p:cNvSpPr>
                <p:nvPr/>
              </p:nvSpPr>
              <p:spPr bwMode="auto">
                <a:xfrm>
                  <a:off x="2592" y="2496"/>
                  <a:ext cx="52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5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592" y="2304"/>
                  <a:ext cx="4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other</a:t>
                  </a:r>
                </a:p>
              </p:txBody>
            </p:sp>
            <p:grpSp>
              <p:nvGrpSpPr>
                <p:cNvPr id="360558" name="Group 110"/>
                <p:cNvGrpSpPr>
                  <a:grpSpLocks/>
                </p:cNvGrpSpPr>
                <p:nvPr/>
              </p:nvGrpSpPr>
              <p:grpSpPr bwMode="auto">
                <a:xfrm>
                  <a:off x="2304" y="2352"/>
                  <a:ext cx="288" cy="288"/>
                  <a:chOff x="2880" y="1152"/>
                  <a:chExt cx="288" cy="288"/>
                </a:xfrm>
              </p:grpSpPr>
              <p:sp>
                <p:nvSpPr>
                  <p:cNvPr id="360559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152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560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1200"/>
                    <a:ext cx="28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600"/>
                      <a:t>23</a:t>
                    </a:r>
                  </a:p>
                </p:txBody>
              </p:sp>
              <p:cxnSp>
                <p:nvCxnSpPr>
                  <p:cNvPr id="360561" name="AutoShape 113"/>
                  <p:cNvCxnSpPr>
                    <a:cxnSpLocks noChangeShapeType="1"/>
                    <a:stCxn id="360559" idx="7"/>
                    <a:endCxn id="360560" idx="0"/>
                  </p:cNvCxnSpPr>
                  <p:nvPr/>
                </p:nvCxnSpPr>
                <p:spPr bwMode="auto">
                  <a:xfrm rot="16200000" flipH="1" flipV="1">
                    <a:off x="3072" y="1146"/>
                    <a:ext cx="6" cy="102"/>
                  </a:xfrm>
                  <a:prstGeom prst="curvedConnector3">
                    <a:avLst>
                      <a:gd name="adj1" fmla="val -3100005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6056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160" y="2016"/>
                  <a:ext cx="624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sz="1600"/>
                    <a:t>      digit</a:t>
                  </a:r>
                </a:p>
              </p:txBody>
            </p:sp>
          </p:grpSp>
          <p:grpSp>
            <p:nvGrpSpPr>
              <p:cNvPr id="360578" name="Group 130"/>
              <p:cNvGrpSpPr>
                <a:grpSpLocks/>
              </p:cNvGrpSpPr>
              <p:nvPr/>
            </p:nvGrpSpPr>
            <p:grpSpPr bwMode="auto">
              <a:xfrm>
                <a:off x="3120" y="2304"/>
                <a:ext cx="912" cy="336"/>
                <a:chOff x="2304" y="2304"/>
                <a:chExt cx="912" cy="336"/>
              </a:xfrm>
            </p:grpSpPr>
            <p:sp>
              <p:nvSpPr>
                <p:cNvPr id="360566" name="Oval 118"/>
                <p:cNvSpPr>
                  <a:spLocks noChangeArrowheads="1"/>
                </p:cNvSpPr>
                <p:nvPr/>
              </p:nvSpPr>
              <p:spPr bwMode="auto">
                <a:xfrm>
                  <a:off x="2304" y="2352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67" name="Line 119"/>
                <p:cNvSpPr>
                  <a:spLocks noChangeShapeType="1"/>
                </p:cNvSpPr>
                <p:nvPr/>
              </p:nvSpPr>
              <p:spPr bwMode="auto">
                <a:xfrm>
                  <a:off x="2592" y="2496"/>
                  <a:ext cx="62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0568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2640" y="2304"/>
                  <a:ext cx="4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digit</a:t>
                  </a:r>
                </a:p>
              </p:txBody>
            </p:sp>
            <p:sp>
              <p:nvSpPr>
                <p:cNvPr id="36056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304" y="2400"/>
                  <a:ext cx="2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/>
                    <a:t>22</a:t>
                  </a:r>
                </a:p>
              </p:txBody>
            </p:sp>
          </p:grpSp>
          <p:sp>
            <p:nvSpPr>
              <p:cNvPr id="360580" name="Text Box 132"/>
              <p:cNvSpPr txBox="1">
                <a:spLocks noChangeArrowheads="1"/>
              </p:cNvSpPr>
              <p:nvPr/>
            </p:nvSpPr>
            <p:spPr bwMode="auto">
              <a:xfrm>
                <a:off x="5040" y="230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*</a:t>
                </a:r>
              </a:p>
            </p:txBody>
          </p:sp>
        </p:grpSp>
      </p:grpSp>
      <p:sp>
        <p:nvSpPr>
          <p:cNvPr id="360583" name="Text Box 135"/>
          <p:cNvSpPr txBox="1">
            <a:spLocks noChangeArrowheads="1"/>
          </p:cNvSpPr>
          <p:nvPr/>
        </p:nvSpPr>
        <p:spPr bwMode="auto">
          <a:xfrm>
            <a:off x="533400" y="5541386"/>
            <a:ext cx="792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Questions:   Is ordering important for unsigned #s ?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                     Why are there no TDs for  </a:t>
            </a:r>
            <a:r>
              <a:rPr lang="en-US" sz="2400" dirty="0">
                <a:latin typeface="Courier New" pitchFamily="49" charset="0"/>
              </a:rPr>
              <a:t>then, else, if </a:t>
            </a:r>
            <a:r>
              <a:rPr lang="en-US" sz="2400" dirty="0"/>
              <a:t>?</a:t>
            </a:r>
          </a:p>
        </p:txBody>
      </p:sp>
      <p:sp>
        <p:nvSpPr>
          <p:cNvPr id="360584" name="Text Box 136"/>
          <p:cNvSpPr txBox="1">
            <a:spLocks noChangeArrowheads="1"/>
          </p:cNvSpPr>
          <p:nvPr/>
        </p:nvSpPr>
        <p:spPr bwMode="auto">
          <a:xfrm>
            <a:off x="5486400" y="40386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return(num, install_num())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1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 err="1"/>
              <a:t>Kleene</a:t>
            </a:r>
            <a:r>
              <a:rPr lang="en-US" sz="4400" b="1" dirty="0"/>
              <a:t> closure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3541"/>
            <a:ext cx="8382000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708525" y="1027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819400" y="1351685"/>
            <a:ext cx="5221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3333FF"/>
                </a:solidFill>
              </a:rPr>
              <a:t>L</a:t>
            </a:r>
            <a:r>
              <a:rPr lang="en-US" b="1" baseline="30000" dirty="0">
                <a:solidFill>
                  <a:srgbClr val="3333FF"/>
                </a:solidFill>
              </a:rPr>
              <a:t>*</a:t>
            </a:r>
            <a:r>
              <a:rPr lang="en-US" b="1" dirty="0">
                <a:solidFill>
                  <a:srgbClr val="3333FF"/>
                </a:solidFill>
              </a:rPr>
              <a:t> denotes “zero or more concatenations of” 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5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/>
              <a:t>QUESTION 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7315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b="1" dirty="0"/>
              <a:t>What would the transition diagram (TD) for strings containing each vowel, in their strict lexicographical order, look like?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b="1"/>
              <a:t>Answer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676400" y="1524000"/>
            <a:ext cx="6629400" cy="1066800"/>
            <a:chOff x="816" y="960"/>
            <a:chExt cx="4176" cy="672"/>
          </a:xfrm>
        </p:grpSpPr>
        <p:sp>
          <p:nvSpPr>
            <p:cNvPr id="32818" name="Text Box 4"/>
            <p:cNvSpPr txBox="1">
              <a:spLocks noChangeArrowheads="1"/>
            </p:cNvSpPr>
            <p:nvPr/>
          </p:nvSpPr>
          <p:spPr bwMode="auto">
            <a:xfrm>
              <a:off x="864" y="1008"/>
              <a:ext cx="408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cons  </a:t>
              </a: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  B | C | D | F | G | H | J | … | N | P | … | T | V | .. | Z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string  cons* A cons* E cons* I cons* O cons* U cons*</a:t>
              </a:r>
            </a:p>
          </p:txBody>
        </p:sp>
        <p:sp>
          <p:nvSpPr>
            <p:cNvPr id="32819" name="Rectangle 5"/>
            <p:cNvSpPr>
              <a:spLocks noChangeArrowheads="1"/>
            </p:cNvSpPr>
            <p:nvPr/>
          </p:nvSpPr>
          <p:spPr bwMode="auto">
            <a:xfrm>
              <a:off x="816" y="960"/>
              <a:ext cx="4176" cy="6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2" name="Line 6"/>
          <p:cNvSpPr>
            <a:spLocks noChangeShapeType="1"/>
          </p:cNvSpPr>
          <p:nvPr/>
        </p:nvSpPr>
        <p:spPr bwMode="auto">
          <a:xfrm>
            <a:off x="800100" y="4038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3" name="Group 7"/>
          <p:cNvGrpSpPr>
            <a:grpSpLocks/>
          </p:cNvGrpSpPr>
          <p:nvPr/>
        </p:nvGrpSpPr>
        <p:grpSpPr bwMode="auto">
          <a:xfrm>
            <a:off x="1485900" y="3276600"/>
            <a:ext cx="6553200" cy="990600"/>
            <a:chOff x="1056" y="2064"/>
            <a:chExt cx="4128" cy="624"/>
          </a:xfrm>
        </p:grpSpPr>
        <p:grpSp>
          <p:nvGrpSpPr>
            <p:cNvPr id="32785" name="Group 8"/>
            <p:cNvGrpSpPr>
              <a:grpSpLocks/>
            </p:cNvGrpSpPr>
            <p:nvPr/>
          </p:nvGrpSpPr>
          <p:grpSpPr bwMode="auto">
            <a:xfrm>
              <a:off x="4896" y="2400"/>
              <a:ext cx="288" cy="288"/>
              <a:chOff x="1824" y="2832"/>
              <a:chExt cx="288" cy="288"/>
            </a:xfrm>
          </p:grpSpPr>
          <p:sp>
            <p:nvSpPr>
              <p:cNvPr id="32816" name="Oval 9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Oval 10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192" cy="1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6" name="Oval 11"/>
            <p:cNvSpPr>
              <a:spLocks noChangeArrowheads="1"/>
            </p:cNvSpPr>
            <p:nvPr/>
          </p:nvSpPr>
          <p:spPr bwMode="auto">
            <a:xfrm>
              <a:off x="3984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Oval 12"/>
            <p:cNvSpPr>
              <a:spLocks noChangeArrowheads="1"/>
            </p:cNvSpPr>
            <p:nvPr/>
          </p:nvSpPr>
          <p:spPr bwMode="auto">
            <a:xfrm>
              <a:off x="3408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Oval 13"/>
            <p:cNvSpPr>
              <a:spLocks noChangeArrowheads="1"/>
            </p:cNvSpPr>
            <p:nvPr/>
          </p:nvSpPr>
          <p:spPr bwMode="auto">
            <a:xfrm>
              <a:off x="2832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Oval 14"/>
            <p:cNvSpPr>
              <a:spLocks noChangeArrowheads="1"/>
            </p:cNvSpPr>
            <p:nvPr/>
          </p:nvSpPr>
          <p:spPr bwMode="auto">
            <a:xfrm>
              <a:off x="2256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Oval 15"/>
            <p:cNvSpPr>
              <a:spLocks noChangeArrowheads="1"/>
            </p:cNvSpPr>
            <p:nvPr/>
          </p:nvSpPr>
          <p:spPr bwMode="auto">
            <a:xfrm>
              <a:off x="1680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Oval 16"/>
            <p:cNvSpPr>
              <a:spLocks noChangeArrowheads="1"/>
            </p:cNvSpPr>
            <p:nvPr/>
          </p:nvSpPr>
          <p:spPr bwMode="auto">
            <a:xfrm>
              <a:off x="1104" y="240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17"/>
            <p:cNvSpPr>
              <a:spLocks noChangeShapeType="1"/>
            </p:cNvSpPr>
            <p:nvPr/>
          </p:nvSpPr>
          <p:spPr bwMode="auto">
            <a:xfrm>
              <a:off x="1392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Line 18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Line 19"/>
            <p:cNvSpPr>
              <a:spLocks noChangeShapeType="1"/>
            </p:cNvSpPr>
            <p:nvPr/>
          </p:nvSpPr>
          <p:spPr bwMode="auto">
            <a:xfrm>
              <a:off x="2544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21"/>
            <p:cNvSpPr>
              <a:spLocks noChangeShapeType="1"/>
            </p:cNvSpPr>
            <p:nvPr/>
          </p:nvSpPr>
          <p:spPr bwMode="auto">
            <a:xfrm>
              <a:off x="3696" y="254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22"/>
            <p:cNvSpPr>
              <a:spLocks noChangeShapeType="1"/>
            </p:cNvSpPr>
            <p:nvPr/>
          </p:nvSpPr>
          <p:spPr bwMode="auto">
            <a:xfrm>
              <a:off x="4272" y="254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Text Box 23"/>
            <p:cNvSpPr txBox="1">
              <a:spLocks noChangeArrowheads="1"/>
            </p:cNvSpPr>
            <p:nvPr/>
          </p:nvSpPr>
          <p:spPr bwMode="auto">
            <a:xfrm>
              <a:off x="4320" y="2352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other</a:t>
              </a:r>
            </a:p>
          </p:txBody>
        </p:sp>
        <p:sp>
          <p:nvSpPr>
            <p:cNvPr id="32799" name="Text Box 24"/>
            <p:cNvSpPr txBox="1">
              <a:spLocks noChangeArrowheads="1"/>
            </p:cNvSpPr>
            <p:nvPr/>
          </p:nvSpPr>
          <p:spPr bwMode="auto">
            <a:xfrm>
              <a:off x="3744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32800" name="Text Box 25"/>
            <p:cNvSpPr txBox="1">
              <a:spLocks noChangeArrowheads="1"/>
            </p:cNvSpPr>
            <p:nvPr/>
          </p:nvSpPr>
          <p:spPr bwMode="auto">
            <a:xfrm>
              <a:off x="3120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2801" name="Text Box 26"/>
            <p:cNvSpPr txBox="1">
              <a:spLocks noChangeArrowheads="1"/>
            </p:cNvSpPr>
            <p:nvPr/>
          </p:nvSpPr>
          <p:spPr bwMode="auto">
            <a:xfrm>
              <a:off x="2592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802" name="Text Box 27"/>
            <p:cNvSpPr txBox="1">
              <a:spLocks noChangeArrowheads="1"/>
            </p:cNvSpPr>
            <p:nvPr/>
          </p:nvSpPr>
          <p:spPr bwMode="auto">
            <a:xfrm>
              <a:off x="2016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2803" name="Text Box 28"/>
            <p:cNvSpPr txBox="1">
              <a:spLocks noChangeArrowheads="1"/>
            </p:cNvSpPr>
            <p:nvPr/>
          </p:nvSpPr>
          <p:spPr bwMode="auto">
            <a:xfrm>
              <a:off x="1440" y="235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2804" name="AutoShape 29"/>
            <p:cNvCxnSpPr>
              <a:cxnSpLocks noChangeShapeType="1"/>
              <a:stCxn id="32791" idx="7"/>
              <a:endCxn id="32791" idx="1"/>
            </p:cNvCxnSpPr>
            <p:nvPr/>
          </p:nvCxnSpPr>
          <p:spPr bwMode="auto">
            <a:xfrm rot="-5400000" flipH="1" flipV="1">
              <a:off x="1247" y="2341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5" name="AutoShape 30"/>
            <p:cNvCxnSpPr>
              <a:cxnSpLocks noChangeShapeType="1"/>
            </p:cNvCxnSpPr>
            <p:nvPr/>
          </p:nvCxnSpPr>
          <p:spPr bwMode="auto">
            <a:xfrm rot="-5400000" flipH="1" flipV="1">
              <a:off x="1829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6" name="AutoShape 31"/>
            <p:cNvCxnSpPr>
              <a:cxnSpLocks noChangeShapeType="1"/>
            </p:cNvCxnSpPr>
            <p:nvPr/>
          </p:nvCxnSpPr>
          <p:spPr bwMode="auto">
            <a:xfrm rot="-5400000" flipH="1" flipV="1">
              <a:off x="2405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7" name="AutoShape 32"/>
            <p:cNvCxnSpPr>
              <a:cxnSpLocks noChangeShapeType="1"/>
            </p:cNvCxnSpPr>
            <p:nvPr/>
          </p:nvCxnSpPr>
          <p:spPr bwMode="auto">
            <a:xfrm rot="-5400000" flipH="1" flipV="1">
              <a:off x="2981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8" name="AutoShape 33"/>
            <p:cNvCxnSpPr>
              <a:cxnSpLocks noChangeShapeType="1"/>
            </p:cNvCxnSpPr>
            <p:nvPr/>
          </p:nvCxnSpPr>
          <p:spPr bwMode="auto">
            <a:xfrm rot="-5400000" flipH="1" flipV="1">
              <a:off x="3557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9" name="AutoShape 34"/>
            <p:cNvCxnSpPr>
              <a:cxnSpLocks noChangeShapeType="1"/>
            </p:cNvCxnSpPr>
            <p:nvPr/>
          </p:nvCxnSpPr>
          <p:spPr bwMode="auto">
            <a:xfrm rot="-5400000" flipH="1" flipV="1">
              <a:off x="4133" y="2347"/>
              <a:ext cx="1" cy="204"/>
            </a:xfrm>
            <a:prstGeom prst="curvedConnector3">
              <a:avLst>
                <a:gd name="adj1" fmla="val -18600009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10" name="Text Box 35"/>
            <p:cNvSpPr txBox="1">
              <a:spLocks noChangeArrowheads="1"/>
            </p:cNvSpPr>
            <p:nvPr/>
          </p:nvSpPr>
          <p:spPr bwMode="auto">
            <a:xfrm>
              <a:off x="3936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1" name="Text Box 36"/>
            <p:cNvSpPr txBox="1">
              <a:spLocks noChangeArrowheads="1"/>
            </p:cNvSpPr>
            <p:nvPr/>
          </p:nvSpPr>
          <p:spPr bwMode="auto">
            <a:xfrm>
              <a:off x="3360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2" name="Text Box 37"/>
            <p:cNvSpPr txBox="1">
              <a:spLocks noChangeArrowheads="1"/>
            </p:cNvSpPr>
            <p:nvPr/>
          </p:nvSpPr>
          <p:spPr bwMode="auto">
            <a:xfrm>
              <a:off x="2784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3" name="Text Box 38"/>
            <p:cNvSpPr txBox="1">
              <a:spLocks noChangeArrowheads="1"/>
            </p:cNvSpPr>
            <p:nvPr/>
          </p:nvSpPr>
          <p:spPr bwMode="auto">
            <a:xfrm>
              <a:off x="2208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4" name="Text Box 39"/>
            <p:cNvSpPr txBox="1">
              <a:spLocks noChangeArrowheads="1"/>
            </p:cNvSpPr>
            <p:nvPr/>
          </p:nvSpPr>
          <p:spPr bwMode="auto">
            <a:xfrm>
              <a:off x="1632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  <p:sp>
          <p:nvSpPr>
            <p:cNvPr id="32815" name="Text Box 40"/>
            <p:cNvSpPr txBox="1">
              <a:spLocks noChangeArrowheads="1"/>
            </p:cNvSpPr>
            <p:nvPr/>
          </p:nvSpPr>
          <p:spPr bwMode="auto">
            <a:xfrm>
              <a:off x="1056" y="2064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cons</a:t>
              </a:r>
            </a:p>
          </p:txBody>
        </p:sp>
      </p:grpSp>
      <p:sp>
        <p:nvSpPr>
          <p:cNvPr id="32774" name="Text Box 41"/>
          <p:cNvSpPr txBox="1">
            <a:spLocks noChangeArrowheads="1"/>
          </p:cNvSpPr>
          <p:nvPr/>
        </p:nvSpPr>
        <p:spPr bwMode="auto">
          <a:xfrm>
            <a:off x="723900" y="3733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start</a:t>
            </a:r>
          </a:p>
        </p:txBody>
      </p:sp>
      <p:grpSp>
        <p:nvGrpSpPr>
          <p:cNvPr id="32775" name="Group 42"/>
          <p:cNvGrpSpPr>
            <a:grpSpLocks/>
          </p:cNvGrpSpPr>
          <p:nvPr/>
        </p:nvGrpSpPr>
        <p:grpSpPr bwMode="auto">
          <a:xfrm>
            <a:off x="3848100" y="5257800"/>
            <a:ext cx="838200" cy="609600"/>
            <a:chOff x="2736" y="3312"/>
            <a:chExt cx="528" cy="384"/>
          </a:xfrm>
        </p:grpSpPr>
        <p:sp>
          <p:nvSpPr>
            <p:cNvPr id="32783" name="Oval 43"/>
            <p:cNvSpPr>
              <a:spLocks noChangeArrowheads="1"/>
            </p:cNvSpPr>
            <p:nvPr/>
          </p:nvSpPr>
          <p:spPr bwMode="auto">
            <a:xfrm>
              <a:off x="2784" y="3312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4" name="Text Box 44"/>
            <p:cNvSpPr txBox="1">
              <a:spLocks noChangeArrowheads="1"/>
            </p:cNvSpPr>
            <p:nvPr/>
          </p:nvSpPr>
          <p:spPr bwMode="auto">
            <a:xfrm>
              <a:off x="2736" y="336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latin typeface="Times New Roman" pitchFamily="18" charset="0"/>
                </a:rPr>
                <a:t>error</a:t>
              </a:r>
            </a:p>
          </p:txBody>
        </p:sp>
      </p:grpSp>
      <p:sp>
        <p:nvSpPr>
          <p:cNvPr id="32776" name="Line 45"/>
          <p:cNvSpPr>
            <a:spLocks noChangeShapeType="1"/>
          </p:cNvSpPr>
          <p:nvPr/>
        </p:nvSpPr>
        <p:spPr bwMode="auto">
          <a:xfrm>
            <a:off x="1790700" y="4267200"/>
            <a:ext cx="21336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46"/>
          <p:cNvSpPr>
            <a:spLocks noChangeShapeType="1"/>
          </p:cNvSpPr>
          <p:nvPr/>
        </p:nvSpPr>
        <p:spPr bwMode="auto">
          <a:xfrm>
            <a:off x="2781300" y="4267200"/>
            <a:ext cx="1219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47"/>
          <p:cNvSpPr>
            <a:spLocks noChangeShapeType="1"/>
          </p:cNvSpPr>
          <p:nvPr/>
        </p:nvSpPr>
        <p:spPr bwMode="auto">
          <a:xfrm>
            <a:off x="3619500" y="4267200"/>
            <a:ext cx="457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48"/>
          <p:cNvSpPr>
            <a:spLocks noChangeShapeType="1"/>
          </p:cNvSpPr>
          <p:nvPr/>
        </p:nvSpPr>
        <p:spPr bwMode="auto">
          <a:xfrm flipH="1">
            <a:off x="4305300" y="42672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49"/>
          <p:cNvSpPr>
            <a:spLocks noChangeShapeType="1"/>
          </p:cNvSpPr>
          <p:nvPr/>
        </p:nvSpPr>
        <p:spPr bwMode="auto">
          <a:xfrm flipH="1">
            <a:off x="4457700" y="4267200"/>
            <a:ext cx="9906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50"/>
          <p:cNvSpPr txBox="1">
            <a:spLocks noChangeArrowheads="1"/>
          </p:cNvSpPr>
          <p:nvPr/>
        </p:nvSpPr>
        <p:spPr bwMode="auto">
          <a:xfrm>
            <a:off x="7429500" y="4343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accept</a:t>
            </a:r>
          </a:p>
        </p:txBody>
      </p:sp>
      <p:sp>
        <p:nvSpPr>
          <p:cNvPr id="32782" name="Text Box 51"/>
          <p:cNvSpPr txBox="1">
            <a:spLocks noChangeArrowheads="1"/>
          </p:cNvSpPr>
          <p:nvPr/>
        </p:nvSpPr>
        <p:spPr bwMode="auto">
          <a:xfrm>
            <a:off x="5029200" y="5257800"/>
            <a:ext cx="342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</a:rPr>
              <a:t>Note:  The error path is taken if the character is other than a cons or the vowel in the </a:t>
            </a:r>
            <a:r>
              <a:rPr lang="en-US" sz="2000" b="1" dirty="0" err="1">
                <a:solidFill>
                  <a:srgbClr val="FF3300"/>
                </a:solidFill>
                <a:latin typeface="Times New Roman" pitchFamily="18" charset="0"/>
              </a:rPr>
              <a:t>lex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</a:rPr>
              <a:t> order.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6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419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/>
              <a:t>Capturing Multiple Tokens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38795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</a:rPr>
              <a:t>Capturing keyword “begin”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3733800"/>
            <a:ext cx="3621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Capturing variable names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066800" y="5562600"/>
            <a:ext cx="583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00B050"/>
                </a:solidFill>
                <a:latin typeface="Times New Roman" pitchFamily="18" charset="0"/>
              </a:rPr>
              <a:t>What if both need to happen at the same time?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152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28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3048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3810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609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190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2667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429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4191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4953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571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18288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2667000" y="2514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3429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4191000" y="2514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4953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n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562600" y="25146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5776913" y="3546475"/>
            <a:ext cx="25860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</a:rPr>
              <a:t>WS – white space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A – alphabetic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AN – alphanumeric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3048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2286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1524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1905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Freeform 31"/>
          <p:cNvSpPr>
            <a:spLocks/>
          </p:cNvSpPr>
          <p:nvPr/>
        </p:nvSpPr>
        <p:spPr bwMode="auto">
          <a:xfrm>
            <a:off x="2362200" y="4876800"/>
            <a:ext cx="228600" cy="304800"/>
          </a:xfrm>
          <a:custGeom>
            <a:avLst/>
            <a:gdLst>
              <a:gd name="T0" fmla="*/ 0 w 144"/>
              <a:gd name="T1" fmla="*/ 0 h 192"/>
              <a:gd name="T2" fmla="*/ 48 w 144"/>
              <a:gd name="T3" fmla="*/ 192 h 192"/>
              <a:gd name="T4" fmla="*/ 144 w 144"/>
              <a:gd name="T5" fmla="*/ 0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96"/>
                  <a:pt x="24" y="192"/>
                  <a:pt x="48" y="192"/>
                </a:cubicBezTo>
                <a:cubicBezTo>
                  <a:pt x="72" y="192"/>
                  <a:pt x="128" y="3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1855788" y="42322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2422525" y="4876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2500313" y="42322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3827" name="Oval 35"/>
          <p:cNvSpPr>
            <a:spLocks noChangeAspect="1" noChangeArrowheads="1"/>
          </p:cNvSpPr>
          <p:nvPr/>
        </p:nvSpPr>
        <p:spPr bwMode="auto">
          <a:xfrm>
            <a:off x="6124575" y="2771775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Oval 36"/>
          <p:cNvSpPr>
            <a:spLocks noChangeAspect="1" noChangeArrowheads="1"/>
          </p:cNvSpPr>
          <p:nvPr/>
        </p:nvSpPr>
        <p:spPr bwMode="auto">
          <a:xfrm>
            <a:off x="3076575" y="4524375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1128713" y="2924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882650" y="2563813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1128713" y="46878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882650" y="4327525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9163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/>
              <a:t>Capturing Multiple Tokens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152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228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048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810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6096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53340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190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2667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429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4191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4953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7150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18288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667000" y="2514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3429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4191000" y="25146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4953000" y="251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n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5562600" y="25146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5776913" y="3546475"/>
            <a:ext cx="25860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WS – white space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A – alphabetic</a:t>
            </a:r>
          </a:p>
          <a:p>
            <a:pPr eaLnBrk="1" hangingPunct="1"/>
            <a:r>
              <a:rPr lang="en-US" sz="2400">
                <a:latin typeface="Times New Roman" pitchFamily="18" charset="0"/>
              </a:rPr>
              <a:t>AN – alphanumeric</a:t>
            </a:r>
          </a:p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32766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2286000" y="3733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Freeform 25"/>
          <p:cNvSpPr>
            <a:spLocks/>
          </p:cNvSpPr>
          <p:nvPr/>
        </p:nvSpPr>
        <p:spPr bwMode="auto">
          <a:xfrm>
            <a:off x="2362200" y="4114800"/>
            <a:ext cx="228600" cy="304800"/>
          </a:xfrm>
          <a:custGeom>
            <a:avLst/>
            <a:gdLst>
              <a:gd name="T0" fmla="*/ 0 w 144"/>
              <a:gd name="T1" fmla="*/ 0 h 192"/>
              <a:gd name="T2" fmla="*/ 48 w 144"/>
              <a:gd name="T3" fmla="*/ 192 h 192"/>
              <a:gd name="T4" fmla="*/ 144 w 144"/>
              <a:gd name="T5" fmla="*/ 0 h 192"/>
              <a:gd name="T6" fmla="*/ 0 60000 65536"/>
              <a:gd name="T7" fmla="*/ 0 60000 65536"/>
              <a:gd name="T8" fmla="*/ 0 60000 65536"/>
              <a:gd name="T9" fmla="*/ 0 w 144"/>
              <a:gd name="T10" fmla="*/ 0 h 192"/>
              <a:gd name="T11" fmla="*/ 144 w 1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92">
                <a:moveTo>
                  <a:pt x="0" y="0"/>
                </a:moveTo>
                <a:cubicBezTo>
                  <a:pt x="12" y="96"/>
                  <a:pt x="24" y="192"/>
                  <a:pt x="48" y="192"/>
                </a:cubicBezTo>
                <a:cubicBezTo>
                  <a:pt x="72" y="192"/>
                  <a:pt x="128" y="3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1524000" y="32766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A-b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1752600" y="41148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2590800" y="42672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WS</a:t>
            </a:r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1828800" y="3124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25146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H="1">
            <a:off x="2590800" y="3124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flipH="1">
            <a:off x="2667000" y="3048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flipH="1">
            <a:off x="2667000" y="3124200"/>
            <a:ext cx="1981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 flipH="1">
            <a:off x="2667000" y="3048000"/>
            <a:ext cx="2743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2590800" y="4114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3200400" y="3657600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AN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609600" y="5181600"/>
            <a:ext cx="792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Machine is much more complicated – just for these two tokens!</a:t>
            </a:r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2590800" y="30480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3276600" y="31242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 flipH="1">
            <a:off x="3505200" y="31242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 flipH="1">
            <a:off x="3657600" y="31242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 flipH="1">
            <a:off x="3657600" y="3124200"/>
            <a:ext cx="1828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Oval 43"/>
          <p:cNvSpPr>
            <a:spLocks noChangeAspect="1" noChangeArrowheads="1"/>
          </p:cNvSpPr>
          <p:nvPr/>
        </p:nvSpPr>
        <p:spPr bwMode="auto">
          <a:xfrm>
            <a:off x="3303588" y="4300538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Oval 44"/>
          <p:cNvSpPr>
            <a:spLocks noChangeAspect="1" noChangeArrowheads="1"/>
          </p:cNvSpPr>
          <p:nvPr/>
        </p:nvSpPr>
        <p:spPr bwMode="auto">
          <a:xfrm>
            <a:off x="6129338" y="2770188"/>
            <a:ext cx="320675" cy="320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1128713" y="2924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882650" y="2563813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Times New Roman" pitchFamily="18" charset="0"/>
              </a:rPr>
              <a:t>start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7382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/>
              <a:t>Finite State Automata (FSAs)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077200" cy="5715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/>
              <a:t>“Finite State Machines”, “Finite Automata”, “FA”</a:t>
            </a:r>
          </a:p>
          <a:p>
            <a:pPr eaLnBrk="1" hangingPunct="1"/>
            <a:r>
              <a:rPr lang="en-US" sz="2800" dirty="0"/>
              <a:t>A </a:t>
            </a:r>
            <a:r>
              <a:rPr lang="en-US" sz="2800" i="1" dirty="0">
                <a:solidFill>
                  <a:srgbClr val="C00000"/>
                </a:solidFill>
              </a:rPr>
              <a:t>recognizer</a:t>
            </a:r>
            <a:r>
              <a:rPr lang="en-US" sz="2800" i="1" dirty="0"/>
              <a:t> </a:t>
            </a:r>
            <a:r>
              <a:rPr lang="en-US" sz="2800" dirty="0"/>
              <a:t>for a language is a program that takes as input a string x and answers “yes” if x is a sentence of the language and “no” otherwise.</a:t>
            </a:r>
          </a:p>
          <a:p>
            <a:pPr lvl="1" eaLnBrk="1" hangingPunct="1"/>
            <a:r>
              <a:rPr lang="en-US" sz="2800" dirty="0"/>
              <a:t>The regular expression is compiled into a recognizer by constructing a </a:t>
            </a:r>
            <a:r>
              <a:rPr lang="en-US" sz="2800" dirty="0">
                <a:solidFill>
                  <a:srgbClr val="C00000"/>
                </a:solidFill>
              </a:rPr>
              <a:t>generalized transition diagram </a:t>
            </a:r>
            <a:r>
              <a:rPr lang="en-US" sz="2800" dirty="0"/>
              <a:t>called a </a:t>
            </a:r>
            <a:r>
              <a:rPr lang="en-US" sz="2800" dirty="0">
                <a:solidFill>
                  <a:srgbClr val="7030A0"/>
                </a:solidFill>
              </a:rPr>
              <a:t>finite automaton</a:t>
            </a:r>
            <a:r>
              <a:rPr lang="en-US" sz="2800" dirty="0"/>
              <a:t>.</a:t>
            </a:r>
          </a:p>
          <a:p>
            <a:pPr eaLnBrk="1" hangingPunct="1"/>
            <a:r>
              <a:rPr lang="en-US" sz="2800" dirty="0"/>
              <a:t>Each state is labeled with a state name</a:t>
            </a:r>
          </a:p>
          <a:p>
            <a:pPr eaLnBrk="1" hangingPunct="1"/>
            <a:r>
              <a:rPr lang="en-US" sz="2800" dirty="0"/>
              <a:t>Directed edges, labeled with symbols</a:t>
            </a:r>
          </a:p>
          <a:p>
            <a:pPr eaLnBrk="1" hangingPunct="1"/>
            <a:r>
              <a:rPr lang="en-US" sz="2800" dirty="0">
                <a:solidFill>
                  <a:srgbClr val="0070C0"/>
                </a:solidFill>
              </a:rPr>
              <a:t>Two types</a:t>
            </a:r>
          </a:p>
          <a:p>
            <a:pPr lvl="1" eaLnBrk="1" hangingPunct="1"/>
            <a:r>
              <a:rPr lang="en-US" sz="2800" dirty="0"/>
              <a:t>Deterministic (DFA)</a:t>
            </a:r>
          </a:p>
          <a:p>
            <a:pPr lvl="1" eaLnBrk="1" hangingPunct="1"/>
            <a:r>
              <a:rPr lang="en-US" sz="2800" dirty="0"/>
              <a:t>Non-deterministic (NFA)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74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05800" cy="838200"/>
          </a:xfrm>
        </p:spPr>
        <p:txBody>
          <a:bodyPr/>
          <a:lstStyle/>
          <a:p>
            <a:pPr eaLnBrk="1" hangingPunct="1"/>
            <a:r>
              <a:rPr lang="en-US" sz="4000" b="1" dirty="0"/>
              <a:t>Nondeterministic Finite Automata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8600" y="1066800"/>
            <a:ext cx="80851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A </a:t>
            </a:r>
            <a:r>
              <a:rPr lang="en-US" sz="2800" b="1" dirty="0"/>
              <a:t>nondeterministic finite automaton</a:t>
            </a:r>
            <a:r>
              <a:rPr lang="en-US" sz="2800" dirty="0"/>
              <a:t> (NFA) is a mathematical model that consists of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70C0"/>
                </a:solidFill>
              </a:rPr>
              <a:t>states</a:t>
            </a:r>
            <a:r>
              <a:rPr lang="en-US" sz="2800" dirty="0"/>
              <a:t> 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</a:t>
            </a:r>
            <a:r>
              <a:rPr lang="en-US" sz="2800" dirty="0">
                <a:solidFill>
                  <a:srgbClr val="00B050"/>
                </a:solidFill>
              </a:rPr>
              <a:t>input symbols </a:t>
            </a:r>
            <a:r>
              <a:rPr lang="en-US" sz="2800" dirty="0">
                <a:latin typeface="Symbol" pitchFamily="18" charset="2"/>
              </a:rPr>
              <a:t>S</a:t>
            </a:r>
            <a:endParaRPr lang="en-US" sz="2800" b="1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B0F0"/>
                </a:solidFill>
              </a:rPr>
              <a:t>transition function </a:t>
            </a:r>
            <a:r>
              <a:rPr lang="en-US" sz="2800" dirty="0"/>
              <a:t>that maps state/symbol pairs to a set of states</a:t>
            </a:r>
            <a:endParaRPr lang="en-US" sz="2800" b="1" dirty="0">
              <a:sym typeface="Wingdings" pitchFamily="2" charset="2"/>
            </a:endParaRP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special state s</a:t>
            </a:r>
            <a:r>
              <a:rPr lang="en-US" sz="2800" baseline="-25000" dirty="0"/>
              <a:t>0</a:t>
            </a:r>
            <a:r>
              <a:rPr lang="en-US" sz="2800" dirty="0"/>
              <a:t> called the </a:t>
            </a:r>
            <a:r>
              <a:rPr lang="en-US" sz="2800" dirty="0">
                <a:solidFill>
                  <a:schemeClr val="accent1"/>
                </a:solidFill>
              </a:rPr>
              <a:t>start state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Tx/>
              <a:buAutoNum type="arabicPeriod"/>
            </a:pPr>
            <a:r>
              <a:rPr lang="en-US" sz="2800" dirty="0"/>
              <a:t>A set of states F (subset of S) of </a:t>
            </a:r>
            <a:r>
              <a:rPr lang="en-US" sz="2800" dirty="0">
                <a:solidFill>
                  <a:srgbClr val="FF0000"/>
                </a:solidFill>
              </a:rPr>
              <a:t>final states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endParaRPr lang="en-US" sz="2800" dirty="0"/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INPUT: string</a:t>
            </a:r>
          </a:p>
          <a:p>
            <a:pPr marL="1066800" lvl="1" indent="-609600"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</a:pPr>
            <a:r>
              <a:rPr lang="en-US" sz="2800" dirty="0"/>
              <a:t>OUTPUT: yes or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9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971" y="762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/>
              <a:t>Example – NFA  : (</a:t>
            </a:r>
            <a:r>
              <a:rPr lang="en-US" sz="4000" b="1" dirty="0" err="1"/>
              <a:t>a|b</a:t>
            </a:r>
            <a:r>
              <a:rPr lang="en-US" sz="4000" b="1" dirty="0"/>
              <a:t>)*</a:t>
            </a:r>
            <a:r>
              <a:rPr lang="en-US" sz="4000" b="1" dirty="0" err="1"/>
              <a:t>abb</a:t>
            </a:r>
            <a:endParaRPr lang="en-US" sz="4000" b="1" dirty="0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21871" y="1494744"/>
            <a:ext cx="20574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 = { 0, 1, 2,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 baseline="-25000">
                <a:latin typeface="Times New Roman" pitchFamily="18" charset="0"/>
              </a:rPr>
              <a:t>0</a:t>
            </a:r>
            <a:r>
              <a:rPr lang="en-US" sz="2000" b="1">
                <a:latin typeface="Times New Roman" pitchFamily="18" charset="0"/>
              </a:rPr>
              <a:t> = 0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F = { 3 }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  <a:sym typeface="Symbol" pitchFamily="18" charset="2"/>
              </a:rPr>
              <a:t> = { a, b }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69471" y="1494744"/>
            <a:ext cx="2057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2879271" y="1418544"/>
            <a:ext cx="4953000" cy="1585913"/>
            <a:chOff x="2304" y="912"/>
            <a:chExt cx="3120" cy="999"/>
          </a:xfrm>
        </p:grpSpPr>
        <p:grpSp>
          <p:nvGrpSpPr>
            <p:cNvPr id="38950" name="Group 6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8973" name="Oval 7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Oval 8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51" name="Line 9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Line 10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Line 11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Text Box 12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8955" name="Group 13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8971" name="Oval 1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2" name="Text Box 1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8956" name="Text Box 16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8957" name="Text Box 17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58" name="Line 18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59" name="Group 19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8969" name="Oval 20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0" name="Text Box 21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8960" name="Group 22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8967" name="Oval 23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68" name="Text Box 24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8961" name="Text Box 25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62" name="Text Box 26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3" name="AutoShape 27"/>
            <p:cNvCxnSpPr>
              <a:cxnSpLocks noChangeShapeType="1"/>
              <a:stCxn id="38971" idx="7"/>
              <a:endCxn id="3897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4" name="Text Box 28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8965" name="AutoShape 29"/>
            <p:cNvCxnSpPr>
              <a:cxnSpLocks noChangeShapeType="1"/>
              <a:stCxn id="38971" idx="3"/>
              <a:endCxn id="3897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66" name="Text Box 30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8918" name="Line 31"/>
          <p:cNvSpPr>
            <a:spLocks noChangeShapeType="1"/>
          </p:cNvSpPr>
          <p:nvPr/>
        </p:nvSpPr>
        <p:spPr bwMode="auto">
          <a:xfrm>
            <a:off x="1431471" y="47713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32"/>
          <p:cNvSpPr>
            <a:spLocks noChangeShapeType="1"/>
          </p:cNvSpPr>
          <p:nvPr/>
        </p:nvSpPr>
        <p:spPr bwMode="auto">
          <a:xfrm>
            <a:off x="1431471" y="58381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33"/>
          <p:cNvSpPr>
            <a:spLocks noChangeShapeType="1"/>
          </p:cNvSpPr>
          <p:nvPr/>
        </p:nvSpPr>
        <p:spPr bwMode="auto">
          <a:xfrm>
            <a:off x="1431471" y="5304744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34"/>
          <p:cNvSpPr>
            <a:spLocks noChangeShapeType="1"/>
          </p:cNvSpPr>
          <p:nvPr/>
        </p:nvSpPr>
        <p:spPr bwMode="auto">
          <a:xfrm flipV="1">
            <a:off x="28792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35"/>
          <p:cNvSpPr>
            <a:spLocks noChangeShapeType="1"/>
          </p:cNvSpPr>
          <p:nvPr/>
        </p:nvSpPr>
        <p:spPr bwMode="auto">
          <a:xfrm flipV="1">
            <a:off x="1964871" y="454274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Text Box 36"/>
          <p:cNvSpPr txBox="1">
            <a:spLocks noChangeArrowheads="1"/>
          </p:cNvSpPr>
          <p:nvPr/>
        </p:nvSpPr>
        <p:spPr bwMode="auto">
          <a:xfrm>
            <a:off x="821871" y="4618944"/>
            <a:ext cx="304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state</a:t>
            </a:r>
          </a:p>
        </p:txBody>
      </p:sp>
      <p:sp>
        <p:nvSpPr>
          <p:cNvPr id="38924" name="Text Box 37"/>
          <p:cNvSpPr txBox="1">
            <a:spLocks noChangeArrowheads="1"/>
          </p:cNvSpPr>
          <p:nvPr/>
        </p:nvSpPr>
        <p:spPr bwMode="auto">
          <a:xfrm>
            <a:off x="1904999" y="4085544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i n p u t</a:t>
            </a:r>
          </a:p>
        </p:txBody>
      </p:sp>
      <p:sp>
        <p:nvSpPr>
          <p:cNvPr id="38925" name="Text Box 38"/>
          <p:cNvSpPr txBox="1">
            <a:spLocks noChangeArrowheads="1"/>
          </p:cNvSpPr>
          <p:nvPr/>
        </p:nvSpPr>
        <p:spPr bwMode="auto">
          <a:xfrm>
            <a:off x="1507671" y="48475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0</a:t>
            </a:r>
          </a:p>
        </p:txBody>
      </p:sp>
      <p:sp>
        <p:nvSpPr>
          <p:cNvPr id="38926" name="Text Box 39"/>
          <p:cNvSpPr txBox="1">
            <a:spLocks noChangeArrowheads="1"/>
          </p:cNvSpPr>
          <p:nvPr/>
        </p:nvSpPr>
        <p:spPr bwMode="auto">
          <a:xfrm>
            <a:off x="1507671" y="53047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1</a:t>
            </a:r>
          </a:p>
        </p:txBody>
      </p:sp>
      <p:sp>
        <p:nvSpPr>
          <p:cNvPr id="38927" name="Text Box 40"/>
          <p:cNvSpPr txBox="1">
            <a:spLocks noChangeArrowheads="1"/>
          </p:cNvSpPr>
          <p:nvPr/>
        </p:nvSpPr>
        <p:spPr bwMode="auto">
          <a:xfrm>
            <a:off x="1507671" y="5838144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2</a:t>
            </a:r>
          </a:p>
        </p:txBody>
      </p:sp>
      <p:sp>
        <p:nvSpPr>
          <p:cNvPr id="38928" name="Text Box 41"/>
          <p:cNvSpPr txBox="1">
            <a:spLocks noChangeArrowheads="1"/>
          </p:cNvSpPr>
          <p:nvPr/>
        </p:nvSpPr>
        <p:spPr bwMode="auto">
          <a:xfrm>
            <a:off x="22696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a</a:t>
            </a:r>
          </a:p>
        </p:txBody>
      </p:sp>
      <p:sp>
        <p:nvSpPr>
          <p:cNvPr id="38929" name="Text Box 42"/>
          <p:cNvSpPr txBox="1">
            <a:spLocks noChangeArrowheads="1"/>
          </p:cNvSpPr>
          <p:nvPr/>
        </p:nvSpPr>
        <p:spPr bwMode="auto">
          <a:xfrm>
            <a:off x="3107871" y="44665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b</a:t>
            </a:r>
          </a:p>
        </p:txBody>
      </p:sp>
      <p:sp>
        <p:nvSpPr>
          <p:cNvPr id="38930" name="Text Box 43"/>
          <p:cNvSpPr txBox="1">
            <a:spLocks noChangeArrowheads="1"/>
          </p:cNvSpPr>
          <p:nvPr/>
        </p:nvSpPr>
        <p:spPr bwMode="auto">
          <a:xfrm>
            <a:off x="19648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0, 1 }</a:t>
            </a:r>
          </a:p>
        </p:txBody>
      </p:sp>
      <p:sp>
        <p:nvSpPr>
          <p:cNvPr id="38931" name="Text Box 44"/>
          <p:cNvSpPr txBox="1">
            <a:spLocks noChangeArrowheads="1"/>
          </p:cNvSpPr>
          <p:nvPr/>
        </p:nvSpPr>
        <p:spPr bwMode="auto">
          <a:xfrm>
            <a:off x="19648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2" name="Text Box 45"/>
          <p:cNvSpPr txBox="1">
            <a:spLocks noChangeArrowheads="1"/>
          </p:cNvSpPr>
          <p:nvPr/>
        </p:nvSpPr>
        <p:spPr bwMode="auto">
          <a:xfrm>
            <a:off x="2879271" y="53809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2 }</a:t>
            </a:r>
          </a:p>
        </p:txBody>
      </p:sp>
      <p:sp>
        <p:nvSpPr>
          <p:cNvPr id="38933" name="Text Box 46"/>
          <p:cNvSpPr txBox="1">
            <a:spLocks noChangeArrowheads="1"/>
          </p:cNvSpPr>
          <p:nvPr/>
        </p:nvSpPr>
        <p:spPr bwMode="auto">
          <a:xfrm>
            <a:off x="19648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--</a:t>
            </a:r>
          </a:p>
        </p:txBody>
      </p:sp>
      <p:sp>
        <p:nvSpPr>
          <p:cNvPr id="38934" name="Text Box 47"/>
          <p:cNvSpPr txBox="1">
            <a:spLocks noChangeArrowheads="1"/>
          </p:cNvSpPr>
          <p:nvPr/>
        </p:nvSpPr>
        <p:spPr bwMode="auto">
          <a:xfrm>
            <a:off x="2879271" y="59143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3 }</a:t>
            </a:r>
          </a:p>
        </p:txBody>
      </p:sp>
      <p:sp>
        <p:nvSpPr>
          <p:cNvPr id="38935" name="Text Box 48"/>
          <p:cNvSpPr txBox="1">
            <a:spLocks noChangeArrowheads="1"/>
          </p:cNvSpPr>
          <p:nvPr/>
        </p:nvSpPr>
        <p:spPr bwMode="auto">
          <a:xfrm>
            <a:off x="2879271" y="4847544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{ 0 }</a:t>
            </a:r>
          </a:p>
        </p:txBody>
      </p:sp>
      <p:grpSp>
        <p:nvGrpSpPr>
          <p:cNvPr id="38936" name="Group 49"/>
          <p:cNvGrpSpPr>
            <a:grpSpLocks/>
          </p:cNvGrpSpPr>
          <p:nvPr/>
        </p:nvGrpSpPr>
        <p:grpSpPr bwMode="auto">
          <a:xfrm>
            <a:off x="4708071" y="4314144"/>
            <a:ext cx="2895600" cy="1920875"/>
            <a:chOff x="3840" y="2976"/>
            <a:chExt cx="1824" cy="1210"/>
          </a:xfrm>
        </p:grpSpPr>
        <p:sp>
          <p:nvSpPr>
            <p:cNvPr id="38939" name="Text Box 50"/>
            <p:cNvSpPr txBox="1">
              <a:spLocks noChangeArrowheads="1"/>
            </p:cNvSpPr>
            <p:nvPr/>
          </p:nvSpPr>
          <p:spPr bwMode="auto">
            <a:xfrm>
              <a:off x="3840" y="2976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 (null) moves possible</a:t>
              </a:r>
              <a:endParaRPr lang="en-US" sz="20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38940" name="Group 51"/>
            <p:cNvGrpSpPr>
              <a:grpSpLocks/>
            </p:cNvGrpSpPr>
            <p:nvPr/>
          </p:nvGrpSpPr>
          <p:grpSpPr bwMode="auto">
            <a:xfrm>
              <a:off x="4080" y="3264"/>
              <a:ext cx="1152" cy="384"/>
              <a:chOff x="3504" y="1200"/>
              <a:chExt cx="1152" cy="384"/>
            </a:xfrm>
          </p:grpSpPr>
          <p:sp>
            <p:nvSpPr>
              <p:cNvPr id="38942" name="Line 52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43" name="Group 53"/>
              <p:cNvGrpSpPr>
                <a:grpSpLocks/>
              </p:cNvGrpSpPr>
              <p:nvPr/>
            </p:nvGrpSpPr>
            <p:grpSpPr bwMode="auto">
              <a:xfrm>
                <a:off x="4272" y="1200"/>
                <a:ext cx="384" cy="384"/>
                <a:chOff x="2736" y="1200"/>
                <a:chExt cx="384" cy="384"/>
              </a:xfrm>
            </p:grpSpPr>
            <p:sp>
              <p:nvSpPr>
                <p:cNvPr id="38948" name="Oval 54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j</a:t>
                  </a:r>
                </a:p>
              </p:txBody>
            </p:sp>
          </p:grpSp>
          <p:grpSp>
            <p:nvGrpSpPr>
              <p:cNvPr id="38944" name="Group 56"/>
              <p:cNvGrpSpPr>
                <a:grpSpLocks/>
              </p:cNvGrpSpPr>
              <p:nvPr/>
            </p:nvGrpSpPr>
            <p:grpSpPr bwMode="auto">
              <a:xfrm>
                <a:off x="3504" y="1200"/>
                <a:ext cx="384" cy="384"/>
                <a:chOff x="2736" y="1200"/>
                <a:chExt cx="384" cy="384"/>
              </a:xfrm>
            </p:grpSpPr>
            <p:sp>
              <p:nvSpPr>
                <p:cNvPr id="38946" name="Oval 57"/>
                <p:cNvSpPr>
                  <a:spLocks noChangeArrowheads="1"/>
                </p:cNvSpPr>
                <p:nvPr/>
              </p:nvSpPr>
              <p:spPr bwMode="auto">
                <a:xfrm>
                  <a:off x="2736" y="1200"/>
                  <a:ext cx="384" cy="38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784" y="1248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b="1">
                      <a:latin typeface="Times New Roman" pitchFamily="18" charset="0"/>
                    </a:rPr>
                    <a:t>i</a:t>
                  </a:r>
                </a:p>
              </p:txBody>
            </p:sp>
          </p:grpSp>
          <p:sp>
            <p:nvSpPr>
              <p:cNvPr id="38945" name="Text Box 59"/>
              <p:cNvSpPr txBox="1">
                <a:spLocks noChangeArrowheads="1"/>
              </p:cNvSpPr>
              <p:nvPr/>
            </p:nvSpPr>
            <p:spPr bwMode="auto">
              <a:xfrm>
                <a:off x="3936" y="12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</a:t>
                </a:r>
                <a:endParaRPr lang="en-US" b="1">
                  <a:latin typeface="Times New Roman" pitchFamily="18" charset="0"/>
                </a:endParaRPr>
              </a:p>
            </p:txBody>
          </p:sp>
        </p:grpSp>
        <p:sp>
          <p:nvSpPr>
            <p:cNvPr id="38941" name="Text Box 60"/>
            <p:cNvSpPr txBox="1">
              <a:spLocks noChangeArrowheads="1"/>
            </p:cNvSpPr>
            <p:nvPr/>
          </p:nvSpPr>
          <p:spPr bwMode="auto">
            <a:xfrm>
              <a:off x="3840" y="3744"/>
              <a:ext cx="18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</a:rPr>
                <a:t>Switch state but do not use any input symbol</a:t>
              </a:r>
            </a:p>
          </p:txBody>
        </p:sp>
      </p:grpSp>
      <p:sp>
        <p:nvSpPr>
          <p:cNvPr id="38937" name="Rectangle 61"/>
          <p:cNvSpPr>
            <a:spLocks noChangeArrowheads="1"/>
          </p:cNvSpPr>
          <p:nvPr/>
        </p:nvSpPr>
        <p:spPr bwMode="auto">
          <a:xfrm>
            <a:off x="4403271" y="4237944"/>
            <a:ext cx="32004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Text Box 62"/>
          <p:cNvSpPr txBox="1">
            <a:spLocks noChangeArrowheads="1"/>
          </p:cNvSpPr>
          <p:nvPr/>
        </p:nvSpPr>
        <p:spPr bwMode="auto">
          <a:xfrm>
            <a:off x="2089150" y="6361113"/>
            <a:ext cx="194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CC3300"/>
                </a:solidFill>
              </a:rPr>
              <a:t>Transition Table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54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/>
              <a:t>How Does An NFA Work ?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1143000" y="1447800"/>
            <a:ext cx="4953000" cy="1585913"/>
            <a:chOff x="2304" y="912"/>
            <a:chExt cx="3120" cy="999"/>
          </a:xfrm>
        </p:grpSpPr>
        <p:grpSp>
          <p:nvGrpSpPr>
            <p:cNvPr id="39947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39970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71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8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39952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39968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9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39953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9954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5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56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39966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7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39957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39964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5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9958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9959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0" name="AutoShape 25"/>
            <p:cNvCxnSpPr>
              <a:cxnSpLocks noChangeShapeType="1"/>
              <a:stCxn id="39968" idx="7"/>
              <a:endCxn id="39968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1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9962" name="AutoShape 27"/>
            <p:cNvCxnSpPr>
              <a:cxnSpLocks noChangeShapeType="1"/>
              <a:stCxn id="39968" idx="3"/>
              <a:endCxn id="39968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3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9940" name="Text Box 29"/>
          <p:cNvSpPr txBox="1">
            <a:spLocks noChangeArrowheads="1"/>
          </p:cNvSpPr>
          <p:nvPr/>
        </p:nvSpPr>
        <p:spPr bwMode="auto">
          <a:xfrm>
            <a:off x="2819400" y="2667000"/>
            <a:ext cx="571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Given an input string, we trace moves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</a:rPr>
              <a:t> If no more input &amp; in final state, ACCEPT </a:t>
            </a:r>
          </a:p>
        </p:txBody>
      </p:sp>
      <p:sp>
        <p:nvSpPr>
          <p:cNvPr id="39941" name="Text Box 30"/>
          <p:cNvSpPr txBox="1">
            <a:spLocks noChangeArrowheads="1"/>
          </p:cNvSpPr>
          <p:nvPr/>
        </p:nvSpPr>
        <p:spPr bwMode="auto">
          <a:xfrm>
            <a:off x="1295400" y="3581400"/>
            <a:ext cx="213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CC00"/>
                </a:solidFill>
                <a:latin typeface="Times New Roman" pitchFamily="18" charset="0"/>
              </a:rPr>
              <a:t>EXAMPLE:  </a:t>
            </a:r>
            <a:r>
              <a:rPr lang="en-US" sz="2000" b="1" dirty="0">
                <a:latin typeface="Times New Roman" pitchFamily="18" charset="0"/>
              </a:rPr>
              <a:t>Input:  </a:t>
            </a:r>
            <a:r>
              <a:rPr lang="en-US" sz="2000" b="1" dirty="0" err="1">
                <a:latin typeface="Times New Roman" pitchFamily="18" charset="0"/>
              </a:rPr>
              <a:t>ababb</a:t>
            </a:r>
            <a:endParaRPr lang="en-US" sz="2000" b="1" dirty="0">
              <a:solidFill>
                <a:srgbClr val="00CC00"/>
              </a:solidFill>
              <a:latin typeface="Times New Roman" pitchFamily="18" charset="0"/>
            </a:endParaRPr>
          </a:p>
        </p:txBody>
      </p:sp>
      <p:sp>
        <p:nvSpPr>
          <p:cNvPr id="39942" name="Text Box 31"/>
          <p:cNvSpPr txBox="1">
            <a:spLocks noChangeArrowheads="1"/>
          </p:cNvSpPr>
          <p:nvPr/>
        </p:nvSpPr>
        <p:spPr bwMode="auto">
          <a:xfrm>
            <a:off x="1600200" y="4419600"/>
            <a:ext cx="35814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(1, b) = 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(2, a) = ? (undefined)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sz="2000" b="1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</a:rPr>
              <a:t>REJECT !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9943" name="Text Box 32"/>
          <p:cNvSpPr txBox="1">
            <a:spLocks noChangeArrowheads="1"/>
          </p:cNvSpPr>
          <p:nvPr/>
        </p:nvSpPr>
        <p:spPr bwMode="auto">
          <a:xfrm>
            <a:off x="5486400" y="4114800"/>
            <a:ext cx="32004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b) =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(0, a) = 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(1, b) = 2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 i="1">
                <a:latin typeface="Times New Roman" pitchFamily="18" charset="0"/>
              </a:rPr>
              <a:t>move</a:t>
            </a:r>
            <a:r>
              <a:rPr lang="en-US" sz="2000" b="1">
                <a:latin typeface="Times New Roman" pitchFamily="18" charset="0"/>
              </a:rPr>
              <a:t>(2, b) = 3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ACCEPT !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39944" name="Rectangle 33"/>
          <p:cNvSpPr>
            <a:spLocks noChangeArrowheads="1"/>
          </p:cNvSpPr>
          <p:nvPr/>
        </p:nvSpPr>
        <p:spPr bwMode="auto">
          <a:xfrm>
            <a:off x="1524000" y="4419600"/>
            <a:ext cx="32766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34"/>
          <p:cNvSpPr>
            <a:spLocks noChangeArrowheads="1"/>
          </p:cNvSpPr>
          <p:nvPr/>
        </p:nvSpPr>
        <p:spPr bwMode="auto">
          <a:xfrm>
            <a:off x="5334000" y="4114800"/>
            <a:ext cx="2819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35"/>
          <p:cNvSpPr txBox="1">
            <a:spLocks noChangeArrowheads="1"/>
          </p:cNvSpPr>
          <p:nvPr/>
        </p:nvSpPr>
        <p:spPr bwMode="auto">
          <a:xfrm>
            <a:off x="5791200" y="3657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>
                <a:solidFill>
                  <a:srgbClr val="00CC00"/>
                </a:solidFill>
                <a:latin typeface="Times New Roman" pitchFamily="18" charset="0"/>
              </a:rPr>
              <a:t>-OR-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4400" b="1" dirty="0"/>
              <a:t>Handling Undefined Transitions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7724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We can handle undefined transitions by defining one more state, a </a:t>
            </a:r>
            <a:r>
              <a:rPr lang="en-US" sz="2400" b="1" dirty="0">
                <a:solidFill>
                  <a:srgbClr val="C00000"/>
                </a:solidFill>
              </a:rPr>
              <a:t>“death” </a:t>
            </a:r>
            <a:r>
              <a:rPr lang="en-US" sz="2400" b="1" dirty="0"/>
              <a:t>state, and transitioning all previously undefined transition to this death state.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3352800"/>
            <a:ext cx="4953000" cy="2728913"/>
            <a:chOff x="1200" y="2112"/>
            <a:chExt cx="3120" cy="171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936" y="2400"/>
              <a:ext cx="384" cy="384"/>
              <a:chOff x="2496" y="2688"/>
              <a:chExt cx="384" cy="384"/>
            </a:xfrm>
          </p:grpSpPr>
          <p:sp>
            <p:nvSpPr>
              <p:cNvPr id="40999" name="Oval 6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00" name="Oval 7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6" name="Line 8"/>
            <p:cNvSpPr>
              <a:spLocks noChangeShapeType="1"/>
            </p:cNvSpPr>
            <p:nvPr/>
          </p:nvSpPr>
          <p:spPr bwMode="auto">
            <a:xfrm>
              <a:off x="3552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9"/>
            <p:cNvSpPr>
              <a:spLocks noChangeShapeType="1"/>
            </p:cNvSpPr>
            <p:nvPr/>
          </p:nvSpPr>
          <p:spPr bwMode="auto">
            <a:xfrm>
              <a:off x="2016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Text Box 11"/>
            <p:cNvSpPr txBox="1">
              <a:spLocks noChangeArrowheads="1"/>
            </p:cNvSpPr>
            <p:nvPr/>
          </p:nvSpPr>
          <p:spPr bwMode="auto">
            <a:xfrm>
              <a:off x="1200" y="24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632" y="2400"/>
              <a:ext cx="384" cy="384"/>
              <a:chOff x="2736" y="1200"/>
              <a:chExt cx="384" cy="384"/>
            </a:xfrm>
          </p:grpSpPr>
          <p:sp>
            <p:nvSpPr>
              <p:cNvPr id="40997" name="Oval 13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8" name="Text Box 14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0971" name="Text Box 15"/>
            <p:cNvSpPr txBox="1">
              <a:spLocks noChangeArrowheads="1"/>
            </p:cNvSpPr>
            <p:nvPr/>
          </p:nvSpPr>
          <p:spPr bwMode="auto">
            <a:xfrm>
              <a:off x="4032" y="24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72" name="Text Box 16"/>
            <p:cNvSpPr txBox="1">
              <a:spLocks noChangeArrowheads="1"/>
            </p:cNvSpPr>
            <p:nvPr/>
          </p:nvSpPr>
          <p:spPr bwMode="auto">
            <a:xfrm>
              <a:off x="3600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3" name="Line 17"/>
            <p:cNvSpPr>
              <a:spLocks noChangeShapeType="1"/>
            </p:cNvSpPr>
            <p:nvPr/>
          </p:nvSpPr>
          <p:spPr bwMode="auto">
            <a:xfrm>
              <a:off x="2784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168" y="2400"/>
              <a:ext cx="384" cy="384"/>
              <a:chOff x="2736" y="1200"/>
              <a:chExt cx="384" cy="384"/>
            </a:xfrm>
          </p:grpSpPr>
          <p:sp>
            <p:nvSpPr>
              <p:cNvPr id="40995" name="Oval 19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6" name="Text Box 20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400" y="2400"/>
              <a:ext cx="384" cy="384"/>
              <a:chOff x="2736" y="1200"/>
              <a:chExt cx="384" cy="384"/>
            </a:xfrm>
          </p:grpSpPr>
          <p:sp>
            <p:nvSpPr>
              <p:cNvPr id="40993" name="Oval 2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Text Box 2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0976" name="Text Box 24"/>
            <p:cNvSpPr txBox="1">
              <a:spLocks noChangeArrowheads="1"/>
            </p:cNvSpPr>
            <p:nvPr/>
          </p:nvSpPr>
          <p:spPr bwMode="auto">
            <a:xfrm>
              <a:off x="2832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977" name="Text Box 25"/>
            <p:cNvSpPr txBox="1">
              <a:spLocks noChangeArrowheads="1"/>
            </p:cNvSpPr>
            <p:nvPr/>
          </p:nvSpPr>
          <p:spPr bwMode="auto">
            <a:xfrm>
              <a:off x="2064" y="24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78" name="AutoShape 26"/>
            <p:cNvCxnSpPr>
              <a:cxnSpLocks noChangeShapeType="1"/>
              <a:stCxn id="40997" idx="7"/>
              <a:endCxn id="40997" idx="0"/>
            </p:cNvCxnSpPr>
            <p:nvPr/>
          </p:nvCxnSpPr>
          <p:spPr bwMode="auto">
            <a:xfrm rot="5400000" flipH="1">
              <a:off x="1864" y="23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79" name="Text Box 27"/>
            <p:cNvSpPr txBox="1">
              <a:spLocks noChangeArrowheads="1"/>
            </p:cNvSpPr>
            <p:nvPr/>
          </p:nvSpPr>
          <p:spPr bwMode="auto">
            <a:xfrm>
              <a:off x="1632" y="21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80" name="AutoShape 28"/>
            <p:cNvCxnSpPr>
              <a:cxnSpLocks noChangeShapeType="1"/>
              <a:stCxn id="40997" idx="3"/>
              <a:endCxn id="40997" idx="4"/>
            </p:cNvCxnSpPr>
            <p:nvPr/>
          </p:nvCxnSpPr>
          <p:spPr bwMode="auto">
            <a:xfrm rot="16200000" flipH="1">
              <a:off x="1728" y="26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81" name="Text Box 29"/>
            <p:cNvSpPr txBox="1">
              <a:spLocks noChangeArrowheads="1"/>
            </p:cNvSpPr>
            <p:nvPr/>
          </p:nvSpPr>
          <p:spPr bwMode="auto">
            <a:xfrm>
              <a:off x="1776" y="28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3024" y="3312"/>
              <a:ext cx="384" cy="384"/>
              <a:chOff x="2736" y="1200"/>
              <a:chExt cx="384" cy="384"/>
            </a:xfrm>
          </p:grpSpPr>
          <p:sp>
            <p:nvSpPr>
              <p:cNvPr id="40991" name="Oval 3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2" name="Text Box 3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0983" name="Line 33"/>
            <p:cNvSpPr>
              <a:spLocks noChangeShapeType="1"/>
            </p:cNvSpPr>
            <p:nvPr/>
          </p:nvSpPr>
          <p:spPr bwMode="auto">
            <a:xfrm>
              <a:off x="2640" y="2784"/>
              <a:ext cx="432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Line 34"/>
            <p:cNvSpPr>
              <a:spLocks noChangeShapeType="1"/>
            </p:cNvSpPr>
            <p:nvPr/>
          </p:nvSpPr>
          <p:spPr bwMode="auto">
            <a:xfrm flipH="1">
              <a:off x="3216" y="2784"/>
              <a:ext cx="144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Line 35"/>
            <p:cNvSpPr>
              <a:spLocks noChangeShapeType="1"/>
            </p:cNvSpPr>
            <p:nvPr/>
          </p:nvSpPr>
          <p:spPr bwMode="auto">
            <a:xfrm flipH="1">
              <a:off x="3360" y="2784"/>
              <a:ext cx="76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Text Box 36"/>
            <p:cNvSpPr txBox="1">
              <a:spLocks noChangeArrowheads="1"/>
            </p:cNvSpPr>
            <p:nvPr/>
          </p:nvSpPr>
          <p:spPr bwMode="auto">
            <a:xfrm>
              <a:off x="3648" y="3072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a, b</a:t>
              </a:r>
            </a:p>
          </p:txBody>
        </p:sp>
        <p:sp>
          <p:nvSpPr>
            <p:cNvPr id="40987" name="Text Box 37"/>
            <p:cNvSpPr txBox="1">
              <a:spLocks noChangeArrowheads="1"/>
            </p:cNvSpPr>
            <p:nvPr/>
          </p:nvSpPr>
          <p:spPr bwMode="auto">
            <a:xfrm>
              <a:off x="3120" y="283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0988" name="Text Box 38"/>
            <p:cNvSpPr txBox="1">
              <a:spLocks noChangeArrowheads="1"/>
            </p:cNvSpPr>
            <p:nvPr/>
          </p:nvSpPr>
          <p:spPr bwMode="auto">
            <a:xfrm>
              <a:off x="2592" y="292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0989" name="AutoShape 39"/>
            <p:cNvCxnSpPr>
              <a:cxnSpLocks noChangeShapeType="1"/>
              <a:stCxn id="40991" idx="4"/>
              <a:endCxn id="40991" idx="2"/>
            </p:cNvCxnSpPr>
            <p:nvPr/>
          </p:nvCxnSpPr>
          <p:spPr bwMode="auto">
            <a:xfrm rot="16200000" flipV="1">
              <a:off x="3024" y="3504"/>
              <a:ext cx="192" cy="192"/>
            </a:xfrm>
            <a:prstGeom prst="curvedConnector4">
              <a:avLst>
                <a:gd name="adj1" fmla="val -75000"/>
                <a:gd name="adj2" fmla="val 175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0990" name="Text Box 40"/>
            <p:cNvSpPr txBox="1">
              <a:spLocks noChangeArrowheads="1"/>
            </p:cNvSpPr>
            <p:nvPr/>
          </p:nvSpPr>
          <p:spPr bwMode="auto">
            <a:xfrm>
              <a:off x="2688" y="36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  <a:sym typeface="Symbol" pitchFamily="18" charset="2"/>
                </a:rPr>
                <a:t></a:t>
              </a:r>
              <a:endParaRPr lang="en-US" b="1">
                <a:latin typeface="Times New Roman" pitchFamily="18" charset="0"/>
              </a:endParaRPr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/>
              <a:t>Other Concepts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1981200"/>
            <a:ext cx="4953000" cy="1585913"/>
            <a:chOff x="2304" y="912"/>
            <a:chExt cx="3120" cy="9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42013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4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42011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1996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997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1998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42009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42007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8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2001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02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2003" name="AutoShape 25"/>
            <p:cNvCxnSpPr>
              <a:cxnSpLocks noChangeShapeType="1"/>
              <a:stCxn id="42011" idx="7"/>
              <a:endCxn id="4201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2004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2005" name="AutoShape 27"/>
            <p:cNvCxnSpPr>
              <a:cxnSpLocks noChangeShapeType="1"/>
              <a:stCxn id="42011" idx="3"/>
              <a:endCxn id="4201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2006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41988" name="Text Box 29"/>
          <p:cNvSpPr txBox="1">
            <a:spLocks noChangeArrowheads="1"/>
          </p:cNvSpPr>
          <p:nvPr/>
        </p:nvSpPr>
        <p:spPr bwMode="auto">
          <a:xfrm>
            <a:off x="1371600" y="1371600"/>
            <a:ext cx="7467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Not all paths may result in acceptance.</a:t>
            </a:r>
          </a:p>
        </p:txBody>
      </p:sp>
      <p:sp>
        <p:nvSpPr>
          <p:cNvPr id="41989" name="Text Box 30"/>
          <p:cNvSpPr txBox="1">
            <a:spLocks noChangeArrowheads="1"/>
          </p:cNvSpPr>
          <p:nvPr/>
        </p:nvSpPr>
        <p:spPr bwMode="auto">
          <a:xfrm>
            <a:off x="1447800" y="3962400"/>
            <a:ext cx="6248400" cy="1768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</a:rPr>
              <a:t>aabb</a:t>
            </a:r>
            <a:r>
              <a:rPr lang="en-US" sz="2000" b="1"/>
              <a:t> is accepted along path :   0 </a:t>
            </a:r>
            <a:r>
              <a:rPr lang="en-US" sz="2000" b="1">
                <a:sym typeface="Symbol" pitchFamily="18" charset="2"/>
              </a:rPr>
              <a:t> 0  1  2  3</a:t>
            </a:r>
          </a:p>
          <a:p>
            <a:pPr>
              <a:spcBef>
                <a:spcPct val="50000"/>
              </a:spcBef>
            </a:pPr>
            <a:endParaRPr lang="en-US" sz="2000" b="1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2000" b="1">
                <a:sym typeface="Symbol" pitchFamily="18" charset="2"/>
              </a:rPr>
              <a:t>BUT… it is </a:t>
            </a:r>
            <a:r>
              <a:rPr lang="en-US" sz="2000" b="1" u="sng">
                <a:sym typeface="Symbol" pitchFamily="18" charset="2"/>
              </a:rPr>
              <a:t>not accepted</a:t>
            </a:r>
            <a:r>
              <a:rPr lang="en-US" sz="2000" b="1">
                <a:sym typeface="Symbol" pitchFamily="18" charset="2"/>
              </a:rPr>
              <a:t> along the valid path:</a:t>
            </a:r>
          </a:p>
          <a:p>
            <a:pPr algn="ctr">
              <a:spcBef>
                <a:spcPct val="50000"/>
              </a:spcBef>
            </a:pPr>
            <a:r>
              <a:rPr lang="en-US" sz="2000" b="1"/>
              <a:t>0 </a:t>
            </a:r>
            <a:r>
              <a:rPr lang="en-US" sz="2000" b="1">
                <a:sym typeface="Symbol" pitchFamily="18" charset="2"/>
              </a:rPr>
              <a:t> 0  </a:t>
            </a:r>
            <a:r>
              <a:rPr lang="en-US" sz="2000" b="1"/>
              <a:t>0 </a:t>
            </a:r>
            <a:r>
              <a:rPr lang="en-US" sz="2000" b="1">
                <a:sym typeface="Symbol" pitchFamily="18" charset="2"/>
              </a:rPr>
              <a:t> 0  0 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467600" cy="1143000"/>
          </a:xfrm>
        </p:spPr>
        <p:txBody>
          <a:bodyPr/>
          <a:lstStyle/>
          <a:p>
            <a:pPr eaLnBrk="1" hangingPunct="1"/>
            <a:r>
              <a:rPr lang="en-US" sz="4400" b="1" dirty="0"/>
              <a:t>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610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i="1" dirty="0"/>
              <a:t>Let: 	</a:t>
            </a:r>
            <a:r>
              <a:rPr lang="en-US" sz="2200" dirty="0"/>
              <a:t>L = { </a:t>
            </a:r>
            <a:r>
              <a:rPr lang="en-US" sz="2200" b="1" dirty="0"/>
              <a:t>a</a:t>
            </a:r>
            <a:r>
              <a:rPr lang="en-US" sz="2200" dirty="0"/>
              <a:t>, </a:t>
            </a:r>
            <a:r>
              <a:rPr lang="en-US" sz="2200" b="1" dirty="0"/>
              <a:t>b</a:t>
            </a:r>
            <a:r>
              <a:rPr lang="en-US" sz="2200" dirty="0"/>
              <a:t>, </a:t>
            </a:r>
            <a:r>
              <a:rPr lang="en-US" sz="2200" b="1" dirty="0"/>
              <a:t>c</a:t>
            </a:r>
            <a:r>
              <a:rPr lang="en-US" sz="2200" dirty="0"/>
              <a:t>, ..., </a:t>
            </a:r>
            <a:r>
              <a:rPr lang="en-US" sz="2200" b="1" dirty="0"/>
              <a:t>z </a:t>
            </a:r>
            <a:r>
              <a:rPr lang="en-US" sz="22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	D = { </a:t>
            </a:r>
            <a:r>
              <a:rPr lang="en-US" sz="2200" b="1" dirty="0"/>
              <a:t>0</a:t>
            </a:r>
            <a:r>
              <a:rPr lang="en-US" sz="2200" dirty="0"/>
              <a:t>, </a:t>
            </a:r>
            <a:r>
              <a:rPr lang="en-US" sz="2200" b="1" dirty="0"/>
              <a:t>1</a:t>
            </a:r>
            <a:r>
              <a:rPr lang="en-US" sz="2200" dirty="0"/>
              <a:t>, </a:t>
            </a:r>
            <a:r>
              <a:rPr lang="en-US" sz="2200" b="1" dirty="0"/>
              <a:t>2</a:t>
            </a:r>
            <a:r>
              <a:rPr lang="en-US" sz="2200" dirty="0"/>
              <a:t>, ..., </a:t>
            </a:r>
            <a:r>
              <a:rPr lang="en-US" sz="2200" b="1" dirty="0"/>
              <a:t>9 </a:t>
            </a:r>
            <a:r>
              <a:rPr lang="en-US" sz="22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D</a:t>
            </a:r>
            <a:r>
              <a:rPr lang="en-US" sz="2200" b="1" baseline="30000" dirty="0"/>
              <a:t>+</a:t>
            </a:r>
            <a:r>
              <a:rPr lang="en-US" sz="2200" b="1" dirty="0"/>
              <a:t> </a:t>
            </a:r>
            <a:r>
              <a:rPr lang="en-US" sz="2200" dirty="0"/>
              <a:t>= </a:t>
            </a:r>
            <a:r>
              <a:rPr lang="en-US" sz="2200" i="1" dirty="0"/>
              <a:t>“The set of strings with one or more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L </a:t>
            </a:r>
            <a:r>
              <a:rPr lang="en-US" sz="2200" dirty="0">
                <a:sym typeface="Symbol" pitchFamily="18" charset="2"/>
              </a:rPr>
              <a:t></a:t>
            </a:r>
            <a:r>
              <a:rPr lang="en-US" sz="2200" dirty="0"/>
              <a:t> D = </a:t>
            </a:r>
            <a:r>
              <a:rPr lang="en-US" sz="2200" i="1" dirty="0"/>
              <a:t>“The set of all letters and digits (alphanumeric characters)”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LD = </a:t>
            </a:r>
            <a:r>
              <a:rPr lang="en-US" sz="2200" i="1" dirty="0"/>
              <a:t>“The set of strings consisting of a letter followed by a digit”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L</a:t>
            </a:r>
            <a:r>
              <a:rPr lang="en-US" sz="2200" baseline="30000" dirty="0"/>
              <a:t>*</a:t>
            </a:r>
            <a:r>
              <a:rPr lang="en-US" sz="2200" dirty="0"/>
              <a:t> = </a:t>
            </a:r>
            <a:r>
              <a:rPr lang="en-US" sz="2200" i="1" dirty="0"/>
              <a:t>“The set of all strings of letters, including </a:t>
            </a:r>
            <a:r>
              <a:rPr lang="en-US" sz="2200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200" i="1" dirty="0"/>
              <a:t>, the empty string”</a:t>
            </a:r>
            <a:endParaRPr lang="en-US" sz="22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( L </a:t>
            </a:r>
            <a:r>
              <a:rPr lang="en-US" sz="2200" dirty="0">
                <a:sym typeface="Symbol" pitchFamily="18" charset="2"/>
              </a:rPr>
              <a:t></a:t>
            </a:r>
            <a:r>
              <a:rPr lang="en-US" sz="2200" dirty="0"/>
              <a:t> D )</a:t>
            </a:r>
            <a:r>
              <a:rPr lang="en-US" sz="2200" b="1" dirty="0"/>
              <a:t>* </a:t>
            </a:r>
            <a:r>
              <a:rPr lang="en-US" sz="2200" dirty="0"/>
              <a:t>= </a:t>
            </a:r>
            <a:r>
              <a:rPr lang="en-US" sz="2200" i="1" dirty="0"/>
              <a:t>“Sequences of zero or more letters and digits”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/>
              <a:t>L ( ( L </a:t>
            </a:r>
            <a:r>
              <a:rPr lang="en-US" sz="2200" dirty="0">
                <a:sym typeface="Symbol" pitchFamily="18" charset="2"/>
              </a:rPr>
              <a:t></a:t>
            </a:r>
            <a:r>
              <a:rPr lang="en-US" sz="2200" dirty="0"/>
              <a:t> D )</a:t>
            </a:r>
            <a:r>
              <a:rPr lang="en-US" sz="2200" b="1" dirty="0"/>
              <a:t>* </a:t>
            </a:r>
            <a:r>
              <a:rPr lang="en-US" sz="2200" dirty="0"/>
              <a:t>) = </a:t>
            </a:r>
            <a:r>
              <a:rPr lang="en-US" sz="2200" i="1" dirty="0"/>
              <a:t>“Set of strings that start with a letter, followed by zero or more letters and digits.”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64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/>
              <a:t>Deterministic Finite Automata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153400" cy="1680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7030A0"/>
                </a:solidFill>
              </a:rPr>
              <a:t>DFA is an NFA </a:t>
            </a:r>
            <a:r>
              <a:rPr lang="en-US" sz="2400" dirty="0"/>
              <a:t>with the following restrictions: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moves are </a:t>
            </a:r>
            <a:r>
              <a:rPr lang="en-US" sz="2400" u="sng" dirty="0">
                <a:sym typeface="Symbol" pitchFamily="18" charset="2"/>
              </a:rPr>
              <a:t>not</a:t>
            </a:r>
            <a:r>
              <a:rPr lang="en-US" sz="2400" dirty="0">
                <a:sym typeface="Symbol" pitchFamily="18" charset="2"/>
              </a:rPr>
              <a:t> allowed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/>
              <a:t> For every state s </a:t>
            </a:r>
            <a:r>
              <a:rPr lang="en-US" sz="2400" dirty="0">
                <a:sym typeface="Symbol" pitchFamily="18" charset="2"/>
              </a:rPr>
              <a:t>S, there is </a:t>
            </a:r>
            <a:r>
              <a:rPr lang="en-US" sz="2400" dirty="0">
                <a:solidFill>
                  <a:srgbClr val="00B050"/>
                </a:solidFill>
                <a:sym typeface="Symbol" pitchFamily="18" charset="2"/>
              </a:rPr>
              <a:t>one and only one path </a:t>
            </a:r>
            <a:r>
              <a:rPr lang="en-US" sz="2400" dirty="0">
                <a:sym typeface="Symbol" pitchFamily="18" charset="2"/>
              </a:rPr>
              <a:t>from s for every input symbol a  .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83058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Since transition tables don’t have any alternative options, DFAs are easily simulated via an algorithm.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981200" y="4038600"/>
            <a:ext cx="4953000" cy="2489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s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s</a:t>
            </a:r>
            <a:r>
              <a:rPr lang="en-US" b="1" baseline="-25000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0</a:t>
            </a:r>
            <a:endParaRPr lang="en-US" b="1" dirty="0">
              <a:solidFill>
                <a:srgbClr val="CC3300"/>
              </a:solidFill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c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while c 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eof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do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s  move(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s,c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c  </a:t>
            </a:r>
            <a:r>
              <a:rPr lang="en-US" b="1" dirty="0" err="1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nextchar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end;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if s is in F then return “yes”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b="1" dirty="0">
                <a:solidFill>
                  <a:srgbClr val="CC3300"/>
                </a:solidFill>
                <a:latin typeface="Courier New" pitchFamily="49" charset="0"/>
                <a:sym typeface="Symbol" pitchFamily="18" charset="2"/>
              </a:rPr>
              <a:t>             else return “no”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620000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400" b="1" dirty="0"/>
              <a:t>Example – DFA : (</a:t>
            </a:r>
            <a:r>
              <a:rPr lang="en-US" sz="4400" b="1" dirty="0" err="1"/>
              <a:t>a|b</a:t>
            </a:r>
            <a:r>
              <a:rPr lang="en-US" sz="4400" b="1" dirty="0"/>
              <a:t>)*</a:t>
            </a:r>
            <a:r>
              <a:rPr lang="en-US" sz="4400" b="1" dirty="0" err="1"/>
              <a:t>abb</a:t>
            </a:r>
            <a:endParaRPr lang="en-US" sz="4400" b="1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4800600"/>
            <a:ext cx="4953000" cy="1585913"/>
            <a:chOff x="2304" y="912"/>
            <a:chExt cx="3120" cy="99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040" y="1200"/>
              <a:ext cx="384" cy="384"/>
              <a:chOff x="2496" y="2688"/>
              <a:chExt cx="384" cy="384"/>
            </a:xfrm>
          </p:grpSpPr>
          <p:sp>
            <p:nvSpPr>
              <p:cNvPr id="44093" name="Oval 5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4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71" name="Line 7"/>
            <p:cNvSpPr>
              <a:spLocks noChangeShapeType="1"/>
            </p:cNvSpPr>
            <p:nvPr/>
          </p:nvSpPr>
          <p:spPr bwMode="auto">
            <a:xfrm>
              <a:off x="4656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8"/>
            <p:cNvSpPr>
              <a:spLocks noChangeShapeType="1"/>
            </p:cNvSpPr>
            <p:nvPr/>
          </p:nvSpPr>
          <p:spPr bwMode="auto">
            <a:xfrm>
              <a:off x="3120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Text Box 10"/>
            <p:cNvSpPr txBox="1">
              <a:spLocks noChangeArrowheads="1"/>
            </p:cNvSpPr>
            <p:nvPr/>
          </p:nvSpPr>
          <p:spPr bwMode="auto">
            <a:xfrm>
              <a:off x="2304" y="1200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736" y="1200"/>
              <a:ext cx="384" cy="384"/>
              <a:chOff x="2736" y="1200"/>
              <a:chExt cx="384" cy="384"/>
            </a:xfrm>
          </p:grpSpPr>
          <p:sp>
            <p:nvSpPr>
              <p:cNvPr id="44091" name="Oval 12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2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76" name="Text Box 14"/>
            <p:cNvSpPr txBox="1">
              <a:spLocks noChangeArrowheads="1"/>
            </p:cNvSpPr>
            <p:nvPr/>
          </p:nvSpPr>
          <p:spPr bwMode="auto">
            <a:xfrm>
              <a:off x="5136" y="1248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77" name="Text Box 15"/>
            <p:cNvSpPr txBox="1">
              <a:spLocks noChangeArrowheads="1"/>
            </p:cNvSpPr>
            <p:nvPr/>
          </p:nvSpPr>
          <p:spPr bwMode="auto">
            <a:xfrm>
              <a:off x="4704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78" name="Line 16"/>
            <p:cNvSpPr>
              <a:spLocks noChangeShapeType="1"/>
            </p:cNvSpPr>
            <p:nvPr/>
          </p:nvSpPr>
          <p:spPr bwMode="auto">
            <a:xfrm>
              <a:off x="3888" y="13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4272" y="1200"/>
              <a:ext cx="384" cy="384"/>
              <a:chOff x="2736" y="1200"/>
              <a:chExt cx="384" cy="384"/>
            </a:xfrm>
          </p:grpSpPr>
          <p:sp>
            <p:nvSpPr>
              <p:cNvPr id="44089" name="Oval 1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0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504" y="1200"/>
              <a:ext cx="384" cy="384"/>
              <a:chOff x="2736" y="1200"/>
              <a:chExt cx="384" cy="384"/>
            </a:xfrm>
          </p:grpSpPr>
          <p:sp>
            <p:nvSpPr>
              <p:cNvPr id="44087" name="Oval 21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88" name="Text Box 2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81" name="Text Box 23"/>
            <p:cNvSpPr txBox="1">
              <a:spLocks noChangeArrowheads="1"/>
            </p:cNvSpPr>
            <p:nvPr/>
          </p:nvSpPr>
          <p:spPr bwMode="auto">
            <a:xfrm>
              <a:off x="3936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82" name="Text Box 24"/>
            <p:cNvSpPr txBox="1">
              <a:spLocks noChangeArrowheads="1"/>
            </p:cNvSpPr>
            <p:nvPr/>
          </p:nvSpPr>
          <p:spPr bwMode="auto">
            <a:xfrm>
              <a:off x="3168" y="120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3" name="AutoShape 25"/>
            <p:cNvCxnSpPr>
              <a:cxnSpLocks noChangeShapeType="1"/>
              <a:stCxn id="44091" idx="7"/>
              <a:endCxn id="44091" idx="0"/>
            </p:cNvCxnSpPr>
            <p:nvPr/>
          </p:nvCxnSpPr>
          <p:spPr bwMode="auto">
            <a:xfrm rot="5400000" flipH="1">
              <a:off x="2968" y="1160"/>
              <a:ext cx="56" cy="136"/>
            </a:xfrm>
            <a:prstGeom prst="curvedConnector3">
              <a:avLst>
                <a:gd name="adj1" fmla="val 7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4" name="Text Box 26"/>
            <p:cNvSpPr txBox="1">
              <a:spLocks noChangeArrowheads="1"/>
            </p:cNvSpPr>
            <p:nvPr/>
          </p:nvSpPr>
          <p:spPr bwMode="auto">
            <a:xfrm>
              <a:off x="2736" y="91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85" name="AutoShape 27"/>
            <p:cNvCxnSpPr>
              <a:cxnSpLocks noChangeShapeType="1"/>
              <a:stCxn id="44091" idx="3"/>
              <a:endCxn id="44091" idx="4"/>
            </p:cNvCxnSpPr>
            <p:nvPr/>
          </p:nvCxnSpPr>
          <p:spPr bwMode="auto">
            <a:xfrm rot="16200000" flipH="1">
              <a:off x="2832" y="1488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86" name="Text Box 28"/>
            <p:cNvSpPr txBox="1">
              <a:spLocks noChangeArrowheads="1"/>
            </p:cNvSpPr>
            <p:nvPr/>
          </p:nvSpPr>
          <p:spPr bwMode="auto">
            <a:xfrm>
              <a:off x="2880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1447800" y="1219200"/>
            <a:ext cx="4953000" cy="1814513"/>
            <a:chOff x="1392" y="768"/>
            <a:chExt cx="3120" cy="1143"/>
          </a:xfrm>
        </p:grpSpPr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4128" y="1152"/>
              <a:ext cx="384" cy="384"/>
              <a:chOff x="2496" y="2688"/>
              <a:chExt cx="384" cy="384"/>
            </a:xfrm>
          </p:grpSpPr>
          <p:sp>
            <p:nvSpPr>
              <p:cNvPr id="44068" name="Oval 31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9" name="Oval 32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0" name="Line 33"/>
            <p:cNvSpPr>
              <a:spLocks noChangeShapeType="1"/>
            </p:cNvSpPr>
            <p:nvPr/>
          </p:nvSpPr>
          <p:spPr bwMode="auto">
            <a:xfrm>
              <a:off x="3744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34"/>
            <p:cNvSpPr>
              <a:spLocks noChangeShapeType="1"/>
            </p:cNvSpPr>
            <p:nvPr/>
          </p:nvSpPr>
          <p:spPr bwMode="auto">
            <a:xfrm>
              <a:off x="2208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35"/>
            <p:cNvSpPr>
              <a:spLocks noChangeShapeType="1"/>
            </p:cNvSpPr>
            <p:nvPr/>
          </p:nvSpPr>
          <p:spPr bwMode="auto">
            <a:xfrm>
              <a:off x="1440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Text Box 36"/>
            <p:cNvSpPr txBox="1">
              <a:spLocks noChangeArrowheads="1"/>
            </p:cNvSpPr>
            <p:nvPr/>
          </p:nvSpPr>
          <p:spPr bwMode="auto">
            <a:xfrm>
              <a:off x="1392" y="1152"/>
              <a:ext cx="43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>
                  <a:latin typeface="Times New Roman" pitchFamily="18" charset="0"/>
                </a:rPr>
                <a:t>start</a:t>
              </a:r>
            </a:p>
          </p:txBody>
        </p: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824" y="1152"/>
              <a:ext cx="384" cy="384"/>
              <a:chOff x="2736" y="1200"/>
              <a:chExt cx="384" cy="384"/>
            </a:xfrm>
          </p:grpSpPr>
          <p:sp>
            <p:nvSpPr>
              <p:cNvPr id="44066" name="Oval 38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7" name="Text Box 39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45" name="Text Box 40"/>
            <p:cNvSpPr txBox="1">
              <a:spLocks noChangeArrowheads="1"/>
            </p:cNvSpPr>
            <p:nvPr/>
          </p:nvSpPr>
          <p:spPr bwMode="auto">
            <a:xfrm>
              <a:off x="4224" y="1200"/>
              <a:ext cx="1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4046" name="Text Box 41"/>
            <p:cNvSpPr txBox="1">
              <a:spLocks noChangeArrowheads="1"/>
            </p:cNvSpPr>
            <p:nvPr/>
          </p:nvSpPr>
          <p:spPr bwMode="auto">
            <a:xfrm>
              <a:off x="3792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47" name="Line 42"/>
            <p:cNvSpPr>
              <a:spLocks noChangeShapeType="1"/>
            </p:cNvSpPr>
            <p:nvPr/>
          </p:nvSpPr>
          <p:spPr bwMode="auto">
            <a:xfrm>
              <a:off x="2976" y="134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3360" y="1152"/>
              <a:ext cx="384" cy="384"/>
              <a:chOff x="2736" y="1200"/>
              <a:chExt cx="384" cy="384"/>
            </a:xfrm>
          </p:grpSpPr>
          <p:sp>
            <p:nvSpPr>
              <p:cNvPr id="44064" name="Oval 44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5" name="Text Box 45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2592" y="1152"/>
              <a:ext cx="384" cy="384"/>
              <a:chOff x="2736" y="1200"/>
              <a:chExt cx="384" cy="384"/>
            </a:xfrm>
          </p:grpSpPr>
          <p:sp>
            <p:nvSpPr>
              <p:cNvPr id="44062" name="Oval 47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384" cy="38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3" name="Text Box 48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24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50" name="Text Box 49"/>
            <p:cNvSpPr txBox="1">
              <a:spLocks noChangeArrowheads="1"/>
            </p:cNvSpPr>
            <p:nvPr/>
          </p:nvSpPr>
          <p:spPr bwMode="auto">
            <a:xfrm>
              <a:off x="3024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51" name="Text Box 50"/>
            <p:cNvSpPr txBox="1">
              <a:spLocks noChangeArrowheads="1"/>
            </p:cNvSpPr>
            <p:nvPr/>
          </p:nvSpPr>
          <p:spPr bwMode="auto">
            <a:xfrm>
              <a:off x="2256" y="115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44052" name="AutoShape 51"/>
            <p:cNvCxnSpPr>
              <a:cxnSpLocks noChangeShapeType="1"/>
              <a:stCxn id="44066" idx="3"/>
              <a:endCxn id="44066" idx="4"/>
            </p:cNvCxnSpPr>
            <p:nvPr/>
          </p:nvCxnSpPr>
          <p:spPr bwMode="auto">
            <a:xfrm rot="16200000" flipH="1">
              <a:off x="1920" y="1440"/>
              <a:ext cx="56" cy="136"/>
            </a:xfrm>
            <a:prstGeom prst="curvedConnector3">
              <a:avLst>
                <a:gd name="adj1" fmla="val 60713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3" name="Text Box 52"/>
            <p:cNvSpPr txBox="1">
              <a:spLocks noChangeArrowheads="1"/>
            </p:cNvSpPr>
            <p:nvPr/>
          </p:nvSpPr>
          <p:spPr bwMode="auto">
            <a:xfrm>
              <a:off x="1968" y="1632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44054" name="AutoShape 53"/>
            <p:cNvCxnSpPr>
              <a:cxnSpLocks noChangeShapeType="1"/>
              <a:stCxn id="44068" idx="4"/>
              <a:endCxn id="44062" idx="4"/>
            </p:cNvCxnSpPr>
            <p:nvPr/>
          </p:nvCxnSpPr>
          <p:spPr bwMode="auto">
            <a:xfrm rot="5400000">
              <a:off x="3551" y="769"/>
              <a:ext cx="1" cy="1536"/>
            </a:xfrm>
            <a:prstGeom prst="curvedConnector3">
              <a:avLst>
                <a:gd name="adj1" fmla="val 37999986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5" name="AutoShape 54"/>
            <p:cNvCxnSpPr>
              <a:cxnSpLocks noChangeShapeType="1"/>
              <a:stCxn id="44064" idx="4"/>
              <a:endCxn id="44062" idx="5"/>
            </p:cNvCxnSpPr>
            <p:nvPr/>
          </p:nvCxnSpPr>
          <p:spPr bwMode="auto">
            <a:xfrm rot="16200000" flipV="1">
              <a:off x="3208" y="1192"/>
              <a:ext cx="56" cy="632"/>
            </a:xfrm>
            <a:prstGeom prst="curvedConnector3">
              <a:avLst>
                <a:gd name="adj1" fmla="val -257144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6" name="AutoShape 55"/>
            <p:cNvCxnSpPr>
              <a:cxnSpLocks noChangeShapeType="1"/>
              <a:stCxn id="44062" idx="0"/>
              <a:endCxn id="44063" idx="1"/>
            </p:cNvCxnSpPr>
            <p:nvPr/>
          </p:nvCxnSpPr>
          <p:spPr bwMode="auto">
            <a:xfrm rot="-5400000" flipH="1" flipV="1">
              <a:off x="2625" y="1167"/>
              <a:ext cx="173" cy="144"/>
            </a:xfrm>
            <a:prstGeom prst="curvedConnector4">
              <a:avLst>
                <a:gd name="adj1" fmla="val -83236"/>
                <a:gd name="adj2" fmla="val 233333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4057" name="AutoShape 56"/>
            <p:cNvCxnSpPr>
              <a:cxnSpLocks noChangeShapeType="1"/>
              <a:stCxn id="44068" idx="0"/>
              <a:endCxn id="44066" idx="0"/>
            </p:cNvCxnSpPr>
            <p:nvPr/>
          </p:nvCxnSpPr>
          <p:spPr bwMode="auto">
            <a:xfrm rot="-5400000" flipH="1" flipV="1">
              <a:off x="3167" y="1"/>
              <a:ext cx="1" cy="2304"/>
            </a:xfrm>
            <a:prstGeom prst="curvedConnector3">
              <a:avLst>
                <a:gd name="adj1" fmla="val -3360001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sp>
          <p:nvSpPr>
            <p:cNvPr id="44058" name="Text Box 57"/>
            <p:cNvSpPr txBox="1">
              <a:spLocks noChangeArrowheads="1"/>
            </p:cNvSpPr>
            <p:nvPr/>
          </p:nvSpPr>
          <p:spPr bwMode="auto">
            <a:xfrm>
              <a:off x="2640" y="864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59" name="Text Box 58"/>
            <p:cNvSpPr txBox="1">
              <a:spLocks noChangeArrowheads="1"/>
            </p:cNvSpPr>
            <p:nvPr/>
          </p:nvSpPr>
          <p:spPr bwMode="auto">
            <a:xfrm>
              <a:off x="3312" y="76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4060" name="Text Box 59"/>
            <p:cNvSpPr txBox="1">
              <a:spLocks noChangeArrowheads="1"/>
            </p:cNvSpPr>
            <p:nvPr/>
          </p:nvSpPr>
          <p:spPr bwMode="auto">
            <a:xfrm>
              <a:off x="3168" y="1488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61" name="Text Box 60"/>
            <p:cNvSpPr txBox="1">
              <a:spLocks noChangeArrowheads="1"/>
            </p:cNvSpPr>
            <p:nvPr/>
          </p:nvSpPr>
          <p:spPr bwMode="auto">
            <a:xfrm>
              <a:off x="3744" y="1680"/>
              <a:ext cx="24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44037" name="Text Box 61"/>
          <p:cNvSpPr txBox="1">
            <a:spLocks noChangeArrowheads="1"/>
          </p:cNvSpPr>
          <p:nvPr/>
        </p:nvSpPr>
        <p:spPr bwMode="auto">
          <a:xfrm>
            <a:off x="838200" y="3200400"/>
            <a:ext cx="6797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FF3300"/>
                </a:solidFill>
              </a:rPr>
              <a:t>What Language is Accepted?</a:t>
            </a:r>
          </a:p>
        </p:txBody>
      </p:sp>
      <p:sp>
        <p:nvSpPr>
          <p:cNvPr id="44038" name="Text Box 62"/>
          <p:cNvSpPr txBox="1">
            <a:spLocks noChangeArrowheads="1"/>
          </p:cNvSpPr>
          <p:nvPr/>
        </p:nvSpPr>
        <p:spPr bwMode="auto">
          <a:xfrm>
            <a:off x="1447800" y="3886200"/>
            <a:ext cx="3886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Recall the original NFA: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/>
          <a:lstStyle/>
          <a:p>
            <a:pPr eaLnBrk="1" hangingPunct="1"/>
            <a:r>
              <a:rPr lang="en-US" sz="4400" b="1" dirty="0"/>
              <a:t>Relation between RE, NFA and DFA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229600" cy="4114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There is an algorithm for converting any RE into an NFA.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There is an algorithm for converting any NFA to a DFA.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There is an algorithm for converting any DFA to a RE.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These facts tell us that REs, NFAs and  DFAs have equivalent expressive power.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All three describe the class of regular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620000" cy="914400"/>
          </a:xfrm>
          <a:noFill/>
          <a:ln/>
        </p:spPr>
        <p:txBody>
          <a:bodyPr/>
          <a:lstStyle/>
          <a:p>
            <a:r>
              <a:rPr lang="en-US" sz="4400" b="1" dirty="0"/>
              <a:t>NFA </a:t>
            </a:r>
            <a:r>
              <a:rPr lang="en-US" sz="4400" b="1" dirty="0" err="1"/>
              <a:t>vs</a:t>
            </a:r>
            <a:r>
              <a:rPr lang="en-US" sz="4400" b="1" dirty="0"/>
              <a:t> DFA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0" y="838200"/>
            <a:ext cx="8382000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An NFA may be </a:t>
            </a:r>
            <a:r>
              <a:rPr lang="en-US" sz="2200" dirty="0">
                <a:solidFill>
                  <a:srgbClr val="00B050"/>
                </a:solidFill>
                <a:latin typeface="+mj-lt"/>
              </a:rPr>
              <a:t>simulated by algorithm</a:t>
            </a:r>
            <a:r>
              <a:rPr lang="en-US" sz="2200" dirty="0">
                <a:latin typeface="+mj-lt"/>
              </a:rPr>
              <a:t>, when NFA is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constructed from the R.E </a:t>
            </a:r>
          </a:p>
          <a:p>
            <a:pPr marL="8001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Algorithm run time is proportional to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|N| * |x|</a:t>
            </a:r>
            <a:r>
              <a:rPr lang="en-US" sz="2200" dirty="0">
                <a:latin typeface="+mj-lt"/>
              </a:rPr>
              <a:t> where |N| is the number of states and |x| is the length of input</a:t>
            </a:r>
          </a:p>
          <a:p>
            <a:pPr marL="342900" indent="-342900"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Alternatively, we can construct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DFA from NFA </a:t>
            </a:r>
            <a:r>
              <a:rPr lang="en-US" sz="2200" dirty="0">
                <a:latin typeface="+mj-lt"/>
              </a:rPr>
              <a:t>and uses it  to recognize input</a:t>
            </a:r>
          </a:p>
          <a:p>
            <a:pPr marL="800100" lvl="1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200" dirty="0">
                <a:latin typeface="+mj-lt"/>
              </a:rPr>
              <a:t>The space requirement of a DFA can be large. The RE 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)*a(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)….(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 [n-1 (</a:t>
            </a:r>
            <a:r>
              <a:rPr lang="en-US" sz="2200" dirty="0" err="1">
                <a:latin typeface="+mj-lt"/>
              </a:rPr>
              <a:t>a+b</a:t>
            </a:r>
            <a:r>
              <a:rPr lang="en-US" sz="2200" dirty="0">
                <a:latin typeface="+mj-lt"/>
              </a:rPr>
              <a:t>) at the end] has no DFA with less than 2</a:t>
            </a:r>
            <a:r>
              <a:rPr lang="en-US" sz="2200" baseline="30000" dirty="0">
                <a:latin typeface="+mj-lt"/>
              </a:rPr>
              <a:t>n</a:t>
            </a:r>
            <a:r>
              <a:rPr lang="en-US" sz="2200" dirty="0">
                <a:latin typeface="+mj-lt"/>
              </a:rPr>
              <a:t> states. Fortunately, such RE in practice does not occur often </a:t>
            </a:r>
            <a:endParaRPr lang="en-US" sz="2200" baseline="-25000" dirty="0">
              <a:latin typeface="+mj-lt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905000" y="4800600"/>
            <a:ext cx="4267200" cy="1524000"/>
            <a:chOff x="1296" y="2976"/>
            <a:chExt cx="2688" cy="960"/>
          </a:xfrm>
        </p:grpSpPr>
        <p:sp>
          <p:nvSpPr>
            <p:cNvPr id="531462" name="Text Box 6"/>
            <p:cNvSpPr txBox="1">
              <a:spLocks noChangeArrowheads="1"/>
            </p:cNvSpPr>
            <p:nvPr/>
          </p:nvSpPr>
          <p:spPr bwMode="auto">
            <a:xfrm>
              <a:off x="2160" y="2976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space required</a:t>
              </a:r>
            </a:p>
          </p:txBody>
        </p:sp>
        <p:sp>
          <p:nvSpPr>
            <p:cNvPr id="531463" name="Text Box 7"/>
            <p:cNvSpPr txBox="1">
              <a:spLocks noChangeArrowheads="1"/>
            </p:cNvSpPr>
            <p:nvPr/>
          </p:nvSpPr>
          <p:spPr bwMode="auto">
            <a:xfrm>
              <a:off x="2160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O(|r|)</a:t>
              </a:r>
            </a:p>
          </p:txBody>
        </p:sp>
        <p:sp>
          <p:nvSpPr>
            <p:cNvPr id="531464" name="Text Box 8"/>
            <p:cNvSpPr txBox="1">
              <a:spLocks noChangeArrowheads="1"/>
            </p:cNvSpPr>
            <p:nvPr/>
          </p:nvSpPr>
          <p:spPr bwMode="auto">
            <a:xfrm>
              <a:off x="3120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O(|r|*|x|)</a:t>
              </a:r>
            </a:p>
          </p:txBody>
        </p:sp>
        <p:sp>
          <p:nvSpPr>
            <p:cNvPr id="531465" name="Text Box 9"/>
            <p:cNvSpPr txBox="1">
              <a:spLocks noChangeArrowheads="1"/>
            </p:cNvSpPr>
            <p:nvPr/>
          </p:nvSpPr>
          <p:spPr bwMode="auto">
            <a:xfrm>
              <a:off x="3120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O(|x|)</a:t>
              </a:r>
            </a:p>
          </p:txBody>
        </p:sp>
        <p:sp>
          <p:nvSpPr>
            <p:cNvPr id="531466" name="Text Box 10"/>
            <p:cNvSpPr txBox="1">
              <a:spLocks noChangeArrowheads="1"/>
            </p:cNvSpPr>
            <p:nvPr/>
          </p:nvSpPr>
          <p:spPr bwMode="auto">
            <a:xfrm>
              <a:off x="2160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O(2</a:t>
              </a:r>
              <a:r>
                <a:rPr lang="en-US" baseline="30000">
                  <a:solidFill>
                    <a:srgbClr val="FF3300"/>
                  </a:solidFill>
                </a:rPr>
                <a:t>|r|</a:t>
              </a:r>
              <a:r>
                <a:rPr lang="en-US">
                  <a:solidFill>
                    <a:srgbClr val="FF3300"/>
                  </a:solidFill>
                </a:rPr>
                <a:t>)</a:t>
              </a:r>
            </a:p>
          </p:txBody>
        </p:sp>
        <p:sp>
          <p:nvSpPr>
            <p:cNvPr id="531467" name="Text Box 11"/>
            <p:cNvSpPr txBox="1">
              <a:spLocks noChangeArrowheads="1"/>
            </p:cNvSpPr>
            <p:nvPr/>
          </p:nvSpPr>
          <p:spPr bwMode="auto">
            <a:xfrm>
              <a:off x="1296" y="364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DFA</a:t>
              </a:r>
            </a:p>
          </p:txBody>
        </p:sp>
        <p:sp>
          <p:nvSpPr>
            <p:cNvPr id="531468" name="Text Box 12"/>
            <p:cNvSpPr txBox="1">
              <a:spLocks noChangeArrowheads="1"/>
            </p:cNvSpPr>
            <p:nvPr/>
          </p:nvSpPr>
          <p:spPr bwMode="auto">
            <a:xfrm>
              <a:off x="1296" y="331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NFA</a:t>
              </a:r>
            </a:p>
          </p:txBody>
        </p:sp>
        <p:sp>
          <p:nvSpPr>
            <p:cNvPr id="531469" name="Text Box 13"/>
            <p:cNvSpPr txBox="1">
              <a:spLocks noChangeArrowheads="1"/>
            </p:cNvSpPr>
            <p:nvPr/>
          </p:nvSpPr>
          <p:spPr bwMode="auto">
            <a:xfrm>
              <a:off x="3120" y="2976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time to simulate</a:t>
              </a:r>
            </a:p>
          </p:txBody>
        </p:sp>
      </p:grpSp>
      <p:sp>
        <p:nvSpPr>
          <p:cNvPr id="531470" name="Text Box 14"/>
          <p:cNvSpPr txBox="1">
            <a:spLocks noChangeArrowheads="1"/>
          </p:cNvSpPr>
          <p:nvPr/>
        </p:nvSpPr>
        <p:spPr bwMode="auto">
          <a:xfrm>
            <a:off x="1828800" y="6407727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where </a:t>
            </a:r>
            <a:r>
              <a:rPr lang="en-US" dirty="0">
                <a:solidFill>
                  <a:srgbClr val="FF3300"/>
                </a:solidFill>
              </a:rPr>
              <a:t>|r|</a:t>
            </a:r>
            <a:r>
              <a:rPr lang="en-US" dirty="0">
                <a:solidFill>
                  <a:schemeClr val="accent2"/>
                </a:solidFill>
              </a:rPr>
              <a:t> is the length of the regular expression.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563880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41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Text Box 3"/>
          <p:cNvSpPr txBox="1">
            <a:spLocks noChangeArrowheads="1"/>
          </p:cNvSpPr>
          <p:nvPr/>
        </p:nvSpPr>
        <p:spPr bwMode="auto">
          <a:xfrm>
            <a:off x="0" y="2147455"/>
            <a:ext cx="84582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b="1" dirty="0"/>
              <a:t>Thank You</a:t>
            </a:r>
          </a:p>
          <a:p>
            <a:pPr algn="ctr">
              <a:spcBef>
                <a:spcPct val="50000"/>
              </a:spcBef>
            </a:pPr>
            <a:r>
              <a:rPr lang="en-US" sz="5400" b="1" dirty="0"/>
              <a:t>Any 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153400" cy="1265238"/>
          </a:xfrm>
        </p:spPr>
        <p:txBody>
          <a:bodyPr/>
          <a:lstStyle/>
          <a:p>
            <a:pPr eaLnBrk="1" hangingPunct="1"/>
            <a:r>
              <a:rPr lang="en-US" sz="4000" b="1" dirty="0"/>
              <a:t>Rules for specifying Regular 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ym typeface="Symbol" pitchFamily="18" charset="2"/>
              </a:rPr>
              <a:t>Regular expressions over alphabet  </a:t>
            </a:r>
          </a:p>
          <a:p>
            <a:pPr marL="419100" indent="-419100" eaLnBrk="1" hangingPunct="1">
              <a:buFontTx/>
              <a:buNone/>
            </a:pPr>
            <a:endParaRPr lang="en-US" sz="1200" dirty="0">
              <a:sym typeface="Symbol" pitchFamily="18" charset="2"/>
            </a:endParaRPr>
          </a:p>
          <a:p>
            <a:pPr marL="419100" indent="-419100" eaLnBrk="1" hangingPunct="1">
              <a:buFontTx/>
              <a:buAutoNum type="arabicPeriod"/>
            </a:pP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 is a regular expression that denotes {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/>
          </a:p>
          <a:p>
            <a:pPr marL="419100" indent="-419100" eaLnBrk="1" hangingPunct="1">
              <a:buFontTx/>
              <a:buAutoNum type="arabicPeriod"/>
            </a:pPr>
            <a:r>
              <a:rPr lang="en-US" dirty="0"/>
              <a:t>If </a:t>
            </a:r>
            <a:r>
              <a:rPr lang="en-US" b="1" dirty="0"/>
              <a:t>a </a:t>
            </a:r>
            <a:r>
              <a:rPr lang="en-US" dirty="0"/>
              <a:t>is a symbol (i.e., if </a:t>
            </a:r>
            <a:r>
              <a:rPr lang="en-US" b="1" dirty="0"/>
              <a:t>a</a:t>
            </a:r>
            <a:r>
              <a:rPr lang="en-US" dirty="0">
                <a:sym typeface="Symbol" pitchFamily="18" charset="2"/>
              </a:rPr>
              <a:t> )</a:t>
            </a:r>
            <a:r>
              <a:rPr lang="en-US" dirty="0"/>
              <a:t>, then </a:t>
            </a:r>
            <a:r>
              <a:rPr lang="en-US" b="1" dirty="0"/>
              <a:t>a </a:t>
            </a:r>
            <a:r>
              <a:rPr lang="en-US" dirty="0"/>
              <a:t>is a regular expression that denotes {a}.</a:t>
            </a:r>
          </a:p>
          <a:p>
            <a:pPr marL="419100" indent="-419100" eaLnBrk="1" hangingPunct="1">
              <a:buFontTx/>
              <a:buAutoNum type="arabicPeriod"/>
            </a:pPr>
            <a:endParaRPr lang="en-US" sz="1200" dirty="0"/>
          </a:p>
          <a:p>
            <a:pPr marL="419100" indent="-419100" eaLnBrk="1" hangingPunct="1">
              <a:buFontTx/>
              <a:buAutoNum type="arabicPeriod"/>
            </a:pPr>
            <a:r>
              <a:rPr lang="en-US" dirty="0"/>
              <a:t>Suppose r and s are regular expressions denoting the languages L(r) and L(s). Then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/>
              <a:t>(r) | (s) is a regular expression denoting L(r) U 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/>
              <a:t>(r)(s) is a regular expression denoting L(r)L(s).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/>
              <a:t>(r)</a:t>
            </a:r>
            <a:r>
              <a:rPr lang="en-US" baseline="30000" dirty="0"/>
              <a:t>*</a:t>
            </a:r>
            <a:r>
              <a:rPr lang="en-US" dirty="0"/>
              <a:t> is a regular expression denoting (L(r))</a:t>
            </a:r>
            <a:r>
              <a:rPr lang="en-US" baseline="30000" dirty="0"/>
              <a:t>*</a:t>
            </a:r>
            <a:r>
              <a:rPr lang="en-US" dirty="0"/>
              <a:t>.</a:t>
            </a:r>
          </a:p>
          <a:p>
            <a:pPr marL="838200" lvl="1" indent="-381000" eaLnBrk="1" hangingPunct="1">
              <a:buFont typeface="Arial" charset="0"/>
              <a:buAutoNum type="alphaLcParenR"/>
            </a:pPr>
            <a:r>
              <a:rPr lang="en-US" dirty="0"/>
              <a:t>(r)</a:t>
            </a:r>
            <a:r>
              <a:rPr lang="en-US" b="1" dirty="0"/>
              <a:t> </a:t>
            </a:r>
            <a:r>
              <a:rPr lang="en-US" dirty="0"/>
              <a:t>is a regular expression denoting L(r).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0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82000" cy="1066800"/>
          </a:xfrm>
        </p:spPr>
        <p:txBody>
          <a:bodyPr/>
          <a:lstStyle/>
          <a:p>
            <a:pPr eaLnBrk="1" hangingPunct="1"/>
            <a:r>
              <a:rPr lang="en-US" sz="4000" b="1" dirty="0"/>
              <a:t>How to “Parse” Regular Expressions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001000" cy="5791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accent2"/>
                </a:solidFill>
              </a:rPr>
              <a:t>Precedence</a:t>
            </a:r>
            <a:r>
              <a:rPr lang="en-US" sz="2400" b="1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/>
              <a:t>* </a:t>
            </a:r>
            <a:r>
              <a:rPr lang="en-US" dirty="0"/>
              <a:t>has highest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Concatenation as middle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/>
              <a:t>| </a:t>
            </a:r>
            <a:r>
              <a:rPr lang="en-US" dirty="0"/>
              <a:t>has lowest precedence.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Use parentheses to override these rules.</a:t>
            </a:r>
            <a:endParaRPr lang="en-US" sz="2400" i="1" dirty="0"/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/>
              <a:t>a b* = a (b*)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If you want </a:t>
            </a:r>
            <a:r>
              <a:rPr lang="en-US" sz="2000" b="1" dirty="0"/>
              <a:t>(a b)* </a:t>
            </a:r>
            <a:r>
              <a:rPr lang="en-US" sz="2000" dirty="0"/>
              <a:t>you must use parentheses.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/>
              <a:t>a | b c = a | (b c)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If you want </a:t>
            </a:r>
            <a:r>
              <a:rPr lang="en-US" sz="2000" b="1" dirty="0"/>
              <a:t>(a | b) c </a:t>
            </a:r>
            <a:r>
              <a:rPr lang="en-US" sz="2000" dirty="0"/>
              <a:t>you must use parentheses.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</a:rPr>
              <a:t>Concatenation and </a:t>
            </a:r>
            <a:r>
              <a:rPr lang="en-US" sz="2400" b="1" dirty="0">
                <a:solidFill>
                  <a:schemeClr val="accent2"/>
                </a:solidFill>
              </a:rPr>
              <a:t>| </a:t>
            </a:r>
            <a:r>
              <a:rPr lang="en-US" sz="2400" dirty="0">
                <a:solidFill>
                  <a:schemeClr val="accent2"/>
                </a:solidFill>
              </a:rPr>
              <a:t>are associative.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/>
              <a:t>(a b) c = a (b c) = a b c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/>
              <a:t>(a | b) | c = a | (b | c) = a | b | c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/>
              <a:t>b d | e f * | g a = (b d) | (e (f *)) | (g 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0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400" b="1" dirty="0"/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229600" cy="5562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/>
              <a:t>Let  </a:t>
            </a:r>
            <a:r>
              <a:rPr lang="en-US" sz="2400" dirty="0">
                <a:sym typeface="Symbol" pitchFamily="18" charset="2"/>
              </a:rPr>
              <a:t> = {a, b}</a:t>
            </a:r>
            <a:r>
              <a:rPr lang="en-US" sz="2400" dirty="0"/>
              <a:t> </a:t>
            </a:r>
          </a:p>
          <a:p>
            <a:pPr eaLnBrk="1" hangingPunct="1"/>
            <a:endParaRPr lang="en-US" sz="2400" b="1" i="1" dirty="0"/>
          </a:p>
          <a:p>
            <a:pPr lvl="1" eaLnBrk="1" hangingPunct="1"/>
            <a:r>
              <a:rPr lang="en-US" sz="2400" dirty="0"/>
              <a:t>The regular expression a | b denotes the set {a, b}</a:t>
            </a:r>
            <a:r>
              <a:rPr lang="en-US" sz="2400" b="1" dirty="0"/>
              <a:t> </a:t>
            </a:r>
          </a:p>
          <a:p>
            <a:pPr lvl="1" eaLnBrk="1" hangingPunct="1"/>
            <a:r>
              <a:rPr lang="en-US" sz="2400" dirty="0"/>
              <a:t>The regular expression (</a:t>
            </a:r>
            <a:r>
              <a:rPr lang="en-US" sz="2400" dirty="0" err="1"/>
              <a:t>a|b</a:t>
            </a:r>
            <a:r>
              <a:rPr lang="en-US" sz="2400" dirty="0"/>
              <a:t>)(</a:t>
            </a:r>
            <a:r>
              <a:rPr lang="en-US" sz="2400" dirty="0" err="1"/>
              <a:t>a|b</a:t>
            </a:r>
            <a:r>
              <a:rPr lang="en-US" sz="2400" dirty="0"/>
              <a:t>) denotes {</a:t>
            </a:r>
            <a:r>
              <a:rPr lang="en-US" sz="2400" dirty="0" err="1"/>
              <a:t>aa</a:t>
            </a:r>
            <a:r>
              <a:rPr lang="en-US" sz="2400" dirty="0"/>
              <a:t>, </a:t>
            </a:r>
            <a:r>
              <a:rPr lang="en-US" sz="2400" dirty="0" err="1"/>
              <a:t>ab</a:t>
            </a:r>
            <a:r>
              <a:rPr lang="en-US" sz="2400" dirty="0"/>
              <a:t>, </a:t>
            </a:r>
            <a:r>
              <a:rPr lang="en-US" sz="2400" dirty="0" err="1"/>
              <a:t>ba</a:t>
            </a:r>
            <a:r>
              <a:rPr lang="en-US" sz="2400" dirty="0"/>
              <a:t>, bb}</a:t>
            </a:r>
          </a:p>
          <a:p>
            <a:pPr lvl="1" eaLnBrk="1" hangingPunct="1"/>
            <a:r>
              <a:rPr lang="en-US" sz="2400" dirty="0"/>
              <a:t>The regular expression a</a:t>
            </a:r>
            <a:r>
              <a:rPr lang="en-US" sz="2400" baseline="30000" dirty="0"/>
              <a:t>*</a:t>
            </a:r>
            <a:r>
              <a:rPr lang="en-US" sz="2400" dirty="0"/>
              <a:t> denotes the set of all strings of zero or more a’s. i.e., {</a:t>
            </a:r>
            <a:r>
              <a:rPr lang="en-US" sz="2400" dirty="0">
                <a:sym typeface="Symbol" pitchFamily="18" charset="2"/>
              </a:rPr>
              <a:t></a:t>
            </a:r>
            <a:r>
              <a:rPr lang="en-US" sz="2400" dirty="0"/>
              <a:t>, a, </a:t>
            </a:r>
            <a:r>
              <a:rPr lang="en-US" sz="2400" dirty="0" err="1"/>
              <a:t>aa</a:t>
            </a:r>
            <a:r>
              <a:rPr lang="en-US" sz="2400" dirty="0"/>
              <a:t>, </a:t>
            </a:r>
            <a:r>
              <a:rPr lang="en-US" sz="2400" dirty="0" err="1"/>
              <a:t>aaa</a:t>
            </a:r>
            <a:r>
              <a:rPr lang="en-US" sz="2400" dirty="0"/>
              <a:t>, ….. }</a:t>
            </a:r>
          </a:p>
          <a:p>
            <a:pPr lvl="1" eaLnBrk="1" hangingPunct="1"/>
            <a:r>
              <a:rPr lang="en-US" sz="2400" dirty="0"/>
              <a:t>The regular expression (</a:t>
            </a:r>
            <a:r>
              <a:rPr lang="en-US" sz="2400" dirty="0" err="1"/>
              <a:t>a|b</a:t>
            </a:r>
            <a:r>
              <a:rPr lang="en-US" sz="2400" dirty="0"/>
              <a:t>)</a:t>
            </a:r>
            <a:r>
              <a:rPr lang="en-US" sz="2400" baseline="30000" dirty="0"/>
              <a:t>*</a:t>
            </a:r>
            <a:r>
              <a:rPr lang="en-US" sz="2400" dirty="0"/>
              <a:t> denotes the set containing zero or more instances of an a or b.</a:t>
            </a:r>
          </a:p>
          <a:p>
            <a:pPr lvl="1" eaLnBrk="1" hangingPunct="1"/>
            <a:r>
              <a:rPr lang="en-US" sz="2400" dirty="0"/>
              <a:t>The regular expression </a:t>
            </a:r>
            <a:r>
              <a:rPr lang="en-US" sz="2400" dirty="0" err="1"/>
              <a:t>a|a</a:t>
            </a:r>
            <a:r>
              <a:rPr lang="en-US" sz="2400" dirty="0"/>
              <a:t>*b denotes the set containing the string a and all strings consisting of zero or more a’s followed by one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/>
              <a:t>Regular Definition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76200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If </a:t>
            </a:r>
            <a:r>
              <a:rPr lang="el-GR" sz="2400" b="1" dirty="0">
                <a:cs typeface="Arial" charset="0"/>
              </a:rPr>
              <a:t>Σ</a:t>
            </a:r>
            <a:r>
              <a:rPr lang="en-US" sz="2400" b="1" dirty="0">
                <a:cs typeface="Arial" charset="0"/>
              </a:rPr>
              <a:t> is an alphabet </a:t>
            </a:r>
            <a:r>
              <a:rPr lang="en-US" sz="2400" dirty="0">
                <a:cs typeface="Arial" charset="0"/>
              </a:rPr>
              <a:t>of basic symbols then a regular definition is a sequence of the following form:</a:t>
            </a:r>
          </a:p>
          <a:p>
            <a:pPr algn="ctr" eaLnBrk="1" hangingPunct="1">
              <a:buFontTx/>
              <a:buNone/>
            </a:pPr>
            <a:r>
              <a:rPr lang="en-US" sz="2400" dirty="0">
                <a:cs typeface="Arial" charset="0"/>
              </a:rPr>
              <a:t>d</a:t>
            </a:r>
            <a:r>
              <a:rPr lang="en-US" sz="2400" baseline="-25000" dirty="0">
                <a:cs typeface="Arial" charset="0"/>
              </a:rPr>
              <a:t>1</a:t>
            </a:r>
            <a:r>
              <a:rPr lang="en-US" sz="2400" dirty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1</a:t>
            </a:r>
          </a:p>
          <a:p>
            <a:pPr algn="ctr" eaLnBrk="1" hangingPunct="1">
              <a:buFontTx/>
              <a:buNone/>
            </a:pPr>
            <a:r>
              <a:rPr lang="en-US" sz="2400" dirty="0">
                <a:cs typeface="Arial" charset="0"/>
              </a:rPr>
              <a:t>d</a:t>
            </a:r>
            <a:r>
              <a:rPr lang="en-US" sz="2400" baseline="-25000" dirty="0">
                <a:cs typeface="Arial" charset="0"/>
              </a:rPr>
              <a:t>2</a:t>
            </a:r>
            <a:r>
              <a:rPr lang="en-US" sz="2400" dirty="0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2</a:t>
            </a:r>
          </a:p>
          <a:p>
            <a:pPr algn="ctr" eaLnBrk="1" hangingPunct="1">
              <a:buFontTx/>
              <a:buNone/>
            </a:pPr>
            <a:r>
              <a:rPr lang="en-US" sz="2400" dirty="0">
                <a:cs typeface="Arial" charset="0"/>
                <a:sym typeface="Symbol" pitchFamily="18" charset="2"/>
              </a:rPr>
              <a:t>……..</a:t>
            </a:r>
          </a:p>
          <a:p>
            <a:pPr algn="ctr" eaLnBrk="1" hangingPunct="1">
              <a:buFontTx/>
              <a:buNone/>
            </a:pPr>
            <a:r>
              <a:rPr lang="en-US" sz="2400" dirty="0" err="1">
                <a:cs typeface="Arial" charset="0"/>
              </a:rPr>
              <a:t>d</a:t>
            </a:r>
            <a:r>
              <a:rPr lang="en-US" sz="2400" baseline="-25000" dirty="0" err="1">
                <a:cs typeface="Arial" charset="0"/>
              </a:rPr>
              <a:t>n</a:t>
            </a:r>
            <a:r>
              <a:rPr lang="en-US" sz="2400" dirty="0" err="1">
                <a:cs typeface="Arial" charset="0"/>
                <a:sym typeface="Symbol" pitchFamily="18" charset="2"/>
              </a:rPr>
              <a:t>r</a:t>
            </a:r>
            <a:r>
              <a:rPr lang="en-US" sz="2400" baseline="-25000" dirty="0" err="1">
                <a:cs typeface="Arial" charset="0"/>
                <a:sym typeface="Symbol" pitchFamily="18" charset="2"/>
              </a:rPr>
              <a:t>n</a:t>
            </a:r>
            <a:endParaRPr lang="en-US" sz="2400" baseline="-25000" dirty="0">
              <a:cs typeface="Arial" charset="0"/>
              <a:sym typeface="Symbol" pitchFamily="18" charset="2"/>
            </a:endParaRPr>
          </a:p>
          <a:p>
            <a:pPr eaLnBrk="1" hangingPunct="1"/>
            <a:endParaRPr lang="en-US" sz="2400" dirty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cs typeface="Arial" charset="0"/>
              </a:rPr>
              <a:t>where</a:t>
            </a:r>
          </a:p>
          <a:p>
            <a:pPr eaLnBrk="1" hangingPunct="1"/>
            <a:r>
              <a:rPr lang="en-US" sz="2400" dirty="0">
                <a:cs typeface="Arial" charset="0"/>
              </a:rPr>
              <a:t> Each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d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i</a:t>
            </a:r>
            <a:r>
              <a:rPr lang="en-US" sz="2400" dirty="0">
                <a:cs typeface="Arial" charset="0"/>
              </a:rPr>
              <a:t> is a new symbol such that d</a:t>
            </a:r>
            <a:r>
              <a:rPr lang="en-US" sz="2400" baseline="-25000" dirty="0">
                <a:cs typeface="Arial" charset="0"/>
              </a:rPr>
              <a:t>i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cs typeface="Arial" charset="0"/>
                <a:sym typeface="Symbol" pitchFamily="18" charset="2"/>
              </a:rPr>
              <a:t> </a:t>
            </a:r>
            <a:r>
              <a:rPr lang="el-GR" sz="2400" dirty="0">
                <a:cs typeface="Arial" charset="0"/>
              </a:rPr>
              <a:t>Σ</a:t>
            </a:r>
            <a:r>
              <a:rPr lang="en-US" sz="2400" dirty="0">
                <a:cs typeface="Arial" charset="0"/>
              </a:rPr>
              <a:t> and d</a:t>
            </a:r>
            <a:r>
              <a:rPr lang="en-US" sz="2400" baseline="-25000" dirty="0">
                <a:cs typeface="Arial" charset="0"/>
              </a:rPr>
              <a:t>i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cs typeface="Arial" charset="0"/>
                <a:sym typeface="Symbol" pitchFamily="18" charset="2"/>
              </a:rPr>
              <a:t></a:t>
            </a:r>
            <a:r>
              <a:rPr lang="en-US" sz="2400" dirty="0" err="1">
                <a:cs typeface="Arial" charset="0"/>
                <a:sym typeface="Symbol" pitchFamily="18" charset="2"/>
              </a:rPr>
              <a:t>d</a:t>
            </a:r>
            <a:r>
              <a:rPr lang="en-US" sz="2400" baseline="-25000" dirty="0" err="1">
                <a:cs typeface="Arial" charset="0"/>
                <a:sym typeface="Symbol" pitchFamily="18" charset="2"/>
              </a:rPr>
              <a:t>j</a:t>
            </a:r>
            <a:r>
              <a:rPr lang="en-US" sz="2400" dirty="0">
                <a:cs typeface="Arial" charset="0"/>
                <a:sym typeface="Symbol" pitchFamily="18" charset="2"/>
              </a:rPr>
              <a:t> where j &lt; I</a:t>
            </a:r>
          </a:p>
          <a:p>
            <a:pPr eaLnBrk="1" hangingPunct="1"/>
            <a:r>
              <a:rPr lang="en-US" sz="2400" dirty="0">
                <a:cs typeface="Arial" charset="0"/>
                <a:sym typeface="Symbol" pitchFamily="18" charset="2"/>
              </a:rPr>
              <a:t>Each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r</a:t>
            </a:r>
            <a:r>
              <a:rPr lang="en-US" sz="24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  <a:sym typeface="Symbol" pitchFamily="18" charset="2"/>
              </a:rPr>
              <a:t>i</a:t>
            </a:r>
            <a:r>
              <a:rPr lang="en-US" sz="2400" dirty="0">
                <a:cs typeface="Arial" charset="0"/>
                <a:sym typeface="Symbol" pitchFamily="18" charset="2"/>
              </a:rPr>
              <a:t> is a regular expression over </a:t>
            </a:r>
            <a:r>
              <a:rPr lang="el-GR" sz="2400" dirty="0">
                <a:cs typeface="Arial" charset="0"/>
              </a:rPr>
              <a:t>Σ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cs typeface="Arial" charset="0"/>
                <a:sym typeface="Symbol" pitchFamily="18" charset="2"/>
              </a:rPr>
              <a:t> </a:t>
            </a:r>
            <a:r>
              <a:rPr lang="en-US" sz="2400" dirty="0">
                <a:cs typeface="Arial" charset="0"/>
              </a:rPr>
              <a:t>{d</a:t>
            </a:r>
            <a:r>
              <a:rPr lang="en-US" sz="2400" baseline="-25000" dirty="0">
                <a:cs typeface="Arial" charset="0"/>
              </a:rPr>
              <a:t>1</a:t>
            </a:r>
            <a:r>
              <a:rPr lang="en-US" sz="2400" dirty="0">
                <a:cs typeface="Arial" charset="0"/>
              </a:rPr>
              <a:t>,d</a:t>
            </a:r>
            <a:r>
              <a:rPr lang="en-US" sz="2400" baseline="-25000" dirty="0">
                <a:cs typeface="Arial" charset="0"/>
              </a:rPr>
              <a:t>2</a:t>
            </a:r>
            <a:r>
              <a:rPr lang="en-US" sz="2400" dirty="0">
                <a:cs typeface="Arial" charset="0"/>
              </a:rPr>
              <a:t>,…,d</a:t>
            </a:r>
            <a:r>
              <a:rPr lang="en-US" sz="2400" baseline="-25000" dirty="0">
                <a:cs typeface="Arial" charset="0"/>
              </a:rPr>
              <a:t>i-1</a:t>
            </a:r>
            <a:r>
              <a:rPr lang="en-US" sz="2400" dirty="0">
                <a:cs typeface="Arial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9000" y="21336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0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pPr eaLnBrk="1" hangingPunct="1"/>
            <a:r>
              <a:rPr lang="en-US" sz="4000" b="1" dirty="0"/>
              <a:t>Regular Definition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r="1678"/>
          <a:stretch>
            <a:fillRect/>
          </a:stretch>
        </p:blipFill>
        <p:spPr bwMode="auto">
          <a:xfrm>
            <a:off x="0" y="1600200"/>
            <a:ext cx="8542338" cy="3943350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5" y="0"/>
            <a:ext cx="7620000" cy="990600"/>
          </a:xfrm>
        </p:spPr>
        <p:txBody>
          <a:bodyPr/>
          <a:lstStyle/>
          <a:p>
            <a:pPr eaLnBrk="1" hangingPunct="1"/>
            <a:r>
              <a:rPr lang="en-US" sz="4000" b="1" dirty="0"/>
              <a:t>Addition Notation / Shorthand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458200" cy="5638800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4"/>
          <a:stretch>
            <a:fillRect/>
          </a:stretch>
        </p:blipFill>
        <p:spPr bwMode="auto">
          <a:xfrm>
            <a:off x="0" y="838200"/>
            <a:ext cx="8610600" cy="5640388"/>
          </a:xfrm>
          <a:prstGeom prst="rect">
            <a:avLst/>
          </a:prstGeom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791200" y="594360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9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1229</TotalTime>
  <Words>2607</Words>
  <Application>Microsoft Office PowerPoint</Application>
  <PresentationFormat>On-screen Show (4:3)</PresentationFormat>
  <Paragraphs>568</Paragraphs>
  <Slides>34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</vt:lpstr>
      <vt:lpstr>Courier New</vt:lpstr>
      <vt:lpstr>Symbol</vt:lpstr>
      <vt:lpstr>Times New Roman</vt:lpstr>
      <vt:lpstr>Wingdings</vt:lpstr>
      <vt:lpstr>Adjacency</vt:lpstr>
      <vt:lpstr>Specification of Tokens</vt:lpstr>
      <vt:lpstr>Kleene closure</vt:lpstr>
      <vt:lpstr>Example</vt:lpstr>
      <vt:lpstr>Rules for specifying Regular Expressions</vt:lpstr>
      <vt:lpstr>How to “Parse” Regular Expressions</vt:lpstr>
      <vt:lpstr>Example</vt:lpstr>
      <vt:lpstr>Regular Definition</vt:lpstr>
      <vt:lpstr>Regular Definition</vt:lpstr>
      <vt:lpstr>Addition Notation / Shorthand</vt:lpstr>
      <vt:lpstr>Unsigned Number </vt:lpstr>
      <vt:lpstr>Some Other Examples</vt:lpstr>
      <vt:lpstr>Token Recognition</vt:lpstr>
      <vt:lpstr>What Else Does Lexical Analyzer Do?</vt:lpstr>
      <vt:lpstr>Overall</vt:lpstr>
      <vt:lpstr>Constructing Transition Diagrams for Tokens</vt:lpstr>
      <vt:lpstr>Example TDs</vt:lpstr>
      <vt:lpstr>Example :  All RELOPs</vt:lpstr>
      <vt:lpstr>Example TDs : id and delim</vt:lpstr>
      <vt:lpstr>Example TDs : Unsigned #s</vt:lpstr>
      <vt:lpstr>QUESTION :</vt:lpstr>
      <vt:lpstr>Answer</vt:lpstr>
      <vt:lpstr>Capturing Multiple Tokens</vt:lpstr>
      <vt:lpstr>Capturing Multiple Tokens</vt:lpstr>
      <vt:lpstr>Finite State Automata (FSAs)</vt:lpstr>
      <vt:lpstr>Nondeterministic Finite Automata</vt:lpstr>
      <vt:lpstr>Example – NFA  : (a|b)*abb</vt:lpstr>
      <vt:lpstr>How Does An NFA Work ?</vt:lpstr>
      <vt:lpstr>Handling Undefined Transitions</vt:lpstr>
      <vt:lpstr>Other Concepts</vt:lpstr>
      <vt:lpstr>Deterministic Finite Automata </vt:lpstr>
      <vt:lpstr>Example – DFA : (a|b)*abb</vt:lpstr>
      <vt:lpstr>Relation between RE, NFA and DFA</vt:lpstr>
      <vt:lpstr>NFA vs DFA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shuvo</dc:creator>
  <cp:lastModifiedBy>Md. Waliul Islam Rayhan</cp:lastModifiedBy>
  <cp:revision>41</cp:revision>
  <dcterms:created xsi:type="dcterms:W3CDTF">2006-08-16T00:00:00Z</dcterms:created>
  <dcterms:modified xsi:type="dcterms:W3CDTF">2024-01-22T18:48:57Z</dcterms:modified>
</cp:coreProperties>
</file>