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handoutMasterIdLst>
    <p:handoutMasterId r:id="rId44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9" r:id="rId40"/>
    <p:sldId id="295" r:id="rId41"/>
    <p:sldId id="296" r:id="rId42"/>
    <p:sldId id="297" r:id="rId43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40CF277-7E26-4338-ABE7-64184A06BE6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B278DE2-FA55-4DE2-84EC-C0BFA9ACF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8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3777-7418-4577-B6E8-176CE2E9A6E9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3609-8582-4C27-AEEB-3F5C5704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6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3777-7418-4577-B6E8-176CE2E9A6E9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3609-8582-4C27-AEEB-3F5C5704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5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3777-7418-4577-B6E8-176CE2E9A6E9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3609-8582-4C27-AEEB-3F5C5704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25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" y="2514600"/>
            <a:ext cx="8839200" cy="3876675"/>
          </a:xfrm>
          <a:custGeom>
            <a:avLst/>
            <a:gdLst/>
            <a:ahLst/>
            <a:cxnLst/>
            <a:rect l="l" t="t" r="r" b="b"/>
            <a:pathLst>
              <a:path w="8839200" h="3876675">
                <a:moveTo>
                  <a:pt x="0" y="3876675"/>
                </a:moveTo>
                <a:lnTo>
                  <a:pt x="8839200" y="3876675"/>
                </a:lnTo>
                <a:lnTo>
                  <a:pt x="8839200" y="0"/>
                </a:lnTo>
                <a:lnTo>
                  <a:pt x="0" y="0"/>
                </a:lnTo>
                <a:lnTo>
                  <a:pt x="0" y="3876675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152400" y="6700837"/>
            <a:ext cx="8839200" cy="5080"/>
          </a:xfrm>
          <a:custGeom>
            <a:avLst/>
            <a:gdLst/>
            <a:ahLst/>
            <a:cxnLst/>
            <a:rect l="l" t="t" r="r" b="b"/>
            <a:pathLst>
              <a:path w="8839200" h="5079">
                <a:moveTo>
                  <a:pt x="0" y="4762"/>
                </a:moveTo>
                <a:lnTo>
                  <a:pt x="8839200" y="4762"/>
                </a:lnTo>
                <a:lnTo>
                  <a:pt x="8839200" y="0"/>
                </a:lnTo>
                <a:lnTo>
                  <a:pt x="0" y="0"/>
                </a:lnTo>
                <a:lnTo>
                  <a:pt x="0" y="4762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0" y="67056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bg object 19"/>
          <p:cNvSpPr/>
          <p:nvPr/>
        </p:nvSpPr>
        <p:spPr>
          <a:xfrm>
            <a:off x="8991600" y="3174"/>
            <a:ext cx="152400" cy="6854825"/>
          </a:xfrm>
          <a:custGeom>
            <a:avLst/>
            <a:gdLst/>
            <a:ahLst/>
            <a:cxnLst/>
            <a:rect l="l" t="t" r="r" b="b"/>
            <a:pathLst>
              <a:path w="152400" h="6854825">
                <a:moveTo>
                  <a:pt x="152399" y="0"/>
                </a:moveTo>
                <a:lnTo>
                  <a:pt x="0" y="0"/>
                </a:lnTo>
                <a:lnTo>
                  <a:pt x="0" y="6854823"/>
                </a:lnTo>
                <a:lnTo>
                  <a:pt x="152399" y="6854823"/>
                </a:lnTo>
                <a:lnTo>
                  <a:pt x="152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152400" y="0"/>
                </a:lnTo>
                <a:lnTo>
                  <a:pt x="0" y="0"/>
                </a:lnTo>
                <a:lnTo>
                  <a:pt x="0" y="251460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2514600"/>
                </a:lnTo>
                <a:lnTo>
                  <a:pt x="9144000" y="2514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bg object 21"/>
          <p:cNvSpPr/>
          <p:nvPr/>
        </p:nvSpPr>
        <p:spPr>
          <a:xfrm>
            <a:off x="146050" y="6391274"/>
            <a:ext cx="8832850" cy="309880"/>
          </a:xfrm>
          <a:custGeom>
            <a:avLst/>
            <a:gdLst/>
            <a:ahLst/>
            <a:cxnLst/>
            <a:rect l="l" t="t" r="r" b="b"/>
            <a:pathLst>
              <a:path w="8832850" h="309879">
                <a:moveTo>
                  <a:pt x="8832850" y="0"/>
                </a:moveTo>
                <a:lnTo>
                  <a:pt x="0" y="0"/>
                </a:lnTo>
                <a:lnTo>
                  <a:pt x="0" y="309562"/>
                </a:lnTo>
                <a:lnTo>
                  <a:pt x="8832850" y="309562"/>
                </a:lnTo>
                <a:lnTo>
                  <a:pt x="8832850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bg object 22"/>
          <p:cNvSpPr/>
          <p:nvPr/>
        </p:nvSpPr>
        <p:spPr>
          <a:xfrm>
            <a:off x="155575" y="2419349"/>
            <a:ext cx="8832850" cy="0"/>
          </a:xfrm>
          <a:custGeom>
            <a:avLst/>
            <a:gdLst/>
            <a:ahLst/>
            <a:cxnLst/>
            <a:rect l="l" t="t" r="r" b="b"/>
            <a:pathLst>
              <a:path w="8832850">
                <a:moveTo>
                  <a:pt x="0" y="0"/>
                </a:moveTo>
                <a:lnTo>
                  <a:pt x="8832850" y="0"/>
                </a:lnTo>
              </a:path>
            </a:pathLst>
          </a:custGeom>
          <a:ln w="11430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bg object 23"/>
          <p:cNvSpPr/>
          <p:nvPr/>
        </p:nvSpPr>
        <p:spPr>
          <a:xfrm>
            <a:off x="152400" y="152399"/>
            <a:ext cx="8832850" cy="6546850"/>
          </a:xfrm>
          <a:custGeom>
            <a:avLst/>
            <a:gdLst/>
            <a:ahLst/>
            <a:cxnLst/>
            <a:rect l="l" t="t" r="r" b="b"/>
            <a:pathLst>
              <a:path w="8832850" h="6546850">
                <a:moveTo>
                  <a:pt x="0" y="6546850"/>
                </a:moveTo>
                <a:lnTo>
                  <a:pt x="8832850" y="6546850"/>
                </a:lnTo>
                <a:lnTo>
                  <a:pt x="8832850" y="0"/>
                </a:lnTo>
                <a:lnTo>
                  <a:pt x="0" y="0"/>
                </a:lnTo>
                <a:lnTo>
                  <a:pt x="0" y="6546850"/>
                </a:lnTo>
                <a:close/>
              </a:path>
            </a:pathLst>
          </a:custGeom>
          <a:ln w="9525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bg object 24"/>
          <p:cNvSpPr/>
          <p:nvPr/>
        </p:nvSpPr>
        <p:spPr>
          <a:xfrm>
            <a:off x="4267200" y="211454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304800"/>
                </a:moveTo>
                <a:lnTo>
                  <a:pt x="605599" y="255384"/>
                </a:lnTo>
                <a:lnTo>
                  <a:pt x="594042" y="208483"/>
                </a:lnTo>
                <a:lnTo>
                  <a:pt x="575564" y="164757"/>
                </a:lnTo>
                <a:lnTo>
                  <a:pt x="550760" y="124815"/>
                </a:lnTo>
                <a:lnTo>
                  <a:pt x="520293" y="89306"/>
                </a:lnTo>
                <a:lnTo>
                  <a:pt x="484771" y="58826"/>
                </a:lnTo>
                <a:lnTo>
                  <a:pt x="444842" y="34036"/>
                </a:lnTo>
                <a:lnTo>
                  <a:pt x="401116" y="15544"/>
                </a:lnTo>
                <a:lnTo>
                  <a:pt x="354215" y="4000"/>
                </a:lnTo>
                <a:lnTo>
                  <a:pt x="304800" y="0"/>
                </a:lnTo>
                <a:lnTo>
                  <a:pt x="255371" y="4000"/>
                </a:lnTo>
                <a:lnTo>
                  <a:pt x="208470" y="15557"/>
                </a:lnTo>
                <a:lnTo>
                  <a:pt x="164744" y="34036"/>
                </a:lnTo>
                <a:lnTo>
                  <a:pt x="124815" y="58839"/>
                </a:lnTo>
                <a:lnTo>
                  <a:pt x="89293" y="89306"/>
                </a:lnTo>
                <a:lnTo>
                  <a:pt x="58826" y="124828"/>
                </a:lnTo>
                <a:lnTo>
                  <a:pt x="34023" y="164757"/>
                </a:lnTo>
                <a:lnTo>
                  <a:pt x="15544" y="208483"/>
                </a:lnTo>
                <a:lnTo>
                  <a:pt x="3987" y="255384"/>
                </a:lnTo>
                <a:lnTo>
                  <a:pt x="0" y="304800"/>
                </a:lnTo>
                <a:lnTo>
                  <a:pt x="3987" y="354228"/>
                </a:lnTo>
                <a:lnTo>
                  <a:pt x="15544" y="401129"/>
                </a:lnTo>
                <a:lnTo>
                  <a:pt x="34023" y="444855"/>
                </a:lnTo>
                <a:lnTo>
                  <a:pt x="58826" y="484784"/>
                </a:lnTo>
                <a:lnTo>
                  <a:pt x="89293" y="520306"/>
                </a:lnTo>
                <a:lnTo>
                  <a:pt x="124815" y="550773"/>
                </a:lnTo>
                <a:lnTo>
                  <a:pt x="164744" y="575576"/>
                </a:lnTo>
                <a:lnTo>
                  <a:pt x="208483" y="594055"/>
                </a:lnTo>
                <a:lnTo>
                  <a:pt x="255371" y="605612"/>
                </a:lnTo>
                <a:lnTo>
                  <a:pt x="304800" y="609600"/>
                </a:lnTo>
                <a:lnTo>
                  <a:pt x="354215" y="605612"/>
                </a:lnTo>
                <a:lnTo>
                  <a:pt x="401116" y="594055"/>
                </a:lnTo>
                <a:lnTo>
                  <a:pt x="444842" y="575576"/>
                </a:lnTo>
                <a:lnTo>
                  <a:pt x="484784" y="550773"/>
                </a:lnTo>
                <a:lnTo>
                  <a:pt x="520293" y="520306"/>
                </a:lnTo>
                <a:lnTo>
                  <a:pt x="550773" y="484784"/>
                </a:lnTo>
                <a:lnTo>
                  <a:pt x="575564" y="444855"/>
                </a:lnTo>
                <a:lnTo>
                  <a:pt x="594055" y="401116"/>
                </a:lnTo>
                <a:lnTo>
                  <a:pt x="605599" y="354228"/>
                </a:lnTo>
                <a:lnTo>
                  <a:pt x="6096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bg object 25"/>
          <p:cNvSpPr/>
          <p:nvPr/>
        </p:nvSpPr>
        <p:spPr>
          <a:xfrm>
            <a:off x="4337050" y="2184780"/>
            <a:ext cx="469900" cy="471170"/>
          </a:xfrm>
          <a:custGeom>
            <a:avLst/>
            <a:gdLst/>
            <a:ahLst/>
            <a:cxnLst/>
            <a:rect l="l" t="t" r="r" b="b"/>
            <a:pathLst>
              <a:path w="469900" h="471169">
                <a:moveTo>
                  <a:pt x="233679" y="0"/>
                </a:moveTo>
                <a:lnTo>
                  <a:pt x="186436" y="5080"/>
                </a:lnTo>
                <a:lnTo>
                  <a:pt x="142366" y="19050"/>
                </a:lnTo>
                <a:lnTo>
                  <a:pt x="102488" y="41910"/>
                </a:lnTo>
                <a:lnTo>
                  <a:pt x="67945" y="69850"/>
                </a:lnTo>
                <a:lnTo>
                  <a:pt x="39497" y="105410"/>
                </a:lnTo>
                <a:lnTo>
                  <a:pt x="18034" y="146050"/>
                </a:lnTo>
                <a:lnTo>
                  <a:pt x="4572" y="189230"/>
                </a:lnTo>
                <a:lnTo>
                  <a:pt x="0" y="237490"/>
                </a:lnTo>
                <a:lnTo>
                  <a:pt x="1397" y="261620"/>
                </a:lnTo>
                <a:lnTo>
                  <a:pt x="10922" y="307340"/>
                </a:lnTo>
                <a:lnTo>
                  <a:pt x="28955" y="349250"/>
                </a:lnTo>
                <a:lnTo>
                  <a:pt x="54355" y="387350"/>
                </a:lnTo>
                <a:lnTo>
                  <a:pt x="86487" y="419100"/>
                </a:lnTo>
                <a:lnTo>
                  <a:pt x="123951" y="444500"/>
                </a:lnTo>
                <a:lnTo>
                  <a:pt x="166370" y="461010"/>
                </a:lnTo>
                <a:lnTo>
                  <a:pt x="212216" y="471170"/>
                </a:lnTo>
                <a:lnTo>
                  <a:pt x="236220" y="471170"/>
                </a:lnTo>
                <a:lnTo>
                  <a:pt x="260350" y="469900"/>
                </a:lnTo>
                <a:lnTo>
                  <a:pt x="283463" y="467360"/>
                </a:lnTo>
                <a:lnTo>
                  <a:pt x="306070" y="461010"/>
                </a:lnTo>
                <a:lnTo>
                  <a:pt x="321400" y="454660"/>
                </a:lnTo>
                <a:lnTo>
                  <a:pt x="235330" y="454660"/>
                </a:lnTo>
                <a:lnTo>
                  <a:pt x="213105" y="453390"/>
                </a:lnTo>
                <a:lnTo>
                  <a:pt x="170561" y="444500"/>
                </a:lnTo>
                <a:lnTo>
                  <a:pt x="131317" y="429260"/>
                </a:lnTo>
                <a:lnTo>
                  <a:pt x="96647" y="405130"/>
                </a:lnTo>
                <a:lnTo>
                  <a:pt x="66928" y="375920"/>
                </a:lnTo>
                <a:lnTo>
                  <a:pt x="43434" y="340360"/>
                </a:lnTo>
                <a:lnTo>
                  <a:pt x="26924" y="30099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1770"/>
                </a:lnTo>
                <a:lnTo>
                  <a:pt x="33909" y="151130"/>
                </a:lnTo>
                <a:lnTo>
                  <a:pt x="53975" y="114300"/>
                </a:lnTo>
                <a:lnTo>
                  <a:pt x="80517" y="81280"/>
                </a:lnTo>
                <a:lnTo>
                  <a:pt x="112649" y="54610"/>
                </a:lnTo>
                <a:lnTo>
                  <a:pt x="149733" y="34290"/>
                </a:lnTo>
                <a:lnTo>
                  <a:pt x="190626" y="21590"/>
                </a:lnTo>
                <a:lnTo>
                  <a:pt x="234569" y="16510"/>
                </a:lnTo>
                <a:lnTo>
                  <a:pt x="319132" y="16510"/>
                </a:lnTo>
                <a:lnTo>
                  <a:pt x="303529" y="10160"/>
                </a:lnTo>
                <a:lnTo>
                  <a:pt x="281050" y="5080"/>
                </a:lnTo>
                <a:lnTo>
                  <a:pt x="257683" y="1270"/>
                </a:lnTo>
                <a:lnTo>
                  <a:pt x="233679" y="0"/>
                </a:lnTo>
                <a:close/>
              </a:path>
              <a:path w="469900" h="471169">
                <a:moveTo>
                  <a:pt x="319132" y="16510"/>
                </a:moveTo>
                <a:lnTo>
                  <a:pt x="234569" y="16510"/>
                </a:lnTo>
                <a:lnTo>
                  <a:pt x="256794" y="17780"/>
                </a:lnTo>
                <a:lnTo>
                  <a:pt x="278511" y="21590"/>
                </a:lnTo>
                <a:lnTo>
                  <a:pt x="319404" y="34290"/>
                </a:lnTo>
                <a:lnTo>
                  <a:pt x="356488" y="54610"/>
                </a:lnTo>
                <a:lnTo>
                  <a:pt x="388874" y="81280"/>
                </a:lnTo>
                <a:lnTo>
                  <a:pt x="415544" y="113030"/>
                </a:lnTo>
                <a:lnTo>
                  <a:pt x="435610" y="149860"/>
                </a:lnTo>
                <a:lnTo>
                  <a:pt x="448437" y="191770"/>
                </a:lnTo>
                <a:lnTo>
                  <a:pt x="452945" y="234950"/>
                </a:lnTo>
                <a:lnTo>
                  <a:pt x="452941" y="237490"/>
                </a:lnTo>
                <a:lnTo>
                  <a:pt x="448563" y="279400"/>
                </a:lnTo>
                <a:lnTo>
                  <a:pt x="435990" y="321310"/>
                </a:lnTo>
                <a:lnTo>
                  <a:pt x="415925" y="358140"/>
                </a:lnTo>
                <a:lnTo>
                  <a:pt x="389382" y="389890"/>
                </a:lnTo>
                <a:lnTo>
                  <a:pt x="357250" y="416560"/>
                </a:lnTo>
                <a:lnTo>
                  <a:pt x="320166" y="436880"/>
                </a:lnTo>
                <a:lnTo>
                  <a:pt x="279273" y="450850"/>
                </a:lnTo>
                <a:lnTo>
                  <a:pt x="235330" y="454660"/>
                </a:lnTo>
                <a:lnTo>
                  <a:pt x="321400" y="454660"/>
                </a:lnTo>
                <a:lnTo>
                  <a:pt x="367411" y="430530"/>
                </a:lnTo>
                <a:lnTo>
                  <a:pt x="401954" y="401320"/>
                </a:lnTo>
                <a:lnTo>
                  <a:pt x="430402" y="367030"/>
                </a:lnTo>
                <a:lnTo>
                  <a:pt x="451865" y="326390"/>
                </a:lnTo>
                <a:lnTo>
                  <a:pt x="465327" y="281940"/>
                </a:lnTo>
                <a:lnTo>
                  <a:pt x="469900" y="234950"/>
                </a:lnTo>
                <a:lnTo>
                  <a:pt x="468502" y="210820"/>
                </a:lnTo>
                <a:lnTo>
                  <a:pt x="458977" y="165100"/>
                </a:lnTo>
                <a:lnTo>
                  <a:pt x="440944" y="123190"/>
                </a:lnTo>
                <a:lnTo>
                  <a:pt x="415544" y="85090"/>
                </a:lnTo>
                <a:lnTo>
                  <a:pt x="383413" y="53340"/>
                </a:lnTo>
                <a:lnTo>
                  <a:pt x="345948" y="27940"/>
                </a:lnTo>
                <a:lnTo>
                  <a:pt x="325374" y="19050"/>
                </a:lnTo>
                <a:lnTo>
                  <a:pt x="319132" y="16510"/>
                </a:lnTo>
                <a:close/>
              </a:path>
              <a:path w="469900" h="471169">
                <a:moveTo>
                  <a:pt x="235330" y="34290"/>
                </a:moveTo>
                <a:lnTo>
                  <a:pt x="194817" y="38100"/>
                </a:lnTo>
                <a:lnTo>
                  <a:pt x="157099" y="49530"/>
                </a:lnTo>
                <a:lnTo>
                  <a:pt x="122936" y="68580"/>
                </a:lnTo>
                <a:lnTo>
                  <a:pt x="92963" y="92710"/>
                </a:lnTo>
                <a:lnTo>
                  <a:pt x="68452" y="123190"/>
                </a:lnTo>
                <a:lnTo>
                  <a:pt x="49784" y="157480"/>
                </a:lnTo>
                <a:lnTo>
                  <a:pt x="38100" y="19431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501" y="364490"/>
                </a:lnTo>
                <a:lnTo>
                  <a:pt x="106807" y="391160"/>
                </a:lnTo>
                <a:lnTo>
                  <a:pt x="138684" y="412750"/>
                </a:lnTo>
                <a:lnTo>
                  <a:pt x="174751" y="429260"/>
                </a:lnTo>
                <a:lnTo>
                  <a:pt x="213867" y="436880"/>
                </a:lnTo>
                <a:lnTo>
                  <a:pt x="234569" y="438150"/>
                </a:lnTo>
                <a:lnTo>
                  <a:pt x="255015" y="436880"/>
                </a:lnTo>
                <a:lnTo>
                  <a:pt x="275082" y="434340"/>
                </a:lnTo>
                <a:lnTo>
                  <a:pt x="294259" y="429260"/>
                </a:lnTo>
                <a:lnTo>
                  <a:pt x="312800" y="421640"/>
                </a:lnTo>
                <a:lnTo>
                  <a:pt x="315743" y="420370"/>
                </a:lnTo>
                <a:lnTo>
                  <a:pt x="214757" y="420370"/>
                </a:lnTo>
                <a:lnTo>
                  <a:pt x="178942" y="412750"/>
                </a:lnTo>
                <a:lnTo>
                  <a:pt x="130937" y="388620"/>
                </a:lnTo>
                <a:lnTo>
                  <a:pt x="92075" y="353060"/>
                </a:lnTo>
                <a:lnTo>
                  <a:pt x="64770" y="307340"/>
                </a:lnTo>
                <a:lnTo>
                  <a:pt x="51562" y="25400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599" y="116840"/>
                </a:lnTo>
                <a:lnTo>
                  <a:pt x="133096" y="82550"/>
                </a:lnTo>
                <a:lnTo>
                  <a:pt x="181483" y="58420"/>
                </a:lnTo>
                <a:lnTo>
                  <a:pt x="236220" y="50800"/>
                </a:lnTo>
                <a:lnTo>
                  <a:pt x="313563" y="50800"/>
                </a:lnTo>
                <a:lnTo>
                  <a:pt x="295148" y="43180"/>
                </a:lnTo>
                <a:lnTo>
                  <a:pt x="275844" y="38100"/>
                </a:lnTo>
                <a:lnTo>
                  <a:pt x="255904" y="35560"/>
                </a:lnTo>
                <a:lnTo>
                  <a:pt x="235330" y="34290"/>
                </a:lnTo>
                <a:close/>
              </a:path>
              <a:path w="469900" h="471169">
                <a:moveTo>
                  <a:pt x="313563" y="50800"/>
                </a:moveTo>
                <a:lnTo>
                  <a:pt x="236220" y="50800"/>
                </a:lnTo>
                <a:lnTo>
                  <a:pt x="255142" y="52070"/>
                </a:lnTo>
                <a:lnTo>
                  <a:pt x="273176" y="54610"/>
                </a:lnTo>
                <a:lnTo>
                  <a:pt x="323850" y="73660"/>
                </a:lnTo>
                <a:lnTo>
                  <a:pt x="366013" y="105410"/>
                </a:lnTo>
                <a:lnTo>
                  <a:pt x="397383" y="148590"/>
                </a:lnTo>
                <a:lnTo>
                  <a:pt x="415544" y="199390"/>
                </a:lnTo>
                <a:lnTo>
                  <a:pt x="419100" y="237490"/>
                </a:lnTo>
                <a:lnTo>
                  <a:pt x="418084" y="256540"/>
                </a:lnTo>
                <a:lnTo>
                  <a:pt x="404113" y="308610"/>
                </a:lnTo>
                <a:lnTo>
                  <a:pt x="376300" y="354330"/>
                </a:lnTo>
                <a:lnTo>
                  <a:pt x="336803" y="389890"/>
                </a:lnTo>
                <a:lnTo>
                  <a:pt x="288416" y="412750"/>
                </a:lnTo>
                <a:lnTo>
                  <a:pt x="252475" y="420370"/>
                </a:lnTo>
                <a:lnTo>
                  <a:pt x="315743" y="420370"/>
                </a:lnTo>
                <a:lnTo>
                  <a:pt x="362458" y="392430"/>
                </a:lnTo>
                <a:lnTo>
                  <a:pt x="389889" y="364490"/>
                </a:lnTo>
                <a:lnTo>
                  <a:pt x="411479" y="332740"/>
                </a:lnTo>
                <a:lnTo>
                  <a:pt x="426847" y="295910"/>
                </a:lnTo>
                <a:lnTo>
                  <a:pt x="434975" y="257810"/>
                </a:lnTo>
                <a:lnTo>
                  <a:pt x="435935" y="234950"/>
                </a:lnTo>
                <a:lnTo>
                  <a:pt x="435101" y="215900"/>
                </a:lnTo>
                <a:lnTo>
                  <a:pt x="427100" y="176530"/>
                </a:lnTo>
                <a:lnTo>
                  <a:pt x="411861" y="139700"/>
                </a:lnTo>
                <a:lnTo>
                  <a:pt x="390398" y="107950"/>
                </a:lnTo>
                <a:lnTo>
                  <a:pt x="363092" y="80010"/>
                </a:lnTo>
                <a:lnTo>
                  <a:pt x="331215" y="58420"/>
                </a:lnTo>
                <a:lnTo>
                  <a:pt x="313563" y="5080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22145" y="1002029"/>
            <a:ext cx="529970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620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7A979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6FC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537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7A979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57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7A979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383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" y="1393825"/>
            <a:ext cx="8839200" cy="4994275"/>
          </a:xfrm>
          <a:custGeom>
            <a:avLst/>
            <a:gdLst/>
            <a:ahLst/>
            <a:cxnLst/>
            <a:rect l="l" t="t" r="r" b="b"/>
            <a:pathLst>
              <a:path w="8839200" h="4994275">
                <a:moveTo>
                  <a:pt x="0" y="4994275"/>
                </a:moveTo>
                <a:lnTo>
                  <a:pt x="8839200" y="4994275"/>
                </a:lnTo>
                <a:lnTo>
                  <a:pt x="8839200" y="0"/>
                </a:lnTo>
                <a:lnTo>
                  <a:pt x="0" y="0"/>
                </a:lnTo>
                <a:lnTo>
                  <a:pt x="0" y="4994275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152400" y="6697662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0" y="67056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8991600" y="0"/>
                </a:lnTo>
                <a:lnTo>
                  <a:pt x="152400" y="0"/>
                </a:lnTo>
                <a:lnTo>
                  <a:pt x="0" y="0"/>
                </a:lnTo>
                <a:lnTo>
                  <a:pt x="0" y="1393825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1393825"/>
                </a:lnTo>
                <a:lnTo>
                  <a:pt x="8991600" y="1393825"/>
                </a:lnTo>
                <a:lnTo>
                  <a:pt x="8991600" y="6858000"/>
                </a:lnTo>
                <a:lnTo>
                  <a:pt x="9144000" y="6858000"/>
                </a:lnTo>
                <a:lnTo>
                  <a:pt x="9144000" y="13938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bg object 20"/>
          <p:cNvSpPr/>
          <p:nvPr/>
        </p:nvSpPr>
        <p:spPr>
          <a:xfrm>
            <a:off x="149225" y="6388099"/>
            <a:ext cx="8832850" cy="309880"/>
          </a:xfrm>
          <a:custGeom>
            <a:avLst/>
            <a:gdLst/>
            <a:ahLst/>
            <a:cxnLst/>
            <a:rect l="l" t="t" r="r" b="b"/>
            <a:pathLst>
              <a:path w="8832850" h="309879">
                <a:moveTo>
                  <a:pt x="8832850" y="0"/>
                </a:moveTo>
                <a:lnTo>
                  <a:pt x="0" y="0"/>
                </a:lnTo>
                <a:lnTo>
                  <a:pt x="0" y="309562"/>
                </a:lnTo>
                <a:lnTo>
                  <a:pt x="8832850" y="309562"/>
                </a:lnTo>
                <a:lnTo>
                  <a:pt x="8832850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bg object 21"/>
          <p:cNvSpPr/>
          <p:nvPr/>
        </p:nvSpPr>
        <p:spPr>
          <a:xfrm>
            <a:off x="152400" y="155574"/>
            <a:ext cx="8832850" cy="6546850"/>
          </a:xfrm>
          <a:custGeom>
            <a:avLst/>
            <a:gdLst/>
            <a:ahLst/>
            <a:cxnLst/>
            <a:rect l="l" t="t" r="r" b="b"/>
            <a:pathLst>
              <a:path w="8832850" h="6546850">
                <a:moveTo>
                  <a:pt x="0" y="6546850"/>
                </a:moveTo>
                <a:lnTo>
                  <a:pt x="8832850" y="6546850"/>
                </a:lnTo>
                <a:lnTo>
                  <a:pt x="8832850" y="0"/>
                </a:lnTo>
                <a:lnTo>
                  <a:pt x="0" y="0"/>
                </a:lnTo>
                <a:lnTo>
                  <a:pt x="0" y="6546850"/>
                </a:lnTo>
                <a:close/>
              </a:path>
            </a:pathLst>
          </a:custGeom>
          <a:ln w="9525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bg object 22"/>
          <p:cNvSpPr/>
          <p:nvPr/>
        </p:nvSpPr>
        <p:spPr>
          <a:xfrm>
            <a:off x="152400" y="1276350"/>
            <a:ext cx="8832850" cy="0"/>
          </a:xfrm>
          <a:custGeom>
            <a:avLst/>
            <a:gdLst/>
            <a:ahLst/>
            <a:cxnLst/>
            <a:rect l="l" t="t" r="r" b="b"/>
            <a:pathLst>
              <a:path w="8832850">
                <a:moveTo>
                  <a:pt x="0" y="0"/>
                </a:moveTo>
                <a:lnTo>
                  <a:pt x="8832850" y="0"/>
                </a:lnTo>
              </a:path>
            </a:pathLst>
          </a:custGeom>
          <a:ln w="9525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bg object 23"/>
          <p:cNvSpPr/>
          <p:nvPr/>
        </p:nvSpPr>
        <p:spPr>
          <a:xfrm>
            <a:off x="4267200" y="955674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304800"/>
                </a:moveTo>
                <a:lnTo>
                  <a:pt x="605599" y="255384"/>
                </a:lnTo>
                <a:lnTo>
                  <a:pt x="594042" y="208483"/>
                </a:lnTo>
                <a:lnTo>
                  <a:pt x="575564" y="164757"/>
                </a:lnTo>
                <a:lnTo>
                  <a:pt x="550760" y="124815"/>
                </a:lnTo>
                <a:lnTo>
                  <a:pt x="520293" y="89306"/>
                </a:lnTo>
                <a:lnTo>
                  <a:pt x="484771" y="58826"/>
                </a:lnTo>
                <a:lnTo>
                  <a:pt x="444842" y="34036"/>
                </a:lnTo>
                <a:lnTo>
                  <a:pt x="401116" y="15544"/>
                </a:lnTo>
                <a:lnTo>
                  <a:pt x="354215" y="4000"/>
                </a:lnTo>
                <a:lnTo>
                  <a:pt x="304800" y="0"/>
                </a:lnTo>
                <a:lnTo>
                  <a:pt x="255371" y="4000"/>
                </a:lnTo>
                <a:lnTo>
                  <a:pt x="208470" y="15557"/>
                </a:lnTo>
                <a:lnTo>
                  <a:pt x="164744" y="34036"/>
                </a:lnTo>
                <a:lnTo>
                  <a:pt x="124815" y="58839"/>
                </a:lnTo>
                <a:lnTo>
                  <a:pt x="89293" y="89306"/>
                </a:lnTo>
                <a:lnTo>
                  <a:pt x="58826" y="124828"/>
                </a:lnTo>
                <a:lnTo>
                  <a:pt x="34023" y="164757"/>
                </a:lnTo>
                <a:lnTo>
                  <a:pt x="15544" y="208483"/>
                </a:lnTo>
                <a:lnTo>
                  <a:pt x="3987" y="255384"/>
                </a:lnTo>
                <a:lnTo>
                  <a:pt x="0" y="304800"/>
                </a:lnTo>
                <a:lnTo>
                  <a:pt x="3987" y="354228"/>
                </a:lnTo>
                <a:lnTo>
                  <a:pt x="15544" y="401129"/>
                </a:lnTo>
                <a:lnTo>
                  <a:pt x="34023" y="444855"/>
                </a:lnTo>
                <a:lnTo>
                  <a:pt x="58826" y="484784"/>
                </a:lnTo>
                <a:lnTo>
                  <a:pt x="89293" y="520306"/>
                </a:lnTo>
                <a:lnTo>
                  <a:pt x="124815" y="550773"/>
                </a:lnTo>
                <a:lnTo>
                  <a:pt x="164744" y="575576"/>
                </a:lnTo>
                <a:lnTo>
                  <a:pt x="208483" y="594055"/>
                </a:lnTo>
                <a:lnTo>
                  <a:pt x="255371" y="605612"/>
                </a:lnTo>
                <a:lnTo>
                  <a:pt x="304800" y="609600"/>
                </a:lnTo>
                <a:lnTo>
                  <a:pt x="354215" y="605612"/>
                </a:lnTo>
                <a:lnTo>
                  <a:pt x="401116" y="594055"/>
                </a:lnTo>
                <a:lnTo>
                  <a:pt x="444842" y="575576"/>
                </a:lnTo>
                <a:lnTo>
                  <a:pt x="484784" y="550773"/>
                </a:lnTo>
                <a:lnTo>
                  <a:pt x="520293" y="520306"/>
                </a:lnTo>
                <a:lnTo>
                  <a:pt x="550773" y="484784"/>
                </a:lnTo>
                <a:lnTo>
                  <a:pt x="575564" y="444855"/>
                </a:lnTo>
                <a:lnTo>
                  <a:pt x="594055" y="401116"/>
                </a:lnTo>
                <a:lnTo>
                  <a:pt x="605599" y="354228"/>
                </a:lnTo>
                <a:lnTo>
                  <a:pt x="6096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bg object 24"/>
          <p:cNvSpPr/>
          <p:nvPr/>
        </p:nvSpPr>
        <p:spPr>
          <a:xfrm>
            <a:off x="4337050" y="1025778"/>
            <a:ext cx="469900" cy="471170"/>
          </a:xfrm>
          <a:custGeom>
            <a:avLst/>
            <a:gdLst/>
            <a:ahLst/>
            <a:cxnLst/>
            <a:rect l="l" t="t" r="r" b="b"/>
            <a:pathLst>
              <a:path w="469900" h="471169">
                <a:moveTo>
                  <a:pt x="233679" y="0"/>
                </a:moveTo>
                <a:lnTo>
                  <a:pt x="186436" y="5080"/>
                </a:lnTo>
                <a:lnTo>
                  <a:pt x="142366" y="19050"/>
                </a:lnTo>
                <a:lnTo>
                  <a:pt x="102488" y="41910"/>
                </a:lnTo>
                <a:lnTo>
                  <a:pt x="67945" y="69850"/>
                </a:lnTo>
                <a:lnTo>
                  <a:pt x="39497" y="105410"/>
                </a:lnTo>
                <a:lnTo>
                  <a:pt x="18034" y="146050"/>
                </a:lnTo>
                <a:lnTo>
                  <a:pt x="4572" y="190500"/>
                </a:lnTo>
                <a:lnTo>
                  <a:pt x="0" y="237490"/>
                </a:lnTo>
                <a:lnTo>
                  <a:pt x="1397" y="261620"/>
                </a:lnTo>
                <a:lnTo>
                  <a:pt x="10922" y="307340"/>
                </a:lnTo>
                <a:lnTo>
                  <a:pt x="28955" y="349250"/>
                </a:lnTo>
                <a:lnTo>
                  <a:pt x="54355" y="387350"/>
                </a:lnTo>
                <a:lnTo>
                  <a:pt x="86487" y="419100"/>
                </a:lnTo>
                <a:lnTo>
                  <a:pt x="123951" y="444500"/>
                </a:lnTo>
                <a:lnTo>
                  <a:pt x="166370" y="461010"/>
                </a:lnTo>
                <a:lnTo>
                  <a:pt x="212216" y="471170"/>
                </a:lnTo>
                <a:lnTo>
                  <a:pt x="236220" y="471170"/>
                </a:lnTo>
                <a:lnTo>
                  <a:pt x="260350" y="469900"/>
                </a:lnTo>
                <a:lnTo>
                  <a:pt x="283463" y="467360"/>
                </a:lnTo>
                <a:lnTo>
                  <a:pt x="305942" y="461010"/>
                </a:lnTo>
                <a:lnTo>
                  <a:pt x="323934" y="454660"/>
                </a:lnTo>
                <a:lnTo>
                  <a:pt x="235330" y="454660"/>
                </a:lnTo>
                <a:lnTo>
                  <a:pt x="213105" y="453390"/>
                </a:lnTo>
                <a:lnTo>
                  <a:pt x="170561" y="445770"/>
                </a:lnTo>
                <a:lnTo>
                  <a:pt x="131317" y="429260"/>
                </a:lnTo>
                <a:lnTo>
                  <a:pt x="96647" y="405130"/>
                </a:lnTo>
                <a:lnTo>
                  <a:pt x="66928" y="375920"/>
                </a:lnTo>
                <a:lnTo>
                  <a:pt x="43434" y="340360"/>
                </a:lnTo>
                <a:lnTo>
                  <a:pt x="26924" y="30226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3040"/>
                </a:lnTo>
                <a:lnTo>
                  <a:pt x="33909" y="151130"/>
                </a:lnTo>
                <a:lnTo>
                  <a:pt x="53975" y="114300"/>
                </a:lnTo>
                <a:lnTo>
                  <a:pt x="80517" y="81280"/>
                </a:lnTo>
                <a:lnTo>
                  <a:pt x="112649" y="54610"/>
                </a:lnTo>
                <a:lnTo>
                  <a:pt x="149733" y="34290"/>
                </a:lnTo>
                <a:lnTo>
                  <a:pt x="190626" y="21590"/>
                </a:lnTo>
                <a:lnTo>
                  <a:pt x="234569" y="17780"/>
                </a:lnTo>
                <a:lnTo>
                  <a:pt x="322253" y="17780"/>
                </a:lnTo>
                <a:lnTo>
                  <a:pt x="303529" y="10160"/>
                </a:lnTo>
                <a:lnTo>
                  <a:pt x="281050" y="5080"/>
                </a:lnTo>
                <a:lnTo>
                  <a:pt x="257683" y="1270"/>
                </a:lnTo>
                <a:lnTo>
                  <a:pt x="233679" y="0"/>
                </a:lnTo>
                <a:close/>
              </a:path>
              <a:path w="469900" h="471169">
                <a:moveTo>
                  <a:pt x="322253" y="17780"/>
                </a:moveTo>
                <a:lnTo>
                  <a:pt x="234569" y="17780"/>
                </a:lnTo>
                <a:lnTo>
                  <a:pt x="256794" y="19050"/>
                </a:lnTo>
                <a:lnTo>
                  <a:pt x="278511" y="21590"/>
                </a:lnTo>
                <a:lnTo>
                  <a:pt x="319404" y="34290"/>
                </a:lnTo>
                <a:lnTo>
                  <a:pt x="356488" y="54610"/>
                </a:lnTo>
                <a:lnTo>
                  <a:pt x="388874" y="81280"/>
                </a:lnTo>
                <a:lnTo>
                  <a:pt x="415544" y="113030"/>
                </a:lnTo>
                <a:lnTo>
                  <a:pt x="435610" y="151130"/>
                </a:lnTo>
                <a:lnTo>
                  <a:pt x="448437" y="191770"/>
                </a:lnTo>
                <a:lnTo>
                  <a:pt x="452945" y="234950"/>
                </a:lnTo>
                <a:lnTo>
                  <a:pt x="452941" y="237490"/>
                </a:lnTo>
                <a:lnTo>
                  <a:pt x="448563" y="279400"/>
                </a:lnTo>
                <a:lnTo>
                  <a:pt x="435990" y="321310"/>
                </a:lnTo>
                <a:lnTo>
                  <a:pt x="415925" y="358140"/>
                </a:lnTo>
                <a:lnTo>
                  <a:pt x="389382" y="391160"/>
                </a:lnTo>
                <a:lnTo>
                  <a:pt x="357250" y="417830"/>
                </a:lnTo>
                <a:lnTo>
                  <a:pt x="320166" y="438150"/>
                </a:lnTo>
                <a:lnTo>
                  <a:pt x="279273" y="450850"/>
                </a:lnTo>
                <a:lnTo>
                  <a:pt x="235330" y="454660"/>
                </a:lnTo>
                <a:lnTo>
                  <a:pt x="323934" y="454660"/>
                </a:lnTo>
                <a:lnTo>
                  <a:pt x="367411" y="430530"/>
                </a:lnTo>
                <a:lnTo>
                  <a:pt x="401954" y="401320"/>
                </a:lnTo>
                <a:lnTo>
                  <a:pt x="430402" y="367030"/>
                </a:lnTo>
                <a:lnTo>
                  <a:pt x="451865" y="326390"/>
                </a:lnTo>
                <a:lnTo>
                  <a:pt x="465327" y="281940"/>
                </a:lnTo>
                <a:lnTo>
                  <a:pt x="469900" y="234950"/>
                </a:lnTo>
                <a:lnTo>
                  <a:pt x="468502" y="210820"/>
                </a:lnTo>
                <a:lnTo>
                  <a:pt x="458977" y="165100"/>
                </a:lnTo>
                <a:lnTo>
                  <a:pt x="440944" y="123190"/>
                </a:lnTo>
                <a:lnTo>
                  <a:pt x="415544" y="85090"/>
                </a:lnTo>
                <a:lnTo>
                  <a:pt x="383413" y="53340"/>
                </a:lnTo>
                <a:lnTo>
                  <a:pt x="345948" y="27940"/>
                </a:lnTo>
                <a:lnTo>
                  <a:pt x="325374" y="19050"/>
                </a:lnTo>
                <a:lnTo>
                  <a:pt x="322253" y="17780"/>
                </a:lnTo>
                <a:close/>
              </a:path>
              <a:path w="469900" h="471169">
                <a:moveTo>
                  <a:pt x="235330" y="34290"/>
                </a:moveTo>
                <a:lnTo>
                  <a:pt x="194817" y="38100"/>
                </a:lnTo>
                <a:lnTo>
                  <a:pt x="157099" y="49530"/>
                </a:lnTo>
                <a:lnTo>
                  <a:pt x="122936" y="68580"/>
                </a:lnTo>
                <a:lnTo>
                  <a:pt x="92963" y="92710"/>
                </a:lnTo>
                <a:lnTo>
                  <a:pt x="68452" y="123190"/>
                </a:lnTo>
                <a:lnTo>
                  <a:pt x="49784" y="157480"/>
                </a:lnTo>
                <a:lnTo>
                  <a:pt x="38100" y="19558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501" y="364490"/>
                </a:lnTo>
                <a:lnTo>
                  <a:pt x="106807" y="391160"/>
                </a:lnTo>
                <a:lnTo>
                  <a:pt x="138684" y="414020"/>
                </a:lnTo>
                <a:lnTo>
                  <a:pt x="174751" y="429260"/>
                </a:lnTo>
                <a:lnTo>
                  <a:pt x="213867" y="436880"/>
                </a:lnTo>
                <a:lnTo>
                  <a:pt x="234569" y="438150"/>
                </a:lnTo>
                <a:lnTo>
                  <a:pt x="255015" y="436880"/>
                </a:lnTo>
                <a:lnTo>
                  <a:pt x="275082" y="434340"/>
                </a:lnTo>
                <a:lnTo>
                  <a:pt x="294386" y="429260"/>
                </a:lnTo>
                <a:lnTo>
                  <a:pt x="312800" y="422910"/>
                </a:lnTo>
                <a:lnTo>
                  <a:pt x="315322" y="421640"/>
                </a:lnTo>
                <a:lnTo>
                  <a:pt x="233679" y="421640"/>
                </a:lnTo>
                <a:lnTo>
                  <a:pt x="214757" y="420370"/>
                </a:lnTo>
                <a:lnTo>
                  <a:pt x="162178" y="406400"/>
                </a:lnTo>
                <a:lnTo>
                  <a:pt x="116966" y="378460"/>
                </a:lnTo>
                <a:lnTo>
                  <a:pt x="81661" y="339090"/>
                </a:lnTo>
                <a:lnTo>
                  <a:pt x="58674" y="28956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599" y="118110"/>
                </a:lnTo>
                <a:lnTo>
                  <a:pt x="133096" y="82550"/>
                </a:lnTo>
                <a:lnTo>
                  <a:pt x="181483" y="58420"/>
                </a:lnTo>
                <a:lnTo>
                  <a:pt x="236220" y="50800"/>
                </a:lnTo>
                <a:lnTo>
                  <a:pt x="313563" y="50800"/>
                </a:lnTo>
                <a:lnTo>
                  <a:pt x="295148" y="43180"/>
                </a:lnTo>
                <a:lnTo>
                  <a:pt x="275844" y="38100"/>
                </a:lnTo>
                <a:lnTo>
                  <a:pt x="255904" y="35560"/>
                </a:lnTo>
                <a:lnTo>
                  <a:pt x="235330" y="34290"/>
                </a:lnTo>
                <a:close/>
              </a:path>
              <a:path w="469900" h="471169">
                <a:moveTo>
                  <a:pt x="313563" y="50800"/>
                </a:moveTo>
                <a:lnTo>
                  <a:pt x="236220" y="50800"/>
                </a:lnTo>
                <a:lnTo>
                  <a:pt x="255142" y="52070"/>
                </a:lnTo>
                <a:lnTo>
                  <a:pt x="273176" y="54610"/>
                </a:lnTo>
                <a:lnTo>
                  <a:pt x="323850" y="73660"/>
                </a:lnTo>
                <a:lnTo>
                  <a:pt x="366013" y="106680"/>
                </a:lnTo>
                <a:lnTo>
                  <a:pt x="397383" y="148590"/>
                </a:lnTo>
                <a:lnTo>
                  <a:pt x="415544" y="200660"/>
                </a:lnTo>
                <a:lnTo>
                  <a:pt x="419100" y="237490"/>
                </a:lnTo>
                <a:lnTo>
                  <a:pt x="418084" y="256540"/>
                </a:lnTo>
                <a:lnTo>
                  <a:pt x="404113" y="309880"/>
                </a:lnTo>
                <a:lnTo>
                  <a:pt x="376300" y="354330"/>
                </a:lnTo>
                <a:lnTo>
                  <a:pt x="336803" y="389890"/>
                </a:lnTo>
                <a:lnTo>
                  <a:pt x="288544" y="412750"/>
                </a:lnTo>
                <a:lnTo>
                  <a:pt x="233679" y="421640"/>
                </a:lnTo>
                <a:lnTo>
                  <a:pt x="315322" y="421640"/>
                </a:lnTo>
                <a:lnTo>
                  <a:pt x="362585" y="392430"/>
                </a:lnTo>
                <a:lnTo>
                  <a:pt x="389889" y="364490"/>
                </a:lnTo>
                <a:lnTo>
                  <a:pt x="411479" y="332740"/>
                </a:lnTo>
                <a:lnTo>
                  <a:pt x="426847" y="297180"/>
                </a:lnTo>
                <a:lnTo>
                  <a:pt x="434975" y="257810"/>
                </a:lnTo>
                <a:lnTo>
                  <a:pt x="435935" y="234950"/>
                </a:lnTo>
                <a:lnTo>
                  <a:pt x="435101" y="215900"/>
                </a:lnTo>
                <a:lnTo>
                  <a:pt x="427100" y="176530"/>
                </a:lnTo>
                <a:lnTo>
                  <a:pt x="411861" y="139700"/>
                </a:lnTo>
                <a:lnTo>
                  <a:pt x="390398" y="107950"/>
                </a:lnTo>
                <a:lnTo>
                  <a:pt x="363092" y="80010"/>
                </a:lnTo>
                <a:lnTo>
                  <a:pt x="331215" y="58420"/>
                </a:lnTo>
                <a:lnTo>
                  <a:pt x="313563" y="5080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bg object 25"/>
          <p:cNvSpPr/>
          <p:nvPr/>
        </p:nvSpPr>
        <p:spPr>
          <a:xfrm>
            <a:off x="228600" y="228599"/>
            <a:ext cx="87630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1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3777-7418-4577-B6E8-176CE2E9A6E9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3609-8582-4C27-AEEB-3F5C5704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2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3777-7418-4577-B6E8-176CE2E9A6E9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3609-8582-4C27-AEEB-3F5C5704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4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3777-7418-4577-B6E8-176CE2E9A6E9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3609-8582-4C27-AEEB-3F5C5704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3777-7418-4577-B6E8-176CE2E9A6E9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3609-8582-4C27-AEEB-3F5C5704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6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3777-7418-4577-B6E8-176CE2E9A6E9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3609-8582-4C27-AEEB-3F5C5704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3777-7418-4577-B6E8-176CE2E9A6E9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3609-8582-4C27-AEEB-3F5C5704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9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3777-7418-4577-B6E8-176CE2E9A6E9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3609-8582-4C27-AEEB-3F5C5704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3777-7418-4577-B6E8-176CE2E9A6E9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3609-8582-4C27-AEEB-3F5C5704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0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73777-7418-4577-B6E8-176CE2E9A6E9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33609-8582-4C27-AEEB-3F5C5704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1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" y="1393825"/>
            <a:ext cx="8839200" cy="4994275"/>
          </a:xfrm>
          <a:custGeom>
            <a:avLst/>
            <a:gdLst/>
            <a:ahLst/>
            <a:cxnLst/>
            <a:rect l="l" t="t" r="r" b="b"/>
            <a:pathLst>
              <a:path w="8839200" h="4994275">
                <a:moveTo>
                  <a:pt x="0" y="4994275"/>
                </a:moveTo>
                <a:lnTo>
                  <a:pt x="8839200" y="4994275"/>
                </a:lnTo>
                <a:lnTo>
                  <a:pt x="8839200" y="0"/>
                </a:lnTo>
                <a:lnTo>
                  <a:pt x="0" y="0"/>
                </a:lnTo>
                <a:lnTo>
                  <a:pt x="0" y="4994275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152400" y="6697662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0" y="67056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8991600" y="0"/>
                </a:lnTo>
                <a:lnTo>
                  <a:pt x="152400" y="0"/>
                </a:lnTo>
                <a:lnTo>
                  <a:pt x="0" y="0"/>
                </a:lnTo>
                <a:lnTo>
                  <a:pt x="0" y="1393825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1393825"/>
                </a:lnTo>
                <a:lnTo>
                  <a:pt x="8991600" y="1393825"/>
                </a:lnTo>
                <a:lnTo>
                  <a:pt x="8991600" y="6858000"/>
                </a:lnTo>
                <a:lnTo>
                  <a:pt x="9144000" y="6858000"/>
                </a:lnTo>
                <a:lnTo>
                  <a:pt x="9144000" y="13938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bg object 20"/>
          <p:cNvSpPr/>
          <p:nvPr/>
        </p:nvSpPr>
        <p:spPr>
          <a:xfrm>
            <a:off x="149225" y="6388099"/>
            <a:ext cx="8832850" cy="309880"/>
          </a:xfrm>
          <a:custGeom>
            <a:avLst/>
            <a:gdLst/>
            <a:ahLst/>
            <a:cxnLst/>
            <a:rect l="l" t="t" r="r" b="b"/>
            <a:pathLst>
              <a:path w="8832850" h="309879">
                <a:moveTo>
                  <a:pt x="8832850" y="0"/>
                </a:moveTo>
                <a:lnTo>
                  <a:pt x="0" y="0"/>
                </a:lnTo>
                <a:lnTo>
                  <a:pt x="0" y="309562"/>
                </a:lnTo>
                <a:lnTo>
                  <a:pt x="8832850" y="309562"/>
                </a:lnTo>
                <a:lnTo>
                  <a:pt x="8832850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bg object 21"/>
          <p:cNvSpPr/>
          <p:nvPr/>
        </p:nvSpPr>
        <p:spPr>
          <a:xfrm>
            <a:off x="152400" y="155574"/>
            <a:ext cx="8832850" cy="6546850"/>
          </a:xfrm>
          <a:custGeom>
            <a:avLst/>
            <a:gdLst/>
            <a:ahLst/>
            <a:cxnLst/>
            <a:rect l="l" t="t" r="r" b="b"/>
            <a:pathLst>
              <a:path w="8832850" h="6546850">
                <a:moveTo>
                  <a:pt x="0" y="6546850"/>
                </a:moveTo>
                <a:lnTo>
                  <a:pt x="8832850" y="6546850"/>
                </a:lnTo>
                <a:lnTo>
                  <a:pt x="8832850" y="0"/>
                </a:lnTo>
                <a:lnTo>
                  <a:pt x="0" y="0"/>
                </a:lnTo>
                <a:lnTo>
                  <a:pt x="0" y="6546850"/>
                </a:lnTo>
                <a:close/>
              </a:path>
            </a:pathLst>
          </a:custGeom>
          <a:ln w="9525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bg object 22"/>
          <p:cNvSpPr/>
          <p:nvPr/>
        </p:nvSpPr>
        <p:spPr>
          <a:xfrm>
            <a:off x="152400" y="1276350"/>
            <a:ext cx="8832850" cy="0"/>
          </a:xfrm>
          <a:custGeom>
            <a:avLst/>
            <a:gdLst/>
            <a:ahLst/>
            <a:cxnLst/>
            <a:rect l="l" t="t" r="r" b="b"/>
            <a:pathLst>
              <a:path w="8832850">
                <a:moveTo>
                  <a:pt x="0" y="0"/>
                </a:moveTo>
                <a:lnTo>
                  <a:pt x="8832850" y="0"/>
                </a:lnTo>
              </a:path>
            </a:pathLst>
          </a:custGeom>
          <a:ln w="9525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bg object 23"/>
          <p:cNvSpPr/>
          <p:nvPr/>
        </p:nvSpPr>
        <p:spPr>
          <a:xfrm>
            <a:off x="4267200" y="955674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304800"/>
                </a:moveTo>
                <a:lnTo>
                  <a:pt x="605599" y="255384"/>
                </a:lnTo>
                <a:lnTo>
                  <a:pt x="594042" y="208483"/>
                </a:lnTo>
                <a:lnTo>
                  <a:pt x="575564" y="164757"/>
                </a:lnTo>
                <a:lnTo>
                  <a:pt x="550760" y="124815"/>
                </a:lnTo>
                <a:lnTo>
                  <a:pt x="520293" y="89306"/>
                </a:lnTo>
                <a:lnTo>
                  <a:pt x="484771" y="58826"/>
                </a:lnTo>
                <a:lnTo>
                  <a:pt x="444842" y="34036"/>
                </a:lnTo>
                <a:lnTo>
                  <a:pt x="401116" y="15544"/>
                </a:lnTo>
                <a:lnTo>
                  <a:pt x="354215" y="4000"/>
                </a:lnTo>
                <a:lnTo>
                  <a:pt x="304800" y="0"/>
                </a:lnTo>
                <a:lnTo>
                  <a:pt x="255371" y="4000"/>
                </a:lnTo>
                <a:lnTo>
                  <a:pt x="208470" y="15557"/>
                </a:lnTo>
                <a:lnTo>
                  <a:pt x="164744" y="34036"/>
                </a:lnTo>
                <a:lnTo>
                  <a:pt x="124815" y="58839"/>
                </a:lnTo>
                <a:lnTo>
                  <a:pt x="89293" y="89306"/>
                </a:lnTo>
                <a:lnTo>
                  <a:pt x="58826" y="124828"/>
                </a:lnTo>
                <a:lnTo>
                  <a:pt x="34023" y="164757"/>
                </a:lnTo>
                <a:lnTo>
                  <a:pt x="15544" y="208483"/>
                </a:lnTo>
                <a:lnTo>
                  <a:pt x="3987" y="255384"/>
                </a:lnTo>
                <a:lnTo>
                  <a:pt x="0" y="304800"/>
                </a:lnTo>
                <a:lnTo>
                  <a:pt x="3987" y="354228"/>
                </a:lnTo>
                <a:lnTo>
                  <a:pt x="15544" y="401129"/>
                </a:lnTo>
                <a:lnTo>
                  <a:pt x="34023" y="444855"/>
                </a:lnTo>
                <a:lnTo>
                  <a:pt x="58826" y="484784"/>
                </a:lnTo>
                <a:lnTo>
                  <a:pt x="89293" y="520306"/>
                </a:lnTo>
                <a:lnTo>
                  <a:pt x="124815" y="550773"/>
                </a:lnTo>
                <a:lnTo>
                  <a:pt x="164744" y="575576"/>
                </a:lnTo>
                <a:lnTo>
                  <a:pt x="208483" y="594055"/>
                </a:lnTo>
                <a:lnTo>
                  <a:pt x="255371" y="605612"/>
                </a:lnTo>
                <a:lnTo>
                  <a:pt x="304800" y="609600"/>
                </a:lnTo>
                <a:lnTo>
                  <a:pt x="354215" y="605612"/>
                </a:lnTo>
                <a:lnTo>
                  <a:pt x="401116" y="594055"/>
                </a:lnTo>
                <a:lnTo>
                  <a:pt x="444842" y="575576"/>
                </a:lnTo>
                <a:lnTo>
                  <a:pt x="484784" y="550773"/>
                </a:lnTo>
                <a:lnTo>
                  <a:pt x="520293" y="520306"/>
                </a:lnTo>
                <a:lnTo>
                  <a:pt x="550773" y="484784"/>
                </a:lnTo>
                <a:lnTo>
                  <a:pt x="575564" y="444855"/>
                </a:lnTo>
                <a:lnTo>
                  <a:pt x="594055" y="401116"/>
                </a:lnTo>
                <a:lnTo>
                  <a:pt x="605599" y="354228"/>
                </a:lnTo>
                <a:lnTo>
                  <a:pt x="6096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bg object 24"/>
          <p:cNvSpPr/>
          <p:nvPr/>
        </p:nvSpPr>
        <p:spPr>
          <a:xfrm>
            <a:off x="4337050" y="1025778"/>
            <a:ext cx="469900" cy="471170"/>
          </a:xfrm>
          <a:custGeom>
            <a:avLst/>
            <a:gdLst/>
            <a:ahLst/>
            <a:cxnLst/>
            <a:rect l="l" t="t" r="r" b="b"/>
            <a:pathLst>
              <a:path w="469900" h="471169">
                <a:moveTo>
                  <a:pt x="233679" y="0"/>
                </a:moveTo>
                <a:lnTo>
                  <a:pt x="186436" y="5080"/>
                </a:lnTo>
                <a:lnTo>
                  <a:pt x="142366" y="19050"/>
                </a:lnTo>
                <a:lnTo>
                  <a:pt x="102488" y="41910"/>
                </a:lnTo>
                <a:lnTo>
                  <a:pt x="67945" y="69850"/>
                </a:lnTo>
                <a:lnTo>
                  <a:pt x="39497" y="105410"/>
                </a:lnTo>
                <a:lnTo>
                  <a:pt x="18034" y="146050"/>
                </a:lnTo>
                <a:lnTo>
                  <a:pt x="4572" y="190500"/>
                </a:lnTo>
                <a:lnTo>
                  <a:pt x="0" y="237490"/>
                </a:lnTo>
                <a:lnTo>
                  <a:pt x="1397" y="261620"/>
                </a:lnTo>
                <a:lnTo>
                  <a:pt x="10922" y="307340"/>
                </a:lnTo>
                <a:lnTo>
                  <a:pt x="28955" y="349250"/>
                </a:lnTo>
                <a:lnTo>
                  <a:pt x="54355" y="387350"/>
                </a:lnTo>
                <a:lnTo>
                  <a:pt x="86487" y="419100"/>
                </a:lnTo>
                <a:lnTo>
                  <a:pt x="123951" y="444500"/>
                </a:lnTo>
                <a:lnTo>
                  <a:pt x="166370" y="461010"/>
                </a:lnTo>
                <a:lnTo>
                  <a:pt x="212216" y="471170"/>
                </a:lnTo>
                <a:lnTo>
                  <a:pt x="236220" y="471170"/>
                </a:lnTo>
                <a:lnTo>
                  <a:pt x="260350" y="469900"/>
                </a:lnTo>
                <a:lnTo>
                  <a:pt x="283463" y="467360"/>
                </a:lnTo>
                <a:lnTo>
                  <a:pt x="305942" y="461010"/>
                </a:lnTo>
                <a:lnTo>
                  <a:pt x="323934" y="454660"/>
                </a:lnTo>
                <a:lnTo>
                  <a:pt x="235330" y="454660"/>
                </a:lnTo>
                <a:lnTo>
                  <a:pt x="213105" y="453390"/>
                </a:lnTo>
                <a:lnTo>
                  <a:pt x="170561" y="445770"/>
                </a:lnTo>
                <a:lnTo>
                  <a:pt x="131317" y="429260"/>
                </a:lnTo>
                <a:lnTo>
                  <a:pt x="96647" y="405130"/>
                </a:lnTo>
                <a:lnTo>
                  <a:pt x="66928" y="375920"/>
                </a:lnTo>
                <a:lnTo>
                  <a:pt x="43434" y="340360"/>
                </a:lnTo>
                <a:lnTo>
                  <a:pt x="26924" y="30226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3040"/>
                </a:lnTo>
                <a:lnTo>
                  <a:pt x="33909" y="151130"/>
                </a:lnTo>
                <a:lnTo>
                  <a:pt x="53975" y="114300"/>
                </a:lnTo>
                <a:lnTo>
                  <a:pt x="80517" y="81280"/>
                </a:lnTo>
                <a:lnTo>
                  <a:pt x="112649" y="54610"/>
                </a:lnTo>
                <a:lnTo>
                  <a:pt x="149733" y="34290"/>
                </a:lnTo>
                <a:lnTo>
                  <a:pt x="190626" y="21590"/>
                </a:lnTo>
                <a:lnTo>
                  <a:pt x="234569" y="17780"/>
                </a:lnTo>
                <a:lnTo>
                  <a:pt x="322253" y="17780"/>
                </a:lnTo>
                <a:lnTo>
                  <a:pt x="303529" y="10160"/>
                </a:lnTo>
                <a:lnTo>
                  <a:pt x="281050" y="5080"/>
                </a:lnTo>
                <a:lnTo>
                  <a:pt x="257683" y="1270"/>
                </a:lnTo>
                <a:lnTo>
                  <a:pt x="233679" y="0"/>
                </a:lnTo>
                <a:close/>
              </a:path>
              <a:path w="469900" h="471169">
                <a:moveTo>
                  <a:pt x="322253" y="17780"/>
                </a:moveTo>
                <a:lnTo>
                  <a:pt x="234569" y="17780"/>
                </a:lnTo>
                <a:lnTo>
                  <a:pt x="256794" y="19050"/>
                </a:lnTo>
                <a:lnTo>
                  <a:pt x="278511" y="21590"/>
                </a:lnTo>
                <a:lnTo>
                  <a:pt x="319404" y="34290"/>
                </a:lnTo>
                <a:lnTo>
                  <a:pt x="356488" y="54610"/>
                </a:lnTo>
                <a:lnTo>
                  <a:pt x="388874" y="81280"/>
                </a:lnTo>
                <a:lnTo>
                  <a:pt x="415544" y="113030"/>
                </a:lnTo>
                <a:lnTo>
                  <a:pt x="435610" y="151130"/>
                </a:lnTo>
                <a:lnTo>
                  <a:pt x="448437" y="191770"/>
                </a:lnTo>
                <a:lnTo>
                  <a:pt x="452945" y="234950"/>
                </a:lnTo>
                <a:lnTo>
                  <a:pt x="452941" y="237490"/>
                </a:lnTo>
                <a:lnTo>
                  <a:pt x="448563" y="279400"/>
                </a:lnTo>
                <a:lnTo>
                  <a:pt x="435990" y="321310"/>
                </a:lnTo>
                <a:lnTo>
                  <a:pt x="415925" y="358140"/>
                </a:lnTo>
                <a:lnTo>
                  <a:pt x="389382" y="391160"/>
                </a:lnTo>
                <a:lnTo>
                  <a:pt x="357250" y="417830"/>
                </a:lnTo>
                <a:lnTo>
                  <a:pt x="320166" y="438150"/>
                </a:lnTo>
                <a:lnTo>
                  <a:pt x="279273" y="450850"/>
                </a:lnTo>
                <a:lnTo>
                  <a:pt x="235330" y="454660"/>
                </a:lnTo>
                <a:lnTo>
                  <a:pt x="323934" y="454660"/>
                </a:lnTo>
                <a:lnTo>
                  <a:pt x="367411" y="430530"/>
                </a:lnTo>
                <a:lnTo>
                  <a:pt x="401954" y="401320"/>
                </a:lnTo>
                <a:lnTo>
                  <a:pt x="430402" y="367030"/>
                </a:lnTo>
                <a:lnTo>
                  <a:pt x="451865" y="326390"/>
                </a:lnTo>
                <a:lnTo>
                  <a:pt x="465327" y="281940"/>
                </a:lnTo>
                <a:lnTo>
                  <a:pt x="469900" y="234950"/>
                </a:lnTo>
                <a:lnTo>
                  <a:pt x="468502" y="210820"/>
                </a:lnTo>
                <a:lnTo>
                  <a:pt x="458977" y="165100"/>
                </a:lnTo>
                <a:lnTo>
                  <a:pt x="440944" y="123190"/>
                </a:lnTo>
                <a:lnTo>
                  <a:pt x="415544" y="85090"/>
                </a:lnTo>
                <a:lnTo>
                  <a:pt x="383413" y="53340"/>
                </a:lnTo>
                <a:lnTo>
                  <a:pt x="345948" y="27940"/>
                </a:lnTo>
                <a:lnTo>
                  <a:pt x="325374" y="19050"/>
                </a:lnTo>
                <a:lnTo>
                  <a:pt x="322253" y="17780"/>
                </a:lnTo>
                <a:close/>
              </a:path>
              <a:path w="469900" h="471169">
                <a:moveTo>
                  <a:pt x="235330" y="34290"/>
                </a:moveTo>
                <a:lnTo>
                  <a:pt x="194817" y="38100"/>
                </a:lnTo>
                <a:lnTo>
                  <a:pt x="157099" y="49530"/>
                </a:lnTo>
                <a:lnTo>
                  <a:pt x="122936" y="68580"/>
                </a:lnTo>
                <a:lnTo>
                  <a:pt x="92963" y="92710"/>
                </a:lnTo>
                <a:lnTo>
                  <a:pt x="68452" y="123190"/>
                </a:lnTo>
                <a:lnTo>
                  <a:pt x="49784" y="157480"/>
                </a:lnTo>
                <a:lnTo>
                  <a:pt x="38100" y="19558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501" y="364490"/>
                </a:lnTo>
                <a:lnTo>
                  <a:pt x="106807" y="391160"/>
                </a:lnTo>
                <a:lnTo>
                  <a:pt x="138684" y="414020"/>
                </a:lnTo>
                <a:lnTo>
                  <a:pt x="174751" y="429260"/>
                </a:lnTo>
                <a:lnTo>
                  <a:pt x="213867" y="436880"/>
                </a:lnTo>
                <a:lnTo>
                  <a:pt x="234569" y="438150"/>
                </a:lnTo>
                <a:lnTo>
                  <a:pt x="255015" y="436880"/>
                </a:lnTo>
                <a:lnTo>
                  <a:pt x="275082" y="434340"/>
                </a:lnTo>
                <a:lnTo>
                  <a:pt x="294386" y="429260"/>
                </a:lnTo>
                <a:lnTo>
                  <a:pt x="312800" y="422910"/>
                </a:lnTo>
                <a:lnTo>
                  <a:pt x="315322" y="421640"/>
                </a:lnTo>
                <a:lnTo>
                  <a:pt x="233679" y="421640"/>
                </a:lnTo>
                <a:lnTo>
                  <a:pt x="214757" y="420370"/>
                </a:lnTo>
                <a:lnTo>
                  <a:pt x="162178" y="406400"/>
                </a:lnTo>
                <a:lnTo>
                  <a:pt x="116966" y="378460"/>
                </a:lnTo>
                <a:lnTo>
                  <a:pt x="81661" y="339090"/>
                </a:lnTo>
                <a:lnTo>
                  <a:pt x="58674" y="28956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599" y="118110"/>
                </a:lnTo>
                <a:lnTo>
                  <a:pt x="133096" y="82550"/>
                </a:lnTo>
                <a:lnTo>
                  <a:pt x="181483" y="58420"/>
                </a:lnTo>
                <a:lnTo>
                  <a:pt x="236220" y="50800"/>
                </a:lnTo>
                <a:lnTo>
                  <a:pt x="313563" y="50800"/>
                </a:lnTo>
                <a:lnTo>
                  <a:pt x="295148" y="43180"/>
                </a:lnTo>
                <a:lnTo>
                  <a:pt x="275844" y="38100"/>
                </a:lnTo>
                <a:lnTo>
                  <a:pt x="255904" y="35560"/>
                </a:lnTo>
                <a:lnTo>
                  <a:pt x="235330" y="34290"/>
                </a:lnTo>
                <a:close/>
              </a:path>
              <a:path w="469900" h="471169">
                <a:moveTo>
                  <a:pt x="313563" y="50800"/>
                </a:moveTo>
                <a:lnTo>
                  <a:pt x="236220" y="50800"/>
                </a:lnTo>
                <a:lnTo>
                  <a:pt x="255142" y="52070"/>
                </a:lnTo>
                <a:lnTo>
                  <a:pt x="273176" y="54610"/>
                </a:lnTo>
                <a:lnTo>
                  <a:pt x="323850" y="73660"/>
                </a:lnTo>
                <a:lnTo>
                  <a:pt x="366013" y="106680"/>
                </a:lnTo>
                <a:lnTo>
                  <a:pt x="397383" y="148590"/>
                </a:lnTo>
                <a:lnTo>
                  <a:pt x="415544" y="200660"/>
                </a:lnTo>
                <a:lnTo>
                  <a:pt x="419100" y="237490"/>
                </a:lnTo>
                <a:lnTo>
                  <a:pt x="418084" y="256540"/>
                </a:lnTo>
                <a:lnTo>
                  <a:pt x="404113" y="309880"/>
                </a:lnTo>
                <a:lnTo>
                  <a:pt x="376300" y="354330"/>
                </a:lnTo>
                <a:lnTo>
                  <a:pt x="336803" y="389890"/>
                </a:lnTo>
                <a:lnTo>
                  <a:pt x="288544" y="412750"/>
                </a:lnTo>
                <a:lnTo>
                  <a:pt x="233679" y="421640"/>
                </a:lnTo>
                <a:lnTo>
                  <a:pt x="315322" y="421640"/>
                </a:lnTo>
                <a:lnTo>
                  <a:pt x="362585" y="392430"/>
                </a:lnTo>
                <a:lnTo>
                  <a:pt x="389889" y="364490"/>
                </a:lnTo>
                <a:lnTo>
                  <a:pt x="411479" y="332740"/>
                </a:lnTo>
                <a:lnTo>
                  <a:pt x="426847" y="297180"/>
                </a:lnTo>
                <a:lnTo>
                  <a:pt x="434975" y="257810"/>
                </a:lnTo>
                <a:lnTo>
                  <a:pt x="435935" y="234950"/>
                </a:lnTo>
                <a:lnTo>
                  <a:pt x="435101" y="215900"/>
                </a:lnTo>
                <a:lnTo>
                  <a:pt x="427100" y="176530"/>
                </a:lnTo>
                <a:lnTo>
                  <a:pt x="411861" y="139700"/>
                </a:lnTo>
                <a:lnTo>
                  <a:pt x="390398" y="107950"/>
                </a:lnTo>
                <a:lnTo>
                  <a:pt x="363092" y="80010"/>
                </a:lnTo>
                <a:lnTo>
                  <a:pt x="331215" y="58420"/>
                </a:lnTo>
                <a:lnTo>
                  <a:pt x="313563" y="5080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51404" y="425322"/>
            <a:ext cx="3441191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7A979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7216" y="2205609"/>
            <a:ext cx="6449567" cy="3318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6FC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82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9264" y="1905000"/>
            <a:ext cx="728776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0960" marR="5080" indent="-1318895">
              <a:lnSpc>
                <a:spcPct val="100000"/>
              </a:lnSpc>
              <a:spcBef>
                <a:spcPts val="95"/>
              </a:spcBef>
            </a:pPr>
            <a:r>
              <a:rPr sz="4000" spc="-100" dirty="0">
                <a:solidFill>
                  <a:srgbClr val="001F5F"/>
                </a:solidFill>
                <a:latin typeface="Times New Roman"/>
                <a:cs typeface="Times New Roman"/>
              </a:rPr>
              <a:t>Software </a:t>
            </a:r>
            <a:r>
              <a:rPr sz="4000" spc="-70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4000" spc="-5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001F5F"/>
                </a:solidFill>
                <a:latin typeface="Times New Roman"/>
                <a:cs typeface="Times New Roman"/>
              </a:rPr>
              <a:t>Software  </a:t>
            </a:r>
            <a:r>
              <a:rPr sz="4000" spc="-95" dirty="0">
                <a:solidFill>
                  <a:srgbClr val="001F5F"/>
                </a:solidFill>
                <a:latin typeface="Times New Roman"/>
                <a:cs typeface="Times New Roman"/>
              </a:rPr>
              <a:t>Engineering</a:t>
            </a:r>
            <a:endParaRPr sz="40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2000" y="2819400"/>
            <a:ext cx="7612380" cy="182880"/>
            <a:chOff x="620268" y="3377184"/>
            <a:chExt cx="7612380" cy="182880"/>
          </a:xfrm>
        </p:grpSpPr>
        <p:sp>
          <p:nvSpPr>
            <p:cNvPr id="5" name="object 5"/>
            <p:cNvSpPr/>
            <p:nvPr/>
          </p:nvSpPr>
          <p:spPr>
            <a:xfrm>
              <a:off x="620268" y="3377184"/>
              <a:ext cx="7612380" cy="182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7700" y="3468624"/>
              <a:ext cx="7467600" cy="0"/>
            </a:xfrm>
            <a:custGeom>
              <a:avLst/>
              <a:gdLst/>
              <a:ahLst/>
              <a:cxnLst/>
              <a:rect l="l" t="t" r="r" b="b"/>
              <a:pathLst>
                <a:path w="7467600">
                  <a:moveTo>
                    <a:pt x="0" y="0"/>
                  </a:moveTo>
                  <a:lnTo>
                    <a:pt x="74676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359151" y="3733800"/>
            <a:ext cx="3968496" cy="1868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6973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472262"/>
            <a:ext cx="6203061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0" dirty="0"/>
              <a:t>Software</a:t>
            </a:r>
            <a:r>
              <a:rPr sz="4000" spc="-295" dirty="0"/>
              <a:t> </a:t>
            </a:r>
            <a:r>
              <a:rPr sz="4000" spc="-95" dirty="0"/>
              <a:t>Applications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345440" y="1335756"/>
            <a:ext cx="7977505" cy="532955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System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Software</a:t>
            </a:r>
            <a:r>
              <a:rPr sz="2000" b="1" spc="-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Operating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system,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drivers, networking software, telecommunications</a:t>
            </a:r>
            <a:endParaRPr sz="2000">
              <a:latin typeface="Times New Roman"/>
              <a:cs typeface="Times New Roman"/>
            </a:endParaRPr>
          </a:p>
          <a:p>
            <a:pPr marL="538480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processors,</a:t>
            </a:r>
            <a:r>
              <a:rPr sz="2000" spc="-8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Compilers.</a:t>
            </a:r>
            <a:endParaRPr sz="20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Application</a:t>
            </a:r>
            <a:r>
              <a:rPr sz="2000" b="1" spc="-1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Software:</a:t>
            </a:r>
            <a:endParaRPr sz="2000">
              <a:latin typeface="Times New Roman"/>
              <a:cs typeface="Times New Roman"/>
            </a:endParaRPr>
          </a:p>
          <a:p>
            <a:pPr marL="538480" marR="5080" lvl="1" indent="-229235" algn="just">
              <a:lnSpc>
                <a:spcPct val="90000"/>
              </a:lnSpc>
              <a:spcBef>
                <a:spcPts val="480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Microsoft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Office,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Excel and Outlook, Google Chrome, Mozilla Firefox 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and Skype.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Games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mobile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applications such as "Clash of Clans,"   SoundCloud, Spotify and </a:t>
            </a:r>
            <a:r>
              <a:rPr sz="2000" spc="-20" dirty="0">
                <a:solidFill>
                  <a:srgbClr val="2E2B1F"/>
                </a:solidFill>
                <a:latin typeface="Times New Roman"/>
                <a:cs typeface="Times New Roman"/>
              </a:rPr>
              <a:t>Uber,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are also considered application software.  Other specific examples include Steam, "Minecraft,"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Adobe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Reader and 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Photoshop.</a:t>
            </a:r>
            <a:endParaRPr sz="20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Engineering/scientific</a:t>
            </a:r>
            <a:r>
              <a:rPr sz="2000" b="1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software:</a:t>
            </a:r>
            <a:endParaRPr sz="2000">
              <a:latin typeface="Times New Roman"/>
              <a:cs typeface="Times New Roman"/>
            </a:endParaRPr>
          </a:p>
          <a:p>
            <a:pPr marL="538480" marR="5080" lvl="1" indent="-229235" algn="just">
              <a:lnSpc>
                <a:spcPct val="90000"/>
              </a:lnSpc>
              <a:spcBef>
                <a:spcPts val="480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Computer-aided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Design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and Computer-aided Manufacturing Software,  Civil Engineering and Architectural Software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,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Electrical Engineering  software, Geographic Information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Systems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Software, Simulation 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software, Interactive</a:t>
            </a:r>
            <a:r>
              <a:rPr sz="2000" spc="-8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Software.</a:t>
            </a:r>
            <a:endParaRPr sz="20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Embedded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Software</a:t>
            </a:r>
            <a:r>
              <a:rPr sz="2000" b="1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538480" marR="6985" lvl="1" indent="-229235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key pad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control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for a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microwave oven, fuel control, dashboard displays, 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and braking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systems,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control and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monitoring</a:t>
            </a:r>
            <a:r>
              <a:rPr sz="2000" spc="-1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system.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7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72504" y="1136903"/>
            <a:ext cx="5271770" cy="165100"/>
            <a:chOff x="2572504" y="1136903"/>
            <a:chExt cx="5271770" cy="165100"/>
          </a:xfrm>
        </p:grpSpPr>
        <p:sp>
          <p:nvSpPr>
            <p:cNvPr id="8" name="object 8"/>
            <p:cNvSpPr/>
            <p:nvPr/>
          </p:nvSpPr>
          <p:spPr>
            <a:xfrm>
              <a:off x="2572504" y="1136903"/>
              <a:ext cx="5271563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90800" y="1219199"/>
              <a:ext cx="5181600" cy="0"/>
            </a:xfrm>
            <a:custGeom>
              <a:avLst/>
              <a:gdLst/>
              <a:ahLst/>
              <a:cxnLst/>
              <a:rect l="l" t="t" r="r" b="b"/>
              <a:pathLst>
                <a:path w="5181600">
                  <a:moveTo>
                    <a:pt x="0" y="0"/>
                  </a:moveTo>
                  <a:lnTo>
                    <a:pt x="51816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52400" y="152400"/>
            <a:ext cx="12954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9699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504266"/>
            <a:ext cx="6726427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Software </a:t>
            </a:r>
            <a:r>
              <a:rPr spc="-90" dirty="0"/>
              <a:t>Applications</a:t>
            </a:r>
            <a:r>
              <a:rPr spc="-470" dirty="0"/>
              <a:t> </a:t>
            </a:r>
            <a:r>
              <a:rPr spc="-80" dirty="0"/>
              <a:t>(Cont..)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181273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1300" indent="-229235" algn="just">
              <a:lnSpc>
                <a:spcPct val="100000"/>
              </a:lnSpc>
              <a:spcBef>
                <a:spcPts val="585"/>
              </a:spcBef>
              <a:buClr>
                <a:srgbClr val="A9A47B"/>
              </a:buClr>
              <a:buSzPct val="95000"/>
              <a:buFont typeface="Wingdings"/>
              <a:buChar char=""/>
              <a:tabLst>
                <a:tab pos="241935" algn="l"/>
              </a:tabLst>
            </a:pPr>
            <a:r>
              <a:rPr spc="-5" dirty="0"/>
              <a:t>Product-line software/Data Processing</a:t>
            </a:r>
            <a:r>
              <a:rPr spc="-100" dirty="0"/>
              <a:t> </a:t>
            </a:r>
            <a:r>
              <a:rPr dirty="0"/>
              <a:t>System:</a:t>
            </a:r>
          </a:p>
          <a:p>
            <a:pPr marL="538480" marR="5080" lvl="1" indent="-228600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Inventory control products, word processing, spreadsheets, computer  graphics,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multimedia,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entertainment, database management, and 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personal and business financial</a:t>
            </a:r>
            <a:r>
              <a:rPr sz="2000" spc="-1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applications</a:t>
            </a:r>
            <a:endParaRPr sz="2000" dirty="0">
              <a:latin typeface="Times New Roman"/>
              <a:cs typeface="Times New Roman"/>
            </a:endParaRPr>
          </a:p>
          <a:p>
            <a:pPr marL="241300" indent="-229235" algn="just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buSzPct val="95000"/>
              <a:buFont typeface="Wingdings"/>
              <a:buChar char=""/>
              <a:tabLst>
                <a:tab pos="241935" algn="l"/>
              </a:tabLst>
            </a:pPr>
            <a:r>
              <a:rPr spc="-15" dirty="0"/>
              <a:t>WebApps </a:t>
            </a:r>
            <a:r>
              <a:rPr spc="-25" dirty="0"/>
              <a:t>(Web</a:t>
            </a:r>
            <a:r>
              <a:rPr spc="-30" dirty="0"/>
              <a:t> </a:t>
            </a:r>
            <a:r>
              <a:rPr dirty="0"/>
              <a:t>applications)</a:t>
            </a:r>
          </a:p>
          <a:p>
            <a:pPr marL="538480" marR="5080" lvl="1" indent="-228600" algn="just">
              <a:lnSpc>
                <a:spcPts val="2160"/>
              </a:lnSpc>
              <a:spcBef>
                <a:spcPts val="515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Integrated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with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corporate databases and business applications: 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Booking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application, Chatting application,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Upload,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E-Business,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E- 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Commerce</a:t>
            </a:r>
            <a:r>
              <a:rPr sz="2000" spc="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application.</a:t>
            </a:r>
            <a:endParaRPr sz="2000" dirty="0">
              <a:latin typeface="Times New Roman"/>
              <a:cs typeface="Times New Roman"/>
            </a:endParaRPr>
          </a:p>
          <a:p>
            <a:pPr marL="241300" indent="-229235" algn="just">
              <a:lnSpc>
                <a:spcPct val="100000"/>
              </a:lnSpc>
              <a:spcBef>
                <a:spcPts val="209"/>
              </a:spcBef>
              <a:buClr>
                <a:srgbClr val="A9A47B"/>
              </a:buClr>
              <a:buSzPct val="95000"/>
              <a:buFont typeface="Wingdings"/>
              <a:buChar char=""/>
              <a:tabLst>
                <a:tab pos="241935" algn="l"/>
              </a:tabLst>
            </a:pPr>
            <a:r>
              <a:rPr dirty="0"/>
              <a:t>AI</a:t>
            </a:r>
            <a:r>
              <a:rPr spc="-15" dirty="0"/>
              <a:t> </a:t>
            </a:r>
            <a:r>
              <a:rPr spc="-5" dirty="0"/>
              <a:t>software</a:t>
            </a:r>
          </a:p>
          <a:p>
            <a:pPr marL="538480" marR="6350" lvl="1" indent="-228600" algn="just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Include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robotics, expert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systems,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pattern recognition (image and  voice),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artificial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neural networks,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theorem,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proving, and game  playing.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440" y="5715000"/>
            <a:ext cx="2833370" cy="695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40"/>
              </a:spcBef>
              <a:buClr>
                <a:srgbClr val="A9A47B"/>
              </a:buClr>
              <a:buSzPct val="95000"/>
              <a:buFont typeface="Wingdings"/>
              <a:buChar char=""/>
              <a:tabLst>
                <a:tab pos="241935" algn="l"/>
              </a:tabLst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Gaming</a:t>
            </a:r>
            <a:r>
              <a:rPr sz="2000" b="1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Software</a:t>
            </a:r>
            <a:endParaRPr sz="2000" dirty="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buSzPct val="95000"/>
              <a:buFont typeface="Wingdings"/>
              <a:buChar char=""/>
              <a:tabLst>
                <a:tab pos="241935" algn="l"/>
              </a:tabLst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Mobile Device</a:t>
            </a:r>
            <a:r>
              <a:rPr sz="2000" b="1" spc="-1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Software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8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01367" y="1280160"/>
            <a:ext cx="6715125" cy="182880"/>
            <a:chOff x="1801367" y="1280160"/>
            <a:chExt cx="6715125" cy="182880"/>
          </a:xfrm>
        </p:grpSpPr>
        <p:sp>
          <p:nvSpPr>
            <p:cNvPr id="9" name="object 9"/>
            <p:cNvSpPr/>
            <p:nvPr/>
          </p:nvSpPr>
          <p:spPr>
            <a:xfrm>
              <a:off x="1801367" y="1280160"/>
              <a:ext cx="6714744" cy="182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28799" y="1371600"/>
              <a:ext cx="6570345" cy="0"/>
            </a:xfrm>
            <a:custGeom>
              <a:avLst/>
              <a:gdLst/>
              <a:ahLst/>
              <a:cxnLst/>
              <a:rect l="l" t="t" r="r" b="b"/>
              <a:pathLst>
                <a:path w="6570345">
                  <a:moveTo>
                    <a:pt x="0" y="0"/>
                  </a:moveTo>
                  <a:lnTo>
                    <a:pt x="6570218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52400" y="152400"/>
            <a:ext cx="12954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35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72262"/>
            <a:ext cx="618108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Software—New</a:t>
            </a:r>
            <a:r>
              <a:rPr sz="4000" spc="-310" dirty="0"/>
              <a:t> </a:t>
            </a:r>
            <a:r>
              <a:rPr sz="4000" spc="-95" dirty="0"/>
              <a:t>Categories</a:t>
            </a:r>
            <a:endParaRPr sz="4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698701"/>
            <a:ext cx="8090534" cy="375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Wingdings"/>
              <a:buChar char=""/>
              <a:tabLst>
                <a:tab pos="355600" algn="l"/>
                <a:tab pos="1257935" algn="l"/>
                <a:tab pos="2211705" algn="l"/>
                <a:tab pos="6775450" algn="l"/>
              </a:tabLst>
            </a:pPr>
            <a:r>
              <a:rPr sz="2400" spc="-5" dirty="0">
                <a:solidFill>
                  <a:srgbClr val="849A09"/>
                </a:solidFill>
                <a:latin typeface="Times New Roman"/>
                <a:cs typeface="Times New Roman"/>
              </a:rPr>
              <a:t>Open	world	computing—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pervasive/widespread,	distributed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computing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A9A47B"/>
              </a:buClr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solidFill>
                  <a:srgbClr val="849A09"/>
                </a:solidFill>
                <a:latin typeface="Times New Roman"/>
                <a:cs typeface="Times New Roman"/>
              </a:rPr>
              <a:t>Ubiquitous </a:t>
            </a:r>
            <a:r>
              <a:rPr sz="2400" spc="-5" dirty="0">
                <a:solidFill>
                  <a:srgbClr val="849A09"/>
                </a:solidFill>
                <a:latin typeface="Times New Roman"/>
                <a:cs typeface="Times New Roman"/>
              </a:rPr>
              <a:t>computing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—wireless</a:t>
            </a:r>
            <a:r>
              <a:rPr sz="2400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networks.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A9A47B"/>
              </a:buClr>
              <a:buFont typeface="Wingdings"/>
              <a:buChar char=""/>
            </a:pPr>
            <a:endParaRPr sz="3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A9A47B"/>
              </a:buClr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849A09"/>
                </a:solidFill>
                <a:latin typeface="Times New Roman"/>
                <a:cs typeface="Times New Roman"/>
              </a:rPr>
              <a:t>Net </a:t>
            </a:r>
            <a:r>
              <a:rPr sz="2400" dirty="0">
                <a:solidFill>
                  <a:srgbClr val="849A09"/>
                </a:solidFill>
                <a:latin typeface="Times New Roman"/>
                <a:cs typeface="Times New Roman"/>
              </a:rPr>
              <a:t>sourcing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—the </a:t>
            </a:r>
            <a:r>
              <a:rPr sz="2400" spc="-75" dirty="0">
                <a:solidFill>
                  <a:srgbClr val="2E2B1F"/>
                </a:solidFill>
                <a:latin typeface="Times New Roman"/>
                <a:cs typeface="Times New Roman"/>
              </a:rPr>
              <a:t>Web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computing</a:t>
            </a:r>
            <a:r>
              <a:rPr sz="2400" spc="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engine.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Wingdings"/>
              <a:buChar char=""/>
            </a:pPr>
            <a:endParaRPr sz="35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Wingdings"/>
              <a:buChar char=""/>
              <a:tabLst>
                <a:tab pos="355600" algn="l"/>
                <a:tab pos="1207135" algn="l"/>
                <a:tab pos="3245485" algn="l"/>
                <a:tab pos="4231640" algn="l"/>
                <a:tab pos="4998085" algn="l"/>
                <a:tab pos="5782945" algn="l"/>
                <a:tab pos="6211570" algn="l"/>
                <a:tab pos="6775450" algn="l"/>
              </a:tabLst>
            </a:pPr>
            <a:r>
              <a:rPr sz="2400" dirty="0">
                <a:solidFill>
                  <a:srgbClr val="849A09"/>
                </a:solidFill>
                <a:latin typeface="Times New Roman"/>
                <a:cs typeface="Times New Roman"/>
              </a:rPr>
              <a:t>Open	sourc</a:t>
            </a:r>
            <a:r>
              <a:rPr sz="2400" spc="5" dirty="0">
                <a:solidFill>
                  <a:srgbClr val="849A09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—”fr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e”	</a:t>
            </a:r>
            <a:r>
              <a:rPr sz="2400" spc="-15" dirty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ource	code	open	</a:t>
            </a:r>
            <a:r>
              <a:rPr sz="2400" spc="5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	the	co</a:t>
            </a:r>
            <a:r>
              <a:rPr sz="2400" spc="-20" dirty="0">
                <a:solidFill>
                  <a:srgbClr val="2E2B1F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puting 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community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(a blessing,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but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also a potential</a:t>
            </a:r>
            <a:r>
              <a:rPr sz="2400" spc="-9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curse!)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267709" y="1136903"/>
            <a:ext cx="6033770" cy="165100"/>
            <a:chOff x="2267709" y="1136903"/>
            <a:chExt cx="6033770" cy="165100"/>
          </a:xfrm>
        </p:grpSpPr>
        <p:sp>
          <p:nvSpPr>
            <p:cNvPr id="7" name="object 7"/>
            <p:cNvSpPr/>
            <p:nvPr/>
          </p:nvSpPr>
          <p:spPr>
            <a:xfrm>
              <a:off x="2267709" y="1136903"/>
              <a:ext cx="6033529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5999" y="1219199"/>
              <a:ext cx="5943600" cy="0"/>
            </a:xfrm>
            <a:custGeom>
              <a:avLst/>
              <a:gdLst/>
              <a:ahLst/>
              <a:cxnLst/>
              <a:rect l="l" t="t" r="r" b="b"/>
              <a:pathLst>
                <a:path w="5943600">
                  <a:moveTo>
                    <a:pt x="0" y="0"/>
                  </a:moveTo>
                  <a:lnTo>
                    <a:pt x="59436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52400" y="152400"/>
            <a:ext cx="19431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2483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472262"/>
            <a:ext cx="48055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Legacy</a:t>
            </a:r>
            <a:r>
              <a:rPr sz="4000" spc="-280" dirty="0"/>
              <a:t> </a:t>
            </a:r>
            <a:r>
              <a:rPr sz="4000" spc="-100" dirty="0"/>
              <a:t>Software</a:t>
            </a:r>
            <a:endParaRPr sz="4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9460" y="2036191"/>
            <a:ext cx="7977505" cy="16040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 algn="just">
              <a:lnSpc>
                <a:spcPts val="3020"/>
              </a:lnSpc>
              <a:spcBef>
                <a:spcPts val="480"/>
              </a:spcBef>
              <a:buClr>
                <a:srgbClr val="A9A47B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Legacy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implies 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that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the software is out of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date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or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in  need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replacement, however it 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may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be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in good 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working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order so the business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or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individual owner 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does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not want to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upgrade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or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update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the</a:t>
            </a:r>
            <a:r>
              <a:rPr sz="2800" spc="-4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267709" y="1136903"/>
            <a:ext cx="6033770" cy="165100"/>
            <a:chOff x="2267709" y="1136903"/>
            <a:chExt cx="6033770" cy="165100"/>
          </a:xfrm>
        </p:grpSpPr>
        <p:sp>
          <p:nvSpPr>
            <p:cNvPr id="7" name="object 7"/>
            <p:cNvSpPr/>
            <p:nvPr/>
          </p:nvSpPr>
          <p:spPr>
            <a:xfrm>
              <a:off x="2267709" y="1136903"/>
              <a:ext cx="6033529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5999" y="1219199"/>
              <a:ext cx="5943600" cy="0"/>
            </a:xfrm>
            <a:custGeom>
              <a:avLst/>
              <a:gdLst/>
              <a:ahLst/>
              <a:cxnLst/>
              <a:rect l="l" t="t" r="r" b="b"/>
              <a:pathLst>
                <a:path w="5943600">
                  <a:moveTo>
                    <a:pt x="0" y="0"/>
                  </a:moveTo>
                  <a:lnTo>
                    <a:pt x="59436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52400" y="152400"/>
            <a:ext cx="12954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3744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472262"/>
            <a:ext cx="4729353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Legacy</a:t>
            </a:r>
            <a:r>
              <a:rPr sz="4000" spc="-280" dirty="0"/>
              <a:t> </a:t>
            </a:r>
            <a:r>
              <a:rPr sz="4000" spc="-100" dirty="0"/>
              <a:t>Software</a:t>
            </a:r>
            <a:endParaRPr sz="4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9460" y="1334465"/>
            <a:ext cx="7978140" cy="3872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005" indent="-408940">
              <a:lnSpc>
                <a:spcPts val="4265"/>
              </a:lnSpc>
              <a:spcBef>
                <a:spcPts val="100"/>
              </a:spcBef>
              <a:buClr>
                <a:srgbClr val="A9A47B"/>
              </a:buClr>
              <a:buSzPct val="97222"/>
              <a:buFont typeface="Wingdings"/>
              <a:buChar char=""/>
              <a:tabLst>
                <a:tab pos="421640" algn="l"/>
              </a:tabLst>
            </a:pPr>
            <a:r>
              <a:rPr sz="3600" b="1" i="1" dirty="0">
                <a:solidFill>
                  <a:srgbClr val="849A09"/>
                </a:solidFill>
                <a:latin typeface="Times New Roman"/>
                <a:cs typeface="Times New Roman"/>
              </a:rPr>
              <a:t>Why must </a:t>
            </a:r>
            <a:r>
              <a:rPr sz="3600" b="1" i="1" spc="-5" dirty="0">
                <a:solidFill>
                  <a:srgbClr val="849A09"/>
                </a:solidFill>
                <a:latin typeface="Times New Roman"/>
                <a:cs typeface="Times New Roman"/>
              </a:rPr>
              <a:t>it</a:t>
            </a:r>
            <a:r>
              <a:rPr sz="3600" b="1" i="1" spc="-30" dirty="0">
                <a:solidFill>
                  <a:srgbClr val="849A09"/>
                </a:solidFill>
                <a:latin typeface="Times New Roman"/>
                <a:cs typeface="Times New Roman"/>
              </a:rPr>
              <a:t> </a:t>
            </a:r>
            <a:r>
              <a:rPr sz="3600" b="1" i="1" spc="-5" dirty="0">
                <a:solidFill>
                  <a:srgbClr val="849A09"/>
                </a:solidFill>
                <a:latin typeface="Times New Roman"/>
                <a:cs typeface="Times New Roman"/>
              </a:rPr>
              <a:t>change?</a:t>
            </a:r>
            <a:endParaRPr sz="3600" dirty="0">
              <a:latin typeface="Times New Roman"/>
              <a:cs typeface="Times New Roman"/>
            </a:endParaRPr>
          </a:p>
          <a:p>
            <a:pPr marL="537845" marR="7620" lvl="1" indent="-228600">
              <a:lnSpc>
                <a:spcPts val="3030"/>
              </a:lnSpc>
              <a:spcBef>
                <a:spcPts val="320"/>
              </a:spcBef>
              <a:buClr>
                <a:srgbClr val="9CBDBC"/>
              </a:buClr>
              <a:buFont typeface="Wingdings"/>
              <a:buChar char=""/>
              <a:tabLst>
                <a:tab pos="53848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 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must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be </a:t>
            </a:r>
            <a:r>
              <a:rPr sz="2800" spc="-5" dirty="0">
                <a:solidFill>
                  <a:srgbClr val="849A09"/>
                </a:solidFill>
                <a:latin typeface="Times New Roman"/>
                <a:cs typeface="Times New Roman"/>
              </a:rPr>
              <a:t>adapted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meet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needs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new  computing environments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or </a:t>
            </a:r>
            <a:r>
              <a:rPr sz="2800" spc="-20" dirty="0">
                <a:solidFill>
                  <a:srgbClr val="2E2B1F"/>
                </a:solidFill>
                <a:latin typeface="Times New Roman"/>
                <a:cs typeface="Times New Roman"/>
              </a:rPr>
              <a:t>technology.</a:t>
            </a:r>
            <a:endParaRPr sz="2800" dirty="0">
              <a:latin typeface="Times New Roman"/>
              <a:cs typeface="Times New Roman"/>
            </a:endParaRPr>
          </a:p>
          <a:p>
            <a:pPr marL="537845" marR="8255" lvl="1" indent="-228600">
              <a:lnSpc>
                <a:spcPts val="3020"/>
              </a:lnSpc>
              <a:spcBef>
                <a:spcPts val="204"/>
              </a:spcBef>
              <a:buClr>
                <a:srgbClr val="9CBDBC"/>
              </a:buClr>
              <a:buFont typeface="Wingdings"/>
              <a:buChar char=""/>
              <a:tabLst>
                <a:tab pos="538480" algn="l"/>
                <a:tab pos="2002789" algn="l"/>
                <a:tab pos="2934335" algn="l"/>
                <a:tab pos="3510279" algn="l"/>
                <a:tab pos="5090795" algn="l"/>
                <a:tab pos="5609590" algn="l"/>
                <a:tab pos="7366634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ftware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2E2B1F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	b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849A09"/>
                </a:solidFill>
                <a:latin typeface="Times New Roman"/>
                <a:cs typeface="Times New Roman"/>
              </a:rPr>
              <a:t>enhanced</a:t>
            </a:r>
            <a:r>
              <a:rPr sz="2800" dirty="0">
                <a:solidFill>
                  <a:srgbClr val="849A09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to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2800" spc="-20" dirty="0">
                <a:solidFill>
                  <a:srgbClr val="2E2B1F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l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r>
              <a:rPr sz="2800" spc="-25" dirty="0">
                <a:solidFill>
                  <a:srgbClr val="2E2B1F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ent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n</a:t>
            </a:r>
            <a:r>
              <a:rPr sz="2800" spc="15" dirty="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w 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business</a:t>
            </a:r>
            <a:r>
              <a:rPr sz="2800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requirements.</a:t>
            </a:r>
            <a:endParaRPr sz="2800" dirty="0">
              <a:latin typeface="Times New Roman"/>
              <a:cs typeface="Times New Roman"/>
            </a:endParaRPr>
          </a:p>
          <a:p>
            <a:pPr marL="537845" marR="5715" lvl="1" indent="-228600">
              <a:lnSpc>
                <a:spcPts val="3020"/>
              </a:lnSpc>
              <a:spcBef>
                <a:spcPts val="680"/>
              </a:spcBef>
              <a:buClr>
                <a:srgbClr val="9CBDBC"/>
              </a:buClr>
              <a:buFont typeface="Wingdings"/>
              <a:buChar char=""/>
              <a:tabLst>
                <a:tab pos="53848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 must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be </a:t>
            </a:r>
            <a:r>
              <a:rPr sz="2800" spc="-5" dirty="0">
                <a:solidFill>
                  <a:srgbClr val="849A09"/>
                </a:solidFill>
                <a:latin typeface="Times New Roman"/>
                <a:cs typeface="Times New Roman"/>
              </a:rPr>
              <a:t>extended to </a:t>
            </a:r>
            <a:r>
              <a:rPr sz="2800" spc="-10" dirty="0">
                <a:solidFill>
                  <a:srgbClr val="849A09"/>
                </a:solidFill>
                <a:latin typeface="Times New Roman"/>
                <a:cs typeface="Times New Roman"/>
              </a:rPr>
              <a:t>make </a:t>
            </a:r>
            <a:r>
              <a:rPr sz="2800" spc="-5" dirty="0">
                <a:solidFill>
                  <a:srgbClr val="849A09"/>
                </a:solidFill>
                <a:latin typeface="Times New Roman"/>
                <a:cs typeface="Times New Roman"/>
              </a:rPr>
              <a:t>it interoperable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 with other more modern systems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or</a:t>
            </a:r>
            <a:r>
              <a:rPr sz="2800" spc="5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databases.</a:t>
            </a:r>
            <a:endParaRPr sz="2800" dirty="0">
              <a:latin typeface="Times New Roman"/>
              <a:cs typeface="Times New Roman"/>
            </a:endParaRPr>
          </a:p>
          <a:p>
            <a:pPr marL="537845" marR="5080" lvl="1" indent="-228600">
              <a:lnSpc>
                <a:spcPts val="3020"/>
              </a:lnSpc>
              <a:spcBef>
                <a:spcPts val="680"/>
              </a:spcBef>
              <a:buClr>
                <a:srgbClr val="9CBDBC"/>
              </a:buClr>
              <a:buFont typeface="Wingdings"/>
              <a:buChar char=""/>
              <a:tabLst>
                <a:tab pos="538480" algn="l"/>
                <a:tab pos="1922145" algn="l"/>
                <a:tab pos="2771140" algn="l"/>
                <a:tab pos="3265170" algn="l"/>
                <a:tab pos="5376545" algn="l"/>
                <a:tab pos="5812155" algn="l"/>
                <a:tab pos="6738620" algn="l"/>
                <a:tab pos="709549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ftware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2E2B1F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	b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800" spc="10" dirty="0">
                <a:solidFill>
                  <a:srgbClr val="849A09"/>
                </a:solidFill>
                <a:latin typeface="Times New Roman"/>
                <a:cs typeface="Times New Roman"/>
              </a:rPr>
              <a:t>r</a:t>
            </a:r>
            <a:r>
              <a:rPr sz="2800" spc="-10" dirty="0">
                <a:solidFill>
                  <a:srgbClr val="849A09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849A09"/>
                </a:solidFill>
                <a:latin typeface="Times New Roman"/>
                <a:cs typeface="Times New Roman"/>
              </a:rPr>
              <a:t>-architec</a:t>
            </a:r>
            <a:r>
              <a:rPr sz="2800" spc="-20" dirty="0">
                <a:solidFill>
                  <a:srgbClr val="849A09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849A09"/>
                </a:solidFill>
                <a:latin typeface="Times New Roman"/>
                <a:cs typeface="Times New Roman"/>
              </a:rPr>
              <a:t>ed</a:t>
            </a:r>
            <a:r>
              <a:rPr sz="2800" dirty="0">
                <a:solidFill>
                  <a:srgbClr val="849A09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to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2E2B1F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k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it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	v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ia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b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le  within a network</a:t>
            </a:r>
            <a:r>
              <a:rPr sz="2800" spc="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environment</a:t>
            </a:r>
            <a:r>
              <a:rPr sz="2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267709" y="1136903"/>
            <a:ext cx="6033770" cy="165100"/>
            <a:chOff x="2267709" y="1136903"/>
            <a:chExt cx="6033770" cy="165100"/>
          </a:xfrm>
        </p:grpSpPr>
        <p:sp>
          <p:nvSpPr>
            <p:cNvPr id="7" name="object 7"/>
            <p:cNvSpPr/>
            <p:nvPr/>
          </p:nvSpPr>
          <p:spPr>
            <a:xfrm>
              <a:off x="2267709" y="1136903"/>
              <a:ext cx="6033529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5999" y="1219199"/>
              <a:ext cx="5943600" cy="0"/>
            </a:xfrm>
            <a:custGeom>
              <a:avLst/>
              <a:gdLst/>
              <a:ahLst/>
              <a:cxnLst/>
              <a:rect l="l" t="t" r="r" b="b"/>
              <a:pathLst>
                <a:path w="5943600">
                  <a:moveTo>
                    <a:pt x="0" y="0"/>
                  </a:moveTo>
                  <a:lnTo>
                    <a:pt x="59436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52400" y="152400"/>
            <a:ext cx="19431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9226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1" y="504266"/>
            <a:ext cx="64033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Characteristics </a:t>
            </a:r>
            <a:r>
              <a:rPr spc="-50" dirty="0"/>
              <a:t>of</a:t>
            </a:r>
            <a:r>
              <a:rPr spc="-425" dirty="0"/>
              <a:t> </a:t>
            </a:r>
            <a:r>
              <a:rPr spc="-120" dirty="0"/>
              <a:t>WebApps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45440" y="1510029"/>
            <a:ext cx="7977505" cy="42360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715" indent="-228600" algn="just">
              <a:lnSpc>
                <a:spcPts val="2590"/>
              </a:lnSpc>
              <a:spcBef>
                <a:spcPts val="425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spc="-5" dirty="0">
                <a:solidFill>
                  <a:srgbClr val="849A09"/>
                </a:solidFill>
                <a:latin typeface="Times New Roman"/>
                <a:cs typeface="Times New Roman"/>
              </a:rPr>
              <a:t>Network </a:t>
            </a:r>
            <a:r>
              <a:rPr sz="2400" b="1" dirty="0">
                <a:solidFill>
                  <a:srgbClr val="849A09"/>
                </a:solidFill>
                <a:latin typeface="Times New Roman"/>
                <a:cs typeface="Times New Roman"/>
              </a:rPr>
              <a:t>intensiveness.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400" spc="-35" dirty="0">
                <a:solidFill>
                  <a:srgbClr val="2E2B1F"/>
                </a:solidFill>
                <a:latin typeface="Times New Roman"/>
                <a:cs typeface="Times New Roman"/>
              </a:rPr>
              <a:t>WebApp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resides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on a network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and 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must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serve the needs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 diverse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community of</a:t>
            </a:r>
            <a:r>
              <a:rPr sz="2400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clients.</a:t>
            </a:r>
            <a:endParaRPr sz="2400" dirty="0">
              <a:latin typeface="Times New Roman"/>
              <a:cs typeface="Times New Roman"/>
            </a:endParaRPr>
          </a:p>
          <a:p>
            <a:pPr marL="241300" marR="6350" indent="-228600" algn="just">
              <a:lnSpc>
                <a:spcPts val="2590"/>
              </a:lnSpc>
              <a:spcBef>
                <a:spcPts val="585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spc="-20" dirty="0">
                <a:solidFill>
                  <a:srgbClr val="849A09"/>
                </a:solidFill>
                <a:latin typeface="Times New Roman"/>
                <a:cs typeface="Times New Roman"/>
              </a:rPr>
              <a:t>Concurrency.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large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number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of users may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access the  </a:t>
            </a:r>
            <a:r>
              <a:rPr sz="2400" spc="-40" dirty="0">
                <a:solidFill>
                  <a:srgbClr val="2E2B1F"/>
                </a:solidFill>
                <a:latin typeface="Times New Roman"/>
                <a:cs typeface="Times New Roman"/>
              </a:rPr>
              <a:t>WebApp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at one</a:t>
            </a:r>
            <a:r>
              <a:rPr sz="2400" spc="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time.</a:t>
            </a:r>
            <a:endParaRPr sz="2400" dirty="0">
              <a:latin typeface="Times New Roman"/>
              <a:cs typeface="Times New Roman"/>
            </a:endParaRPr>
          </a:p>
          <a:p>
            <a:pPr marL="241300" marR="6350" indent="-228600" algn="just">
              <a:lnSpc>
                <a:spcPts val="2590"/>
              </a:lnSpc>
              <a:spcBef>
                <a:spcPts val="580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spc="-5" dirty="0">
                <a:solidFill>
                  <a:srgbClr val="849A09"/>
                </a:solidFill>
                <a:latin typeface="Times New Roman"/>
                <a:cs typeface="Times New Roman"/>
              </a:rPr>
              <a:t>Unpredictable </a:t>
            </a:r>
            <a:r>
              <a:rPr sz="2400" b="1" dirty="0">
                <a:solidFill>
                  <a:srgbClr val="849A09"/>
                </a:solidFill>
                <a:latin typeface="Times New Roman"/>
                <a:cs typeface="Times New Roman"/>
              </a:rPr>
              <a:t>load.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number of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users of the </a:t>
            </a:r>
            <a:r>
              <a:rPr sz="2400" spc="-35" dirty="0">
                <a:solidFill>
                  <a:srgbClr val="2E2B1F"/>
                </a:solidFill>
                <a:latin typeface="Times New Roman"/>
                <a:cs typeface="Times New Roman"/>
              </a:rPr>
              <a:t>WebApp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may 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vary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by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orders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of magnitude from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day to</a:t>
            </a:r>
            <a:r>
              <a:rPr sz="2400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E2B1F"/>
                </a:solidFill>
                <a:latin typeface="Times New Roman"/>
                <a:cs typeface="Times New Roman"/>
              </a:rPr>
              <a:t>day.</a:t>
            </a:r>
            <a:endParaRPr sz="2400" dirty="0">
              <a:latin typeface="Times New Roman"/>
              <a:cs typeface="Times New Roman"/>
            </a:endParaRPr>
          </a:p>
          <a:p>
            <a:pPr marL="241300" marR="5715" indent="-228600" algn="just">
              <a:lnSpc>
                <a:spcPts val="2590"/>
              </a:lnSpc>
              <a:spcBef>
                <a:spcPts val="305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spc="-5" dirty="0">
                <a:solidFill>
                  <a:srgbClr val="849A09"/>
                </a:solidFill>
                <a:latin typeface="Times New Roman"/>
                <a:cs typeface="Times New Roman"/>
              </a:rPr>
              <a:t>Performance.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If a </a:t>
            </a:r>
            <a:r>
              <a:rPr sz="2400" spc="-40" dirty="0">
                <a:solidFill>
                  <a:srgbClr val="2E2B1F"/>
                </a:solidFill>
                <a:latin typeface="Times New Roman"/>
                <a:cs typeface="Times New Roman"/>
              </a:rPr>
              <a:t>WebApp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user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must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wait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too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long (for 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access,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server-side processing,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client-side formatting 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and display), he or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she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may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decide to go</a:t>
            </a:r>
            <a:r>
              <a:rPr sz="2400" spc="-6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elsewhere.</a:t>
            </a:r>
            <a:endParaRPr sz="2400" dirty="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265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spc="-25" dirty="0">
                <a:solidFill>
                  <a:srgbClr val="849A09"/>
                </a:solidFill>
                <a:latin typeface="Times New Roman"/>
                <a:cs typeface="Times New Roman"/>
              </a:rPr>
              <a:t>Availability.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Although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expectation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of 100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percent availability 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unreasonable,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users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popular </a:t>
            </a:r>
            <a:r>
              <a:rPr sz="2400" spc="-35" dirty="0">
                <a:solidFill>
                  <a:srgbClr val="2E2B1F"/>
                </a:solidFill>
                <a:latin typeface="Times New Roman"/>
                <a:cs typeface="Times New Roman"/>
              </a:rPr>
              <a:t>WebApps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often demand  access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on a “24/7/365”</a:t>
            </a:r>
            <a:r>
              <a:rPr sz="2400" spc="-5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basis.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267709" y="1136903"/>
            <a:ext cx="6033770" cy="165100"/>
            <a:chOff x="2267709" y="1136903"/>
            <a:chExt cx="6033770" cy="165100"/>
          </a:xfrm>
        </p:grpSpPr>
        <p:sp>
          <p:nvSpPr>
            <p:cNvPr id="7" name="object 7"/>
            <p:cNvSpPr/>
            <p:nvPr/>
          </p:nvSpPr>
          <p:spPr>
            <a:xfrm>
              <a:off x="2267709" y="1136903"/>
              <a:ext cx="6033529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5999" y="1219199"/>
              <a:ext cx="5943600" cy="0"/>
            </a:xfrm>
            <a:custGeom>
              <a:avLst/>
              <a:gdLst/>
              <a:ahLst/>
              <a:cxnLst/>
              <a:rect l="l" t="t" r="r" b="b"/>
              <a:pathLst>
                <a:path w="5943600">
                  <a:moveTo>
                    <a:pt x="0" y="0"/>
                  </a:moveTo>
                  <a:lnTo>
                    <a:pt x="59436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52400" y="152400"/>
            <a:ext cx="12954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1777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500" y="568579"/>
            <a:ext cx="588683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0" dirty="0"/>
              <a:t>Characteristics </a:t>
            </a:r>
            <a:r>
              <a:rPr sz="2800" spc="-50" dirty="0"/>
              <a:t>of</a:t>
            </a:r>
            <a:r>
              <a:rPr sz="2800" spc="-360" dirty="0"/>
              <a:t> </a:t>
            </a:r>
            <a:r>
              <a:rPr sz="2800" spc="-110" dirty="0"/>
              <a:t>WebApps(Cont…)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45440" y="1517650"/>
            <a:ext cx="7929880" cy="475170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226060" indent="-228600">
              <a:lnSpc>
                <a:spcPct val="90100"/>
              </a:lnSpc>
              <a:spcBef>
                <a:spcPts val="340"/>
              </a:spcBef>
              <a:buClr>
                <a:srgbClr val="A9A47B"/>
              </a:buClr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000" b="1" dirty="0">
                <a:solidFill>
                  <a:srgbClr val="849A09"/>
                </a:solidFill>
                <a:latin typeface="Times New Roman"/>
                <a:cs typeface="Times New Roman"/>
              </a:rPr>
              <a:t>Data driven.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primary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function of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many </a:t>
            </a:r>
            <a:r>
              <a:rPr sz="2000" spc="-20" dirty="0">
                <a:solidFill>
                  <a:srgbClr val="2E2B1F"/>
                </a:solidFill>
                <a:latin typeface="Times New Roman"/>
                <a:cs typeface="Times New Roman"/>
              </a:rPr>
              <a:t>WebApps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is to use  hypermedia to present text, graphics, audio, and video content to the</a:t>
            </a:r>
            <a:r>
              <a:rPr sz="2000" spc="-2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Times New Roman"/>
                <a:cs typeface="Times New Roman"/>
              </a:rPr>
              <a:t>end-  </a:t>
            </a:r>
            <a:r>
              <a:rPr sz="2000" spc="-20" dirty="0">
                <a:solidFill>
                  <a:srgbClr val="2E2B1F"/>
                </a:solidFill>
                <a:latin typeface="Times New Roman"/>
                <a:cs typeface="Times New Roman"/>
              </a:rPr>
              <a:t>user.</a:t>
            </a:r>
            <a:endParaRPr sz="2000" dirty="0">
              <a:latin typeface="Times New Roman"/>
              <a:cs typeface="Times New Roman"/>
            </a:endParaRPr>
          </a:p>
          <a:p>
            <a:pPr marL="241300" marR="147320" indent="-228600">
              <a:lnSpc>
                <a:spcPts val="2160"/>
              </a:lnSpc>
              <a:spcBef>
                <a:spcPts val="509"/>
              </a:spcBef>
              <a:buClr>
                <a:srgbClr val="A9A47B"/>
              </a:buClr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000" b="1" dirty="0">
                <a:solidFill>
                  <a:srgbClr val="849A09"/>
                </a:solidFill>
                <a:latin typeface="Times New Roman"/>
                <a:cs typeface="Times New Roman"/>
              </a:rPr>
              <a:t>Content sensitive.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quality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and aesthetic nature of content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remains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an 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important determinant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of the quality of a</a:t>
            </a:r>
            <a:r>
              <a:rPr sz="2000" spc="-1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Times New Roman"/>
                <a:cs typeface="Times New Roman"/>
              </a:rPr>
              <a:t>WebApp.</a:t>
            </a:r>
            <a:endParaRPr sz="2000" dirty="0">
              <a:latin typeface="Times New Roman"/>
              <a:cs typeface="Times New Roman"/>
            </a:endParaRPr>
          </a:p>
          <a:p>
            <a:pPr marL="241300" marR="490220" indent="-228600">
              <a:lnSpc>
                <a:spcPts val="2160"/>
              </a:lnSpc>
              <a:spcBef>
                <a:spcPts val="480"/>
              </a:spcBef>
              <a:buClr>
                <a:srgbClr val="A9A47B"/>
              </a:buClr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000" b="1" dirty="0">
                <a:solidFill>
                  <a:srgbClr val="849A09"/>
                </a:solidFill>
                <a:latin typeface="Times New Roman"/>
                <a:cs typeface="Times New Roman"/>
              </a:rPr>
              <a:t>Continuous evolution.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Unlike conventional application software that  evolves over a series of planned,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chronologically-spaced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releases,</a:t>
            </a:r>
            <a:r>
              <a:rPr sz="2000" spc="-1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E2B1F"/>
                </a:solidFill>
                <a:latin typeface="Times New Roman"/>
                <a:cs typeface="Times New Roman"/>
              </a:rPr>
              <a:t>Web 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applications evolve</a:t>
            </a:r>
            <a:r>
              <a:rPr sz="2000" spc="-9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Times New Roman"/>
                <a:cs typeface="Times New Roman"/>
              </a:rPr>
              <a:t>continuously.</a:t>
            </a:r>
            <a:endParaRPr sz="2000" dirty="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160"/>
              </a:lnSpc>
              <a:spcBef>
                <a:spcPts val="484"/>
              </a:spcBef>
              <a:buClr>
                <a:srgbClr val="A9A47B"/>
              </a:buClr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000" b="1" spc="-10" dirty="0">
                <a:solidFill>
                  <a:srgbClr val="849A09"/>
                </a:solidFill>
                <a:latin typeface="Times New Roman"/>
                <a:cs typeface="Times New Roman"/>
              </a:rPr>
              <a:t>Immediacy.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Although </a:t>
            </a:r>
            <a:r>
              <a:rPr sz="2000" i="1" dirty="0">
                <a:solidFill>
                  <a:srgbClr val="2E2B1F"/>
                </a:solidFill>
                <a:latin typeface="Times New Roman"/>
                <a:cs typeface="Times New Roman"/>
              </a:rPr>
              <a:t>immediacy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—the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compelling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need to get software to 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market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quickly—is a characteristic of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many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application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domains,</a:t>
            </a:r>
            <a:r>
              <a:rPr sz="2000" spc="-18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Times New Roman"/>
                <a:cs typeface="Times New Roman"/>
              </a:rPr>
              <a:t>WebApps 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often exhibit a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time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market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that can be a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matter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of a few days or</a:t>
            </a:r>
            <a:r>
              <a:rPr sz="2000" spc="-1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weeks.</a:t>
            </a:r>
            <a:endParaRPr sz="2000" dirty="0">
              <a:latin typeface="Times New Roman"/>
              <a:cs typeface="Times New Roman"/>
            </a:endParaRPr>
          </a:p>
          <a:p>
            <a:pPr marL="241300" marR="344170" indent="-228600">
              <a:lnSpc>
                <a:spcPct val="90100"/>
              </a:lnSpc>
              <a:spcBef>
                <a:spcPts val="445"/>
              </a:spcBef>
              <a:buClr>
                <a:srgbClr val="A9A47B"/>
              </a:buClr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000" b="1" spc="-15" dirty="0">
                <a:solidFill>
                  <a:srgbClr val="849A09"/>
                </a:solidFill>
                <a:latin typeface="Times New Roman"/>
                <a:cs typeface="Times New Roman"/>
              </a:rPr>
              <a:t>Security.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Because </a:t>
            </a:r>
            <a:r>
              <a:rPr sz="2000" spc="-20" dirty="0">
                <a:solidFill>
                  <a:srgbClr val="2E2B1F"/>
                </a:solidFill>
                <a:latin typeface="Times New Roman"/>
                <a:cs typeface="Times New Roman"/>
              </a:rPr>
              <a:t>WebApps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are available via network access, it is 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difficult,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if not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impossible,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limit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the population of </a:t>
            </a:r>
            <a:r>
              <a:rPr sz="2000" spc="5" dirty="0">
                <a:solidFill>
                  <a:srgbClr val="2E2B1F"/>
                </a:solidFill>
                <a:latin typeface="Times New Roman"/>
                <a:cs typeface="Times New Roman"/>
              </a:rPr>
              <a:t>end-users who</a:t>
            </a:r>
            <a:r>
              <a:rPr sz="2000" spc="-2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may  access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the</a:t>
            </a:r>
            <a:r>
              <a:rPr sz="20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application.</a:t>
            </a:r>
            <a:endParaRPr sz="2000" dirty="0">
              <a:latin typeface="Times New Roman"/>
              <a:cs typeface="Times New Roman"/>
            </a:endParaRPr>
          </a:p>
          <a:p>
            <a:pPr marL="241300" marR="249554" indent="-228600">
              <a:lnSpc>
                <a:spcPts val="2160"/>
              </a:lnSpc>
              <a:spcBef>
                <a:spcPts val="509"/>
              </a:spcBef>
              <a:buClr>
                <a:srgbClr val="A9A47B"/>
              </a:buClr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000" b="1" dirty="0">
                <a:solidFill>
                  <a:srgbClr val="849A09"/>
                </a:solidFill>
                <a:latin typeface="Times New Roman"/>
                <a:cs typeface="Times New Roman"/>
              </a:rPr>
              <a:t>Aesthetics.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An undeniable part of the appeal of a </a:t>
            </a:r>
            <a:r>
              <a:rPr sz="2000" spc="-25" dirty="0">
                <a:solidFill>
                  <a:srgbClr val="2E2B1F"/>
                </a:solidFill>
                <a:latin typeface="Times New Roman"/>
                <a:cs typeface="Times New Roman"/>
              </a:rPr>
              <a:t>WebApp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is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its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look</a:t>
            </a:r>
            <a:r>
              <a:rPr sz="2000" spc="-2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and  feel.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13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67709" y="1136903"/>
            <a:ext cx="6033770" cy="165100"/>
            <a:chOff x="2267709" y="1136903"/>
            <a:chExt cx="6033770" cy="165100"/>
          </a:xfrm>
        </p:grpSpPr>
        <p:sp>
          <p:nvSpPr>
            <p:cNvPr id="8" name="object 8"/>
            <p:cNvSpPr/>
            <p:nvPr/>
          </p:nvSpPr>
          <p:spPr>
            <a:xfrm>
              <a:off x="2267709" y="1136903"/>
              <a:ext cx="6033529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85999" y="1219199"/>
              <a:ext cx="5943600" cy="0"/>
            </a:xfrm>
            <a:custGeom>
              <a:avLst/>
              <a:gdLst/>
              <a:ahLst/>
              <a:cxnLst/>
              <a:rect l="l" t="t" r="r" b="b"/>
              <a:pathLst>
                <a:path w="5943600">
                  <a:moveTo>
                    <a:pt x="0" y="0"/>
                  </a:moveTo>
                  <a:lnTo>
                    <a:pt x="59436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52400" y="152400"/>
            <a:ext cx="19431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4272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504266"/>
            <a:ext cx="5528437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Software</a:t>
            </a:r>
            <a:r>
              <a:rPr spc="-290" dirty="0"/>
              <a:t> </a:t>
            </a:r>
            <a:r>
              <a:rPr spc="-95" dirty="0"/>
              <a:t>Engineering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45440" y="1508848"/>
            <a:ext cx="7435850" cy="222048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395"/>
              </a:spcBef>
              <a:buClr>
                <a:srgbClr val="A9A47B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IEEE definition:</a:t>
            </a:r>
            <a:endParaRPr sz="2400" dirty="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300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400" i="1" spc="-10" dirty="0">
                <a:solidFill>
                  <a:srgbClr val="2E2B1F"/>
                </a:solidFill>
                <a:latin typeface="Times New Roman"/>
                <a:cs typeface="Times New Roman"/>
              </a:rPr>
              <a:t>Software</a:t>
            </a:r>
            <a:r>
              <a:rPr sz="2400" i="1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2E2B1F"/>
                </a:solidFill>
                <a:latin typeface="Times New Roman"/>
                <a:cs typeface="Times New Roman"/>
              </a:rPr>
              <a:t>Engineering:</a:t>
            </a:r>
            <a:endParaRPr sz="2400" dirty="0">
              <a:latin typeface="Times New Roman"/>
              <a:cs typeface="Times New Roman"/>
            </a:endParaRPr>
          </a:p>
          <a:p>
            <a:pPr marL="904240" marR="5080" lvl="2" indent="-228600">
              <a:lnSpc>
                <a:spcPct val="100000"/>
              </a:lnSpc>
              <a:spcBef>
                <a:spcPts val="310"/>
              </a:spcBef>
              <a:buClr>
                <a:srgbClr val="D2CA6C"/>
              </a:buClr>
              <a:buFont typeface="Wingdings"/>
              <a:buChar char=""/>
              <a:tabLst>
                <a:tab pos="904875" algn="l"/>
              </a:tabLst>
            </a:pPr>
            <a:r>
              <a:rPr sz="22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The application of a </a:t>
            </a:r>
            <a:r>
              <a:rPr sz="2200" i="1" spc="-5" dirty="0">
                <a:solidFill>
                  <a:srgbClr val="849A09"/>
                </a:solidFill>
                <a:latin typeface="Times New Roman"/>
                <a:cs typeface="Times New Roman"/>
              </a:rPr>
              <a:t>systematic, disciplined, quantifiable  </a:t>
            </a:r>
            <a:r>
              <a:rPr sz="2200" i="1" spc="-15" dirty="0">
                <a:solidFill>
                  <a:srgbClr val="849A09"/>
                </a:solidFill>
                <a:latin typeface="Times New Roman"/>
                <a:cs typeface="Times New Roman"/>
              </a:rPr>
              <a:t>approach </a:t>
            </a:r>
            <a:r>
              <a:rPr sz="22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200" i="1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200" i="1" spc="-5" dirty="0">
                <a:solidFill>
                  <a:srgbClr val="849A09"/>
                </a:solidFill>
                <a:latin typeface="Times New Roman"/>
                <a:cs typeface="Times New Roman"/>
              </a:rPr>
              <a:t>development, operation, and maintenance </a:t>
            </a:r>
            <a:r>
              <a:rPr sz="22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 of </a:t>
            </a:r>
            <a:r>
              <a:rPr sz="2200" i="1" spc="-15" dirty="0">
                <a:solidFill>
                  <a:srgbClr val="2E2B1F"/>
                </a:solidFill>
                <a:latin typeface="Times New Roman"/>
                <a:cs typeface="Times New Roman"/>
              </a:rPr>
              <a:t>software; </a:t>
            </a:r>
            <a:r>
              <a:rPr sz="22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that is, the application of engineering to  </a:t>
            </a:r>
            <a:r>
              <a:rPr sz="2200" i="1" spc="-15" dirty="0">
                <a:solidFill>
                  <a:srgbClr val="2E2B1F"/>
                </a:solidFill>
                <a:latin typeface="Times New Roman"/>
                <a:cs typeface="Times New Roman"/>
              </a:rPr>
              <a:t>software.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267709" y="1136903"/>
            <a:ext cx="6033770" cy="165100"/>
            <a:chOff x="2267709" y="1136903"/>
            <a:chExt cx="6033770" cy="165100"/>
          </a:xfrm>
        </p:grpSpPr>
        <p:sp>
          <p:nvSpPr>
            <p:cNvPr id="7" name="object 7"/>
            <p:cNvSpPr/>
            <p:nvPr/>
          </p:nvSpPr>
          <p:spPr>
            <a:xfrm>
              <a:off x="2267709" y="1136903"/>
              <a:ext cx="6033529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5999" y="1219199"/>
              <a:ext cx="5943600" cy="0"/>
            </a:xfrm>
            <a:custGeom>
              <a:avLst/>
              <a:gdLst/>
              <a:ahLst/>
              <a:cxnLst/>
              <a:rect l="l" t="t" r="r" b="b"/>
              <a:pathLst>
                <a:path w="5943600">
                  <a:moveTo>
                    <a:pt x="0" y="0"/>
                  </a:moveTo>
                  <a:lnTo>
                    <a:pt x="59436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52400" y="152400"/>
            <a:ext cx="1447800" cy="6812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7610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87" y="446638"/>
            <a:ext cx="814336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4465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Software Engineering</a:t>
            </a:r>
            <a:r>
              <a:rPr spc="-395" dirty="0"/>
              <a:t> </a:t>
            </a:r>
            <a:r>
              <a:rPr spc="-80" dirty="0"/>
              <a:t>(Cont..)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543252"/>
            <a:ext cx="7694295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Font typeface="Wingdings"/>
              <a:buChar char=""/>
              <a:tabLst>
                <a:tab pos="469900" algn="l"/>
              </a:tabLst>
            </a:pP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The process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solving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customers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’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problems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 by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systematic development </a:t>
            </a:r>
            <a:r>
              <a:rPr sz="3200" spc="-10" dirty="0">
                <a:solidFill>
                  <a:srgbClr val="2E2B1F"/>
                </a:solidFill>
                <a:latin typeface="Times New Roman"/>
                <a:cs typeface="Times New Roman"/>
              </a:rPr>
              <a:t>and 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evolution of </a:t>
            </a:r>
            <a:r>
              <a:rPr sz="3200" spc="-15" dirty="0">
                <a:solidFill>
                  <a:srgbClr val="2E2B1F"/>
                </a:solidFill>
                <a:latin typeface="Times New Roman"/>
                <a:cs typeface="Times New Roman"/>
              </a:rPr>
              <a:t>large,</a:t>
            </a:r>
            <a:r>
              <a:rPr sz="3200" spc="7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high-quality software  systems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within cost,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time and other  constraints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267709" y="1136903"/>
            <a:ext cx="6033770" cy="165100"/>
            <a:chOff x="2267709" y="1136903"/>
            <a:chExt cx="6033770" cy="165100"/>
          </a:xfrm>
        </p:grpSpPr>
        <p:sp>
          <p:nvSpPr>
            <p:cNvPr id="7" name="object 7"/>
            <p:cNvSpPr/>
            <p:nvPr/>
          </p:nvSpPr>
          <p:spPr>
            <a:xfrm>
              <a:off x="2267709" y="1136903"/>
              <a:ext cx="6033529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5999" y="1219199"/>
              <a:ext cx="5943600" cy="0"/>
            </a:xfrm>
            <a:custGeom>
              <a:avLst/>
              <a:gdLst/>
              <a:ahLst/>
              <a:cxnLst/>
              <a:rect l="l" t="t" r="r" b="b"/>
              <a:pathLst>
                <a:path w="5943600">
                  <a:moveTo>
                    <a:pt x="0" y="0"/>
                  </a:moveTo>
                  <a:lnTo>
                    <a:pt x="59436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52400" y="152400"/>
            <a:ext cx="1447800" cy="6812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6900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87" y="446638"/>
            <a:ext cx="820661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4465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Software Engineering</a:t>
            </a:r>
            <a:r>
              <a:rPr spc="-395" dirty="0"/>
              <a:t> </a:t>
            </a:r>
            <a:r>
              <a:rPr spc="-80" dirty="0"/>
              <a:t>(Cont..)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461478"/>
            <a:ext cx="7690484" cy="343789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65"/>
              </a:spcBef>
              <a:buClr>
                <a:srgbClr val="A9A47B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b="1" dirty="0">
                <a:solidFill>
                  <a:srgbClr val="2E2B1F"/>
                </a:solidFill>
                <a:latin typeface="Times New Roman"/>
                <a:cs typeface="Times New Roman"/>
              </a:rPr>
              <a:t>Solving </a:t>
            </a:r>
            <a:r>
              <a:rPr sz="2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customers</a:t>
            </a:r>
            <a:r>
              <a:rPr sz="2800" b="1" spc="-5" dirty="0">
                <a:solidFill>
                  <a:srgbClr val="2E2B1F"/>
                </a:solidFill>
                <a:latin typeface="Arial"/>
                <a:cs typeface="Arial"/>
              </a:rPr>
              <a:t>’</a:t>
            </a:r>
            <a:r>
              <a:rPr sz="2800" b="1" spc="-9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problems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29235">
              <a:lnSpc>
                <a:spcPct val="100000"/>
              </a:lnSpc>
              <a:spcBef>
                <a:spcPts val="665"/>
              </a:spcBef>
              <a:buClr>
                <a:srgbClr val="9CBDBC"/>
              </a:buClr>
              <a:buFont typeface="Arial"/>
              <a:buChar char="•"/>
              <a:tabLst>
                <a:tab pos="653415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goal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29235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65341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Sometimes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the solution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is to </a:t>
            </a:r>
            <a:r>
              <a:rPr sz="2800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buy</a:t>
            </a:r>
            <a:r>
              <a:rPr sz="2800" i="1" spc="-45" dirty="0">
                <a:solidFill>
                  <a:srgbClr val="2E2B1F"/>
                </a:solidFill>
                <a:latin typeface="Times New Roman"/>
                <a:cs typeface="Times New Roman"/>
              </a:rPr>
              <a:t>,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not</a:t>
            </a:r>
            <a:r>
              <a:rPr sz="2800" i="1" spc="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build</a:t>
            </a:r>
            <a:endParaRPr sz="2800" dirty="0">
              <a:latin typeface="Times New Roman"/>
              <a:cs typeface="Times New Roman"/>
            </a:endParaRPr>
          </a:p>
          <a:p>
            <a:pPr marL="652780" marR="1113790" lvl="1" indent="-229235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65341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Adding unnecessary features often makes  software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worse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29235">
              <a:lnSpc>
                <a:spcPct val="100000"/>
              </a:lnSpc>
              <a:spcBef>
                <a:spcPts val="675"/>
              </a:spcBef>
              <a:buClr>
                <a:srgbClr val="9CBDBC"/>
              </a:buClr>
              <a:buFont typeface="Arial"/>
              <a:buChar char="•"/>
              <a:tabLst>
                <a:tab pos="65341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 engineers must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communicate</a:t>
            </a:r>
            <a:r>
              <a:rPr sz="2800" i="1" spc="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effectively</a:t>
            </a:r>
            <a:endParaRPr sz="2800" dirty="0">
              <a:latin typeface="Times New Roman"/>
              <a:cs typeface="Times New Roman"/>
            </a:endParaRPr>
          </a:p>
          <a:p>
            <a:pPr marL="652780">
              <a:lnSpc>
                <a:spcPct val="100000"/>
              </a:lnSpc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to identify and understand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the</a:t>
            </a:r>
            <a:r>
              <a:rPr sz="2800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problem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267709" y="1136903"/>
            <a:ext cx="6033770" cy="165100"/>
            <a:chOff x="2267709" y="1136903"/>
            <a:chExt cx="6033770" cy="165100"/>
          </a:xfrm>
        </p:grpSpPr>
        <p:sp>
          <p:nvSpPr>
            <p:cNvPr id="7" name="object 7"/>
            <p:cNvSpPr/>
            <p:nvPr/>
          </p:nvSpPr>
          <p:spPr>
            <a:xfrm>
              <a:off x="2267709" y="1136903"/>
              <a:ext cx="6033529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5999" y="1219199"/>
              <a:ext cx="5943600" cy="0"/>
            </a:xfrm>
            <a:custGeom>
              <a:avLst/>
              <a:gdLst/>
              <a:ahLst/>
              <a:cxnLst/>
              <a:rect l="l" t="t" r="r" b="b"/>
              <a:pathLst>
                <a:path w="5943600">
                  <a:moveTo>
                    <a:pt x="0" y="0"/>
                  </a:moveTo>
                  <a:lnTo>
                    <a:pt x="59436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52400" y="152400"/>
            <a:ext cx="1447800" cy="6812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563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433" y="1439544"/>
            <a:ext cx="4554220" cy="463550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255"/>
              </a:spcBef>
              <a:buClr>
                <a:srgbClr val="D2CA6C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Appreciate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</a:t>
            </a:r>
            <a:r>
              <a:rPr sz="2400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Engineering</a:t>
            </a:r>
            <a:endParaRPr sz="2400" dirty="0">
              <a:latin typeface="Times New Roman"/>
              <a:cs typeface="Times New Roman"/>
            </a:endParaRPr>
          </a:p>
          <a:p>
            <a:pPr marL="284480" indent="-272415">
              <a:lnSpc>
                <a:spcPct val="100000"/>
              </a:lnSpc>
              <a:spcBef>
                <a:spcPts val="1155"/>
              </a:spcBef>
              <a:buClr>
                <a:srgbClr val="D2CA6C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Nature of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</a:t>
            </a:r>
            <a:r>
              <a:rPr sz="24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Engineering</a:t>
            </a:r>
            <a:endParaRPr sz="2400" dirty="0">
              <a:latin typeface="Times New Roman"/>
              <a:cs typeface="Times New Roman"/>
            </a:endParaRPr>
          </a:p>
          <a:p>
            <a:pPr marL="284480" indent="-272415">
              <a:lnSpc>
                <a:spcPct val="100000"/>
              </a:lnSpc>
              <a:spcBef>
                <a:spcPts val="1150"/>
              </a:spcBef>
              <a:buClr>
                <a:srgbClr val="D2CA6C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</a:t>
            </a:r>
            <a:r>
              <a:rPr sz="2400" spc="-1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Applications</a:t>
            </a:r>
            <a:endParaRPr sz="2400" dirty="0">
              <a:latin typeface="Times New Roman"/>
              <a:cs typeface="Times New Roman"/>
            </a:endParaRPr>
          </a:p>
          <a:p>
            <a:pPr marL="284480" indent="-272415">
              <a:lnSpc>
                <a:spcPct val="100000"/>
              </a:lnSpc>
              <a:spcBef>
                <a:spcPts val="1155"/>
              </a:spcBef>
              <a:buClr>
                <a:srgbClr val="D2CA6C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Legacy of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</a:t>
            </a:r>
            <a:r>
              <a:rPr sz="2400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Engineering</a:t>
            </a:r>
            <a:endParaRPr sz="2400" dirty="0">
              <a:latin typeface="Times New Roman"/>
              <a:cs typeface="Times New Roman"/>
            </a:endParaRPr>
          </a:p>
          <a:p>
            <a:pPr marL="284480" indent="-272415">
              <a:lnSpc>
                <a:spcPct val="100000"/>
              </a:lnSpc>
              <a:spcBef>
                <a:spcPts val="1150"/>
              </a:spcBef>
              <a:buClr>
                <a:srgbClr val="D2CA6C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 Quality</a:t>
            </a:r>
            <a:endParaRPr sz="2400" dirty="0">
              <a:latin typeface="Times New Roman"/>
              <a:cs typeface="Times New Roman"/>
            </a:endParaRPr>
          </a:p>
          <a:p>
            <a:pPr marL="284480" indent="-272415">
              <a:lnSpc>
                <a:spcPct val="100000"/>
              </a:lnSpc>
              <a:spcBef>
                <a:spcPts val="1155"/>
              </a:spcBef>
              <a:buClr>
                <a:srgbClr val="D2CA6C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Quality and</a:t>
            </a:r>
            <a:r>
              <a:rPr sz="2400" spc="-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Stakeholders</a:t>
            </a:r>
            <a:endParaRPr sz="2400" dirty="0">
              <a:latin typeface="Times New Roman"/>
              <a:cs typeface="Times New Roman"/>
            </a:endParaRPr>
          </a:p>
          <a:p>
            <a:pPr marL="284480" indent="-272415">
              <a:lnSpc>
                <a:spcPct val="100000"/>
              </a:lnSpc>
              <a:spcBef>
                <a:spcPts val="1150"/>
              </a:spcBef>
              <a:buClr>
                <a:srgbClr val="D2CA6C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Layered</a:t>
            </a:r>
            <a:r>
              <a:rPr sz="2400" spc="-19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Times New Roman"/>
                <a:cs typeface="Times New Roman"/>
              </a:rPr>
              <a:t>Technology</a:t>
            </a:r>
            <a:endParaRPr sz="2400" dirty="0">
              <a:latin typeface="Times New Roman"/>
              <a:cs typeface="Times New Roman"/>
            </a:endParaRPr>
          </a:p>
          <a:p>
            <a:pPr marL="284480" indent="-272415">
              <a:lnSpc>
                <a:spcPct val="100000"/>
              </a:lnSpc>
              <a:spcBef>
                <a:spcPts val="1155"/>
              </a:spcBef>
              <a:buClr>
                <a:srgbClr val="D2CA6C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Process</a:t>
            </a:r>
            <a:endParaRPr sz="2400" dirty="0">
              <a:latin typeface="Times New Roman"/>
              <a:cs typeface="Times New Roman"/>
            </a:endParaRPr>
          </a:p>
          <a:p>
            <a:pPr marL="284480" indent="-272415">
              <a:lnSpc>
                <a:spcPct val="100000"/>
              </a:lnSpc>
              <a:spcBef>
                <a:spcPts val="1150"/>
              </a:spcBef>
              <a:buClr>
                <a:srgbClr val="D2CA6C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Myths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01367" y="1280160"/>
            <a:ext cx="6715125" cy="182880"/>
            <a:chOff x="1801367" y="1280160"/>
            <a:chExt cx="6715125" cy="182880"/>
          </a:xfrm>
        </p:grpSpPr>
        <p:sp>
          <p:nvSpPr>
            <p:cNvPr id="7" name="object 7"/>
            <p:cNvSpPr/>
            <p:nvPr/>
          </p:nvSpPr>
          <p:spPr>
            <a:xfrm>
              <a:off x="1801367" y="1280160"/>
              <a:ext cx="6714744" cy="182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8799" y="1371600"/>
              <a:ext cx="6570345" cy="0"/>
            </a:xfrm>
            <a:custGeom>
              <a:avLst/>
              <a:gdLst/>
              <a:ahLst/>
              <a:cxnLst/>
              <a:rect l="l" t="t" r="r" b="b"/>
              <a:pathLst>
                <a:path w="6570345">
                  <a:moveTo>
                    <a:pt x="0" y="0"/>
                  </a:moveTo>
                  <a:lnTo>
                    <a:pt x="6570218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52400" y="152400"/>
            <a:ext cx="1456944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17394" y="451180"/>
            <a:ext cx="3823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006FC0"/>
                </a:solidFill>
                <a:latin typeface="Times New Roman"/>
                <a:cs typeface="Times New Roman"/>
              </a:rPr>
              <a:t>Discussion</a:t>
            </a:r>
            <a:r>
              <a:rPr sz="4000" spc="-1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4000" spc="-65" dirty="0">
                <a:solidFill>
                  <a:srgbClr val="006FC0"/>
                </a:solidFill>
                <a:latin typeface="Times New Roman"/>
                <a:cs typeface="Times New Roman"/>
              </a:rPr>
              <a:t>Topics</a:t>
            </a:r>
            <a:endParaRPr sz="4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3478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87" y="446638"/>
            <a:ext cx="814336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4465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Software Engineering</a:t>
            </a:r>
            <a:r>
              <a:rPr spc="-395" dirty="0"/>
              <a:t> </a:t>
            </a:r>
            <a:r>
              <a:rPr spc="-80" dirty="0"/>
              <a:t>(Cont..)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458429"/>
            <a:ext cx="7324725" cy="386778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75"/>
              </a:spcBef>
              <a:buClr>
                <a:srgbClr val="A9A47B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Systematic development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and</a:t>
            </a:r>
            <a:r>
              <a:rPr sz="2800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evolution</a:t>
            </a:r>
            <a:endParaRPr sz="2800" dirty="0">
              <a:latin typeface="Times New Roman"/>
              <a:cs typeface="Times New Roman"/>
            </a:endParaRPr>
          </a:p>
          <a:p>
            <a:pPr marL="652780" marR="5080" lvl="1" indent="-229235">
              <a:lnSpc>
                <a:spcPct val="100000"/>
              </a:lnSpc>
              <a:spcBef>
                <a:spcPts val="675"/>
              </a:spcBef>
              <a:buClr>
                <a:srgbClr val="9CBDBC"/>
              </a:buClr>
              <a:buFont typeface="Arial"/>
              <a:buChar char="•"/>
              <a:tabLst>
                <a:tab pos="65341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An engineering process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involves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applying </a:t>
            </a:r>
            <a:r>
              <a:rPr sz="2800" i="1" spc="-10" dirty="0">
                <a:solidFill>
                  <a:srgbClr val="2E2B1F"/>
                </a:solidFill>
                <a:latin typeface="Times New Roman"/>
                <a:cs typeface="Times New Roman"/>
              </a:rPr>
              <a:t>well 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understood techniques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in a 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organized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and 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disciplined</a:t>
            </a:r>
            <a:r>
              <a:rPr sz="2800" i="1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way</a:t>
            </a:r>
            <a:endParaRPr sz="2800" dirty="0">
              <a:latin typeface="Times New Roman"/>
              <a:cs typeface="Times New Roman"/>
            </a:endParaRPr>
          </a:p>
          <a:p>
            <a:pPr marL="652780" marR="908050" lvl="1" indent="-229235">
              <a:lnSpc>
                <a:spcPct val="100000"/>
              </a:lnSpc>
              <a:spcBef>
                <a:spcPts val="675"/>
              </a:spcBef>
              <a:buClr>
                <a:srgbClr val="9CBDBC"/>
              </a:buClr>
              <a:buFont typeface="Arial"/>
              <a:buChar char="•"/>
              <a:tabLst>
                <a:tab pos="65341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Many well-accepted practices have been  formally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standardized</a:t>
            </a:r>
            <a:endParaRPr sz="2800" dirty="0">
              <a:latin typeface="Times New Roman"/>
              <a:cs typeface="Times New Roman"/>
            </a:endParaRPr>
          </a:p>
          <a:p>
            <a:pPr marL="1018540" lvl="2" indent="-229235">
              <a:lnSpc>
                <a:spcPct val="100000"/>
              </a:lnSpc>
              <a:spcBef>
                <a:spcPts val="675"/>
              </a:spcBef>
              <a:buClr>
                <a:srgbClr val="D2CA6C"/>
              </a:buClr>
              <a:buFont typeface="Arial"/>
              <a:buChar char="•"/>
              <a:tabLst>
                <a:tab pos="101917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e.g. by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IEEE or</a:t>
            </a:r>
            <a:r>
              <a:rPr sz="2800" spc="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ISO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29235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65341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Most development work is</a:t>
            </a:r>
            <a:r>
              <a:rPr sz="2800" spc="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evolution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267709" y="1136903"/>
            <a:ext cx="6033770" cy="165100"/>
            <a:chOff x="2267709" y="1136903"/>
            <a:chExt cx="6033770" cy="165100"/>
          </a:xfrm>
        </p:grpSpPr>
        <p:sp>
          <p:nvSpPr>
            <p:cNvPr id="7" name="object 7"/>
            <p:cNvSpPr/>
            <p:nvPr/>
          </p:nvSpPr>
          <p:spPr>
            <a:xfrm>
              <a:off x="2267709" y="1136903"/>
              <a:ext cx="6033529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5999" y="1219199"/>
              <a:ext cx="5943600" cy="0"/>
            </a:xfrm>
            <a:custGeom>
              <a:avLst/>
              <a:gdLst/>
              <a:ahLst/>
              <a:cxnLst/>
              <a:rect l="l" t="t" r="r" b="b"/>
              <a:pathLst>
                <a:path w="5943600">
                  <a:moveTo>
                    <a:pt x="0" y="0"/>
                  </a:moveTo>
                  <a:lnTo>
                    <a:pt x="59436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52400" y="152400"/>
            <a:ext cx="1447800" cy="6812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8259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42711"/>
            <a:ext cx="84581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4465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Software Engineering</a:t>
            </a:r>
            <a:r>
              <a:rPr spc="-395" dirty="0"/>
              <a:t> </a:t>
            </a:r>
            <a:r>
              <a:rPr spc="-80" dirty="0"/>
              <a:t>(Cont..)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458429"/>
            <a:ext cx="7112000" cy="42945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775"/>
              </a:spcBef>
              <a:buClr>
                <a:srgbClr val="A9A47B"/>
              </a:buClr>
              <a:buFont typeface="Wingdings"/>
              <a:buChar char=""/>
              <a:tabLst>
                <a:tab pos="469900" algn="l"/>
              </a:tabLst>
            </a:pPr>
            <a:r>
              <a:rPr sz="2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Large, </a:t>
            </a:r>
            <a:r>
              <a:rPr sz="2800" b="1" dirty="0">
                <a:solidFill>
                  <a:srgbClr val="2E2B1F"/>
                </a:solidFill>
                <a:latin typeface="Times New Roman"/>
                <a:cs typeface="Times New Roman"/>
              </a:rPr>
              <a:t>high quality </a:t>
            </a:r>
            <a:r>
              <a:rPr sz="28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software</a:t>
            </a:r>
            <a:r>
              <a:rPr sz="2800" b="1" spc="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systems</a:t>
            </a:r>
            <a:endParaRPr sz="2800" dirty="0">
              <a:latin typeface="Times New Roman"/>
              <a:cs typeface="Times New Roman"/>
            </a:endParaRPr>
          </a:p>
          <a:p>
            <a:pPr marL="652780" marR="180975" lvl="1" indent="-229235" algn="just">
              <a:lnSpc>
                <a:spcPct val="100000"/>
              </a:lnSpc>
              <a:spcBef>
                <a:spcPts val="675"/>
              </a:spcBef>
              <a:buClr>
                <a:srgbClr val="9CBDBC"/>
              </a:buClr>
              <a:buFont typeface="Arial"/>
              <a:buChar char="•"/>
              <a:tabLst>
                <a:tab pos="65341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 engineering techniques are needed  because </a:t>
            </a:r>
            <a:r>
              <a:rPr sz="2800" spc="-15" dirty="0">
                <a:solidFill>
                  <a:srgbClr val="2E2B1F"/>
                </a:solidFill>
                <a:latin typeface="Times New Roman"/>
                <a:cs typeface="Times New Roman"/>
              </a:rPr>
              <a:t>large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systems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cannot be completely  understood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by one</a:t>
            </a:r>
            <a:r>
              <a:rPr sz="2800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person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29235" algn="just">
              <a:lnSpc>
                <a:spcPct val="100000"/>
              </a:lnSpc>
              <a:spcBef>
                <a:spcPts val="675"/>
              </a:spcBef>
              <a:buClr>
                <a:srgbClr val="9CBDBC"/>
              </a:buClr>
              <a:buFont typeface="Arial"/>
              <a:buChar char="•"/>
              <a:tabLst>
                <a:tab pos="653415" algn="l"/>
              </a:tabLst>
            </a:pPr>
            <a:r>
              <a:rPr sz="2800" spc="-35" dirty="0">
                <a:solidFill>
                  <a:srgbClr val="2E2B1F"/>
                </a:solidFill>
                <a:latin typeface="Times New Roman"/>
                <a:cs typeface="Times New Roman"/>
              </a:rPr>
              <a:t>Teamwork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co-ordination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are</a:t>
            </a:r>
            <a:r>
              <a:rPr sz="2800" spc="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required</a:t>
            </a:r>
            <a:endParaRPr sz="2800" dirty="0">
              <a:latin typeface="Times New Roman"/>
              <a:cs typeface="Times New Roman"/>
            </a:endParaRPr>
          </a:p>
          <a:p>
            <a:pPr marL="652780" marR="504825" lvl="1" indent="-229235" algn="just">
              <a:lnSpc>
                <a:spcPct val="100000"/>
              </a:lnSpc>
              <a:spcBef>
                <a:spcPts val="675"/>
              </a:spcBef>
              <a:buClr>
                <a:srgbClr val="9CBDBC"/>
              </a:buClr>
              <a:buFont typeface="Arial"/>
              <a:buChar char="•"/>
              <a:tabLst>
                <a:tab pos="65341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Key challenge: Dividing up the work and 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ensuring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that the parts of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system</a:t>
            </a:r>
            <a:r>
              <a:rPr sz="2800" spc="-6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work 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properly</a:t>
            </a:r>
            <a:r>
              <a:rPr sz="2800" spc="-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together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29235" algn="just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65341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end-product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must be of 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sufficient</a:t>
            </a:r>
            <a:r>
              <a:rPr sz="2800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quality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267709" y="1136903"/>
            <a:ext cx="6033770" cy="165100"/>
            <a:chOff x="2267709" y="1136903"/>
            <a:chExt cx="6033770" cy="165100"/>
          </a:xfrm>
        </p:grpSpPr>
        <p:sp>
          <p:nvSpPr>
            <p:cNvPr id="7" name="object 7"/>
            <p:cNvSpPr/>
            <p:nvPr/>
          </p:nvSpPr>
          <p:spPr>
            <a:xfrm>
              <a:off x="2267709" y="1136903"/>
              <a:ext cx="6033529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5999" y="1219199"/>
              <a:ext cx="5943600" cy="0"/>
            </a:xfrm>
            <a:custGeom>
              <a:avLst/>
              <a:gdLst/>
              <a:ahLst/>
              <a:cxnLst/>
              <a:rect l="l" t="t" r="r" b="b"/>
              <a:pathLst>
                <a:path w="5943600">
                  <a:moveTo>
                    <a:pt x="0" y="0"/>
                  </a:moveTo>
                  <a:lnTo>
                    <a:pt x="59436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52400" y="152400"/>
            <a:ext cx="1447800" cy="6812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5328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1" y="446638"/>
            <a:ext cx="847115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4465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Software Engineering</a:t>
            </a:r>
            <a:r>
              <a:rPr spc="-395" dirty="0"/>
              <a:t> </a:t>
            </a:r>
            <a:r>
              <a:rPr spc="-80" dirty="0"/>
              <a:t>(Cont..)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458429"/>
            <a:ext cx="7389495" cy="344106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75"/>
              </a:spcBef>
              <a:buClr>
                <a:srgbClr val="A9A47B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b="1" dirty="0">
                <a:solidFill>
                  <a:srgbClr val="2E2B1F"/>
                </a:solidFill>
                <a:latin typeface="Times New Roman"/>
                <a:cs typeface="Times New Roman"/>
              </a:rPr>
              <a:t>Cost, </a:t>
            </a:r>
            <a:r>
              <a:rPr sz="2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time </a:t>
            </a:r>
            <a:r>
              <a:rPr sz="2800" b="1" dirty="0">
                <a:solidFill>
                  <a:srgbClr val="2E2B1F"/>
                </a:solidFill>
                <a:latin typeface="Times New Roman"/>
                <a:cs typeface="Times New Roman"/>
              </a:rPr>
              <a:t>and other</a:t>
            </a:r>
            <a:r>
              <a:rPr sz="2800" b="1" spc="-5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2E2B1F"/>
                </a:solidFill>
                <a:latin typeface="Times New Roman"/>
                <a:cs typeface="Times New Roman"/>
              </a:rPr>
              <a:t>constraints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29235">
              <a:lnSpc>
                <a:spcPct val="100000"/>
              </a:lnSpc>
              <a:spcBef>
                <a:spcPts val="675"/>
              </a:spcBef>
              <a:buClr>
                <a:srgbClr val="9CBDBC"/>
              </a:buClr>
              <a:buFont typeface="Arial"/>
              <a:buChar char="•"/>
              <a:tabLst>
                <a:tab pos="653415" algn="l"/>
              </a:tabLst>
            </a:pP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Finite</a:t>
            </a:r>
            <a:r>
              <a:rPr sz="2800" spc="-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resources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29235">
              <a:lnSpc>
                <a:spcPct val="100000"/>
              </a:lnSpc>
              <a:spcBef>
                <a:spcPts val="675"/>
              </a:spcBef>
              <a:buClr>
                <a:srgbClr val="9CBDBC"/>
              </a:buClr>
              <a:buFont typeface="Arial"/>
              <a:buChar char="•"/>
              <a:tabLst>
                <a:tab pos="65341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benefit must outweigh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the</a:t>
            </a:r>
            <a:r>
              <a:rPr sz="2800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cost</a:t>
            </a:r>
            <a:endParaRPr sz="2800" dirty="0">
              <a:latin typeface="Times New Roman"/>
              <a:cs typeface="Times New Roman"/>
            </a:endParaRPr>
          </a:p>
          <a:p>
            <a:pPr marL="652780" marR="5080" lvl="1" indent="-229235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65341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Others are competing to do the job cheaper and  faster</a:t>
            </a:r>
            <a:endParaRPr sz="2800" dirty="0">
              <a:latin typeface="Times New Roman"/>
              <a:cs typeface="Times New Roman"/>
            </a:endParaRPr>
          </a:p>
          <a:p>
            <a:pPr marL="652780" marR="717550" lvl="1" indent="-229235">
              <a:lnSpc>
                <a:spcPct val="100000"/>
              </a:lnSpc>
              <a:spcBef>
                <a:spcPts val="675"/>
              </a:spcBef>
              <a:buClr>
                <a:srgbClr val="9CBDBC"/>
              </a:buClr>
              <a:buFont typeface="Arial"/>
              <a:buChar char="•"/>
              <a:tabLst>
                <a:tab pos="65341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Inaccurate estimates of cost 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and time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have  caused 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many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project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failures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267709" y="1136903"/>
            <a:ext cx="6033770" cy="165100"/>
            <a:chOff x="2267709" y="1136903"/>
            <a:chExt cx="6033770" cy="165100"/>
          </a:xfrm>
        </p:grpSpPr>
        <p:sp>
          <p:nvSpPr>
            <p:cNvPr id="7" name="object 7"/>
            <p:cNvSpPr/>
            <p:nvPr/>
          </p:nvSpPr>
          <p:spPr>
            <a:xfrm>
              <a:off x="2267709" y="1136903"/>
              <a:ext cx="6033529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5999" y="1219199"/>
              <a:ext cx="5943600" cy="0"/>
            </a:xfrm>
            <a:custGeom>
              <a:avLst/>
              <a:gdLst/>
              <a:ahLst/>
              <a:cxnLst/>
              <a:rect l="l" t="t" r="r" b="b"/>
              <a:pathLst>
                <a:path w="5943600">
                  <a:moveTo>
                    <a:pt x="0" y="0"/>
                  </a:moveTo>
                  <a:lnTo>
                    <a:pt x="59436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52400" y="152400"/>
            <a:ext cx="1447800" cy="6812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8757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93234"/>
            <a:ext cx="59308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Software</a:t>
            </a:r>
            <a:r>
              <a:rPr spc="-45" dirty="0"/>
              <a:t> </a:t>
            </a:r>
            <a:r>
              <a:rPr spc="-5" dirty="0"/>
              <a:t>Engineering?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491" y="1550034"/>
            <a:ext cx="8002905" cy="282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Georgia"/>
                <a:cs typeface="Georgia"/>
              </a:rPr>
              <a:t>The </a:t>
            </a:r>
            <a:r>
              <a:rPr sz="2700" spc="-5" dirty="0">
                <a:latin typeface="Georgia"/>
                <a:cs typeface="Georgia"/>
              </a:rPr>
              <a:t>science </a:t>
            </a:r>
            <a:r>
              <a:rPr sz="2700" dirty="0">
                <a:latin typeface="Georgia"/>
                <a:cs typeface="Georgia"/>
              </a:rPr>
              <a:t>( &amp; </a:t>
            </a:r>
            <a:r>
              <a:rPr sz="2700" spc="-5" dirty="0">
                <a:latin typeface="Georgia"/>
                <a:cs typeface="Georgia"/>
              </a:rPr>
              <a:t>art) of building </a:t>
            </a:r>
            <a:r>
              <a:rPr sz="2700" i="1" dirty="0">
                <a:latin typeface="Georgia"/>
                <a:cs typeface="Georgia"/>
              </a:rPr>
              <a:t>high </a:t>
            </a:r>
            <a:r>
              <a:rPr sz="2700" i="1" spc="-5" dirty="0">
                <a:latin typeface="Georgia"/>
                <a:cs typeface="Georgia"/>
              </a:rPr>
              <a:t>quality </a:t>
            </a:r>
            <a:r>
              <a:rPr sz="2700" spc="-5" dirty="0">
                <a:latin typeface="Georgia"/>
                <a:cs typeface="Georgia"/>
              </a:rPr>
              <a:t>software  systems</a:t>
            </a:r>
            <a:endParaRPr sz="2700" dirty="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spcBef>
                <a:spcPts val="650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5750" algn="l"/>
              </a:tabLst>
            </a:pPr>
            <a:r>
              <a:rPr sz="2700" spc="-5" dirty="0">
                <a:latin typeface="Georgia"/>
                <a:cs typeface="Georgia"/>
              </a:rPr>
              <a:t>On </a:t>
            </a:r>
            <a:r>
              <a:rPr sz="2700" b="1" spc="-5" dirty="0">
                <a:latin typeface="Georgia"/>
                <a:cs typeface="Georgia"/>
              </a:rPr>
              <a:t>time</a:t>
            </a:r>
            <a:endParaRPr sz="2700" dirty="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spcBef>
                <a:spcPts val="645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5750" algn="l"/>
              </a:tabLst>
            </a:pPr>
            <a:r>
              <a:rPr sz="2700" spc="-5" dirty="0">
                <a:latin typeface="Georgia"/>
                <a:cs typeface="Georgia"/>
              </a:rPr>
              <a:t>On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b="1" spc="-5" dirty="0">
                <a:latin typeface="Georgia"/>
                <a:cs typeface="Georgia"/>
              </a:rPr>
              <a:t>budget</a:t>
            </a:r>
            <a:endParaRPr sz="2700" dirty="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spcBef>
                <a:spcPts val="650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5750" algn="l"/>
              </a:tabLst>
            </a:pPr>
            <a:r>
              <a:rPr sz="2700" dirty="0">
                <a:latin typeface="Georgia"/>
                <a:cs typeface="Georgia"/>
              </a:rPr>
              <a:t>With </a:t>
            </a:r>
            <a:r>
              <a:rPr sz="2700" b="1" spc="-5" dirty="0">
                <a:latin typeface="Georgia"/>
                <a:cs typeface="Georgia"/>
              </a:rPr>
              <a:t>correct</a:t>
            </a:r>
            <a:r>
              <a:rPr sz="2700" b="1" spc="-4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operation</a:t>
            </a:r>
            <a:endParaRPr sz="2700" dirty="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spcBef>
                <a:spcPts val="650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5750" algn="l"/>
              </a:tabLst>
            </a:pPr>
            <a:r>
              <a:rPr sz="2700" dirty="0">
                <a:latin typeface="Georgia"/>
                <a:cs typeface="Georgia"/>
              </a:rPr>
              <a:t>With </a:t>
            </a:r>
            <a:r>
              <a:rPr sz="2700" b="1" spc="-5" dirty="0">
                <a:latin typeface="Georgia"/>
                <a:cs typeface="Georgia"/>
              </a:rPr>
              <a:t>acceptable</a:t>
            </a:r>
            <a:r>
              <a:rPr sz="2700" b="1" dirty="0">
                <a:latin typeface="Georgia"/>
                <a:cs typeface="Georgia"/>
              </a:rPr>
              <a:t> performance</a:t>
            </a:r>
            <a:endParaRPr sz="2700" dirty="0">
              <a:latin typeface="Georgia"/>
              <a:cs typeface="Georgia"/>
            </a:endParaRPr>
          </a:p>
        </p:txBody>
      </p:sp>
      <p:sp>
        <p:nvSpPr>
          <p:cNvPr id="4" name="object 11"/>
          <p:cNvSpPr/>
          <p:nvPr/>
        </p:nvSpPr>
        <p:spPr>
          <a:xfrm>
            <a:off x="152400" y="152400"/>
            <a:ext cx="1456944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1285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1933" y="412496"/>
            <a:ext cx="724915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Georgia"/>
                <a:cs typeface="Georgia"/>
              </a:rPr>
              <a:t>Major Software Production</a:t>
            </a:r>
            <a:r>
              <a:rPr b="1" spc="-80" dirty="0">
                <a:latin typeface="Georgia"/>
                <a:cs typeface="Georgia"/>
              </a:rPr>
              <a:t> </a:t>
            </a:r>
            <a:r>
              <a:rPr b="1" spc="-5" dirty="0">
                <a:latin typeface="Georgia"/>
                <a:cs typeface="Georgia"/>
              </a:rPr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491" y="1498219"/>
            <a:ext cx="7840345" cy="430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3333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1800" spc="-5" dirty="0">
                <a:latin typeface="Georgia"/>
                <a:cs typeface="Georgia"/>
              </a:rPr>
              <a:t>Requirements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analysis:</a:t>
            </a:r>
            <a:endParaRPr sz="1800">
              <a:latin typeface="Georgia"/>
              <a:cs typeface="Georgia"/>
            </a:endParaRPr>
          </a:p>
          <a:p>
            <a:pPr marL="561340" lvl="1" indent="-274320">
              <a:lnSpc>
                <a:spcPct val="100000"/>
              </a:lnSpc>
              <a:buClr>
                <a:srgbClr val="CCB400"/>
              </a:buClr>
              <a:buSzPct val="69444"/>
              <a:buFont typeface="Wingdings"/>
              <a:buChar char=""/>
              <a:tabLst>
                <a:tab pos="560705" algn="l"/>
                <a:tab pos="561340" algn="l"/>
              </a:tabLst>
            </a:pPr>
            <a:r>
              <a:rPr sz="1800" dirty="0">
                <a:solidFill>
                  <a:srgbClr val="636B85"/>
                </a:solidFill>
                <a:latin typeface="Georgia"/>
                <a:cs typeface="Georgia"/>
              </a:rPr>
              <a:t>Analyze </a:t>
            </a:r>
            <a:r>
              <a:rPr sz="1800" spc="-5" dirty="0">
                <a:solidFill>
                  <a:srgbClr val="636B85"/>
                </a:solidFill>
                <a:latin typeface="Georgia"/>
                <a:cs typeface="Georgia"/>
              </a:rPr>
              <a:t>software system requirements </a:t>
            </a:r>
            <a:r>
              <a:rPr sz="1800" dirty="0">
                <a:solidFill>
                  <a:srgbClr val="636B85"/>
                </a:solidFill>
                <a:latin typeface="Georgia"/>
                <a:cs typeface="Georgia"/>
              </a:rPr>
              <a:t>in </a:t>
            </a:r>
            <a:r>
              <a:rPr sz="1800" spc="-5" dirty="0">
                <a:solidFill>
                  <a:srgbClr val="636B85"/>
                </a:solidFill>
                <a:latin typeface="Georgia"/>
                <a:cs typeface="Georgia"/>
              </a:rPr>
              <a:t>detail</a:t>
            </a:r>
            <a:endParaRPr sz="18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3333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1800" spc="-5" dirty="0">
                <a:latin typeface="Georgia"/>
                <a:cs typeface="Georgia"/>
              </a:rPr>
              <a:t>Specification:</a:t>
            </a:r>
            <a:endParaRPr sz="1800">
              <a:latin typeface="Georgia"/>
              <a:cs typeface="Georgia"/>
            </a:endParaRPr>
          </a:p>
          <a:p>
            <a:pPr marL="561340" lvl="1" indent="-274320">
              <a:lnSpc>
                <a:spcPct val="100000"/>
              </a:lnSpc>
              <a:buClr>
                <a:srgbClr val="CCB400"/>
              </a:buClr>
              <a:buSzPct val="69444"/>
              <a:buFont typeface="Wingdings"/>
              <a:buChar char=""/>
              <a:tabLst>
                <a:tab pos="560705" algn="l"/>
                <a:tab pos="561340" algn="l"/>
              </a:tabLst>
            </a:pPr>
            <a:r>
              <a:rPr sz="1800" dirty="0">
                <a:solidFill>
                  <a:srgbClr val="636B85"/>
                </a:solidFill>
                <a:latin typeface="Georgia"/>
                <a:cs typeface="Georgia"/>
              </a:rPr>
              <a:t>Develop a detailed </a:t>
            </a:r>
            <a:r>
              <a:rPr sz="1800" spc="-5" dirty="0">
                <a:solidFill>
                  <a:srgbClr val="636B85"/>
                </a:solidFill>
                <a:latin typeface="Georgia"/>
                <a:cs typeface="Georgia"/>
              </a:rPr>
              <a:t>specification for the</a:t>
            </a:r>
            <a:r>
              <a:rPr sz="1800" spc="1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636B85"/>
                </a:solidFill>
                <a:latin typeface="Georgia"/>
                <a:cs typeface="Georgia"/>
              </a:rPr>
              <a:t>software</a:t>
            </a:r>
            <a:endParaRPr sz="18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3333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1800" spc="-5" dirty="0">
                <a:latin typeface="Georgia"/>
                <a:cs typeface="Georgia"/>
              </a:rPr>
              <a:t>Design:</a:t>
            </a:r>
            <a:endParaRPr sz="1800">
              <a:latin typeface="Georgia"/>
              <a:cs typeface="Georgia"/>
            </a:endParaRPr>
          </a:p>
          <a:p>
            <a:pPr marL="560705" marR="660400" lvl="1" indent="-274320">
              <a:lnSpc>
                <a:spcPct val="80000"/>
              </a:lnSpc>
              <a:spcBef>
                <a:spcPts val="430"/>
              </a:spcBef>
              <a:buClr>
                <a:srgbClr val="CCB400"/>
              </a:buClr>
              <a:buSzPct val="69444"/>
              <a:buFont typeface="Wingdings"/>
              <a:buChar char=""/>
              <a:tabLst>
                <a:tab pos="560705" algn="l"/>
                <a:tab pos="561340" algn="l"/>
              </a:tabLst>
            </a:pPr>
            <a:r>
              <a:rPr sz="1800" dirty="0">
                <a:solidFill>
                  <a:srgbClr val="636B85"/>
                </a:solidFill>
                <a:latin typeface="Georgia"/>
                <a:cs typeface="Georgia"/>
              </a:rPr>
              <a:t>Develop detailed </a:t>
            </a:r>
            <a:r>
              <a:rPr sz="1800" spc="-5" dirty="0">
                <a:solidFill>
                  <a:srgbClr val="636B85"/>
                </a:solidFill>
                <a:latin typeface="Georgia"/>
                <a:cs typeface="Georgia"/>
              </a:rPr>
              <a:t>design for the software data structures, software  architecture procedural </a:t>
            </a:r>
            <a:r>
              <a:rPr sz="1800" dirty="0">
                <a:solidFill>
                  <a:srgbClr val="636B85"/>
                </a:solidFill>
                <a:latin typeface="Georgia"/>
                <a:cs typeface="Georgia"/>
              </a:rPr>
              <a:t>detail,</a:t>
            </a:r>
            <a:r>
              <a:rPr sz="1800" spc="3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636B85"/>
                </a:solidFill>
                <a:latin typeface="Georgia"/>
                <a:cs typeface="Georgia"/>
              </a:rPr>
              <a:t>interfaces</a:t>
            </a:r>
            <a:endParaRPr sz="18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3333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1800" spc="-5" dirty="0">
                <a:latin typeface="Georgia"/>
                <a:cs typeface="Georgia"/>
              </a:rPr>
              <a:t>Coding:</a:t>
            </a:r>
            <a:endParaRPr sz="1800">
              <a:latin typeface="Georgia"/>
              <a:cs typeface="Georgia"/>
            </a:endParaRPr>
          </a:p>
          <a:p>
            <a:pPr marL="561340" lvl="1" indent="-274320">
              <a:lnSpc>
                <a:spcPct val="100000"/>
              </a:lnSpc>
              <a:spcBef>
                <a:spcPts val="5"/>
              </a:spcBef>
              <a:buClr>
                <a:srgbClr val="CCB400"/>
              </a:buClr>
              <a:buSzPct val="69444"/>
              <a:buFont typeface="Wingdings"/>
              <a:buChar char=""/>
              <a:tabLst>
                <a:tab pos="560705" algn="l"/>
                <a:tab pos="561340" algn="l"/>
              </a:tabLst>
            </a:pPr>
            <a:r>
              <a:rPr sz="1800" spc="-5" dirty="0">
                <a:solidFill>
                  <a:srgbClr val="636B85"/>
                </a:solidFill>
                <a:latin typeface="Georgia"/>
                <a:cs typeface="Georgia"/>
              </a:rPr>
              <a:t>Transform design </a:t>
            </a:r>
            <a:r>
              <a:rPr sz="1800" dirty="0">
                <a:solidFill>
                  <a:srgbClr val="636B85"/>
                </a:solidFill>
                <a:latin typeface="Georgia"/>
                <a:cs typeface="Georgia"/>
              </a:rPr>
              <a:t>into </a:t>
            </a:r>
            <a:r>
              <a:rPr sz="1800" spc="-5" dirty="0">
                <a:solidFill>
                  <a:srgbClr val="636B85"/>
                </a:solidFill>
                <a:latin typeface="Georgia"/>
                <a:cs typeface="Georgia"/>
              </a:rPr>
              <a:t>one or more programming</a:t>
            </a:r>
            <a:r>
              <a:rPr sz="1800" spc="4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636B85"/>
                </a:solidFill>
                <a:latin typeface="Georgia"/>
                <a:cs typeface="Georgia"/>
              </a:rPr>
              <a:t>language(s)</a:t>
            </a:r>
            <a:endParaRPr sz="18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3333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1800" spc="-5" dirty="0">
                <a:latin typeface="Georgia"/>
                <a:cs typeface="Georgia"/>
              </a:rPr>
              <a:t>Testing:</a:t>
            </a:r>
            <a:endParaRPr sz="1800">
              <a:latin typeface="Georgia"/>
              <a:cs typeface="Georgia"/>
            </a:endParaRPr>
          </a:p>
          <a:p>
            <a:pPr marL="560705" marR="5080" lvl="1" indent="-274320">
              <a:lnSpc>
                <a:spcPct val="80000"/>
              </a:lnSpc>
              <a:spcBef>
                <a:spcPts val="430"/>
              </a:spcBef>
              <a:buClr>
                <a:srgbClr val="CCB400"/>
              </a:buClr>
              <a:buSzPct val="69444"/>
              <a:buFont typeface="Wingdings"/>
              <a:buChar char=""/>
              <a:tabLst>
                <a:tab pos="560705" algn="l"/>
                <a:tab pos="561340" algn="l"/>
              </a:tabLst>
            </a:pPr>
            <a:r>
              <a:rPr sz="1800" dirty="0">
                <a:solidFill>
                  <a:srgbClr val="636B85"/>
                </a:solidFill>
                <a:latin typeface="Georgia"/>
                <a:cs typeface="Georgia"/>
              </a:rPr>
              <a:t>Test internal </a:t>
            </a:r>
            <a:r>
              <a:rPr sz="1800" spc="-5" dirty="0">
                <a:solidFill>
                  <a:srgbClr val="636B85"/>
                </a:solidFill>
                <a:latin typeface="Georgia"/>
                <a:cs typeface="Georgia"/>
              </a:rPr>
              <a:t>operation of the system </a:t>
            </a:r>
            <a:r>
              <a:rPr sz="1800" dirty="0">
                <a:solidFill>
                  <a:srgbClr val="636B85"/>
                </a:solidFill>
                <a:latin typeface="Georgia"/>
                <a:cs typeface="Georgia"/>
              </a:rPr>
              <a:t>and </a:t>
            </a:r>
            <a:r>
              <a:rPr sz="1800" spc="-5" dirty="0">
                <a:solidFill>
                  <a:srgbClr val="636B85"/>
                </a:solidFill>
                <a:latin typeface="Georgia"/>
                <a:cs typeface="Georgia"/>
              </a:rPr>
              <a:t>externally </a:t>
            </a:r>
            <a:r>
              <a:rPr sz="1800" dirty="0">
                <a:solidFill>
                  <a:srgbClr val="636B85"/>
                </a:solidFill>
                <a:latin typeface="Georgia"/>
                <a:cs typeface="Georgia"/>
              </a:rPr>
              <a:t>visible operations &amp;  </a:t>
            </a:r>
            <a:r>
              <a:rPr sz="1800" spc="-5" dirty="0">
                <a:solidFill>
                  <a:srgbClr val="636B85"/>
                </a:solidFill>
                <a:latin typeface="Georgia"/>
                <a:cs typeface="Georgia"/>
              </a:rPr>
              <a:t>performance</a:t>
            </a:r>
            <a:endParaRPr sz="18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SzPct val="83333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1800" dirty="0">
                <a:latin typeface="Georgia"/>
                <a:cs typeface="Georgia"/>
              </a:rPr>
              <a:t>Release:</a:t>
            </a:r>
            <a:endParaRPr sz="1800">
              <a:latin typeface="Georgia"/>
              <a:cs typeface="Georgia"/>
            </a:endParaRPr>
          </a:p>
          <a:p>
            <a:pPr marL="561340" lvl="1" indent="-274320">
              <a:lnSpc>
                <a:spcPct val="100000"/>
              </a:lnSpc>
              <a:buClr>
                <a:srgbClr val="CCB400"/>
              </a:buClr>
              <a:buSzPct val="69444"/>
              <a:buFont typeface="Wingdings"/>
              <a:buChar char=""/>
              <a:tabLst>
                <a:tab pos="560705" algn="l"/>
                <a:tab pos="561340" algn="l"/>
              </a:tabLst>
            </a:pPr>
            <a:r>
              <a:rPr sz="1800" spc="-5" dirty="0">
                <a:solidFill>
                  <a:srgbClr val="636B85"/>
                </a:solidFill>
                <a:latin typeface="Georgia"/>
                <a:cs typeface="Georgia"/>
              </a:rPr>
              <a:t>Package </a:t>
            </a:r>
            <a:r>
              <a:rPr sz="1800" dirty="0">
                <a:solidFill>
                  <a:srgbClr val="636B85"/>
                </a:solidFill>
                <a:latin typeface="Georgia"/>
                <a:cs typeface="Georgia"/>
              </a:rPr>
              <a:t>and </a:t>
            </a:r>
            <a:r>
              <a:rPr sz="1800" spc="-5" dirty="0">
                <a:solidFill>
                  <a:srgbClr val="636B85"/>
                </a:solidFill>
                <a:latin typeface="Georgia"/>
                <a:cs typeface="Georgia"/>
              </a:rPr>
              <a:t>deliver software to</a:t>
            </a:r>
            <a:r>
              <a:rPr sz="1800" spc="2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636B85"/>
                </a:solidFill>
                <a:latin typeface="Georgia"/>
                <a:cs typeface="Georgia"/>
              </a:rPr>
              <a:t>users</a:t>
            </a:r>
            <a:endParaRPr sz="18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3333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1800" dirty="0">
                <a:latin typeface="Georgia"/>
                <a:cs typeface="Georgia"/>
              </a:rPr>
              <a:t>Maintenance:</a:t>
            </a:r>
            <a:endParaRPr sz="1800">
              <a:latin typeface="Georgia"/>
              <a:cs typeface="Georgia"/>
            </a:endParaRPr>
          </a:p>
          <a:p>
            <a:pPr marL="561340" lvl="1" indent="-274320">
              <a:lnSpc>
                <a:spcPct val="100000"/>
              </a:lnSpc>
              <a:buClr>
                <a:srgbClr val="CCB400"/>
              </a:buClr>
              <a:buSzPct val="69444"/>
              <a:buFont typeface="Wingdings"/>
              <a:buChar char=""/>
              <a:tabLst>
                <a:tab pos="560705" algn="l"/>
                <a:tab pos="561340" algn="l"/>
              </a:tabLst>
            </a:pPr>
            <a:r>
              <a:rPr sz="1800" spc="-10" dirty="0">
                <a:solidFill>
                  <a:srgbClr val="636B85"/>
                </a:solidFill>
                <a:latin typeface="Georgia"/>
                <a:cs typeface="Georgia"/>
              </a:rPr>
              <a:t>Error </a:t>
            </a:r>
            <a:r>
              <a:rPr sz="1800" spc="-5" dirty="0">
                <a:solidFill>
                  <a:srgbClr val="636B85"/>
                </a:solidFill>
                <a:latin typeface="Georgia"/>
                <a:cs typeface="Georgia"/>
              </a:rPr>
              <a:t>correction </a:t>
            </a:r>
            <a:r>
              <a:rPr sz="1800" dirty="0">
                <a:solidFill>
                  <a:srgbClr val="636B85"/>
                </a:solidFill>
                <a:latin typeface="Georgia"/>
                <a:cs typeface="Georgia"/>
              </a:rPr>
              <a:t>and </a:t>
            </a:r>
            <a:r>
              <a:rPr sz="1800" spc="-5" dirty="0">
                <a:solidFill>
                  <a:srgbClr val="636B85"/>
                </a:solidFill>
                <a:latin typeface="Georgia"/>
                <a:cs typeface="Georgia"/>
              </a:rPr>
              <a:t>enhancement after</a:t>
            </a:r>
            <a:r>
              <a:rPr sz="1800" spc="3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636B85"/>
                </a:solidFill>
                <a:latin typeface="Georgia"/>
                <a:cs typeface="Georgia"/>
              </a:rPr>
              <a:t>system</a:t>
            </a:r>
            <a:endParaRPr sz="1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281574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504266"/>
            <a:ext cx="5865621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spc="-125" dirty="0"/>
              <a:t>Layered</a:t>
            </a:r>
            <a:r>
              <a:rPr spc="-495" dirty="0"/>
              <a:t> </a:t>
            </a:r>
            <a:r>
              <a:rPr spc="-120" dirty="0"/>
              <a:t>Technology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22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67709" y="1136903"/>
            <a:ext cx="6033770" cy="165100"/>
            <a:chOff x="2267709" y="1136903"/>
            <a:chExt cx="6033770" cy="165100"/>
          </a:xfrm>
        </p:grpSpPr>
        <p:sp>
          <p:nvSpPr>
            <p:cNvPr id="7" name="object 7"/>
            <p:cNvSpPr/>
            <p:nvPr/>
          </p:nvSpPr>
          <p:spPr>
            <a:xfrm>
              <a:off x="2267709" y="1136903"/>
              <a:ext cx="6033529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5999" y="1219199"/>
              <a:ext cx="5943600" cy="0"/>
            </a:xfrm>
            <a:custGeom>
              <a:avLst/>
              <a:gdLst/>
              <a:ahLst/>
              <a:cxnLst/>
              <a:rect l="l" t="t" r="r" b="b"/>
              <a:pathLst>
                <a:path w="5943600">
                  <a:moveTo>
                    <a:pt x="0" y="0"/>
                  </a:moveTo>
                  <a:lnTo>
                    <a:pt x="59436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52400" y="152400"/>
            <a:ext cx="1133856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400" y="2281310"/>
            <a:ext cx="7615044" cy="2970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94610" y="5905601"/>
            <a:ext cx="3192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E2B1F"/>
                </a:solidFill>
                <a:latin typeface="Times New Roman"/>
                <a:cs typeface="Times New Roman"/>
              </a:rPr>
              <a:t>Fig: </a:t>
            </a:r>
            <a:r>
              <a:rPr sz="1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 </a:t>
            </a:r>
            <a:r>
              <a:rPr sz="1800" b="1" dirty="0">
                <a:solidFill>
                  <a:srgbClr val="2E2B1F"/>
                </a:solidFill>
                <a:latin typeface="Times New Roman"/>
                <a:cs typeface="Times New Roman"/>
              </a:rPr>
              <a:t>engineering</a:t>
            </a:r>
            <a:r>
              <a:rPr sz="1800" b="1" spc="-9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E2B1F"/>
                </a:solidFill>
                <a:latin typeface="Times New Roman"/>
                <a:cs typeface="Times New Roman"/>
              </a:rPr>
              <a:t>layers</a:t>
            </a:r>
            <a:endParaRPr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8880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562228"/>
            <a:ext cx="46399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Software</a:t>
            </a:r>
            <a:r>
              <a:rPr spc="-320" dirty="0"/>
              <a:t> </a:t>
            </a:r>
            <a:r>
              <a:rPr spc="-95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1470405"/>
            <a:ext cx="79584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400" b="1" i="1" spc="-5" dirty="0">
                <a:solidFill>
                  <a:srgbClr val="00AFEF"/>
                </a:solidFill>
                <a:latin typeface="Times New Roman"/>
                <a:cs typeface="Times New Roman"/>
              </a:rPr>
              <a:t>process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is a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collection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activities, actions,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tasks that 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are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performed when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some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work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product is to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be</a:t>
            </a:r>
            <a:r>
              <a:rPr sz="2400" spc="-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created.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440" y="2275459"/>
            <a:ext cx="7959090" cy="383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An </a:t>
            </a:r>
            <a:r>
              <a:rPr sz="2400" b="1" i="1" spc="-5" dirty="0">
                <a:solidFill>
                  <a:srgbClr val="00AFEF"/>
                </a:solidFill>
                <a:latin typeface="Times New Roman"/>
                <a:cs typeface="Times New Roman"/>
              </a:rPr>
              <a:t>activity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strives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achieve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 broad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objective (e.g.,  communication with stakeholders) and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applied regardless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of  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application domain, size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of 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project, complexity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of the 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effort,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or degree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rigor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with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which software engineering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is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to 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be applied.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An </a:t>
            </a:r>
            <a:r>
              <a:rPr sz="2400" b="1" i="1" dirty="0">
                <a:solidFill>
                  <a:srgbClr val="00AFEF"/>
                </a:solidFill>
                <a:latin typeface="Times New Roman"/>
                <a:cs typeface="Times New Roman"/>
              </a:rPr>
              <a:t>action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(e.g.,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architectural design) encompasses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set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of  tasks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that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produce a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major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work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product (e.g., an architectural 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design</a:t>
            </a:r>
            <a:r>
              <a:rPr sz="2400" spc="-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model).</a:t>
            </a:r>
            <a:endParaRPr sz="2400">
              <a:latin typeface="Times New Roman"/>
              <a:cs typeface="Times New Roman"/>
            </a:endParaRPr>
          </a:p>
          <a:p>
            <a:pPr marL="241300" marR="6985" indent="-228600" algn="just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400" b="1" i="1" dirty="0">
                <a:solidFill>
                  <a:srgbClr val="00AFEF"/>
                </a:solidFill>
                <a:latin typeface="Times New Roman"/>
                <a:cs typeface="Times New Roman"/>
              </a:rPr>
              <a:t>task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focuses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on a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small, but well-defined objective (e.g., 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conducting a unit test) that produces a tangible</a:t>
            </a:r>
            <a:r>
              <a:rPr sz="2400" spc="-1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outcome.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23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67709" y="1136903"/>
            <a:ext cx="6033770" cy="165100"/>
            <a:chOff x="2267709" y="1136903"/>
            <a:chExt cx="6033770" cy="165100"/>
          </a:xfrm>
        </p:grpSpPr>
        <p:sp>
          <p:nvSpPr>
            <p:cNvPr id="9" name="object 9"/>
            <p:cNvSpPr/>
            <p:nvPr/>
          </p:nvSpPr>
          <p:spPr>
            <a:xfrm>
              <a:off x="2267709" y="1136903"/>
              <a:ext cx="6033529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5999" y="1219199"/>
              <a:ext cx="5943600" cy="0"/>
            </a:xfrm>
            <a:custGeom>
              <a:avLst/>
              <a:gdLst/>
              <a:ahLst/>
              <a:cxnLst/>
              <a:rect l="l" t="t" r="r" b="b"/>
              <a:pathLst>
                <a:path w="5943600">
                  <a:moveTo>
                    <a:pt x="0" y="0"/>
                  </a:moveTo>
                  <a:lnTo>
                    <a:pt x="59436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52400" y="152400"/>
            <a:ext cx="12954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4790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504266"/>
            <a:ext cx="584707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The </a:t>
            </a:r>
            <a:r>
              <a:rPr spc="-90" dirty="0"/>
              <a:t>Essence </a:t>
            </a:r>
            <a:r>
              <a:rPr spc="-50" dirty="0"/>
              <a:t>of</a:t>
            </a:r>
            <a:r>
              <a:rPr spc="-545" dirty="0"/>
              <a:t> </a:t>
            </a:r>
            <a:r>
              <a:rPr spc="-100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851101"/>
            <a:ext cx="6967220" cy="3248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SzPct val="95833"/>
              <a:buFont typeface="Wingdings"/>
              <a:buChar char=""/>
              <a:tabLst>
                <a:tab pos="285750" algn="l"/>
                <a:tab pos="1416050" algn="l"/>
                <a:tab pos="2326640" algn="l"/>
                <a:tab pos="3577590" algn="l"/>
                <a:tab pos="4269740" algn="l"/>
                <a:tab pos="5403850" algn="l"/>
                <a:tab pos="5842635" algn="l"/>
              </a:tabLst>
            </a:pP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Ge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o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rge	P</a:t>
            </a:r>
            <a:r>
              <a:rPr sz="2400" b="1" spc="-20" dirty="0">
                <a:solidFill>
                  <a:srgbClr val="2E2B1F"/>
                </a:solidFill>
                <a:latin typeface="Times New Roman"/>
                <a:cs typeface="Times New Roman"/>
              </a:rPr>
              <a:t>o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l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ya	outlined	T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h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e	essence	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o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f	so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ft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w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24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engineering</a:t>
            </a:r>
            <a:r>
              <a:rPr sz="2400" b="1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practice:</a:t>
            </a:r>
            <a:endParaRPr sz="2400">
              <a:latin typeface="Times New Roman"/>
              <a:cs typeface="Times New Roman"/>
            </a:endParaRPr>
          </a:p>
          <a:p>
            <a:pPr marL="904240" marR="5080" lvl="1" indent="-228600">
              <a:lnSpc>
                <a:spcPct val="100000"/>
              </a:lnSpc>
              <a:spcBef>
                <a:spcPts val="600"/>
              </a:spcBef>
              <a:buClr>
                <a:srgbClr val="D2CA6C"/>
              </a:buClr>
              <a:buFont typeface="Wingdings"/>
              <a:buChar char=""/>
              <a:tabLst>
                <a:tab pos="904875" algn="l"/>
                <a:tab pos="2544445" algn="l"/>
                <a:tab pos="3117215" algn="l"/>
                <a:tab pos="4318635" algn="l"/>
                <a:tab pos="6515100" algn="l"/>
              </a:tabLst>
            </a:pPr>
            <a:r>
              <a:rPr sz="2400" i="1" spc="-5" dirty="0">
                <a:solidFill>
                  <a:srgbClr val="00AFEF"/>
                </a:solidFill>
                <a:latin typeface="Times New Roman"/>
                <a:cs typeface="Times New Roman"/>
              </a:rPr>
              <a:t>Understand	the	p</a:t>
            </a:r>
            <a:r>
              <a:rPr sz="2400" i="1" spc="-90" dirty="0">
                <a:solidFill>
                  <a:srgbClr val="00AFEF"/>
                </a:solidFill>
                <a:latin typeface="Times New Roman"/>
                <a:cs typeface="Times New Roman"/>
              </a:rPr>
              <a:t>r</a:t>
            </a:r>
            <a:r>
              <a:rPr sz="2400" i="1" dirty="0">
                <a:solidFill>
                  <a:srgbClr val="00AFEF"/>
                </a:solidFill>
                <a:latin typeface="Times New Roman"/>
                <a:cs typeface="Times New Roman"/>
              </a:rPr>
              <a:t>o</a:t>
            </a:r>
            <a:r>
              <a:rPr sz="2400" i="1" spc="-15" dirty="0">
                <a:solidFill>
                  <a:srgbClr val="00AFEF"/>
                </a:solidFill>
                <a:latin typeface="Times New Roman"/>
                <a:cs typeface="Times New Roman"/>
              </a:rPr>
              <a:t>b</a:t>
            </a:r>
            <a:r>
              <a:rPr sz="2400" i="1" dirty="0">
                <a:solidFill>
                  <a:srgbClr val="00AFEF"/>
                </a:solidFill>
                <a:latin typeface="Times New Roman"/>
                <a:cs typeface="Times New Roman"/>
              </a:rPr>
              <a:t>l</a:t>
            </a:r>
            <a:r>
              <a:rPr sz="2400" i="1" spc="-20" dirty="0">
                <a:solidFill>
                  <a:srgbClr val="00AFEF"/>
                </a:solidFill>
                <a:latin typeface="Times New Roman"/>
                <a:cs typeface="Times New Roman"/>
              </a:rPr>
              <a:t>e</a:t>
            </a:r>
            <a:r>
              <a:rPr sz="2400" i="1" spc="-5" dirty="0">
                <a:solidFill>
                  <a:srgbClr val="00AFEF"/>
                </a:solidFill>
                <a:latin typeface="Times New Roman"/>
                <a:cs typeface="Times New Roman"/>
              </a:rPr>
              <a:t>m</a:t>
            </a:r>
            <a:r>
              <a:rPr sz="2400" i="1" dirty="0">
                <a:solidFill>
                  <a:srgbClr val="00AFEF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(co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mm</a:t>
            </a:r>
            <a:r>
              <a:rPr sz="2400" spc="5" dirty="0">
                <a:solidFill>
                  <a:srgbClr val="2E2B1F"/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nic</a:t>
            </a:r>
            <a:r>
              <a:rPr sz="2400" spc="-15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2400" spc="5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on	a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d  analysis).</a:t>
            </a:r>
            <a:endParaRPr sz="2400">
              <a:latin typeface="Times New Roman"/>
              <a:cs typeface="Times New Roman"/>
            </a:endParaRPr>
          </a:p>
          <a:p>
            <a:pPr marL="904240" lvl="1" indent="-229235">
              <a:lnSpc>
                <a:spcPct val="100000"/>
              </a:lnSpc>
              <a:spcBef>
                <a:spcPts val="575"/>
              </a:spcBef>
              <a:buClr>
                <a:srgbClr val="D2CA6C"/>
              </a:buClr>
              <a:buFont typeface="Wingdings"/>
              <a:buChar char=""/>
              <a:tabLst>
                <a:tab pos="904875" algn="l"/>
              </a:tabLst>
            </a:pPr>
            <a:r>
              <a:rPr sz="2400" i="1" dirty="0">
                <a:solidFill>
                  <a:srgbClr val="00AFEF"/>
                </a:solidFill>
                <a:latin typeface="Times New Roman"/>
                <a:cs typeface="Times New Roman"/>
              </a:rPr>
              <a:t>Plan a solution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(modeling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</a:t>
            </a:r>
            <a:r>
              <a:rPr sz="2400" spc="-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design).</a:t>
            </a:r>
            <a:endParaRPr sz="2400">
              <a:latin typeface="Times New Roman"/>
              <a:cs typeface="Times New Roman"/>
            </a:endParaRPr>
          </a:p>
          <a:p>
            <a:pPr marL="904240" lvl="1" indent="-229235">
              <a:lnSpc>
                <a:spcPct val="100000"/>
              </a:lnSpc>
              <a:spcBef>
                <a:spcPts val="580"/>
              </a:spcBef>
              <a:buClr>
                <a:srgbClr val="D2CA6C"/>
              </a:buClr>
              <a:buFont typeface="Wingdings"/>
              <a:buChar char=""/>
              <a:tabLst>
                <a:tab pos="904875" algn="l"/>
              </a:tabLst>
            </a:pPr>
            <a:r>
              <a:rPr sz="2400" i="1" spc="-5" dirty="0">
                <a:solidFill>
                  <a:srgbClr val="00AFEF"/>
                </a:solidFill>
                <a:latin typeface="Times New Roman"/>
                <a:cs typeface="Times New Roman"/>
              </a:rPr>
              <a:t>Carry </a:t>
            </a:r>
            <a:r>
              <a:rPr sz="2400" i="1" dirty="0">
                <a:solidFill>
                  <a:srgbClr val="00AFEF"/>
                </a:solidFill>
                <a:latin typeface="Times New Roman"/>
                <a:cs typeface="Times New Roman"/>
              </a:rPr>
              <a:t>out the plan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(code</a:t>
            </a:r>
            <a:r>
              <a:rPr sz="2400" spc="-9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generation).</a:t>
            </a:r>
            <a:endParaRPr sz="2400">
              <a:latin typeface="Times New Roman"/>
              <a:cs typeface="Times New Roman"/>
            </a:endParaRPr>
          </a:p>
          <a:p>
            <a:pPr marL="904240" marR="5080" lvl="1" indent="-228600">
              <a:lnSpc>
                <a:spcPct val="100000"/>
              </a:lnSpc>
              <a:spcBef>
                <a:spcPts val="575"/>
              </a:spcBef>
              <a:buClr>
                <a:srgbClr val="D2CA6C"/>
              </a:buClr>
              <a:buFont typeface="Wingdings"/>
              <a:buChar char=""/>
              <a:tabLst>
                <a:tab pos="904875" algn="l"/>
                <a:tab pos="2153920" algn="l"/>
                <a:tab pos="2710180" algn="l"/>
                <a:tab pos="3576320" algn="l"/>
                <a:tab pos="4116070" algn="l"/>
                <a:tab pos="5415915" algn="l"/>
                <a:tab pos="6513195" algn="l"/>
              </a:tabLst>
            </a:pPr>
            <a:r>
              <a:rPr sz="2400" i="1" dirty="0">
                <a:solidFill>
                  <a:srgbClr val="00AFEF"/>
                </a:solidFill>
                <a:latin typeface="Times New Roman"/>
                <a:cs typeface="Times New Roman"/>
              </a:rPr>
              <a:t>Examine	t</a:t>
            </a:r>
            <a:r>
              <a:rPr sz="2400" i="1" spc="-10" dirty="0">
                <a:solidFill>
                  <a:srgbClr val="00AFEF"/>
                </a:solidFill>
                <a:latin typeface="Times New Roman"/>
                <a:cs typeface="Times New Roman"/>
              </a:rPr>
              <a:t>h</a:t>
            </a:r>
            <a:r>
              <a:rPr sz="2400" i="1" dirty="0">
                <a:solidFill>
                  <a:srgbClr val="00AFEF"/>
                </a:solidFill>
                <a:latin typeface="Times New Roman"/>
                <a:cs typeface="Times New Roman"/>
              </a:rPr>
              <a:t>e	</a:t>
            </a:r>
            <a:r>
              <a:rPr sz="2400" i="1" spc="-90" dirty="0">
                <a:solidFill>
                  <a:srgbClr val="00AFEF"/>
                </a:solidFill>
                <a:latin typeface="Times New Roman"/>
                <a:cs typeface="Times New Roman"/>
              </a:rPr>
              <a:t>r</a:t>
            </a:r>
            <a:r>
              <a:rPr sz="2400" i="1" spc="-5" dirty="0">
                <a:solidFill>
                  <a:srgbClr val="00AFEF"/>
                </a:solidFill>
                <a:latin typeface="Times New Roman"/>
                <a:cs typeface="Times New Roman"/>
              </a:rPr>
              <a:t>es</a:t>
            </a:r>
            <a:r>
              <a:rPr sz="2400" i="1" spc="-15" dirty="0">
                <a:solidFill>
                  <a:srgbClr val="00AFEF"/>
                </a:solidFill>
                <a:latin typeface="Times New Roman"/>
                <a:cs typeface="Times New Roman"/>
              </a:rPr>
              <a:t>u</a:t>
            </a:r>
            <a:r>
              <a:rPr sz="2400" i="1" dirty="0">
                <a:solidFill>
                  <a:srgbClr val="00AFEF"/>
                </a:solidFill>
                <a:latin typeface="Times New Roman"/>
                <a:cs typeface="Times New Roman"/>
              </a:rPr>
              <a:t>lt	</a:t>
            </a:r>
            <a:r>
              <a:rPr sz="2400" i="1" spc="-5" dirty="0">
                <a:solidFill>
                  <a:srgbClr val="00AFEF"/>
                </a:solidFill>
                <a:latin typeface="Times New Roman"/>
                <a:cs typeface="Times New Roman"/>
              </a:rPr>
              <a:t>for</a:t>
            </a:r>
            <a:r>
              <a:rPr sz="2400" i="1" dirty="0">
                <a:solidFill>
                  <a:srgbClr val="00AFEF"/>
                </a:solidFill>
                <a:latin typeface="Times New Roman"/>
                <a:cs typeface="Times New Roman"/>
              </a:rPr>
              <a:t>	accuracy	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(testing	and  quality</a:t>
            </a:r>
            <a:r>
              <a:rPr sz="24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assurance).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24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67709" y="1136903"/>
            <a:ext cx="6033770" cy="165100"/>
            <a:chOff x="2267709" y="1136903"/>
            <a:chExt cx="6033770" cy="165100"/>
          </a:xfrm>
        </p:grpSpPr>
        <p:sp>
          <p:nvSpPr>
            <p:cNvPr id="8" name="object 8"/>
            <p:cNvSpPr/>
            <p:nvPr/>
          </p:nvSpPr>
          <p:spPr>
            <a:xfrm>
              <a:off x="2267709" y="1136903"/>
              <a:ext cx="6033529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85999" y="1219199"/>
              <a:ext cx="5943600" cy="0"/>
            </a:xfrm>
            <a:custGeom>
              <a:avLst/>
              <a:gdLst/>
              <a:ahLst/>
              <a:cxnLst/>
              <a:rect l="l" t="t" r="r" b="b"/>
              <a:pathLst>
                <a:path w="5943600">
                  <a:moveTo>
                    <a:pt x="0" y="0"/>
                  </a:moveTo>
                  <a:lnTo>
                    <a:pt x="59436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52400" y="152400"/>
            <a:ext cx="12954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0582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504266"/>
            <a:ext cx="4930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Software</a:t>
            </a:r>
            <a:r>
              <a:rPr spc="-315" dirty="0"/>
              <a:t> </a:t>
            </a:r>
            <a:r>
              <a:rPr spc="-80" dirty="0"/>
              <a:t>Myths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470405"/>
            <a:ext cx="7578725" cy="5103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 algn="just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Pressman describes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number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common beliefs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myths  that software managers, customers,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developers believe  </a:t>
            </a:r>
            <a:r>
              <a:rPr sz="2400" spc="-20" dirty="0">
                <a:solidFill>
                  <a:srgbClr val="2E2B1F"/>
                </a:solidFill>
                <a:latin typeface="Times New Roman"/>
                <a:cs typeface="Times New Roman"/>
              </a:rPr>
              <a:t>falsely.</a:t>
            </a:r>
            <a:endParaRPr sz="2400" dirty="0">
              <a:latin typeface="Times New Roman"/>
              <a:cs typeface="Times New Roman"/>
            </a:endParaRPr>
          </a:p>
          <a:p>
            <a:pPr marL="241300" marR="5080" indent="-229235" algn="just">
              <a:lnSpc>
                <a:spcPct val="100000"/>
              </a:lnSpc>
              <a:spcBef>
                <a:spcPts val="600"/>
              </a:spcBef>
              <a:buClr>
                <a:srgbClr val="A9A47B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He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describes these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myths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as ``misleading attitudes that 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have caused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serious problems.'' </a:t>
            </a:r>
            <a:r>
              <a:rPr sz="2400" spc="-110" dirty="0">
                <a:solidFill>
                  <a:srgbClr val="2E2B1F"/>
                </a:solidFill>
                <a:latin typeface="Times New Roman"/>
                <a:cs typeface="Times New Roman"/>
              </a:rPr>
              <a:t>We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look at these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myths </a:t>
            </a:r>
            <a:r>
              <a:rPr sz="2400" spc="5" dirty="0">
                <a:solidFill>
                  <a:srgbClr val="2E2B1F"/>
                </a:solidFill>
                <a:latin typeface="Times New Roman"/>
                <a:cs typeface="Times New Roman"/>
              </a:rPr>
              <a:t>to 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see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why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they are false, and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why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they lead to</a:t>
            </a:r>
            <a:r>
              <a:rPr sz="2400" spc="-9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trouble.</a:t>
            </a:r>
            <a:endParaRPr sz="2400" dirty="0">
              <a:latin typeface="Times New Roman"/>
              <a:cs typeface="Times New Roman"/>
            </a:endParaRPr>
          </a:p>
          <a:p>
            <a:pPr marL="538480" marR="7620" lvl="1" indent="-228600">
              <a:lnSpc>
                <a:spcPct val="100000"/>
              </a:lnSpc>
              <a:spcBef>
                <a:spcPts val="500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Affect managers, customers (and other non-technical stakeholders) 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and</a:t>
            </a:r>
            <a:r>
              <a:rPr sz="2000" spc="-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practitioners</a:t>
            </a:r>
            <a:endParaRPr sz="2000" dirty="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000" spc="5" dirty="0">
                <a:solidFill>
                  <a:srgbClr val="2E2B1F"/>
                </a:solidFill>
                <a:latin typeface="Times New Roman"/>
                <a:cs typeface="Times New Roman"/>
              </a:rPr>
              <a:t>Are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believable because they often have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elements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of</a:t>
            </a:r>
            <a:r>
              <a:rPr sz="2000" spc="-15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truth,</a:t>
            </a:r>
            <a:endParaRPr sz="2000" dirty="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000" i="1" dirty="0">
                <a:solidFill>
                  <a:srgbClr val="849A09"/>
                </a:solidFill>
                <a:latin typeface="Times New Roman"/>
                <a:cs typeface="Times New Roman"/>
              </a:rPr>
              <a:t>but</a:t>
            </a:r>
            <a:r>
              <a:rPr sz="2000" i="1" spc="-35" dirty="0">
                <a:solidFill>
                  <a:srgbClr val="849A09"/>
                </a:solidFill>
                <a:latin typeface="Times New Roman"/>
                <a:cs typeface="Times New Roman"/>
              </a:rPr>
              <a:t> </a:t>
            </a:r>
            <a:r>
              <a:rPr sz="2000" i="1" spc="5" dirty="0">
                <a:solidFill>
                  <a:srgbClr val="849A09"/>
                </a:solidFill>
                <a:latin typeface="Times New Roman"/>
                <a:cs typeface="Times New Roman"/>
              </a:rPr>
              <a:t>…</a:t>
            </a:r>
            <a:endParaRPr sz="2000" dirty="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Invariably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lead to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bad</a:t>
            </a:r>
            <a:r>
              <a:rPr sz="2000" spc="-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decisions,</a:t>
            </a:r>
            <a:endParaRPr sz="2000" dirty="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000" i="1" spc="-20" dirty="0">
                <a:solidFill>
                  <a:srgbClr val="849A09"/>
                </a:solidFill>
                <a:latin typeface="Times New Roman"/>
                <a:cs typeface="Times New Roman"/>
              </a:rPr>
              <a:t>therefore</a:t>
            </a:r>
            <a:r>
              <a:rPr sz="2000" i="1" spc="-40" dirty="0">
                <a:solidFill>
                  <a:srgbClr val="849A09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849A09"/>
                </a:solidFill>
                <a:latin typeface="Times New Roman"/>
                <a:cs typeface="Times New Roman"/>
              </a:rPr>
              <a:t>…</a:t>
            </a:r>
            <a:endParaRPr sz="2000" dirty="0">
              <a:latin typeface="Times New Roman"/>
              <a:cs typeface="Times New Roman"/>
            </a:endParaRPr>
          </a:p>
          <a:p>
            <a:pPr marL="538480" marR="5080" lvl="1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  <a:tab pos="1260475" algn="l"/>
                <a:tab pos="1690370" algn="l"/>
                <a:tab pos="2512060" algn="l"/>
                <a:tab pos="2899410" algn="l"/>
                <a:tab pos="3454400" algn="l"/>
                <a:tab pos="4489450" algn="l"/>
                <a:tab pos="5127625" algn="l"/>
                <a:tab pos="5726430" algn="l"/>
                <a:tab pos="6691630" algn="l"/>
              </a:tabLst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Insi</a:t>
            </a:r>
            <a:r>
              <a:rPr sz="2000" spc="-20" dirty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	</a:t>
            </a:r>
            <a:r>
              <a:rPr sz="2000" spc="5" dirty="0">
                <a:solidFill>
                  <a:srgbClr val="2E2B1F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n	rea</a:t>
            </a:r>
            <a:r>
              <a:rPr sz="2000" spc="-20" dirty="0">
                <a:solidFill>
                  <a:srgbClr val="2E2B1F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y	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s	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yo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u	n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v</a:t>
            </a:r>
            <a:r>
              <a:rPr sz="2000" spc="-15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gate	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you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r	way	t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h</a:t>
            </a:r>
            <a:r>
              <a:rPr sz="2000" spc="5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o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u</a:t>
            </a:r>
            <a:r>
              <a:rPr sz="2000" spc="5" dirty="0">
                <a:solidFill>
                  <a:srgbClr val="2E2B1F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h	softw</a:t>
            </a:r>
            <a:r>
              <a:rPr sz="2000" spc="-15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e  engineering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25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67709" y="1136903"/>
            <a:ext cx="6033770" cy="165100"/>
            <a:chOff x="2267709" y="1136903"/>
            <a:chExt cx="6033770" cy="165100"/>
          </a:xfrm>
        </p:grpSpPr>
        <p:sp>
          <p:nvSpPr>
            <p:cNvPr id="8" name="object 8"/>
            <p:cNvSpPr/>
            <p:nvPr/>
          </p:nvSpPr>
          <p:spPr>
            <a:xfrm>
              <a:off x="2267709" y="1136903"/>
              <a:ext cx="6033529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85999" y="1219199"/>
              <a:ext cx="5943600" cy="0"/>
            </a:xfrm>
            <a:custGeom>
              <a:avLst/>
              <a:gdLst/>
              <a:ahLst/>
              <a:cxnLst/>
              <a:rect l="l" t="t" r="r" b="b"/>
              <a:pathLst>
                <a:path w="5943600">
                  <a:moveTo>
                    <a:pt x="0" y="0"/>
                  </a:moveTo>
                  <a:lnTo>
                    <a:pt x="59436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52400" y="152400"/>
            <a:ext cx="1456944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7903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5150" y="331690"/>
            <a:ext cx="382905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Software</a:t>
            </a:r>
            <a:r>
              <a:rPr spc="-65" dirty="0"/>
              <a:t> </a:t>
            </a:r>
            <a:r>
              <a:rPr spc="-5" dirty="0"/>
              <a:t>Myths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491" y="1463841"/>
            <a:ext cx="8292465" cy="27393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85115" indent="-273050" algn="just">
              <a:lnSpc>
                <a:spcPct val="100000"/>
              </a:lnSpc>
              <a:spcBef>
                <a:spcPts val="775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5750" algn="l"/>
              </a:tabLst>
            </a:pPr>
            <a:r>
              <a:rPr sz="2700" spc="-5" dirty="0">
                <a:latin typeface="Times New Roman" pitchFamily="18" charset="0"/>
                <a:cs typeface="Times New Roman" pitchFamily="18" charset="0"/>
              </a:rPr>
              <a:t>Management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 myths</a:t>
            </a:r>
          </a:p>
          <a:p>
            <a:pPr marL="560705" marR="20320" lvl="1" indent="-274320" algn="just">
              <a:lnSpc>
                <a:spcPct val="100000"/>
              </a:lnSpc>
              <a:spcBef>
                <a:spcPts val="550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61340" algn="l"/>
              </a:tabLst>
            </a:pP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already have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book that’s full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standards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and procedures  for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building software.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Won’t that provide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my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people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with 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everything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they need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sz="2200" spc="4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know.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  <a:p>
            <a:pPr marL="561340" lvl="1" indent="-274320" algn="just">
              <a:lnSpc>
                <a:spcPct val="100000"/>
              </a:lnSpc>
              <a:spcBef>
                <a:spcPts val="530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61340" algn="l"/>
              </a:tabLst>
            </a:pP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My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people do have state-of-the-art software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sz="2200" spc="7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tools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  <a:p>
            <a:pPr marL="560705" marR="91440" lvl="1" indent="-274320" algn="just">
              <a:lnSpc>
                <a:spcPct val="100000"/>
              </a:lnSpc>
              <a:spcBef>
                <a:spcPts val="530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61340" algn="l"/>
              </a:tabLst>
            </a:pP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If we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get behind schedule,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can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add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more programmers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and 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catch</a:t>
            </a:r>
            <a:r>
              <a:rPr sz="220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up.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11"/>
          <p:cNvSpPr/>
          <p:nvPr/>
        </p:nvSpPr>
        <p:spPr>
          <a:xfrm>
            <a:off x="152400" y="152400"/>
            <a:ext cx="1456944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541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472262"/>
            <a:ext cx="5296533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0" dirty="0"/>
              <a:t>What </a:t>
            </a:r>
            <a:r>
              <a:rPr sz="4000" spc="-50" dirty="0"/>
              <a:t>is</a:t>
            </a:r>
            <a:r>
              <a:rPr sz="4000" spc="-400" dirty="0"/>
              <a:t> </a:t>
            </a:r>
            <a:r>
              <a:rPr sz="4000" spc="-100" dirty="0"/>
              <a:t>Software?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404878"/>
            <a:ext cx="7350125" cy="1950720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329565" indent="-317500" algn="just">
              <a:lnSpc>
                <a:spcPct val="100000"/>
              </a:lnSpc>
              <a:spcBef>
                <a:spcPts val="1800"/>
              </a:spcBef>
              <a:buClr>
                <a:srgbClr val="A9A47B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i="1" spc="-15" dirty="0">
                <a:solidFill>
                  <a:srgbClr val="2E2B1F"/>
                </a:solidFill>
                <a:latin typeface="Times New Roman"/>
                <a:cs typeface="Times New Roman"/>
              </a:rPr>
              <a:t>Software</a:t>
            </a:r>
            <a:r>
              <a:rPr sz="2800" i="1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is:</a:t>
            </a:r>
            <a:endParaRPr sz="2800">
              <a:latin typeface="Times New Roman"/>
              <a:cs typeface="Times New Roman"/>
            </a:endParaRPr>
          </a:p>
          <a:p>
            <a:pPr marL="904240" marR="5080" lvl="1" indent="-228600" algn="just">
              <a:lnSpc>
                <a:spcPct val="100000"/>
              </a:lnSpc>
              <a:spcBef>
                <a:spcPts val="1455"/>
              </a:spcBef>
              <a:buClr>
                <a:srgbClr val="D2CA6C"/>
              </a:buClr>
              <a:buFont typeface="Wingdings"/>
              <a:buChar char=""/>
              <a:tabLst>
                <a:tab pos="904875" algn="l"/>
              </a:tabLst>
            </a:pPr>
            <a:r>
              <a:rPr sz="2400" i="1" spc="-5" dirty="0">
                <a:solidFill>
                  <a:srgbClr val="849A09"/>
                </a:solidFill>
                <a:latin typeface="Times New Roman"/>
                <a:cs typeface="Times New Roman"/>
              </a:rPr>
              <a:t>Instructions </a:t>
            </a:r>
            <a:r>
              <a:rPr sz="24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(computer </a:t>
            </a:r>
            <a:r>
              <a:rPr sz="2400" i="1" spc="-10" dirty="0">
                <a:solidFill>
                  <a:srgbClr val="2E2B1F"/>
                </a:solidFill>
                <a:latin typeface="Times New Roman"/>
                <a:cs typeface="Times New Roman"/>
              </a:rPr>
              <a:t>programs) </a:t>
            </a:r>
            <a:r>
              <a:rPr sz="2400" i="1" dirty="0">
                <a:solidFill>
                  <a:srgbClr val="2E2B1F"/>
                </a:solidFill>
                <a:latin typeface="Times New Roman"/>
                <a:cs typeface="Times New Roman"/>
              </a:rPr>
              <a:t>that when  </a:t>
            </a:r>
            <a:r>
              <a:rPr sz="24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executed </a:t>
            </a:r>
            <a:r>
              <a:rPr sz="2400" i="1" spc="-15" dirty="0">
                <a:solidFill>
                  <a:srgbClr val="2E2B1F"/>
                </a:solidFill>
                <a:latin typeface="Times New Roman"/>
                <a:cs typeface="Times New Roman"/>
              </a:rPr>
              <a:t>provide</a:t>
            </a:r>
            <a:r>
              <a:rPr sz="2400" i="1" spc="5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2E2B1F"/>
                </a:solidFill>
                <a:latin typeface="Times New Roman"/>
                <a:cs typeface="Times New Roman"/>
              </a:rPr>
              <a:t>desired</a:t>
            </a:r>
            <a:r>
              <a:rPr sz="2400" i="1" spc="5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2E2B1F"/>
                </a:solidFill>
                <a:latin typeface="Times New Roman"/>
                <a:cs typeface="Times New Roman"/>
              </a:rPr>
              <a:t>features,</a:t>
            </a:r>
            <a:r>
              <a:rPr sz="2400" i="1" spc="5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function, </a:t>
            </a:r>
            <a:r>
              <a:rPr sz="2400" i="1" dirty="0">
                <a:solidFill>
                  <a:srgbClr val="2E2B1F"/>
                </a:solidFill>
                <a:latin typeface="Times New Roman"/>
                <a:cs typeface="Times New Roman"/>
              </a:rPr>
              <a:t>and  performance;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3433" y="3512642"/>
            <a:ext cx="6685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D2CA6C"/>
              </a:buClr>
              <a:buFont typeface="Wingdings"/>
              <a:buChar char=""/>
              <a:tabLst>
                <a:tab pos="241300" algn="l"/>
                <a:tab pos="1108075" algn="l"/>
                <a:tab pos="2574290" algn="l"/>
                <a:tab pos="3304540" algn="l"/>
                <a:tab pos="4373245" algn="l"/>
                <a:tab pos="5002530" algn="l"/>
                <a:tab pos="6433820" algn="l"/>
              </a:tabLst>
            </a:pPr>
            <a:r>
              <a:rPr sz="2400" i="1" spc="-10" dirty="0">
                <a:solidFill>
                  <a:srgbClr val="849A09"/>
                </a:solidFill>
                <a:latin typeface="Times New Roman"/>
                <a:cs typeface="Times New Roman"/>
              </a:rPr>
              <a:t>D</a:t>
            </a:r>
            <a:r>
              <a:rPr sz="2400" i="1" dirty="0">
                <a:solidFill>
                  <a:srgbClr val="849A09"/>
                </a:solidFill>
                <a:latin typeface="Times New Roman"/>
                <a:cs typeface="Times New Roman"/>
              </a:rPr>
              <a:t>ata	structu</a:t>
            </a:r>
            <a:r>
              <a:rPr sz="2400" i="1" spc="-100" dirty="0">
                <a:solidFill>
                  <a:srgbClr val="849A09"/>
                </a:solidFill>
                <a:latin typeface="Times New Roman"/>
                <a:cs typeface="Times New Roman"/>
              </a:rPr>
              <a:t>r</a:t>
            </a:r>
            <a:r>
              <a:rPr sz="2400" i="1" dirty="0">
                <a:solidFill>
                  <a:srgbClr val="849A09"/>
                </a:solidFill>
                <a:latin typeface="Times New Roman"/>
                <a:cs typeface="Times New Roman"/>
              </a:rPr>
              <a:t>es	</a:t>
            </a:r>
            <a:r>
              <a:rPr sz="2400" i="1" dirty="0">
                <a:solidFill>
                  <a:srgbClr val="2E2B1F"/>
                </a:solidFill>
                <a:latin typeface="Times New Roman"/>
                <a:cs typeface="Times New Roman"/>
              </a:rPr>
              <a:t>th</a:t>
            </a:r>
            <a:r>
              <a:rPr sz="2400" i="1" spc="-10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2400" i="1" dirty="0">
                <a:solidFill>
                  <a:srgbClr val="2E2B1F"/>
                </a:solidFill>
                <a:latin typeface="Times New Roman"/>
                <a:cs typeface="Times New Roman"/>
              </a:rPr>
              <a:t>t	ena</a:t>
            </a:r>
            <a:r>
              <a:rPr sz="2400" i="1" spc="5" dirty="0">
                <a:solidFill>
                  <a:srgbClr val="2E2B1F"/>
                </a:solidFill>
                <a:latin typeface="Times New Roman"/>
                <a:cs typeface="Times New Roman"/>
              </a:rPr>
              <a:t>b</a:t>
            </a:r>
            <a:r>
              <a:rPr sz="2400" i="1" dirty="0">
                <a:solidFill>
                  <a:srgbClr val="2E2B1F"/>
                </a:solidFill>
                <a:latin typeface="Times New Roman"/>
                <a:cs typeface="Times New Roman"/>
              </a:rPr>
              <a:t>le	</a:t>
            </a:r>
            <a:r>
              <a:rPr sz="2400" i="1" spc="-10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2400" i="1" dirty="0">
                <a:solidFill>
                  <a:srgbClr val="2E2B1F"/>
                </a:solidFill>
                <a:latin typeface="Times New Roman"/>
                <a:cs typeface="Times New Roman"/>
              </a:rPr>
              <a:t>he	p</a:t>
            </a:r>
            <a:r>
              <a:rPr sz="2400" i="1" spc="-85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sz="2400" i="1" dirty="0">
                <a:solidFill>
                  <a:srgbClr val="2E2B1F"/>
                </a:solidFill>
                <a:latin typeface="Times New Roman"/>
                <a:cs typeface="Times New Roman"/>
              </a:rPr>
              <a:t>ogr</a:t>
            </a:r>
            <a:r>
              <a:rPr sz="2400" i="1" spc="-15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2400" i="1" dirty="0">
                <a:solidFill>
                  <a:srgbClr val="2E2B1F"/>
                </a:solidFill>
                <a:latin typeface="Times New Roman"/>
                <a:cs typeface="Times New Roman"/>
              </a:rPr>
              <a:t>ms	to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3433" y="3696080"/>
            <a:ext cx="6686550" cy="148907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540"/>
              </a:spcBef>
            </a:pPr>
            <a:r>
              <a:rPr sz="2400" i="1" dirty="0">
                <a:solidFill>
                  <a:srgbClr val="2E2B1F"/>
                </a:solidFill>
                <a:latin typeface="Times New Roman"/>
                <a:cs typeface="Times New Roman"/>
              </a:rPr>
              <a:t>adequately manipulate information</a:t>
            </a:r>
            <a:r>
              <a:rPr sz="2400" i="1" spc="-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2E2B1F"/>
                </a:solidFill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  <a:spcBef>
                <a:spcPts val="1440"/>
              </a:spcBef>
              <a:buClr>
                <a:srgbClr val="D2CA6C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i="1" spc="-5" dirty="0">
                <a:solidFill>
                  <a:srgbClr val="849A09"/>
                </a:solidFill>
                <a:latin typeface="Times New Roman"/>
                <a:cs typeface="Times New Roman"/>
              </a:rPr>
              <a:t>Documentation </a:t>
            </a:r>
            <a:r>
              <a:rPr sz="24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that describes </a:t>
            </a:r>
            <a:r>
              <a:rPr sz="2400" i="1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4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operation and use  of </a:t>
            </a:r>
            <a:r>
              <a:rPr sz="2400" i="1" dirty="0">
                <a:solidFill>
                  <a:srgbClr val="2E2B1F"/>
                </a:solidFill>
                <a:latin typeface="Times New Roman"/>
                <a:cs typeface="Times New Roman"/>
              </a:rPr>
              <a:t>the</a:t>
            </a:r>
            <a:r>
              <a:rPr sz="2400" i="1" spc="-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2E2B1F"/>
                </a:solidFill>
                <a:latin typeface="Times New Roman"/>
                <a:cs typeface="Times New Roman"/>
              </a:rPr>
              <a:t>programs.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801367" y="1280160"/>
            <a:ext cx="6715125" cy="182880"/>
            <a:chOff x="1801367" y="1280160"/>
            <a:chExt cx="6715125" cy="182880"/>
          </a:xfrm>
        </p:grpSpPr>
        <p:sp>
          <p:nvSpPr>
            <p:cNvPr id="9" name="object 9"/>
            <p:cNvSpPr/>
            <p:nvPr/>
          </p:nvSpPr>
          <p:spPr>
            <a:xfrm>
              <a:off x="1801367" y="1280160"/>
              <a:ext cx="6714744" cy="182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28799" y="1371600"/>
              <a:ext cx="6570345" cy="0"/>
            </a:xfrm>
            <a:custGeom>
              <a:avLst/>
              <a:gdLst/>
              <a:ahLst/>
              <a:cxnLst/>
              <a:rect l="l" t="t" r="r" b="b"/>
              <a:pathLst>
                <a:path w="6570345">
                  <a:moveTo>
                    <a:pt x="0" y="0"/>
                  </a:moveTo>
                  <a:lnTo>
                    <a:pt x="6570218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52400" y="152400"/>
            <a:ext cx="1456944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711183" y="5740247"/>
            <a:ext cx="1924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519373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Software</a:t>
            </a:r>
            <a:r>
              <a:rPr spc="-65" dirty="0"/>
              <a:t> </a:t>
            </a:r>
            <a:r>
              <a:rPr spc="-5" dirty="0"/>
              <a:t>Myths…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491" y="1463841"/>
            <a:ext cx="8140700" cy="200152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85115" indent="-273050" algn="just">
              <a:lnSpc>
                <a:spcPct val="100000"/>
              </a:lnSpc>
              <a:spcBef>
                <a:spcPts val="775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5750" algn="l"/>
              </a:tabLst>
            </a:pPr>
            <a:r>
              <a:rPr sz="2700" spc="-10" dirty="0">
                <a:latin typeface="Times New Roman" pitchFamily="18" charset="0"/>
                <a:cs typeface="Times New Roman" pitchFamily="18" charset="0"/>
              </a:rPr>
              <a:t>Customer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myths</a:t>
            </a:r>
            <a:endParaRPr sz="2700" dirty="0">
              <a:latin typeface="Times New Roman" pitchFamily="18" charset="0"/>
              <a:cs typeface="Times New Roman" pitchFamily="18" charset="0"/>
            </a:endParaRPr>
          </a:p>
          <a:p>
            <a:pPr marL="561340" lvl="1" indent="-274320" algn="just">
              <a:lnSpc>
                <a:spcPct val="100000"/>
              </a:lnSpc>
              <a:spcBef>
                <a:spcPts val="550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61340" algn="l"/>
              </a:tabLst>
            </a:pP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general statement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objectives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is sufficient to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begin</a:t>
            </a:r>
            <a:r>
              <a:rPr sz="2200" spc="16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writing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  <a:p>
            <a:pPr marL="560705" algn="just">
              <a:lnSpc>
                <a:spcPct val="100000"/>
              </a:lnSpc>
            </a:pP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programs…we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can fill in the details</a:t>
            </a:r>
            <a:r>
              <a:rPr sz="2200" spc="3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latter.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  <a:p>
            <a:pPr marL="560705" marR="347345" lvl="1" indent="-274320" algn="just">
              <a:lnSpc>
                <a:spcPct val="100000"/>
              </a:lnSpc>
              <a:spcBef>
                <a:spcPts val="530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61340" algn="l"/>
              </a:tabLst>
            </a:pP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requirement continually change, but change can be  easily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accommodated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because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software is</a:t>
            </a:r>
            <a:r>
              <a:rPr sz="2200" spc="10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flexible.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11"/>
          <p:cNvSpPr/>
          <p:nvPr/>
        </p:nvSpPr>
        <p:spPr>
          <a:xfrm>
            <a:off x="152400" y="152400"/>
            <a:ext cx="1456944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4198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Software</a:t>
            </a:r>
            <a:r>
              <a:rPr spc="-65" dirty="0"/>
              <a:t> </a:t>
            </a:r>
            <a:r>
              <a:rPr spc="-5" dirty="0"/>
              <a:t>Myths…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491" y="1463841"/>
            <a:ext cx="8178800" cy="24034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85115" indent="-273050" algn="just">
              <a:lnSpc>
                <a:spcPct val="100000"/>
              </a:lnSpc>
              <a:spcBef>
                <a:spcPts val="775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5750" algn="l"/>
              </a:tabLst>
            </a:pPr>
            <a:r>
              <a:rPr sz="2700" dirty="0"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sz="27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myths</a:t>
            </a:r>
          </a:p>
          <a:p>
            <a:pPr marL="561340" lvl="1" indent="-274320" algn="just">
              <a:lnSpc>
                <a:spcPct val="100000"/>
              </a:lnSpc>
              <a:spcBef>
                <a:spcPts val="550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61340" algn="l"/>
              </a:tabLst>
            </a:pP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Once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write the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program and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get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it to work,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our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job </a:t>
            </a:r>
            <a:r>
              <a:rPr sz="220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sz="2200" spc="10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done.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  <a:p>
            <a:pPr marL="561340" lvl="1" indent="-274320" algn="just">
              <a:lnSpc>
                <a:spcPct val="100000"/>
              </a:lnSpc>
              <a:spcBef>
                <a:spcPts val="530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61340" algn="l"/>
              </a:tabLst>
            </a:pP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Until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I get the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program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“running” I really have no way</a:t>
            </a:r>
            <a:r>
              <a:rPr sz="2200" spc="7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  <a:p>
            <a:pPr marL="560705" algn="just">
              <a:lnSpc>
                <a:spcPct val="100000"/>
              </a:lnSpc>
            </a:pP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assessing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sz="2200" spc="4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quality.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  <a:p>
            <a:pPr marL="560705" marR="693420" lvl="1" indent="-274320" algn="just">
              <a:lnSpc>
                <a:spcPct val="100000"/>
              </a:lnSpc>
              <a:spcBef>
                <a:spcPts val="530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61340" algn="l"/>
              </a:tabLst>
            </a:pP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only deliverable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for a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successful project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is a working 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program.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11"/>
          <p:cNvSpPr/>
          <p:nvPr/>
        </p:nvSpPr>
        <p:spPr>
          <a:xfrm>
            <a:off x="152400" y="152400"/>
            <a:ext cx="1456944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8973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9344" y="504266"/>
            <a:ext cx="645756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Hooker’s </a:t>
            </a:r>
            <a:r>
              <a:rPr spc="-95" dirty="0"/>
              <a:t>General</a:t>
            </a:r>
            <a:r>
              <a:rPr spc="-390" dirty="0"/>
              <a:t> </a:t>
            </a:r>
            <a:r>
              <a:rPr spc="-95" dirty="0"/>
              <a:t>Principles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772085"/>
            <a:ext cx="7372984" cy="397446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05"/>
              </a:spcBef>
              <a:buClr>
                <a:srgbClr val="A9A47B"/>
              </a:buClr>
              <a:buFont typeface="Wingdings"/>
              <a:buChar char=""/>
              <a:tabLst>
                <a:tab pos="241935" algn="l"/>
              </a:tabLst>
            </a:pP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1: </a:t>
            </a:r>
            <a:r>
              <a:rPr sz="3200" i="1" dirty="0">
                <a:solidFill>
                  <a:srgbClr val="2E2B1F"/>
                </a:solidFill>
                <a:latin typeface="Times New Roman"/>
                <a:cs typeface="Times New Roman"/>
              </a:rPr>
              <a:t>The Reason It All</a:t>
            </a:r>
            <a:r>
              <a:rPr sz="3200" i="1" spc="-1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Exists</a:t>
            </a:r>
            <a:endParaRPr sz="3200" dirty="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00"/>
              </a:spcBef>
              <a:buClr>
                <a:srgbClr val="A9A47B"/>
              </a:buClr>
              <a:buFont typeface="Wingdings"/>
              <a:buChar char=""/>
              <a:tabLst>
                <a:tab pos="241935" algn="l"/>
              </a:tabLst>
            </a:pPr>
            <a:r>
              <a:rPr sz="3200" dirty="0">
                <a:latin typeface="Times New Roman"/>
                <a:cs typeface="Times New Roman"/>
              </a:rPr>
              <a:t>2: </a:t>
            </a:r>
            <a:r>
              <a:rPr sz="3200" i="1" dirty="0">
                <a:latin typeface="Times New Roman"/>
                <a:cs typeface="Times New Roman"/>
              </a:rPr>
              <a:t>Keep It Simple,</a:t>
            </a:r>
            <a:r>
              <a:rPr sz="3200" i="1" spc="-7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Stupid!</a:t>
            </a:r>
            <a:endParaRPr sz="3200" dirty="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00"/>
              </a:spcBef>
              <a:buClr>
                <a:srgbClr val="A9A47B"/>
              </a:buClr>
              <a:buFont typeface="Wingdings"/>
              <a:buChar char=""/>
              <a:tabLst>
                <a:tab pos="241935" algn="l"/>
              </a:tabLst>
            </a:pPr>
            <a:r>
              <a:rPr sz="3200" dirty="0">
                <a:latin typeface="Times New Roman"/>
                <a:cs typeface="Times New Roman"/>
              </a:rPr>
              <a:t>3: </a:t>
            </a:r>
            <a:r>
              <a:rPr sz="3200" i="1" dirty="0">
                <a:latin typeface="Times New Roman"/>
                <a:cs typeface="Times New Roman"/>
              </a:rPr>
              <a:t>Maintain the</a:t>
            </a:r>
            <a:r>
              <a:rPr sz="3200" i="1" spc="-55" dirty="0">
                <a:latin typeface="Times New Roman"/>
                <a:cs typeface="Times New Roman"/>
              </a:rPr>
              <a:t> </a:t>
            </a:r>
            <a:r>
              <a:rPr sz="3200" i="1" spc="-40" dirty="0">
                <a:latin typeface="Times New Roman"/>
                <a:cs typeface="Times New Roman"/>
              </a:rPr>
              <a:t>Vision</a:t>
            </a:r>
            <a:endParaRPr sz="3200" dirty="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05"/>
              </a:spcBef>
              <a:buClr>
                <a:srgbClr val="A9A47B"/>
              </a:buClr>
              <a:buFont typeface="Wingdings"/>
              <a:buChar char=""/>
              <a:tabLst>
                <a:tab pos="241935" algn="l"/>
              </a:tabLst>
            </a:pPr>
            <a:r>
              <a:rPr sz="3200" dirty="0">
                <a:latin typeface="Times New Roman"/>
                <a:cs typeface="Times New Roman"/>
              </a:rPr>
              <a:t>4: </a:t>
            </a:r>
            <a:r>
              <a:rPr sz="3200" i="1" dirty="0">
                <a:latin typeface="Times New Roman"/>
                <a:cs typeface="Times New Roman"/>
              </a:rPr>
              <a:t>What </a:t>
            </a:r>
            <a:r>
              <a:rPr sz="3200" i="1" spc="-100" dirty="0">
                <a:latin typeface="Times New Roman"/>
                <a:cs typeface="Times New Roman"/>
              </a:rPr>
              <a:t>You </a:t>
            </a:r>
            <a:r>
              <a:rPr sz="3200" i="1" spc="-15" dirty="0">
                <a:latin typeface="Times New Roman"/>
                <a:cs typeface="Times New Roman"/>
              </a:rPr>
              <a:t>Produce, </a:t>
            </a:r>
            <a:r>
              <a:rPr sz="3200" i="1" dirty="0">
                <a:latin typeface="Times New Roman"/>
                <a:cs typeface="Times New Roman"/>
              </a:rPr>
              <a:t>Others </a:t>
            </a:r>
            <a:r>
              <a:rPr sz="3200" i="1" spc="-50" dirty="0">
                <a:latin typeface="Times New Roman"/>
                <a:cs typeface="Times New Roman"/>
              </a:rPr>
              <a:t>Will</a:t>
            </a:r>
            <a:r>
              <a:rPr sz="3200" i="1" spc="3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Consume</a:t>
            </a:r>
            <a:endParaRPr sz="3200" dirty="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00"/>
              </a:spcBef>
              <a:buClr>
                <a:srgbClr val="A9A47B"/>
              </a:buClr>
              <a:buFont typeface="Wingdings"/>
              <a:buChar char=""/>
              <a:tabLst>
                <a:tab pos="241935" algn="l"/>
              </a:tabLst>
            </a:pPr>
            <a:r>
              <a:rPr sz="3200" dirty="0">
                <a:latin typeface="Times New Roman"/>
                <a:cs typeface="Times New Roman"/>
              </a:rPr>
              <a:t>5: </a:t>
            </a:r>
            <a:r>
              <a:rPr sz="3200" i="1" dirty="0">
                <a:latin typeface="Times New Roman"/>
                <a:cs typeface="Times New Roman"/>
              </a:rPr>
              <a:t>Be Open to the</a:t>
            </a:r>
            <a:r>
              <a:rPr sz="3200" i="1" spc="-4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latin typeface="Times New Roman"/>
                <a:cs typeface="Times New Roman"/>
              </a:rPr>
              <a:t>Future</a:t>
            </a:r>
            <a:endParaRPr sz="3200" dirty="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00"/>
              </a:spcBef>
              <a:buClr>
                <a:srgbClr val="A9A47B"/>
              </a:buClr>
              <a:buFont typeface="Wingdings"/>
              <a:buChar char=""/>
              <a:tabLst>
                <a:tab pos="241935" algn="l"/>
              </a:tabLst>
            </a:pP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6: </a:t>
            </a:r>
            <a:r>
              <a:rPr sz="3200" i="1" dirty="0">
                <a:latin typeface="Times New Roman"/>
                <a:cs typeface="Times New Roman"/>
              </a:rPr>
              <a:t>Plan Ahead for</a:t>
            </a:r>
            <a:r>
              <a:rPr sz="3200" i="1" spc="-12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Reuse</a:t>
            </a:r>
            <a:endParaRPr sz="3200" dirty="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00"/>
              </a:spcBef>
              <a:buClr>
                <a:srgbClr val="A9A47B"/>
              </a:buClr>
              <a:buFont typeface="Wingdings"/>
              <a:buChar char=""/>
              <a:tabLst>
                <a:tab pos="241935" algn="l"/>
              </a:tabLst>
            </a:pPr>
            <a:r>
              <a:rPr sz="3200" dirty="0">
                <a:latin typeface="Times New Roman"/>
                <a:cs typeface="Times New Roman"/>
              </a:rPr>
              <a:t>7</a:t>
            </a:r>
            <a:r>
              <a:rPr sz="3200" i="1" dirty="0">
                <a:latin typeface="Times New Roman"/>
                <a:cs typeface="Times New Roman"/>
              </a:rPr>
              <a:t>: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Think!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267709" y="1136903"/>
            <a:ext cx="6033770" cy="165100"/>
            <a:chOff x="2267709" y="1136903"/>
            <a:chExt cx="6033770" cy="165100"/>
          </a:xfrm>
        </p:grpSpPr>
        <p:sp>
          <p:nvSpPr>
            <p:cNvPr id="7" name="object 7"/>
            <p:cNvSpPr/>
            <p:nvPr/>
          </p:nvSpPr>
          <p:spPr>
            <a:xfrm>
              <a:off x="2267709" y="1136903"/>
              <a:ext cx="6033529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5999" y="1219199"/>
              <a:ext cx="5943600" cy="0"/>
            </a:xfrm>
            <a:custGeom>
              <a:avLst/>
              <a:gdLst/>
              <a:ahLst/>
              <a:cxnLst/>
              <a:rect l="l" t="t" r="r" b="b"/>
              <a:pathLst>
                <a:path w="5943600">
                  <a:moveTo>
                    <a:pt x="0" y="0"/>
                  </a:moveTo>
                  <a:lnTo>
                    <a:pt x="59436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52400" y="152400"/>
            <a:ext cx="1456944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8825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9344" y="609600"/>
            <a:ext cx="731786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Goals of Software</a:t>
            </a:r>
            <a:r>
              <a:rPr spc="-5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792351"/>
            <a:ext cx="7713980" cy="38709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indent="-273685" algn="just">
              <a:lnSpc>
                <a:spcPct val="100000"/>
              </a:lnSpc>
              <a:spcBef>
                <a:spcPts val="105"/>
              </a:spcBef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638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produce software that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absolutely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correct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73685" algn="just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638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produce software with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minimum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 effort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73685" algn="just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638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produce software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lowest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possible</a:t>
            </a:r>
            <a:r>
              <a:rPr sz="20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cost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73685" algn="just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638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produce software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least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possible</a:t>
            </a:r>
            <a:r>
              <a:rPr sz="20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time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73685" algn="just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638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produce software that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easily maintained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modified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73685" algn="just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638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To maximize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profitability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the software production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effort.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  <a:buClr>
                <a:srgbClr val="D16248"/>
              </a:buClr>
              <a:buFont typeface="Arial"/>
              <a:buChar char=""/>
            </a:pPr>
            <a:endParaRPr sz="2500" dirty="0">
              <a:latin typeface="Times New Roman" pitchFamily="18" charset="0"/>
              <a:cs typeface="Times New Roman" pitchFamily="18" charset="0"/>
            </a:endParaRPr>
          </a:p>
          <a:p>
            <a:pPr marL="285750" marR="5080" indent="-273685" algn="just">
              <a:lnSpc>
                <a:spcPct val="801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638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In practice, none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these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ideal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goals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 completely achievable. 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The 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challenge of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engineering is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see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close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we can get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to 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achieving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these</a:t>
            </a:r>
            <a:r>
              <a:rPr sz="20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goals.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spcBef>
                <a:spcPts val="15"/>
              </a:spcBef>
              <a:buClr>
                <a:srgbClr val="D16248"/>
              </a:buClr>
              <a:buFont typeface="Arial"/>
              <a:buChar char=""/>
            </a:pPr>
            <a:endParaRPr sz="2100" dirty="0">
              <a:latin typeface="Times New Roman" pitchFamily="18" charset="0"/>
              <a:cs typeface="Times New Roman" pitchFamily="18" charset="0"/>
            </a:endParaRPr>
          </a:p>
          <a:p>
            <a:pPr marL="285750" indent="-273685" algn="just">
              <a:lnSpc>
                <a:spcPts val="216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638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i="1" dirty="0">
                <a:latin typeface="Times New Roman" pitchFamily="18" charset="0"/>
                <a:cs typeface="Times New Roman" pitchFamily="18" charset="0"/>
              </a:rPr>
              <a:t>art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software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engineering is balancing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these goals for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marL="285750" algn="just">
              <a:lnSpc>
                <a:spcPts val="2160"/>
              </a:lnSpc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particular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project.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11"/>
          <p:cNvSpPr/>
          <p:nvPr/>
        </p:nvSpPr>
        <p:spPr>
          <a:xfrm>
            <a:off x="0" y="495300"/>
            <a:ext cx="1456944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19411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480923"/>
            <a:ext cx="471792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Real-life</a:t>
            </a:r>
            <a:r>
              <a:rPr spc="-35" dirty="0"/>
              <a:t> </a:t>
            </a:r>
            <a:r>
              <a:rPr spc="-5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490" y="1478407"/>
            <a:ext cx="7772910" cy="32721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2115" algn="just">
              <a:lnSpc>
                <a:spcPct val="110000"/>
              </a:lnSpc>
              <a:spcBef>
                <a:spcPts val="100"/>
              </a:spcBef>
              <a:tabLst>
                <a:tab pos="6217285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Inevitably mo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soft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stem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are LA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	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stems. 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 means: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285115" indent="-273050" algn="just">
              <a:lnSpc>
                <a:spcPct val="100000"/>
              </a:lnSpc>
              <a:spcBef>
                <a:spcPts val="290"/>
              </a:spcBef>
              <a:buClr>
                <a:srgbClr val="D16248"/>
              </a:buClr>
              <a:buSzPct val="85416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Many people involved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design, building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testing,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285115" indent="-273050" algn="just">
              <a:lnSpc>
                <a:spcPct val="100000"/>
              </a:lnSpc>
              <a:spcBef>
                <a:spcPts val="285"/>
              </a:spcBef>
              <a:buClr>
                <a:srgbClr val="D16248"/>
              </a:buClr>
              <a:buSzPct val="85416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Team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effort,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individual</a:t>
            </a:r>
            <a:r>
              <a:rPr sz="24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effort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285115" indent="-273050" algn="just">
              <a:lnSpc>
                <a:spcPct val="100000"/>
              </a:lnSpc>
              <a:spcBef>
                <a:spcPts val="290"/>
              </a:spcBef>
              <a:buClr>
                <a:srgbClr val="D16248"/>
              </a:buClr>
              <a:buSzPct val="85416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Many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millions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$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spent on design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implementation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285115" indent="-273050" algn="just">
              <a:lnSpc>
                <a:spcPct val="100000"/>
              </a:lnSpc>
              <a:spcBef>
                <a:spcPts val="290"/>
              </a:spcBef>
              <a:buClr>
                <a:srgbClr val="D16248"/>
              </a:buClr>
              <a:buSzPct val="85416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Millions of lines of source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code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285115" indent="-273050" algn="just">
              <a:lnSpc>
                <a:spcPct val="100000"/>
              </a:lnSpc>
              <a:spcBef>
                <a:spcPts val="290"/>
              </a:spcBef>
              <a:buClr>
                <a:srgbClr val="D16248"/>
              </a:buClr>
              <a:buSzPct val="85416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Lifetime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measured in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years or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decades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285115" indent="-273050" algn="just">
              <a:lnSpc>
                <a:spcPct val="100000"/>
              </a:lnSpc>
              <a:spcBef>
                <a:spcPts val="285"/>
              </a:spcBef>
              <a:buClr>
                <a:srgbClr val="D16248"/>
              </a:buClr>
              <a:buSzPct val="85416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Continuing modification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maintenance</a:t>
            </a:r>
          </a:p>
        </p:txBody>
      </p:sp>
      <p:sp>
        <p:nvSpPr>
          <p:cNvPr id="4" name="object 11"/>
          <p:cNvSpPr/>
          <p:nvPr/>
        </p:nvSpPr>
        <p:spPr>
          <a:xfrm>
            <a:off x="152400" y="152400"/>
            <a:ext cx="1456944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1707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3769" y="462737"/>
            <a:ext cx="3691254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Georgia"/>
                <a:cs typeface="Georgia"/>
              </a:rPr>
              <a:t>Example </a:t>
            </a:r>
            <a:r>
              <a:rPr sz="3000" b="1" dirty="0">
                <a:latin typeface="Georgia"/>
                <a:cs typeface="Georgia"/>
              </a:rPr>
              <a:t>—</a:t>
            </a:r>
            <a:r>
              <a:rPr sz="3000" b="1" spc="-35" dirty="0">
                <a:latin typeface="Georgia"/>
                <a:cs typeface="Georgia"/>
              </a:rPr>
              <a:t> </a:t>
            </a:r>
            <a:r>
              <a:rPr sz="3000" b="1" spc="-10" dirty="0">
                <a:latin typeface="Georgia"/>
                <a:cs typeface="Georgia"/>
              </a:rPr>
              <a:t>Eclipse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491" y="1490599"/>
            <a:ext cx="7283450" cy="40299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Eclipse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popular software development environment for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Java.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</a:pPr>
            <a:endParaRPr sz="2100" dirty="0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lnSpc>
                <a:spcPct val="100000"/>
              </a:lnSpc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Some interesting characteristics of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 recent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release:</a:t>
            </a:r>
          </a:p>
          <a:p>
            <a:pPr marL="285115" indent="-273050" algn="just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Lines of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source code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1,350,000.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85115" indent="-273050" algn="just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Effort(person-years)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400.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85115" indent="-273050" algn="just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Classes 17,456.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85115" indent="-273050" algn="just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Inheritance relations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15,187.</a:t>
            </a:r>
          </a:p>
          <a:p>
            <a:pPr marL="12700" algn="just">
              <a:lnSpc>
                <a:spcPct val="100000"/>
              </a:lnSpc>
              <a:tabLst>
                <a:tab pos="285115" algn="l"/>
              </a:tabLst>
            </a:pPr>
            <a:r>
              <a:rPr sz="1700" spc="-440" dirty="0">
                <a:solidFill>
                  <a:srgbClr val="D16248"/>
                </a:solidFill>
                <a:latin typeface="Times New Roman" pitchFamily="18" charset="0"/>
                <a:cs typeface="Times New Roman" pitchFamily="18" charset="0"/>
              </a:rPr>
              <a:t>	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Methods</a:t>
            </a:r>
            <a:r>
              <a:rPr sz="20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124,359.</a:t>
            </a:r>
          </a:p>
          <a:p>
            <a:pPr marL="285115" indent="-273050" algn="just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instantiations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43,923.</a:t>
            </a:r>
          </a:p>
          <a:p>
            <a:pPr marL="12700" algn="just">
              <a:lnSpc>
                <a:spcPct val="100000"/>
              </a:lnSpc>
              <a:tabLst>
                <a:tab pos="285115" algn="l"/>
              </a:tabLst>
            </a:pPr>
            <a:r>
              <a:rPr sz="1700" spc="-445" dirty="0">
                <a:solidFill>
                  <a:srgbClr val="D16248"/>
                </a:solidFill>
                <a:latin typeface="Times New Roman" pitchFamily="18" charset="0"/>
                <a:cs typeface="Times New Roman" pitchFamily="18" charset="0"/>
              </a:rPr>
              <a:t>	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Fields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48,441.</a:t>
            </a:r>
          </a:p>
          <a:p>
            <a:pPr marL="285115" indent="-273050" algn="just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Call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relations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1,066,838.</a:t>
            </a:r>
          </a:p>
          <a:p>
            <a:pPr marL="285115" indent="-273050" algn="just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Lifetime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bugs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40,000.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85115" indent="-273050" algn="just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Est. Development cost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&gt; $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54,000,000.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11"/>
          <p:cNvSpPr/>
          <p:nvPr/>
        </p:nvSpPr>
        <p:spPr>
          <a:xfrm>
            <a:off x="152400" y="152400"/>
            <a:ext cx="1456944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1973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35874"/>
            <a:ext cx="91440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5675" marR="5080" indent="-2213610">
              <a:lnSpc>
                <a:spcPct val="100000"/>
              </a:lnSpc>
              <a:spcBef>
                <a:spcPts val="100"/>
              </a:spcBef>
            </a:pPr>
            <a:r>
              <a:rPr sz="3300" b="1" spc="-5" dirty="0">
                <a:latin typeface="Georgia"/>
                <a:cs typeface="Georgia"/>
              </a:rPr>
              <a:t>Why </a:t>
            </a:r>
            <a:r>
              <a:rPr sz="3300" b="1" dirty="0">
                <a:latin typeface="Georgia"/>
                <a:cs typeface="Georgia"/>
              </a:rPr>
              <a:t>Is Software</a:t>
            </a:r>
            <a:r>
              <a:rPr sz="3300" b="1" spc="-85" dirty="0">
                <a:latin typeface="Georgia"/>
                <a:cs typeface="Georgia"/>
              </a:rPr>
              <a:t> </a:t>
            </a:r>
            <a:r>
              <a:rPr sz="3300" b="1" spc="-5" dirty="0">
                <a:latin typeface="Georgia"/>
                <a:cs typeface="Georgia"/>
              </a:rPr>
              <a:t>Engineering </a:t>
            </a:r>
            <a:r>
              <a:rPr sz="3300" b="1" dirty="0">
                <a:latin typeface="Georgia"/>
                <a:cs typeface="Georgia"/>
              </a:rPr>
              <a:t>Important</a:t>
            </a:r>
            <a:r>
              <a:rPr lang="en-US" sz="3300" b="1" dirty="0">
                <a:latin typeface="Georgia"/>
                <a:cs typeface="Georgia"/>
              </a:rPr>
              <a:t>?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491" y="1490599"/>
            <a:ext cx="8023859" cy="34785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Cost of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getting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sz="2000" i="1" spc="-5" dirty="0">
                <a:latin typeface="Times New Roman" pitchFamily="18" charset="0"/>
                <a:cs typeface="Times New Roman" pitchFamily="18" charset="0"/>
              </a:rPr>
              <a:t>wrong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often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horrendous.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 dirty="0">
              <a:latin typeface="Times New Roman" pitchFamily="18" charset="0"/>
              <a:cs typeface="Times New Roman" pitchFamily="18" charset="0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Bankruptcy of software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producer.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85115" indent="-273050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Injury or loss of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human life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broken software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can KILL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people.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85115" marR="210820" indent="-273050">
              <a:lnSpc>
                <a:spcPct val="80000"/>
              </a:lnSpc>
              <a:spcBef>
                <a:spcPts val="480"/>
              </a:spcBef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producer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profitability depends on producing software  efficiently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 minimizing maintenance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effort. Software reuse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 an 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economic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necessity.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85115" marR="5080" indent="-273050">
              <a:lnSpc>
                <a:spcPts val="1920"/>
              </a:lnSpc>
              <a:spcBef>
                <a:spcPts val="459"/>
              </a:spcBef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Immense body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old software (legacy code or dusty decks) that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must 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be rebuilt or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redesigned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to be usable on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modern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computer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systems.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85115" marR="691515" indent="-273050">
              <a:lnSpc>
                <a:spcPct val="80000"/>
              </a:lnSpc>
              <a:spcBef>
                <a:spcPts val="500"/>
              </a:spcBef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Very,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very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few contemporary systems work correctly when first 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installed. We need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to do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much</a:t>
            </a:r>
            <a:r>
              <a:rPr sz="20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better.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Over $600,000,000,000 spent each year on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producing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software.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542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0557" y="383540"/>
            <a:ext cx="47942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Georgia"/>
                <a:cs typeface="Georgia"/>
              </a:rPr>
              <a:t>Software Horror</a:t>
            </a:r>
            <a:r>
              <a:rPr sz="3000" b="1" spc="-40" dirty="0">
                <a:latin typeface="Georgia"/>
                <a:cs typeface="Georgia"/>
              </a:rPr>
              <a:t> </a:t>
            </a:r>
            <a:r>
              <a:rPr sz="3000" b="1" spc="-5" dirty="0">
                <a:latin typeface="Georgia"/>
                <a:cs typeface="Georgia"/>
              </a:rPr>
              <a:t>Stories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491" y="1490599"/>
            <a:ext cx="8327390" cy="33185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85115" marR="83185" indent="-273050">
              <a:lnSpc>
                <a:spcPts val="1920"/>
              </a:lnSpc>
              <a:spcBef>
                <a:spcPts val="565"/>
              </a:spcBef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Georgia"/>
                <a:cs typeface="Georgia"/>
              </a:rPr>
              <a:t>Bank </a:t>
            </a:r>
            <a:r>
              <a:rPr sz="2000" spc="-5" dirty="0">
                <a:latin typeface="Georgia"/>
                <a:cs typeface="Georgia"/>
              </a:rPr>
              <a:t>of </a:t>
            </a:r>
            <a:r>
              <a:rPr sz="2000" dirty="0">
                <a:latin typeface="Georgia"/>
                <a:cs typeface="Georgia"/>
              </a:rPr>
              <a:t>America </a:t>
            </a:r>
            <a:r>
              <a:rPr sz="2000" spc="-5" dirty="0">
                <a:latin typeface="Georgia"/>
                <a:cs typeface="Georgia"/>
              </a:rPr>
              <a:t>spent $23,000,000 on </a:t>
            </a:r>
            <a:r>
              <a:rPr sz="2000" dirty="0">
                <a:latin typeface="Georgia"/>
                <a:cs typeface="Georgia"/>
              </a:rPr>
              <a:t>a </a:t>
            </a:r>
            <a:r>
              <a:rPr sz="2000" spc="-5" dirty="0">
                <a:latin typeface="Georgia"/>
                <a:cs typeface="Georgia"/>
              </a:rPr>
              <a:t>5-year project to </a:t>
            </a:r>
            <a:r>
              <a:rPr sz="2000" dirty="0">
                <a:latin typeface="Georgia"/>
                <a:cs typeface="Georgia"/>
              </a:rPr>
              <a:t>develop a  new accounting </a:t>
            </a:r>
            <a:r>
              <a:rPr sz="2000" spc="-5" dirty="0">
                <a:latin typeface="Georgia"/>
                <a:cs typeface="Georgia"/>
              </a:rPr>
              <a:t>system. </a:t>
            </a:r>
            <a:r>
              <a:rPr sz="2000" dirty="0">
                <a:latin typeface="Georgia"/>
                <a:cs typeface="Georgia"/>
              </a:rPr>
              <a:t>Spent </a:t>
            </a:r>
            <a:r>
              <a:rPr sz="2000" spc="-5" dirty="0">
                <a:latin typeface="Georgia"/>
                <a:cs typeface="Georgia"/>
              </a:rPr>
              <a:t>over $60,000,000 trying to make </a:t>
            </a:r>
            <a:r>
              <a:rPr sz="2000" dirty="0">
                <a:latin typeface="Georgia"/>
                <a:cs typeface="Georgia"/>
              </a:rPr>
              <a:t>new  </a:t>
            </a:r>
            <a:r>
              <a:rPr sz="2000" spc="-5" dirty="0">
                <a:latin typeface="Georgia"/>
                <a:cs typeface="Georgia"/>
              </a:rPr>
              <a:t>system work, finally </a:t>
            </a:r>
            <a:r>
              <a:rPr sz="2000" dirty="0">
                <a:latin typeface="Georgia"/>
                <a:cs typeface="Georgia"/>
              </a:rPr>
              <a:t>abandoned it. Loss </a:t>
            </a:r>
            <a:r>
              <a:rPr sz="2000" spc="-5" dirty="0">
                <a:latin typeface="Georgia"/>
                <a:cs typeface="Georgia"/>
              </a:rPr>
              <a:t>of business </a:t>
            </a:r>
            <a:r>
              <a:rPr sz="2000" dirty="0">
                <a:latin typeface="Georgia"/>
                <a:cs typeface="Georgia"/>
              </a:rPr>
              <a:t>estimated in </a:t>
            </a:r>
            <a:r>
              <a:rPr sz="2000" spc="-5" dirty="0">
                <a:latin typeface="Georgia"/>
                <a:cs typeface="Georgia"/>
              </a:rPr>
              <a:t>excess  of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$1,000,000,000.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D16248"/>
              </a:buClr>
              <a:buFont typeface="Arial"/>
              <a:buChar char=""/>
            </a:pPr>
            <a:endParaRPr sz="2100">
              <a:latin typeface="Georgia"/>
              <a:cs typeface="Georgia"/>
            </a:endParaRPr>
          </a:p>
          <a:p>
            <a:pPr marL="285115" indent="-273050">
              <a:lnSpc>
                <a:spcPts val="2160"/>
              </a:lnSpc>
              <a:spcBef>
                <a:spcPts val="5"/>
              </a:spcBef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dirty="0">
                <a:latin typeface="Georgia"/>
                <a:cs typeface="Georgia"/>
              </a:rPr>
              <a:t>B1 </a:t>
            </a:r>
            <a:r>
              <a:rPr sz="2000" spc="-5" dirty="0">
                <a:latin typeface="Georgia"/>
                <a:cs typeface="Georgia"/>
              </a:rPr>
              <a:t>bomber required </a:t>
            </a:r>
            <a:r>
              <a:rPr sz="2000" dirty="0">
                <a:latin typeface="Georgia"/>
                <a:cs typeface="Georgia"/>
              </a:rPr>
              <a:t>an additional </a:t>
            </a:r>
            <a:r>
              <a:rPr sz="2000" spc="-5" dirty="0">
                <a:latin typeface="Georgia"/>
                <a:cs typeface="Georgia"/>
              </a:rPr>
              <a:t>$1,000,000,000 to improve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its</a:t>
            </a:r>
            <a:endParaRPr sz="2000">
              <a:latin typeface="Georgia"/>
              <a:cs typeface="Georgia"/>
            </a:endParaRPr>
          </a:p>
          <a:p>
            <a:pPr marL="285115">
              <a:lnSpc>
                <a:spcPts val="2160"/>
              </a:lnSpc>
            </a:pPr>
            <a:r>
              <a:rPr sz="2000" dirty="0">
                <a:latin typeface="Georgia"/>
                <a:cs typeface="Georgia"/>
              </a:rPr>
              <a:t>air </a:t>
            </a:r>
            <a:r>
              <a:rPr sz="2000" spc="-5" dirty="0">
                <a:latin typeface="Georgia"/>
                <a:cs typeface="Georgia"/>
              </a:rPr>
              <a:t>defense software, but the software still </a:t>
            </a:r>
            <a:r>
              <a:rPr sz="2000" dirty="0">
                <a:latin typeface="Georgia"/>
                <a:cs typeface="Georgia"/>
              </a:rPr>
              <a:t>isn’t </a:t>
            </a:r>
            <a:r>
              <a:rPr sz="2000" spc="-5" dirty="0">
                <a:latin typeface="Georgia"/>
                <a:cs typeface="Georgia"/>
              </a:rPr>
              <a:t>working to</a:t>
            </a:r>
            <a:r>
              <a:rPr sz="2000" spc="4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specification.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Georgia"/>
                <a:cs typeface="Georgia"/>
              </a:rPr>
              <a:t>Ariane 5, </a:t>
            </a:r>
            <a:r>
              <a:rPr sz="2000" spc="-5" dirty="0">
                <a:latin typeface="Georgia"/>
                <a:cs typeface="Georgia"/>
              </a:rPr>
              <a:t>flight 501.</a:t>
            </a:r>
            <a:endParaRPr sz="2000">
              <a:latin typeface="Georgia"/>
              <a:cs typeface="Georgia"/>
            </a:endParaRPr>
          </a:p>
          <a:p>
            <a:pPr marL="560705" marR="71120" lvl="1" indent="-274320">
              <a:lnSpc>
                <a:spcPts val="1920"/>
              </a:lnSpc>
              <a:spcBef>
                <a:spcPts val="465"/>
              </a:spcBef>
              <a:buClr>
                <a:srgbClr val="CCB400"/>
              </a:buClr>
              <a:buSzPct val="70000"/>
              <a:buFont typeface="Wingdings"/>
              <a:buChar char=""/>
              <a:tabLst>
                <a:tab pos="561340" algn="l"/>
              </a:tabLst>
            </a:pPr>
            <a:r>
              <a:rPr sz="2000" spc="-5" dirty="0">
                <a:solidFill>
                  <a:srgbClr val="636B85"/>
                </a:solidFill>
                <a:latin typeface="Georgia"/>
                <a:cs typeface="Georgia"/>
              </a:rPr>
              <a:t>The loss of </a:t>
            </a:r>
            <a:r>
              <a:rPr sz="2000" dirty="0">
                <a:solidFill>
                  <a:srgbClr val="636B85"/>
                </a:solidFill>
                <a:latin typeface="Georgia"/>
                <a:cs typeface="Georgia"/>
              </a:rPr>
              <a:t>a </a:t>
            </a:r>
            <a:r>
              <a:rPr sz="2000" spc="-5" dirty="0">
                <a:solidFill>
                  <a:srgbClr val="636B85"/>
                </a:solidFill>
                <a:latin typeface="Georgia"/>
                <a:cs typeface="Georgia"/>
              </a:rPr>
              <a:t>$500,000,000 spacecraft was </a:t>
            </a:r>
            <a:r>
              <a:rPr sz="2000" dirty="0">
                <a:solidFill>
                  <a:srgbClr val="636B85"/>
                </a:solidFill>
                <a:latin typeface="Georgia"/>
                <a:cs typeface="Georgia"/>
              </a:rPr>
              <a:t>ultimately attributed </a:t>
            </a:r>
            <a:r>
              <a:rPr sz="2000" spc="-5" dirty="0">
                <a:solidFill>
                  <a:srgbClr val="636B85"/>
                </a:solidFill>
                <a:latin typeface="Georgia"/>
                <a:cs typeface="Georgia"/>
              </a:rPr>
              <a:t>to  errors </a:t>
            </a:r>
            <a:r>
              <a:rPr sz="2000" dirty="0">
                <a:solidFill>
                  <a:srgbClr val="636B85"/>
                </a:solidFill>
                <a:latin typeface="Georgia"/>
                <a:cs typeface="Georgia"/>
              </a:rPr>
              <a:t>in </a:t>
            </a:r>
            <a:r>
              <a:rPr sz="2000" spc="-5" dirty="0">
                <a:solidFill>
                  <a:srgbClr val="636B85"/>
                </a:solidFill>
                <a:latin typeface="Georgia"/>
                <a:cs typeface="Georgia"/>
              </a:rPr>
              <a:t>requirements, </a:t>
            </a:r>
            <a:r>
              <a:rPr sz="2000" dirty="0">
                <a:solidFill>
                  <a:srgbClr val="636B85"/>
                </a:solidFill>
                <a:latin typeface="Georgia"/>
                <a:cs typeface="Georgia"/>
              </a:rPr>
              <a:t>specifications and inadequate </a:t>
            </a:r>
            <a:r>
              <a:rPr sz="2000" spc="-5" dirty="0">
                <a:solidFill>
                  <a:srgbClr val="636B85"/>
                </a:solidFill>
                <a:latin typeface="Georgia"/>
                <a:cs typeface="Georgia"/>
              </a:rPr>
              <a:t>software </a:t>
            </a:r>
            <a:r>
              <a:rPr sz="2000" dirty="0">
                <a:solidFill>
                  <a:srgbClr val="636B85"/>
                </a:solidFill>
                <a:latin typeface="Georgia"/>
                <a:cs typeface="Georgia"/>
              </a:rPr>
              <a:t>reuse  </a:t>
            </a:r>
            <a:r>
              <a:rPr sz="2000" spc="-5" dirty="0">
                <a:solidFill>
                  <a:srgbClr val="636B85"/>
                </a:solidFill>
                <a:latin typeface="Georgia"/>
                <a:cs typeface="Georgia"/>
              </a:rPr>
              <a:t>practices.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11"/>
          <p:cNvSpPr/>
          <p:nvPr/>
        </p:nvSpPr>
        <p:spPr>
          <a:xfrm>
            <a:off x="152400" y="152400"/>
            <a:ext cx="1456944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9475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1671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9550" y="95503"/>
            <a:ext cx="6445250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0" marR="5080" indent="-38735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Georgia"/>
                <a:cs typeface="Georgia"/>
              </a:rPr>
              <a:t>Need </a:t>
            </a:r>
            <a:r>
              <a:rPr sz="3200" b="1" dirty="0">
                <a:latin typeface="Georgia"/>
                <a:cs typeface="Georgia"/>
              </a:rPr>
              <a:t>Different </a:t>
            </a:r>
            <a:r>
              <a:rPr sz="3200" b="1" spc="-5" dirty="0">
                <a:latin typeface="Georgia"/>
                <a:cs typeface="Georgia"/>
              </a:rPr>
              <a:t>Approaches</a:t>
            </a:r>
            <a:r>
              <a:rPr sz="3200" b="1" spc="-95" dirty="0">
                <a:latin typeface="Georgia"/>
                <a:cs typeface="Georgia"/>
              </a:rPr>
              <a:t> </a:t>
            </a:r>
            <a:r>
              <a:rPr sz="3200" b="1" spc="-5" dirty="0">
                <a:latin typeface="Georgia"/>
                <a:cs typeface="Georgia"/>
              </a:rPr>
              <a:t>for  </a:t>
            </a:r>
            <a:r>
              <a:rPr sz="3200" b="1" dirty="0">
                <a:latin typeface="Georgia"/>
                <a:cs typeface="Georgia"/>
              </a:rPr>
              <a:t>Developing Large</a:t>
            </a:r>
            <a:r>
              <a:rPr sz="3200" b="1" spc="-50" dirty="0">
                <a:latin typeface="Georgia"/>
                <a:cs typeface="Georgia"/>
              </a:rPr>
              <a:t> </a:t>
            </a:r>
            <a:r>
              <a:rPr sz="3200" b="1" dirty="0">
                <a:latin typeface="Georgia"/>
                <a:cs typeface="Georgia"/>
              </a:rPr>
              <a:t>Software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491" y="1478407"/>
            <a:ext cx="8214995" cy="353758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85115" marR="1000125" indent="-273050">
              <a:lnSpc>
                <a:spcPts val="2300"/>
              </a:lnSpc>
              <a:spcBef>
                <a:spcPts val="660"/>
              </a:spcBef>
              <a:buClr>
                <a:srgbClr val="D16248"/>
              </a:buClr>
              <a:buSzPct val="85416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Georgia"/>
                <a:cs typeface="Georgia"/>
              </a:rPr>
              <a:t>Need formal </a:t>
            </a:r>
            <a:r>
              <a:rPr sz="2400" b="1" spc="-5" dirty="0">
                <a:latin typeface="Georgia"/>
                <a:cs typeface="Georgia"/>
              </a:rPr>
              <a:t>management </a:t>
            </a:r>
            <a:r>
              <a:rPr sz="2400" spc="-5" dirty="0">
                <a:latin typeface="Georgia"/>
                <a:cs typeface="Georgia"/>
              </a:rPr>
              <a:t>of software production  process.</a:t>
            </a:r>
            <a:endParaRPr sz="2400">
              <a:latin typeface="Georgia"/>
              <a:cs typeface="Georgia"/>
            </a:endParaRPr>
          </a:p>
          <a:p>
            <a:pPr marL="285115" marR="5080" indent="-273050">
              <a:lnSpc>
                <a:spcPts val="2310"/>
              </a:lnSpc>
              <a:spcBef>
                <a:spcPts val="575"/>
              </a:spcBef>
              <a:buClr>
                <a:srgbClr val="D16248"/>
              </a:buClr>
              <a:buSzPct val="85416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Georgia"/>
                <a:cs typeface="Georgia"/>
              </a:rPr>
              <a:t>Formal </a:t>
            </a:r>
            <a:r>
              <a:rPr sz="2400" dirty="0">
                <a:latin typeface="Georgia"/>
                <a:cs typeface="Georgia"/>
              </a:rPr>
              <a:t>&amp; </a:t>
            </a:r>
            <a:r>
              <a:rPr sz="2400" spc="-5" dirty="0">
                <a:latin typeface="Georgia"/>
                <a:cs typeface="Georgia"/>
              </a:rPr>
              <a:t>detailed statement of </a:t>
            </a:r>
            <a:r>
              <a:rPr sz="2400" dirty="0">
                <a:latin typeface="Georgia"/>
                <a:cs typeface="Georgia"/>
              </a:rPr>
              <a:t>requirements, </a:t>
            </a:r>
            <a:r>
              <a:rPr sz="2400" spc="-5" dirty="0">
                <a:latin typeface="Georgia"/>
                <a:cs typeface="Georgia"/>
              </a:rPr>
              <a:t>specification 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design.</a:t>
            </a:r>
            <a:endParaRPr sz="24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spcBef>
                <a:spcPts val="15"/>
              </a:spcBef>
              <a:buClr>
                <a:srgbClr val="D16248"/>
              </a:buClr>
              <a:buSzPct val="85416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Georgia"/>
                <a:cs typeface="Georgia"/>
              </a:rPr>
              <a:t>Much </a:t>
            </a:r>
            <a:r>
              <a:rPr sz="2400" dirty="0">
                <a:latin typeface="Georgia"/>
                <a:cs typeface="Georgia"/>
              </a:rPr>
              <a:t>more attention </a:t>
            </a:r>
            <a:r>
              <a:rPr sz="2400" spc="-5" dirty="0">
                <a:latin typeface="Georgia"/>
                <a:cs typeface="Georgia"/>
              </a:rPr>
              <a:t>to </a:t>
            </a:r>
            <a:r>
              <a:rPr sz="2400" dirty="0">
                <a:latin typeface="Georgia"/>
                <a:cs typeface="Georgia"/>
              </a:rPr>
              <a:t>modularity and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interfaces.</a:t>
            </a:r>
            <a:endParaRPr sz="24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416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400" i="1" spc="-5" dirty="0">
                <a:latin typeface="Georgia"/>
                <a:cs typeface="Georgia"/>
              </a:rPr>
              <a:t>Must </a:t>
            </a:r>
            <a:r>
              <a:rPr sz="2400" i="1" dirty="0">
                <a:latin typeface="Georgia"/>
                <a:cs typeface="Georgia"/>
              </a:rPr>
              <a:t>be </a:t>
            </a:r>
            <a:r>
              <a:rPr sz="2400" i="1" spc="-5" dirty="0">
                <a:latin typeface="Georgia"/>
                <a:cs typeface="Georgia"/>
              </a:rPr>
              <a:t>separable </a:t>
            </a:r>
            <a:r>
              <a:rPr sz="2400" dirty="0">
                <a:latin typeface="Georgia"/>
                <a:cs typeface="Georgia"/>
              </a:rPr>
              <a:t>into manageable</a:t>
            </a:r>
            <a:r>
              <a:rPr sz="2400" spc="-5" dirty="0">
                <a:latin typeface="Georgia"/>
                <a:cs typeface="Georgia"/>
              </a:rPr>
              <a:t> pieces.</a:t>
            </a:r>
            <a:endParaRPr sz="24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416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Georgia"/>
                <a:cs typeface="Georgia"/>
              </a:rPr>
              <a:t>Need </a:t>
            </a:r>
            <a:r>
              <a:rPr sz="2400" dirty="0">
                <a:latin typeface="Georgia"/>
                <a:cs typeface="Georgia"/>
              </a:rPr>
              <a:t>version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control.</a:t>
            </a:r>
            <a:endParaRPr sz="24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416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Georgia"/>
                <a:cs typeface="Georgia"/>
              </a:rPr>
              <a:t>More emphasis of rigorous </a:t>
            </a:r>
            <a:r>
              <a:rPr sz="2400" dirty="0">
                <a:latin typeface="Georgia"/>
                <a:cs typeface="Georgia"/>
              </a:rPr>
              <a:t>and </a:t>
            </a:r>
            <a:r>
              <a:rPr sz="2400" spc="-5" dirty="0">
                <a:latin typeface="Georgia"/>
                <a:cs typeface="Georgia"/>
              </a:rPr>
              <a:t>thorough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testing.</a:t>
            </a:r>
            <a:endParaRPr sz="24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416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Georgia"/>
                <a:cs typeface="Georgia"/>
              </a:rPr>
              <a:t>Need to plan for long term maintenance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modification.</a:t>
            </a:r>
            <a:endParaRPr sz="24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416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Georgia"/>
                <a:cs typeface="Georgia"/>
              </a:rPr>
              <a:t>Need </a:t>
            </a:r>
            <a:r>
              <a:rPr sz="2400" dirty="0">
                <a:latin typeface="Georgia"/>
                <a:cs typeface="Georgia"/>
              </a:rPr>
              <a:t>much more </a:t>
            </a:r>
            <a:r>
              <a:rPr sz="2400" spc="-5" dirty="0">
                <a:latin typeface="Georgia"/>
                <a:cs typeface="Georgia"/>
              </a:rPr>
              <a:t>documentation, </a:t>
            </a:r>
            <a:r>
              <a:rPr sz="2400" dirty="0">
                <a:latin typeface="Georgia"/>
                <a:cs typeface="Georgia"/>
              </a:rPr>
              <a:t>internal and</a:t>
            </a:r>
            <a:r>
              <a:rPr sz="2400" spc="-7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external.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11"/>
          <p:cNvSpPr/>
          <p:nvPr/>
        </p:nvSpPr>
        <p:spPr>
          <a:xfrm>
            <a:off x="0" y="381000"/>
            <a:ext cx="1456944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380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2250" y="234188"/>
            <a:ext cx="37211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Georgia"/>
                <a:cs typeface="Georgia"/>
              </a:rPr>
              <a:t>What Is Software</a:t>
            </a:r>
            <a:r>
              <a:rPr sz="3000" b="1" spc="-105" dirty="0">
                <a:latin typeface="Georgia"/>
                <a:cs typeface="Georgia"/>
              </a:rPr>
              <a:t> </a:t>
            </a:r>
            <a:r>
              <a:rPr sz="3000" b="1" dirty="0">
                <a:latin typeface="Georgia"/>
                <a:cs typeface="Georgia"/>
              </a:rPr>
              <a:t>?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491" y="1463841"/>
            <a:ext cx="5901690" cy="30321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75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5750" algn="l"/>
              </a:tabLst>
            </a:pPr>
            <a:r>
              <a:rPr sz="2700" spc="-5" dirty="0">
                <a:latin typeface="Times New Roman" pitchFamily="18" charset="0"/>
                <a:cs typeface="Times New Roman" pitchFamily="18" charset="0"/>
              </a:rPr>
              <a:t>Programs</a:t>
            </a:r>
            <a:endParaRPr sz="2700" dirty="0">
              <a:latin typeface="Times New Roman" pitchFamily="18" charset="0"/>
              <a:cs typeface="Times New Roman" pitchFamily="18" charset="0"/>
            </a:endParaRPr>
          </a:p>
          <a:p>
            <a:pPr marL="561340" lvl="1" indent="-274320">
              <a:lnSpc>
                <a:spcPct val="100000"/>
              </a:lnSpc>
              <a:spcBef>
                <a:spcPts val="550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61340" algn="l"/>
              </a:tabLst>
            </a:pP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 code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  <a:p>
            <a:pPr marL="561340" lvl="1" indent="-274320">
              <a:lnSpc>
                <a:spcPct val="100000"/>
              </a:lnSpc>
              <a:spcBef>
                <a:spcPts val="530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61340" algn="l"/>
              </a:tabLst>
            </a:pP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200" spc="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structures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  <a:p>
            <a:pPr marL="285115" indent="-273050">
              <a:lnSpc>
                <a:spcPct val="100000"/>
              </a:lnSpc>
              <a:spcBef>
                <a:spcPts val="630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5750" algn="l"/>
              </a:tabLst>
            </a:pPr>
            <a:r>
              <a:rPr sz="2700" spc="-5" dirty="0">
                <a:latin typeface="Times New Roman" pitchFamily="18" charset="0"/>
                <a:cs typeface="Times New Roman" pitchFamily="18" charset="0"/>
              </a:rPr>
              <a:t>Documents</a:t>
            </a:r>
            <a:endParaRPr sz="2700" dirty="0">
              <a:latin typeface="Times New Roman" pitchFamily="18" charset="0"/>
              <a:cs typeface="Times New Roman" pitchFamily="18" charset="0"/>
            </a:endParaRPr>
          </a:p>
          <a:p>
            <a:pPr marL="561340" lvl="1" indent="-274320">
              <a:lnSpc>
                <a:spcPct val="100000"/>
              </a:lnSpc>
              <a:spcBef>
                <a:spcPts val="545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61340" algn="l"/>
              </a:tabLst>
            </a:pP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Requirements and specification</a:t>
            </a:r>
            <a:r>
              <a:rPr sz="2200" spc="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documents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  <a:p>
            <a:pPr marL="561340" lvl="1" indent="-274320">
              <a:lnSpc>
                <a:spcPct val="100000"/>
              </a:lnSpc>
              <a:spcBef>
                <a:spcPts val="530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61340" algn="l"/>
              </a:tabLst>
            </a:pP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r>
              <a:rPr sz="2200" spc="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documents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  <a:p>
            <a:pPr marL="561340" lvl="1" indent="-274320">
              <a:lnSpc>
                <a:spcPct val="100000"/>
              </a:lnSpc>
              <a:spcBef>
                <a:spcPts val="530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61340" algn="l"/>
              </a:tabLst>
            </a:pP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Test suites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  <a:r>
              <a:rPr sz="2200" spc="5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plans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11"/>
          <p:cNvSpPr/>
          <p:nvPr/>
        </p:nvSpPr>
        <p:spPr>
          <a:xfrm>
            <a:off x="152400" y="152400"/>
            <a:ext cx="1456944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11455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1" y="110744"/>
            <a:ext cx="7095616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31165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Georgia"/>
                <a:cs typeface="Georgia"/>
              </a:rPr>
              <a:t>Why </a:t>
            </a:r>
            <a:r>
              <a:rPr sz="3600" b="1" dirty="0">
                <a:latin typeface="Georgia"/>
                <a:cs typeface="Georgia"/>
              </a:rPr>
              <a:t>Is Software  Development</a:t>
            </a:r>
            <a:r>
              <a:rPr sz="3600" b="1" spc="-100" dirty="0">
                <a:latin typeface="Georgia"/>
                <a:cs typeface="Georgia"/>
              </a:rPr>
              <a:t> </a:t>
            </a:r>
            <a:r>
              <a:rPr sz="3600" b="1" spc="-5" dirty="0">
                <a:latin typeface="Georgia"/>
                <a:cs typeface="Georgia"/>
              </a:rPr>
              <a:t>Hard?</a:t>
            </a:r>
            <a:endParaRPr sz="36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491" y="1490599"/>
            <a:ext cx="8239125" cy="3318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Georgia"/>
                <a:cs typeface="Georgia"/>
              </a:rPr>
              <a:t>Changing </a:t>
            </a:r>
            <a:r>
              <a:rPr sz="2000" spc="-5" dirty="0">
                <a:latin typeface="Georgia"/>
                <a:cs typeface="Georgia"/>
              </a:rPr>
              <a:t>requirements </a:t>
            </a:r>
            <a:r>
              <a:rPr sz="2000" dirty="0">
                <a:latin typeface="Georgia"/>
                <a:cs typeface="Georgia"/>
              </a:rPr>
              <a:t>and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specifications</a:t>
            </a:r>
            <a:endParaRPr sz="20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Georgia"/>
                <a:cs typeface="Georgia"/>
              </a:rPr>
              <a:t>Inability </a:t>
            </a:r>
            <a:r>
              <a:rPr sz="2000" spc="-5" dirty="0">
                <a:latin typeface="Georgia"/>
                <a:cs typeface="Georgia"/>
              </a:rPr>
              <a:t>to develop complete </a:t>
            </a:r>
            <a:r>
              <a:rPr sz="2000" dirty="0">
                <a:latin typeface="Georgia"/>
                <a:cs typeface="Georgia"/>
              </a:rPr>
              <a:t>and </a:t>
            </a:r>
            <a:r>
              <a:rPr sz="2000" spc="-5" dirty="0">
                <a:latin typeface="Georgia"/>
                <a:cs typeface="Georgia"/>
              </a:rPr>
              <a:t>correct</a:t>
            </a:r>
            <a:r>
              <a:rPr sz="2000" spc="-7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requirements</a:t>
            </a:r>
            <a:endParaRPr sz="20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Georgia"/>
                <a:cs typeface="Georgia"/>
              </a:rPr>
              <a:t>Programmer variability and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unpredictability</a:t>
            </a:r>
            <a:endParaRPr sz="20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Georgia"/>
                <a:cs typeface="Georgia"/>
              </a:rPr>
              <a:t>Communication and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coordination</a:t>
            </a:r>
            <a:endParaRPr sz="20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Georgia"/>
                <a:cs typeface="Georgia"/>
              </a:rPr>
              <a:t>Imprecise and </a:t>
            </a:r>
            <a:r>
              <a:rPr sz="2000" spc="-5" dirty="0">
                <a:latin typeface="Georgia"/>
                <a:cs typeface="Georgia"/>
              </a:rPr>
              <a:t>incomplete requirements </a:t>
            </a:r>
            <a:r>
              <a:rPr sz="2000" dirty="0">
                <a:latin typeface="Georgia"/>
                <a:cs typeface="Georgia"/>
              </a:rPr>
              <a:t>and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specifications</a:t>
            </a:r>
            <a:endParaRPr sz="20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Georgia"/>
                <a:cs typeface="Georgia"/>
              </a:rPr>
              <a:t>Inadequate </a:t>
            </a:r>
            <a:r>
              <a:rPr sz="2000" spc="-5" dirty="0">
                <a:latin typeface="Georgia"/>
                <a:cs typeface="Georgia"/>
              </a:rPr>
              <a:t>software development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tools</a:t>
            </a:r>
            <a:endParaRPr sz="20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Georgia"/>
                <a:cs typeface="Georgia"/>
              </a:rPr>
              <a:t>Inability </a:t>
            </a:r>
            <a:r>
              <a:rPr sz="2000" spc="-5" dirty="0">
                <a:latin typeface="Georgia"/>
                <a:cs typeface="Georgia"/>
              </a:rPr>
              <a:t>to </a:t>
            </a:r>
            <a:r>
              <a:rPr sz="2000" dirty="0">
                <a:latin typeface="Georgia"/>
                <a:cs typeface="Georgia"/>
              </a:rPr>
              <a:t>accurately estimate </a:t>
            </a:r>
            <a:r>
              <a:rPr sz="2000" spc="-5" dirty="0">
                <a:latin typeface="Georgia"/>
                <a:cs typeface="Georgia"/>
              </a:rPr>
              <a:t>effort or </a:t>
            </a:r>
            <a:r>
              <a:rPr sz="2000" dirty="0">
                <a:latin typeface="Georgia"/>
                <a:cs typeface="Georgia"/>
              </a:rPr>
              <a:t>time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required</a:t>
            </a:r>
            <a:endParaRPr sz="2000">
              <a:latin typeface="Georgia"/>
              <a:cs typeface="Georgia"/>
            </a:endParaRPr>
          </a:p>
          <a:p>
            <a:pPr marL="285115" indent="-273050">
              <a:lnSpc>
                <a:spcPts val="2160"/>
              </a:lnSpc>
              <a:spcBef>
                <a:spcPts val="5"/>
              </a:spcBef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spc="-5" dirty="0">
                <a:latin typeface="Georgia"/>
                <a:cs typeface="Georgia"/>
              </a:rPr>
              <a:t>Overwhelming complexity </a:t>
            </a:r>
            <a:r>
              <a:rPr sz="2000" dirty="0">
                <a:latin typeface="Georgia"/>
                <a:cs typeface="Georgia"/>
              </a:rPr>
              <a:t>of </a:t>
            </a:r>
            <a:r>
              <a:rPr sz="2000" spc="-5" dirty="0">
                <a:latin typeface="Georgia"/>
                <a:cs typeface="Georgia"/>
              </a:rPr>
              <a:t>large systems, </a:t>
            </a:r>
            <a:r>
              <a:rPr sz="2000" dirty="0">
                <a:latin typeface="Georgia"/>
                <a:cs typeface="Georgia"/>
              </a:rPr>
              <a:t>more </a:t>
            </a:r>
            <a:r>
              <a:rPr sz="2000" spc="-5" dirty="0">
                <a:latin typeface="Georgia"/>
                <a:cs typeface="Georgia"/>
              </a:rPr>
              <a:t>than linear growth </a:t>
            </a:r>
            <a:r>
              <a:rPr sz="2000" dirty="0">
                <a:latin typeface="Georgia"/>
                <a:cs typeface="Georgia"/>
              </a:rPr>
              <a:t>in</a:t>
            </a:r>
            <a:endParaRPr sz="2000">
              <a:latin typeface="Georgia"/>
              <a:cs typeface="Georgia"/>
            </a:endParaRPr>
          </a:p>
          <a:p>
            <a:pPr marL="285115">
              <a:lnSpc>
                <a:spcPts val="2160"/>
              </a:lnSpc>
            </a:pPr>
            <a:r>
              <a:rPr sz="2000" spc="-5" dirty="0">
                <a:latin typeface="Georgia"/>
                <a:cs typeface="Georgia"/>
              </a:rPr>
              <a:t>complexity with size of </a:t>
            </a:r>
            <a:r>
              <a:rPr sz="2000" dirty="0">
                <a:latin typeface="Georgia"/>
                <a:cs typeface="Georgia"/>
              </a:rPr>
              <a:t>the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system</a:t>
            </a:r>
            <a:endParaRPr sz="20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Georgia"/>
                <a:cs typeface="Georgia"/>
              </a:rPr>
              <a:t>Poor </a:t>
            </a:r>
            <a:r>
              <a:rPr sz="2000" spc="-5" dirty="0">
                <a:latin typeface="Georgia"/>
                <a:cs typeface="Georgia"/>
              </a:rPr>
              <a:t>software development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processes</a:t>
            </a:r>
            <a:endParaRPr sz="20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Georgia"/>
                <a:cs typeface="Georgia"/>
              </a:rPr>
              <a:t>Lack </a:t>
            </a:r>
            <a:r>
              <a:rPr sz="2000" spc="-5" dirty="0">
                <a:latin typeface="Georgia"/>
                <a:cs typeface="Georgia"/>
              </a:rPr>
              <a:t>of </a:t>
            </a:r>
            <a:r>
              <a:rPr sz="2000" dirty="0">
                <a:latin typeface="Georgia"/>
                <a:cs typeface="Georgia"/>
              </a:rPr>
              <a:t>attention </a:t>
            </a:r>
            <a:r>
              <a:rPr sz="2000" spc="-5" dirty="0">
                <a:latin typeface="Georgia"/>
                <a:cs typeface="Georgia"/>
              </a:rPr>
              <a:t>to </a:t>
            </a:r>
            <a:r>
              <a:rPr sz="2000" dirty="0">
                <a:latin typeface="Georgia"/>
                <a:cs typeface="Georgia"/>
              </a:rPr>
              <a:t>issues </a:t>
            </a:r>
            <a:r>
              <a:rPr sz="2000" spc="-5" dirty="0">
                <a:latin typeface="Georgia"/>
                <a:cs typeface="Georgia"/>
              </a:rPr>
              <a:t>of software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architecture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11"/>
          <p:cNvSpPr/>
          <p:nvPr/>
        </p:nvSpPr>
        <p:spPr>
          <a:xfrm>
            <a:off x="152400" y="152400"/>
            <a:ext cx="1456944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774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856359"/>
            <a:ext cx="7701915" cy="2472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21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584835" algn="l"/>
              </a:tabLst>
            </a:pPr>
            <a:r>
              <a:rPr sz="48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References:</a:t>
            </a:r>
            <a:endParaRPr sz="4800">
              <a:latin typeface="Times New Roman"/>
              <a:cs typeface="Times New Roman"/>
            </a:endParaRPr>
          </a:p>
          <a:p>
            <a:pPr marL="779780" lvl="1" indent="-356235">
              <a:lnSpc>
                <a:spcPct val="100000"/>
              </a:lnSpc>
              <a:spcBef>
                <a:spcPts val="65"/>
              </a:spcBef>
              <a:buAutoNum type="arabicPeriod"/>
              <a:tabLst>
                <a:tab pos="780415" algn="l"/>
              </a:tabLst>
            </a:pPr>
            <a:r>
              <a:rPr sz="2800" b="1" spc="-15" dirty="0">
                <a:solidFill>
                  <a:srgbClr val="2E2B1F"/>
                </a:solidFill>
                <a:latin typeface="Times New Roman"/>
                <a:cs typeface="Times New Roman"/>
              </a:rPr>
              <a:t>Software </a:t>
            </a:r>
            <a:r>
              <a:rPr sz="2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Engineering by </a:t>
            </a:r>
            <a:r>
              <a:rPr sz="2800" b="1" dirty="0">
                <a:solidFill>
                  <a:srgbClr val="2E2B1F"/>
                </a:solidFill>
                <a:latin typeface="Times New Roman"/>
                <a:cs typeface="Times New Roman"/>
              </a:rPr>
              <a:t>Ian</a:t>
            </a:r>
            <a:r>
              <a:rPr sz="2800" b="1" spc="6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Sommerville,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800"/>
              </a:spcBef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9th edition, </a:t>
            </a:r>
            <a:r>
              <a:rPr sz="2000" spc="-20" dirty="0">
                <a:solidFill>
                  <a:srgbClr val="2E2B1F"/>
                </a:solidFill>
                <a:latin typeface="Times New Roman"/>
                <a:cs typeface="Times New Roman"/>
              </a:rPr>
              <a:t>Addison-Wesley,</a:t>
            </a:r>
            <a:r>
              <a:rPr sz="2000" spc="-19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Times New Roman"/>
                <a:cs typeface="Times New Roman"/>
              </a:rPr>
              <a:t>2011</a:t>
            </a:r>
            <a:endParaRPr sz="2000">
              <a:latin typeface="Times New Roman"/>
              <a:cs typeface="Times New Roman"/>
            </a:endParaRPr>
          </a:p>
          <a:p>
            <a:pPr marL="424180" marR="5080" lvl="1">
              <a:lnSpc>
                <a:spcPct val="100000"/>
              </a:lnSpc>
              <a:spcBef>
                <a:spcPts val="160"/>
              </a:spcBef>
              <a:buAutoNum type="arabicPeriod" startAt="2"/>
              <a:tabLst>
                <a:tab pos="779780" algn="l"/>
              </a:tabLst>
            </a:pPr>
            <a:r>
              <a:rPr sz="28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Software </a:t>
            </a:r>
            <a:r>
              <a:rPr sz="2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Engineering A </a:t>
            </a:r>
            <a:r>
              <a:rPr sz="28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practitioner’s  Approach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by Roger S. Pressman, 7th edition, McGraw Hill,</a:t>
            </a:r>
            <a:r>
              <a:rPr sz="2000" spc="-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Times New Roman"/>
                <a:cs typeface="Times New Roman"/>
              </a:rPr>
              <a:t>2010.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" y="0"/>
            <a:ext cx="19431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24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81668"/>
            <a:ext cx="83819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27575" algn="l"/>
                <a:tab pos="5287010" algn="l"/>
              </a:tabLst>
            </a:pPr>
            <a:r>
              <a:rPr spc="-105" dirty="0"/>
              <a:t>Characteristics/Nature	</a:t>
            </a:r>
            <a:r>
              <a:rPr spc="-50" dirty="0"/>
              <a:t>of	</a:t>
            </a:r>
            <a:r>
              <a:rPr spc="-100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851101"/>
            <a:ext cx="5880735" cy="339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415" indent="-27305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SzPct val="95833"/>
              <a:buFont typeface="Wingdings"/>
              <a:buChar char=""/>
              <a:tabLst>
                <a:tab pos="400050" algn="l"/>
                <a:tab pos="1816735" algn="l"/>
                <a:tab pos="2275840" algn="l"/>
                <a:tab pos="3835400" algn="l"/>
                <a:tab pos="4373245" algn="l"/>
              </a:tabLst>
            </a:pP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Sof</a:t>
            </a:r>
            <a:r>
              <a:rPr sz="2400" b="1" spc="10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2400" b="1" spc="-20" dirty="0">
                <a:solidFill>
                  <a:srgbClr val="2E2B1F"/>
                </a:solidFill>
                <a:latin typeface="Times New Roman"/>
                <a:cs typeface="Times New Roman"/>
              </a:rPr>
              <a:t>w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24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e	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s	develop</a:t>
            </a:r>
            <a:r>
              <a:rPr sz="2400" b="1" spc="-15" dirty="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d	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o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r	enginee</a:t>
            </a:r>
            <a:r>
              <a:rPr sz="24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ed,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manufactured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in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classical</a:t>
            </a:r>
            <a:r>
              <a:rPr sz="2400" b="1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sense.</a:t>
            </a:r>
            <a:endParaRPr sz="2400" dirty="0">
              <a:latin typeface="Times New Roman"/>
              <a:cs typeface="Times New Roman"/>
            </a:endParaRPr>
          </a:p>
          <a:p>
            <a:pPr marL="343535" marR="476250" indent="-343535" algn="r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Wingdings"/>
              <a:buChar char=""/>
              <a:tabLst>
                <a:tab pos="343535" algn="l"/>
              </a:tabLst>
            </a:pP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Software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is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intangible(unable to</a:t>
            </a:r>
            <a:r>
              <a:rPr sz="2400" b="1" spc="-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touch)</a:t>
            </a:r>
            <a:endParaRPr sz="2400" dirty="0">
              <a:latin typeface="Times New Roman"/>
              <a:cs typeface="Times New Roman"/>
            </a:endParaRPr>
          </a:p>
          <a:p>
            <a:pPr marL="228600" marR="490855" lvl="1" indent="-228600" algn="r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228600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Hard to understand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development</a:t>
            </a:r>
            <a:r>
              <a:rPr sz="2400" spc="-9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effort</a:t>
            </a:r>
            <a:endParaRPr sz="24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Wingdings"/>
              <a:buChar char=""/>
              <a:tabLst>
                <a:tab pos="356235" algn="l"/>
              </a:tabLst>
            </a:pP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Software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is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easy to</a:t>
            </a:r>
            <a:r>
              <a:rPr sz="2400" b="1" spc="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2E2B1F"/>
                </a:solidFill>
                <a:latin typeface="Times New Roman"/>
                <a:cs typeface="Times New Roman"/>
              </a:rPr>
              <a:t>reproduce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65341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Cost is in its</a:t>
            </a:r>
            <a:r>
              <a:rPr sz="2400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2E2B1F"/>
                </a:solidFill>
                <a:latin typeface="Times New Roman"/>
                <a:cs typeface="Times New Roman"/>
              </a:rPr>
              <a:t>development</a:t>
            </a:r>
            <a:endParaRPr sz="24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Wingdings"/>
              <a:buChar char=""/>
              <a:tabLst>
                <a:tab pos="356235" algn="l"/>
              </a:tabLst>
            </a:pP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industry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is labor-intensive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65341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Hard to</a:t>
            </a:r>
            <a:r>
              <a:rPr sz="2400" spc="-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automate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23126" y="1851101"/>
            <a:ext cx="1351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4025" algn="l"/>
                <a:tab pos="914400" algn="l"/>
              </a:tabLst>
            </a:pP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it	is	not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409700" y="1280160"/>
            <a:ext cx="7106920" cy="186055"/>
            <a:chOff x="1409700" y="1280160"/>
            <a:chExt cx="7106920" cy="186055"/>
          </a:xfrm>
        </p:grpSpPr>
        <p:sp>
          <p:nvSpPr>
            <p:cNvPr id="8" name="object 8"/>
            <p:cNvSpPr/>
            <p:nvPr/>
          </p:nvSpPr>
          <p:spPr>
            <a:xfrm>
              <a:off x="1420367" y="1280160"/>
              <a:ext cx="7095744" cy="1859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47800" y="1371600"/>
              <a:ext cx="6951345" cy="3810"/>
            </a:xfrm>
            <a:custGeom>
              <a:avLst/>
              <a:gdLst/>
              <a:ahLst/>
              <a:cxnLst/>
              <a:rect l="l" t="t" r="r" b="b"/>
              <a:pathLst>
                <a:path w="6951345" h="3809">
                  <a:moveTo>
                    <a:pt x="0" y="3555"/>
                  </a:moveTo>
                  <a:lnTo>
                    <a:pt x="6951218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52400" y="152400"/>
            <a:ext cx="1143000" cy="537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11183" y="5740247"/>
            <a:ext cx="1924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97335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399" y="681668"/>
            <a:ext cx="88572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27575" algn="l"/>
                <a:tab pos="5287010" algn="l"/>
              </a:tabLst>
            </a:pPr>
            <a:r>
              <a:rPr spc="-105" dirty="0"/>
              <a:t>Characteristics/Nature	</a:t>
            </a:r>
            <a:r>
              <a:rPr spc="-50" dirty="0"/>
              <a:t>of	</a:t>
            </a:r>
            <a:r>
              <a:rPr spc="-100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777555"/>
            <a:ext cx="6994525" cy="30765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80"/>
              </a:spcBef>
              <a:buClr>
                <a:srgbClr val="A9A47B"/>
              </a:buClr>
              <a:buFont typeface="Wingdings"/>
              <a:buChar char=""/>
              <a:tabLst>
                <a:tab pos="356235" algn="l"/>
              </a:tabLst>
            </a:pP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Untrained people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can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hack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something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together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29235">
              <a:lnSpc>
                <a:spcPct val="100000"/>
              </a:lnSpc>
              <a:spcBef>
                <a:spcPts val="580"/>
              </a:spcBef>
              <a:buClr>
                <a:srgbClr val="9CBDBC"/>
              </a:buClr>
              <a:buFont typeface="Arial"/>
              <a:buChar char="•"/>
              <a:tabLst>
                <a:tab pos="65341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Quality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problems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are hard to</a:t>
            </a:r>
            <a:r>
              <a:rPr sz="2400" spc="-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notice</a:t>
            </a:r>
            <a:endParaRPr sz="24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Wingdings"/>
              <a:buChar char=""/>
              <a:tabLst>
                <a:tab pos="356235" algn="l"/>
              </a:tabLst>
            </a:pP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Software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is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easy to</a:t>
            </a:r>
            <a:r>
              <a:rPr sz="2400" b="1" spc="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modify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65341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People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make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changes without fully understanding</a:t>
            </a:r>
            <a:r>
              <a:rPr sz="2400" spc="-1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2E2B1F"/>
                </a:solidFill>
                <a:latin typeface="Times New Roman"/>
                <a:cs typeface="Times New Roman"/>
              </a:rPr>
              <a:t>it</a:t>
            </a:r>
            <a:endParaRPr sz="24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Wingdings"/>
              <a:buChar char=""/>
              <a:tabLst>
                <a:tab pos="356235" algn="l"/>
              </a:tabLst>
            </a:pP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Software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does not </a:t>
            </a:r>
            <a:r>
              <a:rPr sz="2400" b="1" spc="-5" dirty="0">
                <a:solidFill>
                  <a:srgbClr val="2E2B1F"/>
                </a:solidFill>
                <a:latin typeface="Arial"/>
                <a:cs typeface="Arial"/>
              </a:rPr>
              <a:t>‘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wear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 out</a:t>
            </a:r>
            <a:r>
              <a:rPr sz="2400" b="1" dirty="0">
                <a:solidFill>
                  <a:srgbClr val="2E2B1F"/>
                </a:solidFill>
                <a:latin typeface="Arial"/>
                <a:cs typeface="Arial"/>
              </a:rPr>
              <a:t>’</a:t>
            </a:r>
            <a:endParaRPr sz="2400" dirty="0">
              <a:latin typeface="Arial"/>
              <a:cs typeface="Arial"/>
            </a:endParaRPr>
          </a:p>
          <a:p>
            <a:pPr marL="652780" lvl="1" indent="-229235">
              <a:lnSpc>
                <a:spcPct val="100000"/>
              </a:lnSpc>
              <a:spcBef>
                <a:spcPts val="395"/>
              </a:spcBef>
              <a:buClr>
                <a:srgbClr val="9CBDBC"/>
              </a:buClr>
              <a:buFont typeface="Arial"/>
              <a:buChar char="•"/>
              <a:tabLst>
                <a:tab pos="65341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Relationship between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failure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rate and</a:t>
            </a:r>
            <a:r>
              <a:rPr sz="2400" spc="-1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time.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653415" algn="l"/>
                <a:tab pos="3150870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 failure rate</a:t>
            </a:r>
            <a:r>
              <a:rPr sz="2400" spc="-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as</a:t>
            </a:r>
            <a:r>
              <a:rPr sz="2400" spc="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	function of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time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for</a:t>
            </a:r>
            <a:r>
              <a:rPr sz="2400" spc="-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hardware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409700" y="1280160"/>
            <a:ext cx="7106920" cy="186055"/>
            <a:chOff x="1409700" y="1280160"/>
            <a:chExt cx="7106920" cy="186055"/>
          </a:xfrm>
        </p:grpSpPr>
        <p:sp>
          <p:nvSpPr>
            <p:cNvPr id="7" name="object 7"/>
            <p:cNvSpPr/>
            <p:nvPr/>
          </p:nvSpPr>
          <p:spPr>
            <a:xfrm>
              <a:off x="1420367" y="1280160"/>
              <a:ext cx="7095744" cy="1859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47800" y="1371600"/>
              <a:ext cx="6951345" cy="3810"/>
            </a:xfrm>
            <a:custGeom>
              <a:avLst/>
              <a:gdLst/>
              <a:ahLst/>
              <a:cxnLst/>
              <a:rect l="l" t="t" r="r" b="b"/>
              <a:pathLst>
                <a:path w="6951345" h="3809">
                  <a:moveTo>
                    <a:pt x="0" y="3555"/>
                  </a:moveTo>
                  <a:lnTo>
                    <a:pt x="6951218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52400" y="152400"/>
            <a:ext cx="1143000" cy="537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711183" y="5740247"/>
            <a:ext cx="1924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0184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735" y="648174"/>
            <a:ext cx="8805018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  <a:tabLst>
                <a:tab pos="4727575" algn="l"/>
                <a:tab pos="5287010" algn="l"/>
              </a:tabLst>
            </a:pPr>
            <a:r>
              <a:rPr spc="-105" dirty="0"/>
              <a:t>Characteristics/Nature	of	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777555"/>
            <a:ext cx="7011034" cy="13436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80"/>
              </a:spcBef>
              <a:buClr>
                <a:srgbClr val="A9A47B"/>
              </a:buClr>
              <a:buFont typeface="Wingdings"/>
              <a:buChar char=""/>
              <a:tabLst>
                <a:tab pos="356235" algn="l"/>
              </a:tabLst>
            </a:pP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Conclusions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29235">
              <a:lnSpc>
                <a:spcPct val="100000"/>
              </a:lnSpc>
              <a:spcBef>
                <a:spcPts val="580"/>
              </a:spcBef>
              <a:buClr>
                <a:srgbClr val="9CBDBC"/>
              </a:buClr>
              <a:buFont typeface="Wingdings"/>
              <a:buChar char=""/>
              <a:tabLst>
                <a:tab pos="65341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Much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 has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poor design and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getting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worse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Wingdings"/>
              <a:buChar char=""/>
              <a:tabLst>
                <a:tab pos="653415" algn="l"/>
              </a:tabLst>
            </a:pPr>
            <a:r>
              <a:rPr sz="2400" spc="-110" dirty="0">
                <a:solidFill>
                  <a:srgbClr val="2E2B1F"/>
                </a:solidFill>
                <a:latin typeface="Times New Roman"/>
                <a:cs typeface="Times New Roman"/>
              </a:rPr>
              <a:t>We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have to learn to </a:t>
            </a:r>
            <a:r>
              <a:rPr sz="2400" dirty="0">
                <a:solidFill>
                  <a:srgbClr val="2E2B1F"/>
                </a:solidFill>
                <a:latin typeface="Arial"/>
                <a:cs typeface="Arial"/>
              </a:rPr>
              <a:t>‘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engineer</a:t>
            </a:r>
            <a:r>
              <a:rPr sz="2400" dirty="0">
                <a:solidFill>
                  <a:srgbClr val="2E2B1F"/>
                </a:solidFill>
                <a:latin typeface="Arial"/>
                <a:cs typeface="Arial"/>
              </a:rPr>
              <a:t>’</a:t>
            </a:r>
            <a:r>
              <a:rPr sz="2400" spc="-1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software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409700" y="1280160"/>
            <a:ext cx="7106920" cy="186055"/>
            <a:chOff x="1409700" y="1280160"/>
            <a:chExt cx="7106920" cy="186055"/>
          </a:xfrm>
        </p:grpSpPr>
        <p:sp>
          <p:nvSpPr>
            <p:cNvPr id="7" name="object 7"/>
            <p:cNvSpPr/>
            <p:nvPr/>
          </p:nvSpPr>
          <p:spPr>
            <a:xfrm>
              <a:off x="1420367" y="1280160"/>
              <a:ext cx="7095744" cy="1859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47800" y="1371600"/>
              <a:ext cx="6951345" cy="3810"/>
            </a:xfrm>
            <a:custGeom>
              <a:avLst/>
              <a:gdLst/>
              <a:ahLst/>
              <a:cxnLst/>
              <a:rect l="l" t="t" r="r" b="b"/>
              <a:pathLst>
                <a:path w="6951345" h="3809">
                  <a:moveTo>
                    <a:pt x="0" y="3555"/>
                  </a:moveTo>
                  <a:lnTo>
                    <a:pt x="6951218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52400" y="152400"/>
            <a:ext cx="1143000" cy="537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711183" y="5740247"/>
            <a:ext cx="1924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730650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7320" y="310337"/>
            <a:ext cx="476186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Georgia"/>
                <a:cs typeface="Georgia"/>
              </a:rPr>
              <a:t>What </a:t>
            </a:r>
            <a:r>
              <a:rPr sz="3000" b="1" dirty="0">
                <a:latin typeface="Georgia"/>
                <a:cs typeface="Georgia"/>
              </a:rPr>
              <a:t>Is </a:t>
            </a:r>
            <a:r>
              <a:rPr sz="3000" b="1" spc="-5" dirty="0">
                <a:latin typeface="Georgia"/>
                <a:cs typeface="Georgia"/>
              </a:rPr>
              <a:t>Good</a:t>
            </a:r>
            <a:r>
              <a:rPr sz="3000" b="1" spc="-70" dirty="0">
                <a:latin typeface="Georgia"/>
                <a:cs typeface="Georgia"/>
              </a:rPr>
              <a:t> </a:t>
            </a:r>
            <a:r>
              <a:rPr sz="3000" b="1" spc="-5" dirty="0">
                <a:latin typeface="Georgia"/>
                <a:cs typeface="Georgia"/>
              </a:rPr>
              <a:t>Software?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491" y="1490599"/>
            <a:ext cx="7143115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Correct, correct,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correct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Maintainable and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easy to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modify</a:t>
            </a: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Well modularized with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well-designed</a:t>
            </a:r>
            <a:r>
              <a:rPr sz="20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interfaces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Reliable and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robust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Has a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good user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interface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Well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documented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561340" lvl="1" indent="-274320">
              <a:lnSpc>
                <a:spcPct val="100000"/>
              </a:lnSpc>
              <a:buClr>
                <a:srgbClr val="CCB400"/>
              </a:buClr>
              <a:buSzPct val="70000"/>
              <a:buFont typeface="Wingdings"/>
              <a:buChar char=""/>
              <a:tabLst>
                <a:tab pos="561340" algn="l"/>
              </a:tabLst>
            </a:pPr>
            <a:r>
              <a:rPr sz="20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Internal documentation for </a:t>
            </a:r>
            <a:r>
              <a:rPr sz="200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maintenance and</a:t>
            </a:r>
            <a:r>
              <a:rPr sz="2000" spc="3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modification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561340" lvl="1" indent="-274320">
              <a:lnSpc>
                <a:spcPct val="100000"/>
              </a:lnSpc>
              <a:spcBef>
                <a:spcPts val="5"/>
              </a:spcBef>
              <a:buClr>
                <a:srgbClr val="CCB400"/>
              </a:buClr>
              <a:buSzPct val="70000"/>
              <a:buFont typeface="Wingdings"/>
              <a:buChar char=""/>
              <a:tabLst>
                <a:tab pos="561340" algn="l"/>
              </a:tabLst>
            </a:pPr>
            <a:r>
              <a:rPr sz="20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External documentation for </a:t>
            </a:r>
            <a:r>
              <a:rPr sz="200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sz="2000" spc="-3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users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Efficient</a:t>
            </a:r>
          </a:p>
          <a:p>
            <a:pPr marL="561340" lvl="1" indent="-274320">
              <a:lnSpc>
                <a:spcPct val="100000"/>
              </a:lnSpc>
              <a:buClr>
                <a:srgbClr val="CCB400"/>
              </a:buClr>
              <a:buSzPct val="70000"/>
              <a:buFont typeface="Wingdings"/>
              <a:buChar char=""/>
              <a:tabLst>
                <a:tab pos="561340" algn="l"/>
              </a:tabLst>
            </a:pPr>
            <a:r>
              <a:rPr sz="20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Not wasteful of system resources, cpu </a:t>
            </a:r>
            <a:r>
              <a:rPr sz="200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sz="2000" spc="-1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memory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561340" lvl="1" indent="-274320">
              <a:lnSpc>
                <a:spcPct val="100000"/>
              </a:lnSpc>
              <a:buClr>
                <a:srgbClr val="CCB400"/>
              </a:buClr>
              <a:buSzPct val="70000"/>
              <a:buFont typeface="Wingdings"/>
              <a:buChar char=""/>
              <a:tabLst>
                <a:tab pos="561340" algn="l"/>
              </a:tabLst>
            </a:pPr>
            <a:r>
              <a:rPr sz="20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Optimized data structures </a:t>
            </a:r>
            <a:r>
              <a:rPr sz="200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-2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algorithms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11"/>
          <p:cNvSpPr/>
          <p:nvPr/>
        </p:nvSpPr>
        <p:spPr>
          <a:xfrm>
            <a:off x="152400" y="152400"/>
            <a:ext cx="1456944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468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129" y="310337"/>
            <a:ext cx="47859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Georgia"/>
                <a:cs typeface="Georgia"/>
              </a:rPr>
              <a:t>Goodness </a:t>
            </a:r>
            <a:r>
              <a:rPr sz="3000" b="1" dirty="0">
                <a:latin typeface="Georgia"/>
                <a:cs typeface="Georgia"/>
              </a:rPr>
              <a:t>Goals</a:t>
            </a:r>
            <a:r>
              <a:rPr sz="3000" b="1" spc="-35" dirty="0">
                <a:latin typeface="Georgia"/>
                <a:cs typeface="Georgia"/>
              </a:rPr>
              <a:t> </a:t>
            </a:r>
            <a:r>
              <a:rPr sz="3000" b="1" spc="-10" dirty="0">
                <a:latin typeface="Georgia"/>
                <a:cs typeface="Georgia"/>
              </a:rPr>
              <a:t>Conflict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491" y="1514983"/>
            <a:ext cx="8340725" cy="361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416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400" dirty="0">
                <a:latin typeface="Georgia"/>
                <a:cs typeface="Georgia"/>
              </a:rPr>
              <a:t>All </a:t>
            </a:r>
            <a:r>
              <a:rPr sz="2400" spc="-5" dirty="0">
                <a:latin typeface="Georgia"/>
                <a:cs typeface="Georgia"/>
              </a:rPr>
              <a:t>goodness attributes cost </a:t>
            </a:r>
            <a:r>
              <a:rPr sz="2400" dirty="0">
                <a:latin typeface="Georgia"/>
                <a:cs typeface="Georgia"/>
              </a:rPr>
              <a:t>$s </a:t>
            </a:r>
            <a:r>
              <a:rPr sz="2400" spc="-5" dirty="0">
                <a:latin typeface="Georgia"/>
                <a:cs typeface="Georgia"/>
              </a:rPr>
              <a:t>to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achieve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16248"/>
              </a:buClr>
              <a:buFont typeface="Arial"/>
              <a:buChar char=""/>
            </a:pPr>
            <a:endParaRPr sz="30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SzPct val="85416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400" dirty="0">
                <a:latin typeface="Georgia"/>
                <a:cs typeface="Georgia"/>
              </a:rPr>
              <a:t>Interaction </a:t>
            </a:r>
            <a:r>
              <a:rPr sz="2400" spc="-5" dirty="0">
                <a:latin typeface="Georgia"/>
                <a:cs typeface="Georgia"/>
              </a:rPr>
              <a:t>between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attributes</a:t>
            </a:r>
            <a:endParaRPr sz="2400">
              <a:latin typeface="Georgia"/>
              <a:cs typeface="Georgia"/>
            </a:endParaRPr>
          </a:p>
          <a:p>
            <a:pPr marL="561340" lvl="1" indent="-274320">
              <a:lnSpc>
                <a:spcPct val="100000"/>
              </a:lnSpc>
              <a:spcBef>
                <a:spcPts val="240"/>
              </a:spcBef>
              <a:buClr>
                <a:srgbClr val="CCB400"/>
              </a:buClr>
              <a:buSzPct val="70000"/>
              <a:buFont typeface="Wingdings"/>
              <a:buChar char=""/>
              <a:tabLst>
                <a:tab pos="561340" algn="l"/>
              </a:tabLst>
            </a:pPr>
            <a:r>
              <a:rPr sz="2000" dirty="0">
                <a:solidFill>
                  <a:srgbClr val="636B85"/>
                </a:solidFill>
                <a:latin typeface="Georgia"/>
                <a:cs typeface="Georgia"/>
              </a:rPr>
              <a:t>High </a:t>
            </a:r>
            <a:r>
              <a:rPr sz="2000" spc="-5" dirty="0">
                <a:solidFill>
                  <a:srgbClr val="636B85"/>
                </a:solidFill>
                <a:latin typeface="Georgia"/>
                <a:cs typeface="Georgia"/>
              </a:rPr>
              <a:t>efficiency may degrade </a:t>
            </a:r>
            <a:r>
              <a:rPr sz="2000" dirty="0">
                <a:solidFill>
                  <a:srgbClr val="636B85"/>
                </a:solidFill>
                <a:latin typeface="Georgia"/>
                <a:cs typeface="Georgia"/>
              </a:rPr>
              <a:t>maintainability,</a:t>
            </a:r>
            <a:r>
              <a:rPr sz="2000" spc="-1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636B85"/>
                </a:solidFill>
                <a:latin typeface="Georgia"/>
                <a:cs typeface="Georgia"/>
              </a:rPr>
              <a:t>reliability</a:t>
            </a:r>
            <a:endParaRPr sz="2000">
              <a:latin typeface="Georgia"/>
              <a:cs typeface="Georgia"/>
            </a:endParaRPr>
          </a:p>
          <a:p>
            <a:pPr marL="560705" marR="21590" lvl="1" indent="-274320">
              <a:lnSpc>
                <a:spcPts val="2160"/>
              </a:lnSpc>
              <a:spcBef>
                <a:spcPts val="515"/>
              </a:spcBef>
              <a:buClr>
                <a:srgbClr val="CCB400"/>
              </a:buClr>
              <a:buSzPct val="70000"/>
              <a:buFont typeface="Wingdings"/>
              <a:buChar char=""/>
              <a:tabLst>
                <a:tab pos="561340" algn="l"/>
              </a:tabLst>
            </a:pPr>
            <a:r>
              <a:rPr sz="2000" spc="-5" dirty="0">
                <a:solidFill>
                  <a:srgbClr val="636B85"/>
                </a:solidFill>
                <a:latin typeface="Georgia"/>
                <a:cs typeface="Georgia"/>
              </a:rPr>
              <a:t>More complex user interface may degrade efficiency, </a:t>
            </a:r>
            <a:r>
              <a:rPr sz="2000" dirty="0">
                <a:solidFill>
                  <a:srgbClr val="636B85"/>
                </a:solidFill>
                <a:latin typeface="Georgia"/>
                <a:cs typeface="Georgia"/>
              </a:rPr>
              <a:t>maintainability,  and</a:t>
            </a:r>
            <a:r>
              <a:rPr sz="2000" spc="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636B85"/>
                </a:solidFill>
                <a:latin typeface="Georgia"/>
                <a:cs typeface="Georgia"/>
              </a:rPr>
              <a:t>reliability</a:t>
            </a:r>
            <a:endParaRPr sz="2000">
              <a:latin typeface="Georgia"/>
              <a:cs typeface="Georgia"/>
            </a:endParaRPr>
          </a:p>
          <a:p>
            <a:pPr marL="561340" lvl="1" indent="-274320">
              <a:lnSpc>
                <a:spcPct val="100000"/>
              </a:lnSpc>
              <a:spcBef>
                <a:spcPts val="210"/>
              </a:spcBef>
              <a:buClr>
                <a:srgbClr val="CCB400"/>
              </a:buClr>
              <a:buSzPct val="70000"/>
              <a:buFont typeface="Wingdings"/>
              <a:buChar char=""/>
              <a:tabLst>
                <a:tab pos="561340" algn="l"/>
              </a:tabLst>
            </a:pPr>
            <a:r>
              <a:rPr sz="2000" dirty="0">
                <a:solidFill>
                  <a:srgbClr val="636B85"/>
                </a:solidFill>
                <a:latin typeface="Georgia"/>
                <a:cs typeface="Georgia"/>
              </a:rPr>
              <a:t>Better </a:t>
            </a:r>
            <a:r>
              <a:rPr sz="2000" spc="-5" dirty="0">
                <a:solidFill>
                  <a:srgbClr val="636B85"/>
                </a:solidFill>
                <a:latin typeface="Georgia"/>
                <a:cs typeface="Georgia"/>
              </a:rPr>
              <a:t>documentation </a:t>
            </a:r>
            <a:r>
              <a:rPr sz="2000" dirty="0">
                <a:solidFill>
                  <a:srgbClr val="636B85"/>
                </a:solidFill>
                <a:latin typeface="Georgia"/>
                <a:cs typeface="Georgia"/>
              </a:rPr>
              <a:t>may </a:t>
            </a:r>
            <a:r>
              <a:rPr sz="2000" spc="-5" dirty="0">
                <a:solidFill>
                  <a:srgbClr val="636B85"/>
                </a:solidFill>
                <a:latin typeface="Georgia"/>
                <a:cs typeface="Georgia"/>
              </a:rPr>
              <a:t>divert effort from </a:t>
            </a:r>
            <a:r>
              <a:rPr sz="2000" dirty="0">
                <a:solidFill>
                  <a:srgbClr val="636B85"/>
                </a:solidFill>
                <a:latin typeface="Georgia"/>
                <a:cs typeface="Georgia"/>
              </a:rPr>
              <a:t>efficiency and</a:t>
            </a:r>
            <a:r>
              <a:rPr sz="2000" spc="1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636B85"/>
                </a:solidFill>
                <a:latin typeface="Georgia"/>
                <a:cs typeface="Georgia"/>
              </a:rPr>
              <a:t>reliability</a:t>
            </a:r>
            <a:endParaRPr sz="200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CCB400"/>
              </a:buClr>
              <a:buFont typeface="Wingdings"/>
              <a:buChar char=""/>
            </a:pPr>
            <a:endParaRPr sz="3300">
              <a:latin typeface="Georgia"/>
              <a:cs typeface="Georgia"/>
            </a:endParaRPr>
          </a:p>
          <a:p>
            <a:pPr marL="285115" marR="1216660" indent="-273050">
              <a:lnSpc>
                <a:spcPts val="2590"/>
              </a:lnSpc>
              <a:buClr>
                <a:srgbClr val="D16248"/>
              </a:buClr>
              <a:buSzPct val="85416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Georgia"/>
                <a:cs typeface="Georgia"/>
              </a:rPr>
              <a:t>Software engineering </a:t>
            </a:r>
            <a:r>
              <a:rPr sz="2400" dirty="0">
                <a:latin typeface="Georgia"/>
                <a:cs typeface="Georgia"/>
              </a:rPr>
              <a:t>management </a:t>
            </a:r>
            <a:r>
              <a:rPr sz="2400" spc="-5" dirty="0">
                <a:latin typeface="Georgia"/>
                <a:cs typeface="Georgia"/>
              </a:rPr>
              <a:t>has to trade-off  satisfying goodness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goals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11"/>
          <p:cNvSpPr/>
          <p:nvPr/>
        </p:nvSpPr>
        <p:spPr>
          <a:xfrm>
            <a:off x="152400" y="152400"/>
            <a:ext cx="1456944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089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2540</Words>
  <Application>Microsoft Office PowerPoint</Application>
  <PresentationFormat>On-screen Show (4:3)</PresentationFormat>
  <Paragraphs>316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Carlito</vt:lpstr>
      <vt:lpstr>Georgia</vt:lpstr>
      <vt:lpstr>Times New Roman</vt:lpstr>
      <vt:lpstr>Wingdings</vt:lpstr>
      <vt:lpstr>Office Theme</vt:lpstr>
      <vt:lpstr>1_Office Theme</vt:lpstr>
      <vt:lpstr>Software and Software  Engineering</vt:lpstr>
      <vt:lpstr>Discussion Topics</vt:lpstr>
      <vt:lpstr>What is Software?</vt:lpstr>
      <vt:lpstr>What Is Software ?</vt:lpstr>
      <vt:lpstr>Characteristics/Nature of Software</vt:lpstr>
      <vt:lpstr>Characteristics/Nature of Software</vt:lpstr>
      <vt:lpstr>Characteristics/Nature of Software</vt:lpstr>
      <vt:lpstr>What Is Good Software?</vt:lpstr>
      <vt:lpstr>Goodness Goals Conflict</vt:lpstr>
      <vt:lpstr>Software Applications</vt:lpstr>
      <vt:lpstr>Software Applications (Cont..)</vt:lpstr>
      <vt:lpstr>Software—New Categories</vt:lpstr>
      <vt:lpstr>Legacy Software</vt:lpstr>
      <vt:lpstr>Legacy Software</vt:lpstr>
      <vt:lpstr>Characteristics of WebApps</vt:lpstr>
      <vt:lpstr>Characteristics of WebApps(Cont…)</vt:lpstr>
      <vt:lpstr>Software Engineering</vt:lpstr>
      <vt:lpstr>Software Engineering (Cont..)</vt:lpstr>
      <vt:lpstr>Software Engineering (Cont..)</vt:lpstr>
      <vt:lpstr>Software Engineering (Cont..)</vt:lpstr>
      <vt:lpstr>Software Engineering (Cont..)</vt:lpstr>
      <vt:lpstr>Software Engineering (Cont..)</vt:lpstr>
      <vt:lpstr>Software Engineering?</vt:lpstr>
      <vt:lpstr>Major Software Production Tasks</vt:lpstr>
      <vt:lpstr>A Layered Technology</vt:lpstr>
      <vt:lpstr>Software Process</vt:lpstr>
      <vt:lpstr>The Essence of Practice</vt:lpstr>
      <vt:lpstr>Software Myths</vt:lpstr>
      <vt:lpstr>Software Myths</vt:lpstr>
      <vt:lpstr>Software Myths…</vt:lpstr>
      <vt:lpstr>Software Myths…</vt:lpstr>
      <vt:lpstr>Hooker’s General Principles</vt:lpstr>
      <vt:lpstr>Goals of Software Engineering</vt:lpstr>
      <vt:lpstr>Real-life Software</vt:lpstr>
      <vt:lpstr>Example — Eclipse</vt:lpstr>
      <vt:lpstr>Why Is Software Engineering Important?</vt:lpstr>
      <vt:lpstr>Software Horror Stories</vt:lpstr>
      <vt:lpstr>PowerPoint Presentation</vt:lpstr>
      <vt:lpstr>Need Different Approaches for  Developing Large Software</vt:lpstr>
      <vt:lpstr>Why Is Software  Development Hard?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and Software  Engineering</dc:title>
  <dc:creator>User</dc:creator>
  <cp:lastModifiedBy>Md. Waliul Islam Rayhan</cp:lastModifiedBy>
  <cp:revision>8</cp:revision>
  <cp:lastPrinted>2023-07-07T04:58:03Z</cp:lastPrinted>
  <dcterms:created xsi:type="dcterms:W3CDTF">2023-07-07T03:07:48Z</dcterms:created>
  <dcterms:modified xsi:type="dcterms:W3CDTF">2023-11-12T18:14:01Z</dcterms:modified>
</cp:coreProperties>
</file>