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991350" cy="9282113"/>
  <p:embeddedFontLst>
    <p:embeddedFont>
      <p:font typeface="Book Antiqua" panose="02040602050305030304" pitchFamily="18"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Carlito" panose="020B0604020202020204" charset="0"/>
      <p:regular r:id="rId66"/>
      <p:bold r:id="rId67"/>
      <p:italic r:id="rId68"/>
      <p:boldItalic r:id="rId69"/>
    </p:embeddedFont>
    <p:embeddedFont>
      <p:font typeface="Times" panose="02020603050405020304" pitchFamily="18"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ipq5WGhVKWQsAPt57Dc7Uiq0n3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16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8950" cy="463550"/>
          </a:xfrm>
          <a:prstGeom prst="rect">
            <a:avLst/>
          </a:prstGeom>
          <a:noFill/>
          <a:ln>
            <a:noFill/>
          </a:ln>
        </p:spPr>
        <p:txBody>
          <a:bodyPr spcFirstLastPara="1" wrap="square" lIns="92975" tIns="46475" rIns="92975" bIns="4647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62400" y="0"/>
            <a:ext cx="3028950" cy="463550"/>
          </a:xfrm>
          <a:prstGeom prst="rect">
            <a:avLst/>
          </a:prstGeom>
          <a:noFill/>
          <a:ln>
            <a:noFill/>
          </a:ln>
        </p:spPr>
        <p:txBody>
          <a:bodyPr spcFirstLastPara="1" wrap="square" lIns="92975" tIns="46475" rIns="92975" bIns="4647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863" y="4408488"/>
            <a:ext cx="5127625" cy="4176712"/>
          </a:xfrm>
          <a:prstGeom prst="rect">
            <a:avLst/>
          </a:prstGeom>
          <a:noFill/>
          <a:ln>
            <a:noFill/>
          </a:ln>
        </p:spPr>
        <p:txBody>
          <a:bodyPr spcFirstLastPara="1" wrap="square" lIns="92975" tIns="46475" rIns="92975" bIns="464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28950" cy="463550"/>
          </a:xfrm>
          <a:prstGeom prst="rect">
            <a:avLst/>
          </a:prstGeom>
          <a:noFill/>
          <a:ln>
            <a:noFill/>
          </a:ln>
        </p:spPr>
        <p:txBody>
          <a:bodyPr spcFirstLastPara="1" wrap="square" lIns="92975" tIns="46475" rIns="92975" bIns="464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62400" y="8818563"/>
            <a:ext cx="3028950" cy="463550"/>
          </a:xfrm>
          <a:prstGeom prst="rect">
            <a:avLst/>
          </a:prstGeom>
          <a:noFill/>
          <a:ln>
            <a:noFill/>
          </a:ln>
        </p:spPr>
        <p:txBody>
          <a:bodyPr spcFirstLastPara="1" wrap="square" lIns="92975" tIns="46475" rIns="92975" bIns="464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87" name="Google Shape;87;p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79" name="Google Shape;179;p1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85" name="Google Shape;185;p1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91" name="Google Shape;191;p1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97" name="Google Shape;197;p1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03" name="Google Shape;203;p1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09" name="Google Shape;209;p16: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15" name="Google Shape;215;p17: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21" name="Google Shape;221;p18: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28" name="Google Shape;228;p19: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94" name="Google Shape;94;p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34" name="Google Shape;234;p20: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40" name="Google Shape;240;p2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46" name="Google Shape;246;p2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52" name="Google Shape;252;p2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58" name="Google Shape;258;p2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64" name="Google Shape;264;p2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74" name="Google Shape;274;p26: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84" name="Google Shape;284;p27: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294" name="Google Shape;294;p28: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22" name="Google Shape;322;p29: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06" name="Google Shape;106;p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0: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28" name="Google Shape;328;p30: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34" name="Google Shape;334;p3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40" name="Google Shape;340;p3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46" name="Google Shape;346;p3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51" name="Google Shape;351;p3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57" name="Google Shape;357;p3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6: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63" name="Google Shape;363;p36: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393" name="Google Shape;393;p37: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8: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18" name="Google Shape;418;p38: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9: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24" name="Google Shape;424;p39: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16" name="Google Shape;116;p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0: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30" name="Google Shape;430;p40: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36" name="Google Shape;436;p4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42" name="Google Shape;442;p4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48" name="Google Shape;448;p4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54" name="Google Shape;454;p4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60" name="Google Shape;460;p4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66" name="Google Shape;466;p46: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7: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72" name="Google Shape;472;p47: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8: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78" name="Google Shape;478;p48: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9: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84" name="Google Shape;484;p49: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26" name="Google Shape;126;p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0: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90" name="Google Shape;490;p50: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1: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496" name="Google Shape;496;p51: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2: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502" name="Google Shape;502;p52: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3: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508" name="Google Shape;508;p53: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4: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514" name="Google Shape;514;p54: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5: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520" name="Google Shape;520;p55: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36" name="Google Shape;136;p6: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42" name="Google Shape;142;p7: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931863" y="4408488"/>
            <a:ext cx="5127625" cy="4176712"/>
          </a:xfrm>
          <a:prstGeom prst="rect">
            <a:avLst/>
          </a:prstGeom>
          <a:noFill/>
          <a:ln>
            <a:noFill/>
          </a:ln>
        </p:spPr>
        <p:txBody>
          <a:bodyPr spcFirstLastPara="1" wrap="square" lIns="92975" tIns="46475" rIns="92975" bIns="46475" anchor="t" anchorCtr="0">
            <a:noAutofit/>
          </a:bodyPr>
          <a:lstStyle/>
          <a:p>
            <a:pPr marL="0" lvl="0" indent="0" algn="l" rtl="0">
              <a:spcBef>
                <a:spcPts val="0"/>
              </a:spcBef>
              <a:spcAft>
                <a:spcPts val="0"/>
              </a:spcAft>
              <a:buNone/>
            </a:pPr>
            <a:endParaRPr>
              <a:latin typeface="Times"/>
              <a:ea typeface="Times"/>
              <a:cs typeface="Times"/>
              <a:sym typeface="Times"/>
            </a:endParaRPr>
          </a:p>
        </p:txBody>
      </p:sp>
      <p:sp>
        <p:nvSpPr>
          <p:cNvPr id="149" name="Google Shape;149;p8: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931863" y="4408488"/>
            <a:ext cx="5127625" cy="4176712"/>
          </a:xfrm>
          <a:prstGeom prst="rect">
            <a:avLst/>
          </a:prstGeom>
        </p:spPr>
        <p:txBody>
          <a:bodyPr spcFirstLastPara="1" wrap="square" lIns="92975" tIns="46475" rIns="92975" bIns="46475" anchor="t" anchorCtr="0">
            <a:noAutofit/>
          </a:bodyPr>
          <a:lstStyle/>
          <a:p>
            <a:pPr marL="0" lvl="0" indent="0" algn="l" rtl="0">
              <a:spcBef>
                <a:spcPts val="360"/>
              </a:spcBef>
              <a:spcAft>
                <a:spcPts val="0"/>
              </a:spcAft>
              <a:buNone/>
            </a:pPr>
            <a:endParaRPr/>
          </a:p>
        </p:txBody>
      </p:sp>
      <p:sp>
        <p:nvSpPr>
          <p:cNvPr id="155" name="Google Shape;155;p9:notes"/>
          <p:cNvSpPr>
            <a:spLocks noGrp="1" noRot="1" noChangeAspect="1"/>
          </p:cNvSpPr>
          <p:nvPr>
            <p:ph type="sldImg" idx="2"/>
          </p:nvPr>
        </p:nvSpPr>
        <p:spPr>
          <a:xfrm>
            <a:off x="1176338" y="696913"/>
            <a:ext cx="4640262" cy="3479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5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5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6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6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6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0" name="Google Shape;40;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6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6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6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6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6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6" name="Google Shape;56;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6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6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6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6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65"/>
          <p:cNvSpPr>
            <a:spLocks noGrp="1"/>
          </p:cNvSpPr>
          <p:nvPr>
            <p:ph type="pic" idx="2"/>
          </p:nvPr>
        </p:nvSpPr>
        <p:spPr>
          <a:xfrm>
            <a:off x="1792288" y="612775"/>
            <a:ext cx="5486400" cy="4114800"/>
          </a:xfrm>
          <a:prstGeom prst="rect">
            <a:avLst/>
          </a:prstGeom>
          <a:noFill/>
          <a:ln>
            <a:noFill/>
          </a:ln>
        </p:spPr>
      </p:sp>
      <p:sp>
        <p:nvSpPr>
          <p:cNvPr id="69" name="Google Shape;69;p6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888888"/>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888888"/>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888888"/>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888888"/>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888888"/>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888888"/>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888888"/>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56"/>
          <p:cNvSpPr txBox="1"/>
          <p:nvPr/>
        </p:nvSpPr>
        <p:spPr>
          <a:xfrm>
            <a:off x="228600" y="6096000"/>
            <a:ext cx="9906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2400" b="0" i="0" u="none" strike="noStrike" cap="none">
                <a:solidFill>
                  <a:schemeClr val="dk1"/>
                </a:solidFill>
                <a:latin typeface="Times New Roman"/>
                <a:ea typeface="Times New Roman"/>
                <a:cs typeface="Times New Roman"/>
                <a:sym typeface="Times New Roman"/>
              </a:rPr>
              <a:t>‹#›</a:t>
            </a:fld>
            <a:endParaRPr sz="2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Software_development_process" TargetMode="External"/><Relationship Id="rId7" Type="http://schemas.openxmlformats.org/officeDocument/2006/relationships/hyperlink" Target="http://en.wikipedia.org/wiki/Barry_Boeh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hyperlink" Target="http://en.wikipedia.org/wiki/Evolutionary_prototyping" TargetMode="External"/><Relationship Id="rId5" Type="http://schemas.openxmlformats.org/officeDocument/2006/relationships/hyperlink" Target="http://en.wikipedia.org/wiki/Waterfall_model" TargetMode="External"/><Relationship Id="rId4" Type="http://schemas.openxmlformats.org/officeDocument/2006/relationships/hyperlink" Target="http://en.wikipedia.org/wiki/Iterative_and_incremental_development"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800" y="366250"/>
            <a:ext cx="8204100" cy="1676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Software Engineering</a:t>
            </a:r>
            <a:endParaRPr b="1">
              <a:solidFill>
                <a:srgbClr val="063DE8"/>
              </a:solidFill>
              <a:latin typeface="Book Antiqua"/>
              <a:ea typeface="Book Antiqua"/>
              <a:cs typeface="Book Antiqua"/>
              <a:sym typeface="Book Antiqua"/>
            </a:endParaRPr>
          </a:p>
        </p:txBody>
      </p:sp>
      <p:sp>
        <p:nvSpPr>
          <p:cNvPr id="90" name="Google Shape;90;p1"/>
          <p:cNvSpPr/>
          <p:nvPr/>
        </p:nvSpPr>
        <p:spPr>
          <a:xfrm>
            <a:off x="1828800" y="3733800"/>
            <a:ext cx="5486400" cy="685800"/>
          </a:xfrm>
          <a:prstGeom prst="rect">
            <a:avLst/>
          </a:prstGeom>
          <a:solidFill>
            <a:srgbClr val="DAE5F1"/>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2"/>
              </a:buClr>
              <a:buSzPts val="2800"/>
              <a:buFont typeface="Arimo"/>
              <a:buNone/>
            </a:pPr>
            <a:r>
              <a:rPr lang="en-US" sz="2800" b="1" i="0" u="none" strike="noStrike" cap="none">
                <a:solidFill>
                  <a:schemeClr val="dk1"/>
                </a:solidFill>
                <a:latin typeface="Times New Roman"/>
                <a:ea typeface="Times New Roman"/>
                <a:cs typeface="Times New Roman"/>
                <a:sym typeface="Times New Roman"/>
              </a:rPr>
              <a:t>The Software Process</a:t>
            </a:r>
            <a:endParaRPr sz="2800" b="0" i="0" u="none" strike="noStrike" cap="none">
              <a:solidFill>
                <a:schemeClr val="dk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a:stretch/>
        </p:blipFill>
        <p:spPr>
          <a:xfrm>
            <a:off x="685800" y="2667000"/>
            <a:ext cx="7458075"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Observations</a:t>
            </a:r>
            <a:endParaRPr/>
          </a:p>
        </p:txBody>
      </p:sp>
      <p:sp>
        <p:nvSpPr>
          <p:cNvPr id="176" name="Google Shape;17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 following phase should not start until the previous phase has finished.</a:t>
            </a:r>
            <a:endParaRPr/>
          </a:p>
          <a:p>
            <a:pPr marL="342900" lvl="0" indent="-342900" algn="l" rtl="0">
              <a:spcBef>
                <a:spcPts val="640"/>
              </a:spcBef>
              <a:spcAft>
                <a:spcPts val="0"/>
              </a:spcAft>
              <a:buClr>
                <a:schemeClr val="dk1"/>
              </a:buClr>
              <a:buSzPts val="3200"/>
              <a:buChar char="•"/>
            </a:pPr>
            <a:r>
              <a:rPr lang="en-US"/>
              <a:t>In practice, </a:t>
            </a:r>
            <a:endParaRPr/>
          </a:p>
          <a:p>
            <a:pPr marL="742950" lvl="1" indent="-285750" algn="l" rtl="0">
              <a:spcBef>
                <a:spcPts val="560"/>
              </a:spcBef>
              <a:spcAft>
                <a:spcPts val="0"/>
              </a:spcAft>
              <a:buClr>
                <a:schemeClr val="dk1"/>
              </a:buClr>
              <a:buSzPts val="2800"/>
              <a:buChar char="–"/>
            </a:pPr>
            <a:r>
              <a:rPr lang="en-US"/>
              <a:t>Phases overlap</a:t>
            </a:r>
            <a:endParaRPr/>
          </a:p>
          <a:p>
            <a:pPr marL="742950" lvl="1" indent="-285750" algn="l" rtl="0">
              <a:spcBef>
                <a:spcPts val="560"/>
              </a:spcBef>
              <a:spcAft>
                <a:spcPts val="0"/>
              </a:spcAft>
              <a:buClr>
                <a:schemeClr val="dk1"/>
              </a:buClr>
              <a:buSzPts val="2800"/>
              <a:buChar char="–"/>
            </a:pPr>
            <a:r>
              <a:rPr lang="en-US"/>
              <a:t>May return to a previous phase</a:t>
            </a:r>
            <a:endParaRPr/>
          </a:p>
          <a:p>
            <a:pPr marL="342900" lvl="0" indent="-342900" algn="l" rtl="0">
              <a:spcBef>
                <a:spcPts val="640"/>
              </a:spcBef>
              <a:spcAft>
                <a:spcPts val="0"/>
              </a:spcAft>
              <a:buClr>
                <a:schemeClr val="dk1"/>
              </a:buClr>
              <a:buSzPts val="3200"/>
              <a:buChar char="•"/>
            </a:pPr>
            <a:r>
              <a:rPr lang="en-US"/>
              <a:t>Still widely used, especially on very large projects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7B9899"/>
                </a:solidFill>
              </a:rPr>
              <a:t>The Waterfall Approach</a:t>
            </a:r>
            <a:endParaRPr>
              <a:solidFill>
                <a:srgbClr val="7B9899"/>
              </a:solidFill>
            </a:endParaRPr>
          </a:p>
        </p:txBody>
      </p:sp>
      <p:sp>
        <p:nvSpPr>
          <p:cNvPr id="182" name="Google Shape;18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Font typeface="Arial"/>
              <a:buChar char="•"/>
            </a:pPr>
            <a:r>
              <a:rPr lang="en-US"/>
              <a:t>The Waterfall Model requires that we (attempt to):</a:t>
            </a:r>
            <a:endParaRPr/>
          </a:p>
          <a:p>
            <a:pPr marL="742950" lvl="1" indent="-285750" algn="l" rtl="0">
              <a:spcBef>
                <a:spcPts val="476"/>
              </a:spcBef>
              <a:spcAft>
                <a:spcPts val="0"/>
              </a:spcAft>
              <a:buClr>
                <a:schemeClr val="dk1"/>
              </a:buClr>
              <a:buSzPct val="100000"/>
              <a:buFont typeface="Arial"/>
              <a:buChar char="–"/>
            </a:pPr>
            <a:r>
              <a:rPr lang="en-US"/>
              <a:t>specify the requirements completely, consistently, correctly, and unambiguously on the first attempt</a:t>
            </a:r>
            <a:endParaRPr/>
          </a:p>
          <a:p>
            <a:pPr marL="742950" lvl="1" indent="-285750" algn="l" rtl="0">
              <a:spcBef>
                <a:spcPts val="476"/>
              </a:spcBef>
              <a:spcAft>
                <a:spcPts val="0"/>
              </a:spcAft>
              <a:buClr>
                <a:schemeClr val="dk1"/>
              </a:buClr>
              <a:buSzPct val="100000"/>
              <a:buFont typeface="Arial"/>
              <a:buChar char="–"/>
            </a:pPr>
            <a:r>
              <a:rPr lang="en-US"/>
              <a:t>design the software completely and correctly on the first attempt</a:t>
            </a:r>
            <a:endParaRPr/>
          </a:p>
          <a:p>
            <a:pPr marL="742950" lvl="1" indent="-285750" algn="l" rtl="0">
              <a:spcBef>
                <a:spcPts val="476"/>
              </a:spcBef>
              <a:spcAft>
                <a:spcPts val="0"/>
              </a:spcAft>
              <a:buClr>
                <a:schemeClr val="dk1"/>
              </a:buClr>
              <a:buSzPct val="100000"/>
              <a:buFont typeface="Arial"/>
              <a:buChar char="–"/>
            </a:pPr>
            <a:r>
              <a:rPr lang="en-US"/>
              <a:t>write all of the software interfaces and internal details correctly on the first attempt</a:t>
            </a:r>
            <a:endParaRPr/>
          </a:p>
          <a:p>
            <a:pPr marL="742950" lvl="1" indent="-285750" algn="l" rtl="0">
              <a:spcBef>
                <a:spcPts val="476"/>
              </a:spcBef>
              <a:spcAft>
                <a:spcPts val="0"/>
              </a:spcAft>
              <a:buClr>
                <a:schemeClr val="dk1"/>
              </a:buClr>
              <a:buSzPct val="100000"/>
              <a:buFont typeface="Arial"/>
              <a:buChar char="–"/>
            </a:pPr>
            <a:r>
              <a:rPr lang="en-US"/>
              <a:t>integrate the components in one large step</a:t>
            </a:r>
            <a:endParaRPr/>
          </a:p>
          <a:p>
            <a:pPr marL="742950" lvl="1" indent="-285750" algn="l" rtl="0">
              <a:spcBef>
                <a:spcPts val="476"/>
              </a:spcBef>
              <a:spcAft>
                <a:spcPts val="0"/>
              </a:spcAft>
              <a:buClr>
                <a:schemeClr val="dk1"/>
              </a:buClr>
              <a:buSzPct val="100000"/>
              <a:buFont typeface="Arial"/>
              <a:buChar char="–"/>
            </a:pPr>
            <a:r>
              <a:rPr lang="en-US"/>
              <a:t>do system testing and acceptance testing at the end</a:t>
            </a:r>
            <a:endParaRPr/>
          </a:p>
          <a:p>
            <a:pPr marL="742950" lvl="1" indent="-134619" algn="l" rtl="0">
              <a:spcBef>
                <a:spcPts val="476"/>
              </a:spcBef>
              <a:spcAft>
                <a:spcPts val="0"/>
              </a:spcAft>
              <a:buClr>
                <a:schemeClr val="dk1"/>
              </a:buClr>
              <a:buSzPct val="100000"/>
              <a:buFont typeface="Arial"/>
              <a:buNone/>
            </a:pPr>
            <a:endParaRPr/>
          </a:p>
          <a:p>
            <a:pPr marL="342900" lvl="0" indent="-342900" algn="l" rtl="0">
              <a:spcBef>
                <a:spcPts val="544"/>
              </a:spcBef>
              <a:spcAft>
                <a:spcPts val="0"/>
              </a:spcAft>
              <a:buClr>
                <a:schemeClr val="dk1"/>
              </a:buClr>
              <a:buSzPct val="100000"/>
              <a:buFont typeface="Arial"/>
              <a:buChar char="•"/>
            </a:pPr>
            <a:r>
              <a:rPr lang="en-US"/>
              <a:t>The linear waterfall model is a one-pass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685800" y="228600"/>
            <a:ext cx="77724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t>Requirements Analysis and Definition</a:t>
            </a:r>
            <a:endParaRPr sz="3000"/>
          </a:p>
        </p:txBody>
      </p:sp>
      <p:sp>
        <p:nvSpPr>
          <p:cNvPr id="188" name="Google Shape;188;p12"/>
          <p:cNvSpPr txBox="1"/>
          <p:nvPr/>
        </p:nvSpPr>
        <p:spPr>
          <a:xfrm>
            <a:off x="457200" y="1676400"/>
            <a:ext cx="8077200" cy="40068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system's services, constraints and goals are established by consultation with </a:t>
            </a:r>
            <a:r>
              <a:rPr lang="en-US" sz="2400" b="1">
                <a:solidFill>
                  <a:schemeClr val="dk1"/>
                </a:solidFill>
                <a:latin typeface="Times New Roman"/>
                <a:ea typeface="Times New Roman"/>
                <a:cs typeface="Times New Roman"/>
                <a:sym typeface="Times New Roman"/>
              </a:rPr>
              <a:t>system users</a:t>
            </a:r>
            <a:r>
              <a:rPr lang="en-US" sz="2400">
                <a:solidFill>
                  <a:schemeClr val="dk1"/>
                </a:solidFill>
                <a:latin typeface="Times New Roman"/>
                <a:ea typeface="Times New Roman"/>
                <a:cs typeface="Times New Roman"/>
                <a:sym typeface="Times New Roman"/>
              </a:rPr>
              <a:t>.  They are then defined in a manner that is understandable by both users and development staff.</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This phase can be divided into:</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  Feasibility study (often carried out separately)</a:t>
            </a:r>
            <a:endParaRPr/>
          </a:p>
          <a:p>
            <a:pPr marL="0" marR="0" lvl="0" indent="0" algn="l" rtl="0">
              <a:spcBef>
                <a:spcPts val="480"/>
              </a:spcBef>
              <a:spcAft>
                <a:spcPts val="0"/>
              </a:spcAft>
              <a:buNone/>
            </a:pPr>
            <a:r>
              <a:rPr lang="en-US" sz="2400">
                <a:solidFill>
                  <a:schemeClr val="dk1"/>
                </a:solidFill>
                <a:latin typeface="Times New Roman"/>
                <a:ea typeface="Times New Roman"/>
                <a:cs typeface="Times New Roman"/>
                <a:sym typeface="Times New Roman"/>
              </a:rPr>
              <a:t>       Requirements analysis</a:t>
            </a:r>
            <a:endParaRPr/>
          </a:p>
          <a:p>
            <a:pPr marL="0" marR="0" lvl="0" indent="0" algn="l" rtl="0">
              <a:spcBef>
                <a:spcPts val="480"/>
              </a:spcBef>
              <a:spcAft>
                <a:spcPts val="0"/>
              </a:spcAft>
              <a:buNone/>
            </a:pPr>
            <a:r>
              <a:rPr lang="en-US" sz="2400">
                <a:solidFill>
                  <a:schemeClr val="dk1"/>
                </a:solidFill>
                <a:latin typeface="Times New Roman"/>
                <a:ea typeface="Times New Roman"/>
                <a:cs typeface="Times New Roman"/>
                <a:sym typeface="Times New Roman"/>
              </a:rPr>
              <a:t>       Requirements definition</a:t>
            </a:r>
            <a:endParaRPr/>
          </a:p>
          <a:p>
            <a:pPr marL="0" marR="0" lvl="0" indent="0" algn="l" rtl="0">
              <a:spcBef>
                <a:spcPts val="480"/>
              </a:spcBef>
              <a:spcAft>
                <a:spcPts val="0"/>
              </a:spcAft>
              <a:buNone/>
            </a:pPr>
            <a:r>
              <a:rPr lang="en-US" sz="2400">
                <a:solidFill>
                  <a:schemeClr val="dk1"/>
                </a:solidFill>
                <a:latin typeface="Times New Roman"/>
                <a:ea typeface="Times New Roman"/>
                <a:cs typeface="Times New Roman"/>
                <a:sym typeface="Times New Roman"/>
              </a:rPr>
              <a:t>       Requirements specification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660400" y="412750"/>
            <a:ext cx="7772400" cy="6540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System and Software Design</a:t>
            </a:r>
            <a:endParaRPr/>
          </a:p>
        </p:txBody>
      </p:sp>
      <p:sp>
        <p:nvSpPr>
          <p:cNvPr id="194" name="Google Shape;194;p13"/>
          <p:cNvSpPr txBox="1"/>
          <p:nvPr/>
        </p:nvSpPr>
        <p:spPr>
          <a:xfrm>
            <a:off x="914400" y="2057400"/>
            <a:ext cx="7239000" cy="3046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Times New Roman"/>
                <a:ea typeface="Times New Roman"/>
                <a:cs typeface="Times New Roman"/>
                <a:sym typeface="Times New Roman"/>
              </a:rPr>
              <a:t>System design:</a:t>
            </a:r>
            <a:r>
              <a:rPr lang="en-US" sz="2400">
                <a:solidFill>
                  <a:schemeClr val="dk1"/>
                </a:solidFill>
                <a:latin typeface="Times New Roman"/>
                <a:ea typeface="Times New Roman"/>
                <a:cs typeface="Times New Roman"/>
                <a:sym typeface="Times New Roman"/>
              </a:rPr>
              <a:t>  Partition the requirements to hardware or software systems.  Establishes an overall </a:t>
            </a:r>
            <a:r>
              <a:rPr lang="en-US" sz="2400" b="1">
                <a:solidFill>
                  <a:schemeClr val="dk1"/>
                </a:solidFill>
                <a:latin typeface="Times New Roman"/>
                <a:ea typeface="Times New Roman"/>
                <a:cs typeface="Times New Roman"/>
                <a:sym typeface="Times New Roman"/>
              </a:rPr>
              <a:t>system architecture</a:t>
            </a:r>
            <a:endParaRPr/>
          </a:p>
          <a:p>
            <a:pPr marL="0" marR="0" lvl="0" indent="0" algn="l" rtl="0">
              <a:spcBef>
                <a:spcPts val="1200"/>
              </a:spcBef>
              <a:spcAft>
                <a:spcPts val="0"/>
              </a:spcAft>
              <a:buNone/>
            </a:pPr>
            <a:r>
              <a:rPr lang="en-US" sz="2400" u="sng">
                <a:solidFill>
                  <a:schemeClr val="dk1"/>
                </a:solidFill>
                <a:latin typeface="Times New Roman"/>
                <a:ea typeface="Times New Roman"/>
                <a:cs typeface="Times New Roman"/>
                <a:sym typeface="Times New Roman"/>
              </a:rPr>
              <a:t>Software design:</a:t>
            </a:r>
            <a:r>
              <a:rPr lang="en-US" sz="2400">
                <a:solidFill>
                  <a:schemeClr val="dk1"/>
                </a:solidFill>
                <a:latin typeface="Times New Roman"/>
                <a:ea typeface="Times New Roman"/>
                <a:cs typeface="Times New Roman"/>
                <a:sym typeface="Times New Roman"/>
              </a:rPr>
              <a:t> Represent the software system functions in a form that can be transformed into one or more executable programs</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Unified Modeling Language (UML)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200" name="Google Shape;200;p14"/>
          <p:cNvPicPr preferRelativeResize="0"/>
          <p:nvPr/>
        </p:nvPicPr>
        <p:blipFill rotWithShape="1">
          <a:blip r:embed="rId3">
            <a:alphaModFix/>
          </a:blip>
          <a:srcRect/>
          <a:stretch/>
        </p:blipFill>
        <p:spPr>
          <a:xfrm>
            <a:off x="1519238" y="0"/>
            <a:ext cx="6105525" cy="688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206" name="Google Shape;206;p15"/>
          <p:cNvPicPr preferRelativeResize="0"/>
          <p:nvPr/>
        </p:nvPicPr>
        <p:blipFill rotWithShape="1">
          <a:blip r:embed="rId3">
            <a:alphaModFix/>
          </a:blip>
          <a:srcRect/>
          <a:stretch/>
        </p:blipFill>
        <p:spPr>
          <a:xfrm>
            <a:off x="1295400" y="228600"/>
            <a:ext cx="6248400" cy="647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673100" y="398463"/>
            <a:ext cx="7772400" cy="59213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Programming and Unit Testing</a:t>
            </a:r>
            <a:endParaRPr/>
          </a:p>
        </p:txBody>
      </p:sp>
      <p:sp>
        <p:nvSpPr>
          <p:cNvPr id="212" name="Google Shape;212;p16"/>
          <p:cNvSpPr txBox="1"/>
          <p:nvPr/>
        </p:nvSpPr>
        <p:spPr>
          <a:xfrm>
            <a:off x="1066800" y="2286000"/>
            <a:ext cx="7162800" cy="1754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software design is realized as a set of programs or </a:t>
            </a:r>
            <a:r>
              <a:rPr lang="en-US" sz="2400" b="1">
                <a:solidFill>
                  <a:schemeClr val="dk1"/>
                </a:solidFill>
                <a:latin typeface="Times New Roman"/>
                <a:ea typeface="Times New Roman"/>
                <a:cs typeface="Times New Roman"/>
                <a:sym typeface="Times New Roman"/>
              </a:rPr>
              <a:t>program units</a:t>
            </a:r>
            <a:r>
              <a:rPr lang="en-US" sz="2400">
                <a:solidFill>
                  <a:schemeClr val="dk1"/>
                </a:solidFill>
                <a:latin typeface="Times New Roman"/>
                <a:ea typeface="Times New Roman"/>
                <a:cs typeface="Times New Roman"/>
                <a:sym typeface="Times New Roman"/>
              </a:rPr>
              <a:t>.  (Written specifically, acquired from elsewhere, or modified.)</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Individual components are tested against specifications.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609600" y="304800"/>
            <a:ext cx="77724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Integration and System Testing</a:t>
            </a:r>
            <a:endParaRPr/>
          </a:p>
        </p:txBody>
      </p:sp>
      <p:sp>
        <p:nvSpPr>
          <p:cNvPr id="218" name="Google Shape;218;p17"/>
          <p:cNvSpPr txBox="1"/>
          <p:nvPr/>
        </p:nvSpPr>
        <p:spPr>
          <a:xfrm>
            <a:off x="1371600" y="2133600"/>
            <a:ext cx="6248400" cy="21240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individual program units are:</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integrated and tested as a complete system</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tested against the requirements as specified</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delivered to the client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660400" y="374650"/>
            <a:ext cx="7772400" cy="6159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Operation and Maintenance</a:t>
            </a:r>
            <a:endParaRPr/>
          </a:p>
        </p:txBody>
      </p:sp>
      <p:sp>
        <p:nvSpPr>
          <p:cNvPr id="224" name="Google Shape;224;p18"/>
          <p:cNvSpPr txBox="1"/>
          <p:nvPr/>
        </p:nvSpPr>
        <p:spPr>
          <a:xfrm>
            <a:off x="685800" y="2209800"/>
            <a:ext cx="79248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25" name="Google Shape;225;p18"/>
          <p:cNvSpPr txBox="1"/>
          <p:nvPr/>
        </p:nvSpPr>
        <p:spPr>
          <a:xfrm>
            <a:off x="914400" y="2209800"/>
            <a:ext cx="7467600" cy="31956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Operation:</a:t>
            </a:r>
            <a:r>
              <a:rPr lang="en-US" sz="2400">
                <a:solidFill>
                  <a:schemeClr val="dk1"/>
                </a:solidFill>
                <a:latin typeface="Times New Roman"/>
                <a:ea typeface="Times New Roman"/>
                <a:cs typeface="Times New Roman"/>
                <a:sym typeface="Times New Roman"/>
              </a:rPr>
              <a:t>  The system is put into practical use.</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Maintenance:</a:t>
            </a:r>
            <a:r>
              <a:rPr lang="en-US" sz="2400">
                <a:solidFill>
                  <a:schemeClr val="dk1"/>
                </a:solidFill>
                <a:latin typeface="Times New Roman"/>
                <a:ea typeface="Times New Roman"/>
                <a:cs typeface="Times New Roman"/>
                <a:sym typeface="Times New Roman"/>
              </a:rPr>
              <a:t>   Errors and problems are identified and fixed.</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Evolution:</a:t>
            </a:r>
            <a:r>
              <a:rPr lang="en-US" sz="2400">
                <a:solidFill>
                  <a:schemeClr val="dk1"/>
                </a:solidFill>
                <a:latin typeface="Times New Roman"/>
                <a:ea typeface="Times New Roman"/>
                <a:cs typeface="Times New Roman"/>
                <a:sym typeface="Times New Roman"/>
              </a:rPr>
              <a:t>  The system evolves over time as requirements change, to add new functions or adapt the technical environment.</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Phase out:</a:t>
            </a:r>
            <a:r>
              <a:rPr lang="en-US" sz="2400">
                <a:solidFill>
                  <a:schemeClr val="dk1"/>
                </a:solidFill>
                <a:latin typeface="Times New Roman"/>
                <a:ea typeface="Times New Roman"/>
                <a:cs typeface="Times New Roman"/>
                <a:sym typeface="Times New Roman"/>
              </a:rPr>
              <a:t>  The system is withdrawn from service.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t>Advantages of waterfall model:</a:t>
            </a:r>
            <a:endParaRPr sz="4000"/>
          </a:p>
        </p:txBody>
      </p:sp>
      <p:sp>
        <p:nvSpPr>
          <p:cNvPr id="231" name="Google Shape;231;p19"/>
          <p:cNvSpPr txBox="1">
            <a:spLocks noGrp="1"/>
          </p:cNvSpPr>
          <p:nvPr>
            <p:ph type="body" idx="1"/>
          </p:nvPr>
        </p:nvSpPr>
        <p:spPr>
          <a:xfrm>
            <a:off x="669925" y="1439863"/>
            <a:ext cx="7804150" cy="625633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en-US" sz="1800"/>
              <a:t>This model is simple and easy to understand and use.</a:t>
            </a:r>
            <a:endParaRPr/>
          </a:p>
          <a:p>
            <a:pPr marL="342900" lvl="0" indent="-342900" algn="just" rtl="0">
              <a:spcBef>
                <a:spcPts val="360"/>
              </a:spcBef>
              <a:spcAft>
                <a:spcPts val="0"/>
              </a:spcAft>
              <a:buClr>
                <a:schemeClr val="dk1"/>
              </a:buClr>
              <a:buSzPts val="1800"/>
              <a:buChar char="•"/>
            </a:pPr>
            <a:r>
              <a:rPr lang="en-US" sz="1800"/>
              <a:t>It is easy to manage due to the rigidity of the model – each phase has specific deliverables and a review process.</a:t>
            </a:r>
            <a:endParaRPr/>
          </a:p>
          <a:p>
            <a:pPr marL="342900" lvl="0" indent="-342900" algn="just" rtl="0">
              <a:spcBef>
                <a:spcPts val="360"/>
              </a:spcBef>
              <a:spcAft>
                <a:spcPts val="0"/>
              </a:spcAft>
              <a:buClr>
                <a:schemeClr val="dk1"/>
              </a:buClr>
              <a:buSzPts val="1800"/>
              <a:buChar char="•"/>
            </a:pPr>
            <a:r>
              <a:rPr lang="en-US" sz="1800"/>
              <a:t>In this model phases are processed and completed one at a time. Phases do not overlap.</a:t>
            </a:r>
            <a:endParaRPr/>
          </a:p>
          <a:p>
            <a:pPr marL="342900" lvl="0" indent="-342900" algn="just" rtl="0">
              <a:spcBef>
                <a:spcPts val="360"/>
              </a:spcBef>
              <a:spcAft>
                <a:spcPts val="0"/>
              </a:spcAft>
              <a:buClr>
                <a:schemeClr val="dk1"/>
              </a:buClr>
              <a:buSzPts val="1800"/>
              <a:buChar char="•"/>
            </a:pPr>
            <a:r>
              <a:rPr lang="en-US" sz="1800"/>
              <a:t>Waterfall model works well for smaller projects where requirements are very well understood.</a:t>
            </a:r>
            <a:endParaRPr/>
          </a:p>
          <a:p>
            <a:pPr marL="342900" lvl="0" indent="-342900" algn="l" rtl="0">
              <a:spcBef>
                <a:spcPts val="360"/>
              </a:spcBef>
              <a:spcAft>
                <a:spcPts val="0"/>
              </a:spcAft>
              <a:buClr>
                <a:schemeClr val="dk1"/>
              </a:buClr>
              <a:buSzPts val="1800"/>
              <a:buChar char="•"/>
            </a:pPr>
            <a:r>
              <a:rPr lang="en-US" sz="1800"/>
              <a:t>Develop requirements before design</a:t>
            </a:r>
            <a:endParaRPr/>
          </a:p>
          <a:p>
            <a:pPr marL="342900" lvl="0" indent="-342900" algn="l" rtl="0">
              <a:spcBef>
                <a:spcPts val="360"/>
              </a:spcBef>
              <a:spcAft>
                <a:spcPts val="0"/>
              </a:spcAft>
              <a:buClr>
                <a:schemeClr val="dk1"/>
              </a:buClr>
              <a:buSzPts val="1800"/>
              <a:buChar char="•"/>
            </a:pPr>
            <a:r>
              <a:rPr lang="en-US" sz="1800"/>
              <a:t>Design before writing code</a:t>
            </a:r>
            <a:endParaRPr/>
          </a:p>
          <a:p>
            <a:pPr marL="342900" lvl="0" indent="-342900" algn="l" rtl="0">
              <a:spcBef>
                <a:spcPts val="360"/>
              </a:spcBef>
              <a:spcAft>
                <a:spcPts val="0"/>
              </a:spcAft>
              <a:buClr>
                <a:schemeClr val="dk1"/>
              </a:buClr>
              <a:buSzPts val="1800"/>
              <a:buChar char="•"/>
            </a:pPr>
            <a:r>
              <a:rPr lang="en-US" sz="1800"/>
              <a:t>Write code before integrating it</a:t>
            </a:r>
            <a:endParaRPr/>
          </a:p>
          <a:p>
            <a:pPr marL="342900" lvl="0" indent="-342900" algn="l" rtl="0">
              <a:spcBef>
                <a:spcPts val="360"/>
              </a:spcBef>
              <a:spcAft>
                <a:spcPts val="0"/>
              </a:spcAft>
              <a:buClr>
                <a:schemeClr val="dk1"/>
              </a:buClr>
              <a:buSzPts val="1800"/>
              <a:buChar char="•"/>
            </a:pPr>
            <a:r>
              <a:rPr lang="en-US" sz="1800"/>
              <a:t>Test programs after integrating them</a:t>
            </a:r>
            <a:endParaRPr/>
          </a:p>
          <a:p>
            <a:pPr marL="342900" lvl="0" indent="-342900" algn="l" rtl="0">
              <a:spcBef>
                <a:spcPts val="360"/>
              </a:spcBef>
              <a:spcAft>
                <a:spcPts val="0"/>
              </a:spcAft>
              <a:buClr>
                <a:schemeClr val="dk1"/>
              </a:buClr>
              <a:buSzPts val="1800"/>
              <a:buChar char="•"/>
            </a:pPr>
            <a:r>
              <a:rPr lang="en-US" sz="1800"/>
              <a:t>Have milestone reviews</a:t>
            </a:r>
            <a:endParaRPr/>
          </a:p>
          <a:p>
            <a:pPr marL="342900" lvl="0" indent="-228600" algn="just" rtl="0">
              <a:spcBef>
                <a:spcPts val="360"/>
              </a:spcBef>
              <a:spcAft>
                <a:spcPts val="0"/>
              </a:spcAft>
              <a:buClr>
                <a:schemeClr val="dk1"/>
              </a:buClr>
              <a:buSzPts val="1800"/>
              <a:buNone/>
            </a:pPr>
            <a:endParaRPr sz="1800"/>
          </a:p>
          <a:p>
            <a:pPr marL="342900" lvl="0" indent="-228600" algn="just" rtl="0">
              <a:spcBef>
                <a:spcPts val="360"/>
              </a:spcBef>
              <a:spcAft>
                <a:spcPts val="0"/>
              </a:spcAft>
              <a:buClr>
                <a:schemeClr val="dk1"/>
              </a:buClr>
              <a:buSzPts val="18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485900" y="446638"/>
            <a:ext cx="6794626"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t>Definition of Software Process</a:t>
            </a:r>
            <a:endParaRPr/>
          </a:p>
        </p:txBody>
      </p:sp>
      <p:sp>
        <p:nvSpPr>
          <p:cNvPr id="97" name="Google Shape;97;p2"/>
          <p:cNvSpPr txBox="1"/>
          <p:nvPr/>
        </p:nvSpPr>
        <p:spPr>
          <a:xfrm>
            <a:off x="650240" y="1397253"/>
            <a:ext cx="7349490" cy="2471420"/>
          </a:xfrm>
          <a:prstGeom prst="rect">
            <a:avLst/>
          </a:prstGeom>
          <a:noFill/>
          <a:ln>
            <a:noFill/>
          </a:ln>
        </p:spPr>
        <p:txBody>
          <a:bodyPr spcFirstLastPara="1" wrap="square" lIns="0" tIns="12700" rIns="0" bIns="0" anchor="t" anchorCtr="0">
            <a:spAutoFit/>
          </a:bodyPr>
          <a:lstStyle/>
          <a:p>
            <a:pPr marL="360045" marR="0" lvl="0" indent="-347980" algn="just" rtl="0">
              <a:lnSpc>
                <a:spcPct val="100000"/>
              </a:lnSpc>
              <a:spcBef>
                <a:spcPts val="0"/>
              </a:spcBef>
              <a:spcAft>
                <a:spcPts val="0"/>
              </a:spcAft>
              <a:buClr>
                <a:srgbClr val="A9A47B"/>
              </a:buClr>
              <a:buSzPts val="2400"/>
              <a:buFont typeface="Noto Sans Symbols"/>
              <a:buChar char="❑"/>
            </a:pPr>
            <a:r>
              <a:rPr lang="en-US" sz="2400" b="1" i="1" u="none" strike="noStrike" cap="none">
                <a:solidFill>
                  <a:srgbClr val="2E2B1F"/>
                </a:solidFill>
                <a:latin typeface="Times New Roman"/>
                <a:ea typeface="Times New Roman"/>
                <a:cs typeface="Times New Roman"/>
                <a:sym typeface="Times New Roman"/>
              </a:rPr>
              <a:t>Software Process:</a:t>
            </a:r>
            <a:endParaRPr sz="2400" b="0" i="0" u="none" strike="noStrike" cap="none">
              <a:solidFill>
                <a:schemeClr val="dk1"/>
              </a:solidFill>
              <a:latin typeface="Times New Roman"/>
              <a:ea typeface="Times New Roman"/>
              <a:cs typeface="Times New Roman"/>
              <a:sym typeface="Times New Roman"/>
            </a:endParaRPr>
          </a:p>
          <a:p>
            <a:pPr marL="904239" marR="0" lvl="1" indent="-229234" algn="just" rtl="0">
              <a:lnSpc>
                <a:spcPct val="107954"/>
              </a:lnSpc>
              <a:spcBef>
                <a:spcPts val="5"/>
              </a:spcBef>
              <a:spcAft>
                <a:spcPts val="0"/>
              </a:spcAft>
              <a:buClr>
                <a:srgbClr val="D2CA6C"/>
              </a:buClr>
              <a:buSzPts val="2200"/>
              <a:buFont typeface="Courier New"/>
              <a:buChar char="o"/>
            </a:pPr>
            <a:r>
              <a:rPr lang="en-US" sz="2200" b="0" i="0" u="none" strike="noStrike" cap="none">
                <a:solidFill>
                  <a:srgbClr val="2E2B1F"/>
                </a:solidFill>
                <a:latin typeface="Times New Roman"/>
                <a:ea typeface="Times New Roman"/>
                <a:cs typeface="Times New Roman"/>
                <a:sym typeface="Times New Roman"/>
              </a:rPr>
              <a:t>A </a:t>
            </a:r>
            <a:r>
              <a:rPr lang="en-US" sz="2200" b="1" i="0" u="none" strike="noStrike" cap="none">
                <a:solidFill>
                  <a:srgbClr val="2E2B1F"/>
                </a:solidFill>
                <a:latin typeface="Times New Roman"/>
                <a:ea typeface="Times New Roman"/>
                <a:cs typeface="Times New Roman"/>
                <a:sym typeface="Times New Roman"/>
              </a:rPr>
              <a:t>framework </a:t>
            </a:r>
            <a:r>
              <a:rPr lang="en-US" sz="2200" b="0" i="0" u="none" strike="noStrike" cap="none">
                <a:solidFill>
                  <a:srgbClr val="2E2B1F"/>
                </a:solidFill>
                <a:latin typeface="Times New Roman"/>
                <a:ea typeface="Times New Roman"/>
                <a:cs typeface="Times New Roman"/>
                <a:sym typeface="Times New Roman"/>
              </a:rPr>
              <a:t>for the activities, actions, and tasks that</a:t>
            </a:r>
            <a:endParaRPr sz="2200" b="0" i="0" u="none" strike="noStrike" cap="none">
              <a:solidFill>
                <a:schemeClr val="dk1"/>
              </a:solidFill>
              <a:latin typeface="Times New Roman"/>
              <a:ea typeface="Times New Roman"/>
              <a:cs typeface="Times New Roman"/>
              <a:sym typeface="Times New Roman"/>
            </a:endParaRPr>
          </a:p>
          <a:p>
            <a:pPr marL="904239" marR="0" lvl="0" indent="0" algn="just" rtl="0">
              <a:lnSpc>
                <a:spcPct val="107954"/>
              </a:lnSpc>
              <a:spcBef>
                <a:spcPts val="0"/>
              </a:spcBef>
              <a:spcAft>
                <a:spcPts val="0"/>
              </a:spcAft>
              <a:buNone/>
            </a:pPr>
            <a:r>
              <a:rPr lang="en-US" sz="2200" b="0" i="0" u="none" strike="noStrike" cap="none">
                <a:solidFill>
                  <a:srgbClr val="2E2B1F"/>
                </a:solidFill>
                <a:latin typeface="Times New Roman"/>
                <a:ea typeface="Times New Roman"/>
                <a:cs typeface="Times New Roman"/>
                <a:sym typeface="Times New Roman"/>
              </a:rPr>
              <a:t>are required to build high-quality software.</a:t>
            </a:r>
            <a:endParaRPr sz="2200" b="0" i="0" u="none" strike="noStrike" cap="none">
              <a:solidFill>
                <a:schemeClr val="dk1"/>
              </a:solidFill>
              <a:latin typeface="Times New Roman"/>
              <a:ea typeface="Times New Roman"/>
              <a:cs typeface="Times New Roman"/>
              <a:sym typeface="Times New Roman"/>
            </a:endParaRPr>
          </a:p>
          <a:p>
            <a:pPr marL="904239" marR="5715" lvl="1" indent="-228600" algn="just" rtl="0">
              <a:lnSpc>
                <a:spcPct val="80000"/>
              </a:lnSpc>
              <a:spcBef>
                <a:spcPts val="530"/>
              </a:spcBef>
              <a:spcAft>
                <a:spcPts val="0"/>
              </a:spcAft>
              <a:buClr>
                <a:srgbClr val="D2CA6C"/>
              </a:buClr>
              <a:buSzPts val="2200"/>
              <a:buFont typeface="Courier New"/>
              <a:buChar char="o"/>
            </a:pPr>
            <a:r>
              <a:rPr lang="en-US" sz="2200" b="0" i="0" u="none" strike="noStrike" cap="none">
                <a:solidFill>
                  <a:srgbClr val="2E2B1F"/>
                </a:solidFill>
                <a:latin typeface="Times New Roman"/>
                <a:ea typeface="Times New Roman"/>
                <a:cs typeface="Times New Roman"/>
                <a:sym typeface="Times New Roman"/>
              </a:rPr>
              <a:t>SP defines the approach that is taken as software is  engineered.</a:t>
            </a:r>
            <a:endParaRPr sz="2200" b="0" i="0" u="none" strike="noStrike" cap="none">
              <a:solidFill>
                <a:schemeClr val="dk1"/>
              </a:solidFill>
              <a:latin typeface="Times New Roman"/>
              <a:ea typeface="Times New Roman"/>
              <a:cs typeface="Times New Roman"/>
              <a:sym typeface="Times New Roman"/>
            </a:endParaRPr>
          </a:p>
          <a:p>
            <a:pPr marL="904239" marR="5080" lvl="1" indent="-228600" algn="just" rtl="0">
              <a:lnSpc>
                <a:spcPct val="95909"/>
              </a:lnSpc>
              <a:spcBef>
                <a:spcPts val="509"/>
              </a:spcBef>
              <a:spcAft>
                <a:spcPts val="0"/>
              </a:spcAft>
              <a:buClr>
                <a:srgbClr val="D2CA6C"/>
              </a:buClr>
              <a:buSzPts val="2200"/>
              <a:buFont typeface="Courier New"/>
              <a:buChar char="o"/>
            </a:pPr>
            <a:r>
              <a:rPr lang="en-US" sz="2200" b="0" i="0" u="none" strike="noStrike" cap="none">
                <a:solidFill>
                  <a:srgbClr val="2E2B1F"/>
                </a:solidFill>
                <a:latin typeface="Times New Roman"/>
                <a:ea typeface="Times New Roman"/>
                <a:cs typeface="Times New Roman"/>
                <a:sym typeface="Times New Roman"/>
              </a:rPr>
              <a:t>Is not equal to software engineering, which also  encompasses </a:t>
            </a:r>
            <a:r>
              <a:rPr lang="en-US" sz="2200" b="1" i="0" u="none" strike="noStrike" cap="none">
                <a:solidFill>
                  <a:srgbClr val="2E2B1F"/>
                </a:solidFill>
                <a:latin typeface="Times New Roman"/>
                <a:ea typeface="Times New Roman"/>
                <a:cs typeface="Times New Roman"/>
                <a:sym typeface="Times New Roman"/>
              </a:rPr>
              <a:t>technologies </a:t>
            </a:r>
            <a:r>
              <a:rPr lang="en-US" sz="2200" b="0" i="0" u="none" strike="noStrike" cap="none">
                <a:solidFill>
                  <a:srgbClr val="2E2B1F"/>
                </a:solidFill>
                <a:latin typeface="Times New Roman"/>
                <a:ea typeface="Times New Roman"/>
                <a:cs typeface="Times New Roman"/>
                <a:sym typeface="Times New Roman"/>
              </a:rPr>
              <a:t>that populate the process–  technical methods and automated tools.</a:t>
            </a:r>
            <a:endParaRPr sz="2200" b="0" i="0" u="none" strike="noStrike" cap="none">
              <a:solidFill>
                <a:schemeClr val="dk1"/>
              </a:solidFill>
              <a:latin typeface="Times New Roman"/>
              <a:ea typeface="Times New Roman"/>
              <a:cs typeface="Times New Roman"/>
              <a:sym typeface="Times New Roman"/>
            </a:endParaRPr>
          </a:p>
        </p:txBody>
      </p:sp>
      <p:sp>
        <p:nvSpPr>
          <p:cNvPr id="98" name="Google Shape;98;p2"/>
          <p:cNvSpPr txBox="1"/>
          <p:nvPr/>
        </p:nvSpPr>
        <p:spPr>
          <a:xfrm>
            <a:off x="650240" y="3952113"/>
            <a:ext cx="7349490" cy="2136140"/>
          </a:xfrm>
          <a:prstGeom prst="rect">
            <a:avLst/>
          </a:prstGeom>
          <a:noFill/>
          <a:ln>
            <a:noFill/>
          </a:ln>
        </p:spPr>
        <p:txBody>
          <a:bodyPr spcFirstLastPara="1" wrap="square" lIns="0" tIns="12700" rIns="0" bIns="0" anchor="t" anchorCtr="0">
            <a:spAutoFit/>
          </a:bodyPr>
          <a:lstStyle/>
          <a:p>
            <a:pPr marL="360045" marR="0" lvl="0" indent="-347980" algn="just" rtl="0">
              <a:lnSpc>
                <a:spcPct val="100000"/>
              </a:lnSpc>
              <a:spcBef>
                <a:spcPts val="0"/>
              </a:spcBef>
              <a:spcAft>
                <a:spcPts val="0"/>
              </a:spcAft>
              <a:buClr>
                <a:srgbClr val="A9A47B"/>
              </a:buClr>
              <a:buSzPts val="2400"/>
              <a:buFont typeface="Noto Sans Symbols"/>
              <a:buChar char="❑"/>
            </a:pPr>
            <a:r>
              <a:rPr lang="en-US" sz="2400" b="1" i="1" u="none" strike="noStrike" cap="none">
                <a:solidFill>
                  <a:srgbClr val="2E2B1F"/>
                </a:solidFill>
                <a:latin typeface="Times New Roman"/>
                <a:ea typeface="Times New Roman"/>
                <a:cs typeface="Times New Roman"/>
                <a:sym typeface="Times New Roman"/>
              </a:rPr>
              <a:t>Process Model :</a:t>
            </a:r>
            <a:endParaRPr sz="2400" b="0" i="0" u="none" strike="noStrike" cap="none">
              <a:solidFill>
                <a:schemeClr val="dk1"/>
              </a:solidFill>
              <a:latin typeface="Times New Roman"/>
              <a:ea typeface="Times New Roman"/>
              <a:cs typeface="Times New Roman"/>
              <a:sym typeface="Times New Roman"/>
            </a:endParaRPr>
          </a:p>
          <a:p>
            <a:pPr marL="904239" marR="6350" lvl="1" indent="-228600" algn="just" rtl="0">
              <a:lnSpc>
                <a:spcPct val="80000"/>
              </a:lnSpc>
              <a:spcBef>
                <a:spcPts val="535"/>
              </a:spcBef>
              <a:spcAft>
                <a:spcPts val="0"/>
              </a:spcAft>
              <a:buClr>
                <a:srgbClr val="D2CA6C"/>
              </a:buClr>
              <a:buSzPts val="2200"/>
              <a:buFont typeface="Courier New"/>
              <a:buChar char="o"/>
            </a:pPr>
            <a:r>
              <a:rPr lang="en-US" sz="2200" b="0" i="0" u="none" strike="noStrike" cap="none">
                <a:solidFill>
                  <a:srgbClr val="2E2B1F"/>
                </a:solidFill>
                <a:latin typeface="Times New Roman"/>
                <a:ea typeface="Times New Roman"/>
                <a:cs typeface="Times New Roman"/>
                <a:sym typeface="Times New Roman"/>
              </a:rPr>
              <a:t>A Process Model describes the </a:t>
            </a:r>
            <a:r>
              <a:rPr lang="en-US" sz="2200" b="1" i="0" u="none" strike="noStrike" cap="none">
                <a:solidFill>
                  <a:srgbClr val="2E2B1F"/>
                </a:solidFill>
                <a:latin typeface="Times New Roman"/>
                <a:ea typeface="Times New Roman"/>
                <a:cs typeface="Times New Roman"/>
                <a:sym typeface="Times New Roman"/>
              </a:rPr>
              <a:t>sequence of phases </a:t>
            </a:r>
            <a:r>
              <a:rPr lang="en-US" sz="2200" b="0" i="0" u="none" strike="noStrike" cap="none">
                <a:solidFill>
                  <a:srgbClr val="2E2B1F"/>
                </a:solidFill>
                <a:latin typeface="Times New Roman"/>
                <a:ea typeface="Times New Roman"/>
                <a:cs typeface="Times New Roman"/>
                <a:sym typeface="Times New Roman"/>
              </a:rPr>
              <a:t>for  the entire lifetime of a product. Therefore it is sometimes  also called Product Life Cycle.</a:t>
            </a:r>
            <a:endParaRPr sz="2200" b="0" i="0" u="none" strike="noStrike" cap="none">
              <a:solidFill>
                <a:schemeClr val="dk1"/>
              </a:solidFill>
              <a:latin typeface="Times New Roman"/>
              <a:ea typeface="Times New Roman"/>
              <a:cs typeface="Times New Roman"/>
              <a:sym typeface="Times New Roman"/>
            </a:endParaRPr>
          </a:p>
          <a:p>
            <a:pPr marL="904239" marR="5080" lvl="1" indent="-228600" algn="just" rtl="0">
              <a:lnSpc>
                <a:spcPct val="80000"/>
              </a:lnSpc>
              <a:spcBef>
                <a:spcPts val="530"/>
              </a:spcBef>
              <a:spcAft>
                <a:spcPts val="0"/>
              </a:spcAft>
              <a:buClr>
                <a:srgbClr val="D2CA6C"/>
              </a:buClr>
              <a:buSzPts val="2200"/>
              <a:buFont typeface="Courier New"/>
              <a:buChar char="o"/>
            </a:pPr>
            <a:r>
              <a:rPr lang="en-US" sz="2200" b="0" i="0" u="none" strike="noStrike" cap="none">
                <a:solidFill>
                  <a:srgbClr val="2E2B1F"/>
                </a:solidFill>
                <a:latin typeface="Times New Roman"/>
                <a:ea typeface="Times New Roman"/>
                <a:cs typeface="Times New Roman"/>
                <a:sym typeface="Times New Roman"/>
              </a:rPr>
              <a:t>This covers everything from the initial commercial idea  until the final de-installation or disassembling of the  product after its use.</a:t>
            </a:r>
            <a:endParaRPr sz="2200" b="0" i="0" u="none" strike="noStrike" cap="none">
              <a:solidFill>
                <a:schemeClr val="dk1"/>
              </a:solidFill>
              <a:latin typeface="Times New Roman"/>
              <a:ea typeface="Times New Roman"/>
              <a:cs typeface="Times New Roman"/>
              <a:sym typeface="Times New Roman"/>
            </a:endParaRPr>
          </a:p>
        </p:txBody>
      </p:sp>
      <p:sp>
        <p:nvSpPr>
          <p:cNvPr id="99" name="Google Shape;99;p2"/>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00" name="Google Shape;100;p2"/>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01" name="Google Shape;101;p2"/>
          <p:cNvSpPr txBox="1"/>
          <p:nvPr/>
        </p:nvSpPr>
        <p:spPr>
          <a:xfrm>
            <a:off x="8736583" y="568309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rlito"/>
                <a:ea typeface="Carlito"/>
                <a:cs typeface="Carlito"/>
                <a:sym typeface="Carlito"/>
              </a:rPr>
              <a:t>3</a:t>
            </a:r>
            <a:endParaRPr sz="1800">
              <a:solidFill>
                <a:schemeClr val="dk1"/>
              </a:solidFill>
              <a:latin typeface="Carlito"/>
              <a:ea typeface="Carlito"/>
              <a:cs typeface="Carlito"/>
              <a:sym typeface="Carlito"/>
            </a:endParaRPr>
          </a:p>
        </p:txBody>
      </p:sp>
      <p:sp>
        <p:nvSpPr>
          <p:cNvPr id="102" name="Google Shape;102;p2"/>
          <p:cNvSpPr/>
          <p:nvPr/>
        </p:nvSpPr>
        <p:spPr>
          <a:xfrm>
            <a:off x="2343904" y="1132332"/>
            <a:ext cx="5957357" cy="1645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03" name="Google Shape;103;p2"/>
          <p:cNvSpPr/>
          <p:nvPr/>
        </p:nvSpPr>
        <p:spPr>
          <a:xfrm>
            <a:off x="0" y="0"/>
            <a:ext cx="1485900" cy="12146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Disadvantages of waterfall model</a:t>
            </a:r>
            <a:endParaRPr/>
          </a:p>
        </p:txBody>
      </p:sp>
      <p:sp>
        <p:nvSpPr>
          <p:cNvPr id="237" name="Google Shape;237;p20"/>
          <p:cNvSpPr txBox="1">
            <a:spLocks noGrp="1"/>
          </p:cNvSpPr>
          <p:nvPr>
            <p:ph type="body" idx="1"/>
          </p:nvPr>
        </p:nvSpPr>
        <p:spPr>
          <a:xfrm>
            <a:off x="593725" y="1057275"/>
            <a:ext cx="7804150" cy="45132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US" sz="2400" b="1"/>
              <a:t>Once an application is in the testing stage, it is very difficult to go back and change something </a:t>
            </a:r>
            <a:r>
              <a:rPr lang="en-US" sz="2400"/>
              <a:t>that was not well-thought out in the concept stage.</a:t>
            </a:r>
            <a:endParaRPr/>
          </a:p>
          <a:p>
            <a:pPr marL="342900" lvl="0" indent="-342900" algn="just" rtl="0">
              <a:spcBef>
                <a:spcPts val="480"/>
              </a:spcBef>
              <a:spcAft>
                <a:spcPts val="0"/>
              </a:spcAft>
              <a:buClr>
                <a:schemeClr val="dk1"/>
              </a:buClr>
              <a:buSzPts val="2400"/>
              <a:buChar char="•"/>
            </a:pPr>
            <a:r>
              <a:rPr lang="en-US" sz="2400"/>
              <a:t>No working software is produced until late during the life cycle.</a:t>
            </a:r>
            <a:endParaRPr/>
          </a:p>
          <a:p>
            <a:pPr marL="342900" lvl="0" indent="-342900" algn="just" rtl="0">
              <a:spcBef>
                <a:spcPts val="480"/>
              </a:spcBef>
              <a:spcAft>
                <a:spcPts val="0"/>
              </a:spcAft>
              <a:buClr>
                <a:schemeClr val="dk1"/>
              </a:buClr>
              <a:buSzPts val="2400"/>
              <a:buChar char="•"/>
            </a:pPr>
            <a:r>
              <a:rPr lang="en-US" sz="2400"/>
              <a:t>High amounts of risk and uncertainty.</a:t>
            </a:r>
            <a:endParaRPr/>
          </a:p>
          <a:p>
            <a:pPr marL="342900" lvl="0" indent="-342900" algn="just" rtl="0">
              <a:spcBef>
                <a:spcPts val="480"/>
              </a:spcBef>
              <a:spcAft>
                <a:spcPts val="0"/>
              </a:spcAft>
              <a:buClr>
                <a:schemeClr val="dk1"/>
              </a:buClr>
              <a:buSzPts val="2400"/>
              <a:buChar char="•"/>
            </a:pPr>
            <a:r>
              <a:rPr lang="en-US" sz="2400" b="1"/>
              <a:t>Not a good model for complex and object-oriented projects.</a:t>
            </a:r>
            <a:endParaRPr/>
          </a:p>
          <a:p>
            <a:pPr marL="342900" lvl="0" indent="-342900" algn="just" rtl="0">
              <a:spcBef>
                <a:spcPts val="480"/>
              </a:spcBef>
              <a:spcAft>
                <a:spcPts val="0"/>
              </a:spcAft>
              <a:buClr>
                <a:schemeClr val="dk1"/>
              </a:buClr>
              <a:buSzPts val="2400"/>
              <a:buChar char="•"/>
            </a:pPr>
            <a:r>
              <a:rPr lang="en-US" sz="2400"/>
              <a:t>Poor model for long and ongoing projects.</a:t>
            </a:r>
            <a:endParaRPr/>
          </a:p>
          <a:p>
            <a:pPr marL="342900" lvl="0" indent="-342900" algn="just" rtl="0">
              <a:spcBef>
                <a:spcPts val="480"/>
              </a:spcBef>
              <a:spcAft>
                <a:spcPts val="0"/>
              </a:spcAft>
              <a:buClr>
                <a:schemeClr val="dk1"/>
              </a:buClr>
              <a:buSzPts val="2400"/>
              <a:buChar char="•"/>
            </a:pPr>
            <a:r>
              <a:rPr lang="en-US" sz="2400" b="1"/>
              <a:t>Not suitable for the projects where requirements are at a moderate to high risk of changing.</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When to use the waterfall model:</a:t>
            </a:r>
            <a:endParaRPr/>
          </a:p>
        </p:txBody>
      </p:sp>
      <p:sp>
        <p:nvSpPr>
          <p:cNvPr id="243" name="Google Shape;243;p21"/>
          <p:cNvSpPr txBox="1">
            <a:spLocks noGrp="1"/>
          </p:cNvSpPr>
          <p:nvPr>
            <p:ph type="body" idx="1"/>
          </p:nvPr>
        </p:nvSpPr>
        <p:spPr>
          <a:xfrm>
            <a:off x="669925" y="1287463"/>
            <a:ext cx="7804150" cy="41306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This model is used only when the requirements are very well known, clear and fixed.</a:t>
            </a:r>
            <a:endParaRPr/>
          </a:p>
          <a:p>
            <a:pPr marL="342900" lvl="0" indent="-342900" algn="l" rtl="0">
              <a:spcBef>
                <a:spcPts val="480"/>
              </a:spcBef>
              <a:spcAft>
                <a:spcPts val="0"/>
              </a:spcAft>
              <a:buClr>
                <a:schemeClr val="dk1"/>
              </a:buClr>
              <a:buSzPts val="2400"/>
              <a:buChar char="•"/>
            </a:pPr>
            <a:r>
              <a:rPr lang="en-US" sz="2400"/>
              <a:t>Product definition is stable.</a:t>
            </a:r>
            <a:endParaRPr/>
          </a:p>
          <a:p>
            <a:pPr marL="342900" lvl="0" indent="-342900" algn="l" rtl="0">
              <a:spcBef>
                <a:spcPts val="480"/>
              </a:spcBef>
              <a:spcAft>
                <a:spcPts val="0"/>
              </a:spcAft>
              <a:buClr>
                <a:schemeClr val="dk1"/>
              </a:buClr>
              <a:buSzPts val="2400"/>
              <a:buChar char="•"/>
            </a:pPr>
            <a:r>
              <a:rPr lang="en-US" sz="2400"/>
              <a:t>Technology is understood.</a:t>
            </a:r>
            <a:endParaRPr/>
          </a:p>
          <a:p>
            <a:pPr marL="342900" lvl="0" indent="-342900" algn="l" rtl="0">
              <a:spcBef>
                <a:spcPts val="480"/>
              </a:spcBef>
              <a:spcAft>
                <a:spcPts val="0"/>
              </a:spcAft>
              <a:buClr>
                <a:schemeClr val="dk1"/>
              </a:buClr>
              <a:buSzPts val="2400"/>
              <a:buChar char="•"/>
            </a:pPr>
            <a:r>
              <a:rPr lang="en-US" sz="2400"/>
              <a:t>There are no ambiguous requirements</a:t>
            </a:r>
            <a:endParaRPr/>
          </a:p>
          <a:p>
            <a:pPr marL="342900" lvl="0" indent="-342900" algn="l" rtl="0">
              <a:spcBef>
                <a:spcPts val="480"/>
              </a:spcBef>
              <a:spcAft>
                <a:spcPts val="0"/>
              </a:spcAft>
              <a:buClr>
                <a:schemeClr val="dk1"/>
              </a:buClr>
              <a:buSzPts val="2400"/>
              <a:buChar char="•"/>
            </a:pPr>
            <a:r>
              <a:rPr lang="en-US" sz="2400"/>
              <a:t>Ample resources with required expertise are available freely</a:t>
            </a:r>
            <a:endParaRPr/>
          </a:p>
          <a:p>
            <a:pPr marL="342900" lvl="0" indent="-342900" algn="l" rtl="0">
              <a:spcBef>
                <a:spcPts val="480"/>
              </a:spcBef>
              <a:spcAft>
                <a:spcPts val="0"/>
              </a:spcAft>
              <a:buClr>
                <a:schemeClr val="dk1"/>
              </a:buClr>
              <a:buSzPts val="2400"/>
              <a:buChar char="•"/>
            </a:pPr>
            <a:r>
              <a:rPr lang="en-US" sz="2400"/>
              <a:t>The project is short.</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Some Realities of Software Development</a:t>
            </a:r>
            <a:endParaRPr/>
          </a:p>
        </p:txBody>
      </p:sp>
      <p:sp>
        <p:nvSpPr>
          <p:cNvPr id="249" name="Google Shape;24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Clr>
                <a:schemeClr val="dk1"/>
              </a:buClr>
              <a:buSzPct val="100000"/>
              <a:buFont typeface="Noto Sans Symbols"/>
              <a:buChar char="⚫"/>
            </a:pPr>
            <a:r>
              <a:rPr lang="en-US"/>
              <a:t>1. Requirements always change because of:</a:t>
            </a:r>
            <a:endParaRPr/>
          </a:p>
          <a:p>
            <a:pPr marL="1131570" lvl="2" indent="-457200" algn="l" rtl="0">
              <a:spcBef>
                <a:spcPts val="444"/>
              </a:spcBef>
              <a:spcAft>
                <a:spcPts val="0"/>
              </a:spcAft>
              <a:buClr>
                <a:schemeClr val="dk1"/>
              </a:buClr>
              <a:buSzPct val="100000"/>
              <a:buFont typeface="Arial"/>
              <a:buChar char="•"/>
            </a:pPr>
            <a:r>
              <a:rPr lang="en-US"/>
              <a:t>changing customer desires and user needs</a:t>
            </a:r>
            <a:endParaRPr/>
          </a:p>
          <a:p>
            <a:pPr marL="1131570" lvl="2" indent="-457200" algn="l" rtl="0">
              <a:spcBef>
                <a:spcPts val="444"/>
              </a:spcBef>
              <a:spcAft>
                <a:spcPts val="0"/>
              </a:spcAft>
              <a:buClr>
                <a:schemeClr val="dk1"/>
              </a:buClr>
              <a:buSzPct val="100000"/>
              <a:buFont typeface="Arial"/>
              <a:buChar char="•"/>
            </a:pPr>
            <a:r>
              <a:rPr lang="en-US"/>
              <a:t>initial requirements analysis inadequate</a:t>
            </a:r>
            <a:endParaRPr/>
          </a:p>
          <a:p>
            <a:pPr marL="1131570" lvl="2" indent="-457200" algn="l" rtl="0">
              <a:spcBef>
                <a:spcPts val="444"/>
              </a:spcBef>
              <a:spcAft>
                <a:spcPts val="0"/>
              </a:spcAft>
              <a:buClr>
                <a:schemeClr val="dk1"/>
              </a:buClr>
              <a:buSzPct val="100000"/>
              <a:buFont typeface="Arial"/>
              <a:buChar char="•"/>
            </a:pPr>
            <a:r>
              <a:rPr lang="en-US"/>
              <a:t>understandings and insights gained through experience</a:t>
            </a:r>
            <a:endParaRPr/>
          </a:p>
          <a:p>
            <a:pPr marL="1131570" lvl="2" indent="-457200" algn="l" rtl="0">
              <a:spcBef>
                <a:spcPts val="444"/>
              </a:spcBef>
              <a:spcAft>
                <a:spcPts val="0"/>
              </a:spcAft>
              <a:buClr>
                <a:schemeClr val="dk1"/>
              </a:buClr>
              <a:buSzPct val="100000"/>
              <a:buFont typeface="Arial"/>
              <a:buChar char="•"/>
            </a:pPr>
            <a:r>
              <a:rPr lang="en-US"/>
              <a:t>changing technology</a:t>
            </a:r>
            <a:endParaRPr/>
          </a:p>
          <a:p>
            <a:pPr marL="1131570" lvl="2" indent="-457200" algn="l" rtl="0">
              <a:spcBef>
                <a:spcPts val="444"/>
              </a:spcBef>
              <a:spcAft>
                <a:spcPts val="0"/>
              </a:spcAft>
              <a:buClr>
                <a:schemeClr val="dk1"/>
              </a:buClr>
              <a:buSzPct val="100000"/>
              <a:buFont typeface="Arial"/>
              <a:buChar char="•"/>
            </a:pPr>
            <a:r>
              <a:rPr lang="en-US"/>
              <a:t>changing competitive situation</a:t>
            </a:r>
            <a:endParaRPr/>
          </a:p>
          <a:p>
            <a:pPr marL="1131570" lvl="2" indent="-457200" algn="l" rtl="0">
              <a:spcBef>
                <a:spcPts val="444"/>
              </a:spcBef>
              <a:spcAft>
                <a:spcPts val="0"/>
              </a:spcAft>
              <a:buClr>
                <a:schemeClr val="dk1"/>
              </a:buClr>
              <a:buSzPct val="100000"/>
              <a:buFont typeface="Arial"/>
              <a:buChar char="•"/>
            </a:pPr>
            <a:r>
              <a:rPr lang="en-US"/>
              <a:t>personnel turnover: engineering, management, marketing, customer</a:t>
            </a:r>
            <a:endParaRPr/>
          </a:p>
          <a:p>
            <a:pPr marL="274320" lvl="0" indent="-274320" algn="l" rtl="0">
              <a:spcBef>
                <a:spcPts val="592"/>
              </a:spcBef>
              <a:spcAft>
                <a:spcPts val="0"/>
              </a:spcAft>
              <a:buClr>
                <a:schemeClr val="dk1"/>
              </a:buClr>
              <a:buSzPct val="100000"/>
              <a:buFont typeface="Noto Sans Symbols"/>
              <a:buChar char="⚫"/>
            </a:pPr>
            <a:r>
              <a:rPr lang="en-US"/>
              <a:t>2. The design is never right the first time</a:t>
            </a:r>
            <a:endParaRPr/>
          </a:p>
          <a:p>
            <a:pPr marL="1131570" lvl="2" indent="-457200" algn="l" rtl="0">
              <a:spcBef>
                <a:spcPts val="444"/>
              </a:spcBef>
              <a:spcAft>
                <a:spcPts val="0"/>
              </a:spcAft>
              <a:buClr>
                <a:schemeClr val="dk1"/>
              </a:buClr>
              <a:buSzPct val="100000"/>
              <a:buFont typeface="Arial"/>
              <a:buChar char="•"/>
            </a:pPr>
            <a:r>
              <a:rPr lang="en-US"/>
              <a:t>design is a creative, problem solving process</a:t>
            </a:r>
            <a:endParaRPr/>
          </a:p>
          <a:p>
            <a:pPr marL="274320" lvl="0" indent="-274320" algn="l" rtl="0">
              <a:spcBef>
                <a:spcPts val="592"/>
              </a:spcBef>
              <a:spcAft>
                <a:spcPts val="0"/>
              </a:spcAft>
              <a:buClr>
                <a:schemeClr val="dk1"/>
              </a:buClr>
              <a:buSzPct val="100000"/>
              <a:buFont typeface="Noto Sans Symbols"/>
              <a:buChar char="⚫"/>
            </a:pPr>
            <a:r>
              <a:rPr lang="en-US"/>
              <a:t>3. Frequent demonstrations of progress and early warning of problems are desirable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title"/>
          </p:nvPr>
        </p:nvSpPr>
        <p:spPr>
          <a:xfrm>
            <a:off x="674688" y="325438"/>
            <a:ext cx="7772400" cy="665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Discussion of the Waterfall Model</a:t>
            </a:r>
            <a:endParaRPr/>
          </a:p>
        </p:txBody>
      </p:sp>
      <p:sp>
        <p:nvSpPr>
          <p:cNvPr id="255" name="Google Shape;255;p23"/>
          <p:cNvSpPr txBox="1"/>
          <p:nvPr/>
        </p:nvSpPr>
        <p:spPr>
          <a:xfrm>
            <a:off x="762000" y="1371600"/>
            <a:ext cx="7848600" cy="4524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Advantages:</a:t>
            </a:r>
            <a:endParaRPr sz="2400">
              <a:solidFill>
                <a:schemeClr val="dk1"/>
              </a:solidFill>
              <a:latin typeface="Verdana"/>
              <a:ea typeface="Verdana"/>
              <a:cs typeface="Verdana"/>
              <a:sym typeface="Verdana"/>
            </a:endParaRPr>
          </a:p>
          <a:p>
            <a:pPr marL="0" marR="0" lvl="0" indent="-1524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Identifies systems requirements long before programming begins.</a:t>
            </a:r>
            <a:endParaRPr/>
          </a:p>
          <a:p>
            <a:pPr marL="0" marR="0" lvl="0" indent="-1524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Only appropriate when the requirements are well-understood</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US" sz="2400" b="1" i="1">
                <a:solidFill>
                  <a:schemeClr val="dk1"/>
                </a:solidFill>
                <a:latin typeface="Times New Roman"/>
                <a:ea typeface="Times New Roman"/>
                <a:cs typeface="Times New Roman"/>
                <a:sym typeface="Times New Roman"/>
              </a:rPr>
              <a:t>Disadvantages:</a:t>
            </a:r>
            <a:endParaRPr/>
          </a:p>
          <a:p>
            <a:pPr marL="0" marR="0" lvl="0" indent="-152400" algn="l"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Takes long time to deliver since developing requirements.</a:t>
            </a:r>
            <a:endParaRPr/>
          </a:p>
          <a:p>
            <a:pPr marL="0" marR="0" lvl="0" indent="-152400" algn="l"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Difficult to adapt to changing requirements</a:t>
            </a:r>
            <a:endParaRPr/>
          </a:p>
          <a:p>
            <a:pPr marL="0" marR="0" lvl="0" indent="0" algn="l" rtl="0">
              <a:spcBef>
                <a:spcPts val="1200"/>
              </a:spcBef>
              <a:spcAft>
                <a:spcPts val="0"/>
              </a:spcAft>
              <a:buNone/>
            </a:pPr>
            <a:r>
              <a:rPr lang="en-US" sz="2400">
                <a:solidFill>
                  <a:schemeClr val="dk1"/>
                </a:solidFill>
                <a:latin typeface="Times New Roman"/>
                <a:ea typeface="Times New Roman"/>
                <a:cs typeface="Times New Roman"/>
                <a:sym typeface="Times New Roman"/>
              </a:rPr>
              <a:t>- Each stage in the process reveals new understanding of the previous stages, that requires the earlier stages to be revised.</a:t>
            </a:r>
            <a:endParaRPr sz="2400" b="1" i="1">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solidFill>
                  <a:srgbClr val="7B9899"/>
                </a:solidFill>
              </a:rPr>
              <a:t>Relative Cost to Fix a Software Defect</a:t>
            </a:r>
            <a:endParaRPr>
              <a:solidFill>
                <a:srgbClr val="7B9899"/>
              </a:solidFill>
            </a:endParaRPr>
          </a:p>
        </p:txBody>
      </p:sp>
      <p:pic>
        <p:nvPicPr>
          <p:cNvPr id="261" name="Google Shape;261;p24"/>
          <p:cNvPicPr preferRelativeResize="0"/>
          <p:nvPr/>
        </p:nvPicPr>
        <p:blipFill rotWithShape="1">
          <a:blip r:embed="rId3">
            <a:alphaModFix/>
          </a:blip>
          <a:srcRect/>
          <a:stretch/>
        </p:blipFill>
        <p:spPr>
          <a:xfrm>
            <a:off x="533400" y="1524000"/>
            <a:ext cx="8153400" cy="45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title"/>
          </p:nvPr>
        </p:nvSpPr>
        <p:spPr>
          <a:xfrm>
            <a:off x="2819400" y="320768"/>
            <a:ext cx="3801490"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solidFill>
                  <a:srgbClr val="544E39"/>
                </a:solidFill>
              </a:rPr>
              <a:t>The V-Model</a:t>
            </a:r>
            <a:endParaRPr/>
          </a:p>
        </p:txBody>
      </p:sp>
      <p:sp>
        <p:nvSpPr>
          <p:cNvPr id="267" name="Google Shape;267;p25"/>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68" name="Google Shape;268;p25"/>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69" name="Google Shape;269;p25"/>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70" name="Google Shape;270;p25"/>
          <p:cNvSpPr/>
          <p:nvPr/>
        </p:nvSpPr>
        <p:spPr>
          <a:xfrm>
            <a:off x="1275986" y="1219200"/>
            <a:ext cx="5938581" cy="502963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71" name="Google Shape;271;p25"/>
          <p:cNvSpPr txBox="1">
            <a:spLocks noGrp="1"/>
          </p:cNvSpPr>
          <p:nvPr>
            <p:ph type="sldNum" idx="4294967295"/>
          </p:nvPr>
        </p:nvSpPr>
        <p:spPr>
          <a:xfrm>
            <a:off x="8653271" y="5740247"/>
            <a:ext cx="308609" cy="254000"/>
          </a:xfrm>
          <a:prstGeom prst="rect">
            <a:avLst/>
          </a:prstGeom>
          <a:noFill/>
          <a:ln>
            <a:noFill/>
          </a:ln>
        </p:spPr>
        <p:txBody>
          <a:bodyPr spcFirstLastPara="1" wrap="square" lIns="0" tIns="0" rIns="0" bIns="0" anchor="ctr" anchorCtr="0">
            <a:spAutoFit/>
          </a:bodyPr>
          <a:lstStyle/>
          <a:p>
            <a:pPr marL="38100" lvl="0" indent="0" algn="r" rtl="0">
              <a:lnSpc>
                <a:spcPct val="150833"/>
              </a:lnSpc>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1981200" y="320768"/>
            <a:ext cx="5366893"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solidFill>
                  <a:srgbClr val="544E39"/>
                </a:solidFill>
              </a:rPr>
              <a:t>The V-Model</a:t>
            </a:r>
            <a:r>
              <a:rPr lang="en-US"/>
              <a:t>(Cont..)</a:t>
            </a:r>
            <a:endParaRPr/>
          </a:p>
        </p:txBody>
      </p:sp>
      <p:sp>
        <p:nvSpPr>
          <p:cNvPr id="277" name="Google Shape;277;p26"/>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78" name="Google Shape;278;p26"/>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79" name="Google Shape;279;p26"/>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80" name="Google Shape;280;p26"/>
          <p:cNvSpPr txBox="1"/>
          <p:nvPr/>
        </p:nvSpPr>
        <p:spPr>
          <a:xfrm>
            <a:off x="345440" y="1546605"/>
            <a:ext cx="7959090" cy="3903345"/>
          </a:xfrm>
          <a:prstGeom prst="rect">
            <a:avLst/>
          </a:prstGeom>
          <a:noFill/>
          <a:ln>
            <a:noFill/>
          </a:ln>
        </p:spPr>
        <p:txBody>
          <a:bodyPr spcFirstLastPara="1" wrap="square" lIns="0" tIns="12700" rIns="0" bIns="0" anchor="t" anchorCtr="0">
            <a:spAutoFit/>
          </a:bodyPr>
          <a:lstStyle/>
          <a:p>
            <a:pPr marL="241300" marR="5715" lvl="0" indent="-228600" algn="just" rtl="0">
              <a:lnSpc>
                <a:spcPct val="100000"/>
              </a:lnSpc>
              <a:spcBef>
                <a:spcPts val="0"/>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The V - model is SDLC model where execution of processes  happens in a sequential manner in V-shape.</a:t>
            </a:r>
            <a:endParaRPr sz="2400">
              <a:solidFill>
                <a:schemeClr val="dk1"/>
              </a:solidFill>
              <a:latin typeface="Times New Roman"/>
              <a:ea typeface="Times New Roman"/>
              <a:cs typeface="Times New Roman"/>
              <a:sym typeface="Times New Roman"/>
            </a:endParaRPr>
          </a:p>
          <a:p>
            <a:pPr marL="360045" marR="0" lvl="0" indent="-347980" algn="just" rtl="0">
              <a:lnSpc>
                <a:spcPct val="100000"/>
              </a:lnSpc>
              <a:spcBef>
                <a:spcPts val="580"/>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It is also known as </a:t>
            </a:r>
            <a:r>
              <a:rPr lang="en-US" sz="2400" b="1" i="1">
                <a:solidFill>
                  <a:srgbClr val="2E2B1F"/>
                </a:solidFill>
                <a:latin typeface="Times New Roman"/>
                <a:ea typeface="Times New Roman"/>
                <a:cs typeface="Times New Roman"/>
                <a:sym typeface="Times New Roman"/>
              </a:rPr>
              <a:t>Verification and Validation model</a:t>
            </a:r>
            <a:r>
              <a:rPr lang="en-US" sz="2400">
                <a:solidFill>
                  <a:srgbClr val="2E2B1F"/>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241300" marR="6350" lvl="0" indent="-228600" algn="just" rtl="0">
              <a:lnSpc>
                <a:spcPct val="100000"/>
              </a:lnSpc>
              <a:spcBef>
                <a:spcPts val="575"/>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V - Model is an extension of the waterfall model and is based  on association of a testing phase for each corresponding  development stage. This means that for every single phase in  the development cycle there is a directly associated testing  phase.</a:t>
            </a:r>
            <a:endParaRPr sz="2400">
              <a:solidFill>
                <a:schemeClr val="dk1"/>
              </a:solidFill>
              <a:latin typeface="Times New Roman"/>
              <a:ea typeface="Times New Roman"/>
              <a:cs typeface="Times New Roman"/>
              <a:sym typeface="Times New Roman"/>
            </a:endParaRPr>
          </a:p>
          <a:p>
            <a:pPr marL="241300" marR="5080" lvl="0" indent="-228600" algn="just" rtl="0">
              <a:lnSpc>
                <a:spcPct val="100000"/>
              </a:lnSpc>
              <a:spcBef>
                <a:spcPts val="575"/>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This is a highly disciplined model and next phase starts only  after completion of the previous phase.</a:t>
            </a:r>
            <a:endParaRPr sz="2400">
              <a:solidFill>
                <a:schemeClr val="dk1"/>
              </a:solidFill>
              <a:latin typeface="Times New Roman"/>
              <a:ea typeface="Times New Roman"/>
              <a:cs typeface="Times New Roman"/>
              <a:sym typeface="Times New Roman"/>
            </a:endParaRPr>
          </a:p>
        </p:txBody>
      </p:sp>
      <p:sp>
        <p:nvSpPr>
          <p:cNvPr id="281" name="Google Shape;281;p26"/>
          <p:cNvSpPr txBox="1">
            <a:spLocks noGrp="1"/>
          </p:cNvSpPr>
          <p:nvPr>
            <p:ph type="sldNum" idx="4294967295"/>
          </p:nvPr>
        </p:nvSpPr>
        <p:spPr>
          <a:xfrm>
            <a:off x="8653271" y="5740247"/>
            <a:ext cx="308609" cy="254000"/>
          </a:xfrm>
          <a:prstGeom prst="rect">
            <a:avLst/>
          </a:prstGeom>
          <a:noFill/>
          <a:ln>
            <a:noFill/>
          </a:ln>
        </p:spPr>
        <p:txBody>
          <a:bodyPr spcFirstLastPara="1" wrap="square" lIns="0" tIns="0" rIns="0" bIns="0" anchor="ctr" anchorCtr="0">
            <a:spAutoFit/>
          </a:bodyPr>
          <a:lstStyle/>
          <a:p>
            <a:pPr marL="38100" lvl="0" indent="0" algn="r" rtl="0">
              <a:lnSpc>
                <a:spcPct val="150833"/>
              </a:lnSpc>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title"/>
          </p:nvPr>
        </p:nvSpPr>
        <p:spPr>
          <a:xfrm>
            <a:off x="1752600" y="320768"/>
            <a:ext cx="5595493"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solidFill>
                  <a:srgbClr val="544E39"/>
                </a:solidFill>
              </a:rPr>
              <a:t>The V-Model</a:t>
            </a:r>
            <a:r>
              <a:rPr lang="en-US"/>
              <a:t>(Cont..)</a:t>
            </a:r>
            <a:endParaRPr/>
          </a:p>
        </p:txBody>
      </p:sp>
      <p:sp>
        <p:nvSpPr>
          <p:cNvPr id="287" name="Google Shape;287;p27"/>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88" name="Google Shape;288;p27"/>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89" name="Google Shape;289;p27"/>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90" name="Google Shape;290;p27"/>
          <p:cNvSpPr txBox="1"/>
          <p:nvPr/>
        </p:nvSpPr>
        <p:spPr>
          <a:xfrm>
            <a:off x="345440" y="1510029"/>
            <a:ext cx="7959090" cy="3500754"/>
          </a:xfrm>
          <a:prstGeom prst="rect">
            <a:avLst/>
          </a:prstGeom>
          <a:noFill/>
          <a:ln>
            <a:noFill/>
          </a:ln>
        </p:spPr>
        <p:txBody>
          <a:bodyPr spcFirstLastPara="1" wrap="square" lIns="0" tIns="48875" rIns="0" bIns="0" anchor="t" anchorCtr="0">
            <a:spAutoFit/>
          </a:bodyPr>
          <a:lstStyle/>
          <a:p>
            <a:pPr marL="241300" marR="5080" lvl="0" indent="-228600" algn="just" rtl="0">
              <a:lnSpc>
                <a:spcPct val="90000"/>
              </a:lnSpc>
              <a:spcBef>
                <a:spcPts val="0"/>
              </a:spcBef>
              <a:spcAft>
                <a:spcPts val="0"/>
              </a:spcAft>
              <a:buClr>
                <a:srgbClr val="A9A47B"/>
              </a:buClr>
              <a:buSzPts val="2300"/>
              <a:buFont typeface="Noto Sans Symbols"/>
              <a:buChar char="❑"/>
            </a:pPr>
            <a:r>
              <a:rPr lang="en-US" sz="2400">
                <a:solidFill>
                  <a:srgbClr val="2E2B1F"/>
                </a:solidFill>
                <a:latin typeface="Times New Roman"/>
                <a:ea typeface="Times New Roman"/>
                <a:cs typeface="Times New Roman"/>
                <a:sym typeface="Times New Roman"/>
              </a:rPr>
              <a:t>A variation of waterfall model depicts the relationship of  quality assurance actions to the actions associated with  communication, modeling and early code construction  activates.</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rgbClr val="A9A47B"/>
              </a:buClr>
              <a:buSzPts val="3250"/>
              <a:buFont typeface="Noto Sans Symbols"/>
              <a:buNone/>
            </a:pPr>
            <a:endParaRPr sz="3250">
              <a:solidFill>
                <a:schemeClr val="dk1"/>
              </a:solidFill>
              <a:latin typeface="Times New Roman"/>
              <a:ea typeface="Times New Roman"/>
              <a:cs typeface="Times New Roman"/>
              <a:sym typeface="Times New Roman"/>
            </a:endParaRPr>
          </a:p>
          <a:p>
            <a:pPr marL="241300" marR="5080" lvl="0" indent="-228600" algn="just" rtl="0">
              <a:lnSpc>
                <a:spcPct val="90000"/>
              </a:lnSpc>
              <a:spcBef>
                <a:spcPts val="5"/>
              </a:spcBef>
              <a:spcAft>
                <a:spcPts val="0"/>
              </a:spcAft>
              <a:buClr>
                <a:srgbClr val="A9A47B"/>
              </a:buClr>
              <a:buSzPts val="2300"/>
              <a:buFont typeface="Noto Sans Symbols"/>
              <a:buChar char="❑"/>
            </a:pPr>
            <a:r>
              <a:rPr lang="en-US" sz="2400">
                <a:solidFill>
                  <a:srgbClr val="2E2B1F"/>
                </a:solidFill>
                <a:latin typeface="Times New Roman"/>
                <a:ea typeface="Times New Roman"/>
                <a:cs typeface="Times New Roman"/>
                <a:sym typeface="Times New Roman"/>
              </a:rPr>
              <a:t>Team first moves down the left side of the V to refine the  problem requirements. Once code is generated, the team  moves up the right side of the V, performing a series of tests  that validate each of the models created as the team moved  down the left side.</a:t>
            </a:r>
            <a:endParaRPr sz="2400">
              <a:solidFill>
                <a:schemeClr val="dk1"/>
              </a:solidFill>
              <a:latin typeface="Times New Roman"/>
              <a:ea typeface="Times New Roman"/>
              <a:cs typeface="Times New Roman"/>
              <a:sym typeface="Times New Roman"/>
            </a:endParaRPr>
          </a:p>
        </p:txBody>
      </p:sp>
      <p:sp>
        <p:nvSpPr>
          <p:cNvPr id="291" name="Google Shape;291;p27"/>
          <p:cNvSpPr txBox="1">
            <a:spLocks noGrp="1"/>
          </p:cNvSpPr>
          <p:nvPr>
            <p:ph type="sldNum" idx="4294967295"/>
          </p:nvPr>
        </p:nvSpPr>
        <p:spPr>
          <a:xfrm>
            <a:off x="8653271" y="5740247"/>
            <a:ext cx="308609" cy="254000"/>
          </a:xfrm>
          <a:prstGeom prst="rect">
            <a:avLst/>
          </a:prstGeom>
          <a:noFill/>
          <a:ln>
            <a:noFill/>
          </a:ln>
        </p:spPr>
        <p:txBody>
          <a:bodyPr spcFirstLastPara="1" wrap="square" lIns="0" tIns="0" rIns="0" bIns="0" anchor="ctr" anchorCtr="0">
            <a:spAutoFit/>
          </a:bodyPr>
          <a:lstStyle/>
          <a:p>
            <a:pPr marL="38100" lvl="0" indent="0" algn="r" rtl="0">
              <a:lnSpc>
                <a:spcPct val="150833"/>
              </a:lnSpc>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Prototyping</a:t>
            </a:r>
            <a:endParaRPr/>
          </a:p>
        </p:txBody>
      </p:sp>
      <p:sp>
        <p:nvSpPr>
          <p:cNvPr id="297" name="Google Shape;297;p28"/>
          <p:cNvSpPr/>
          <p:nvPr/>
        </p:nvSpPr>
        <p:spPr>
          <a:xfrm>
            <a:off x="1760538" y="1223963"/>
            <a:ext cx="1912937" cy="68738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p:txBody>
      </p:sp>
      <p:sp>
        <p:nvSpPr>
          <p:cNvPr id="298" name="Google Shape;298;p28"/>
          <p:cNvSpPr/>
          <p:nvPr/>
        </p:nvSpPr>
        <p:spPr>
          <a:xfrm>
            <a:off x="1760538" y="3748088"/>
            <a:ext cx="1912937" cy="68738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299" name="Google Shape;299;p28"/>
          <p:cNvSpPr/>
          <p:nvPr/>
        </p:nvSpPr>
        <p:spPr>
          <a:xfrm>
            <a:off x="1760538" y="2447925"/>
            <a:ext cx="1912937" cy="68738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00" name="Google Shape;300;p28"/>
          <p:cNvSpPr/>
          <p:nvPr/>
        </p:nvSpPr>
        <p:spPr>
          <a:xfrm>
            <a:off x="1760538" y="4972050"/>
            <a:ext cx="1912937" cy="68738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Testing</a:t>
            </a:r>
            <a:endParaRPr/>
          </a:p>
        </p:txBody>
      </p:sp>
      <p:cxnSp>
        <p:nvCxnSpPr>
          <p:cNvPr id="301" name="Google Shape;301;p28"/>
          <p:cNvCxnSpPr/>
          <p:nvPr/>
        </p:nvCxnSpPr>
        <p:spPr>
          <a:xfrm>
            <a:off x="2678113" y="1911350"/>
            <a:ext cx="0" cy="536575"/>
          </a:xfrm>
          <a:prstGeom prst="straightConnector1">
            <a:avLst/>
          </a:prstGeom>
          <a:noFill/>
          <a:ln w="12700" cap="flat" cmpd="sng">
            <a:solidFill>
              <a:schemeClr val="dk1"/>
            </a:solidFill>
            <a:prstDash val="solid"/>
            <a:round/>
            <a:headEnd type="none" w="med" len="med"/>
            <a:tailEnd type="triangle" w="med" len="med"/>
          </a:ln>
        </p:spPr>
      </p:cxnSp>
      <p:cxnSp>
        <p:nvCxnSpPr>
          <p:cNvPr id="302" name="Google Shape;302;p28"/>
          <p:cNvCxnSpPr/>
          <p:nvPr/>
        </p:nvCxnSpPr>
        <p:spPr>
          <a:xfrm>
            <a:off x="2678113" y="3135313"/>
            <a:ext cx="0" cy="612775"/>
          </a:xfrm>
          <a:prstGeom prst="straightConnector1">
            <a:avLst/>
          </a:prstGeom>
          <a:noFill/>
          <a:ln w="12700" cap="flat" cmpd="sng">
            <a:solidFill>
              <a:schemeClr val="dk1"/>
            </a:solidFill>
            <a:prstDash val="solid"/>
            <a:round/>
            <a:headEnd type="none" w="med" len="med"/>
            <a:tailEnd type="triangle" w="med" len="med"/>
          </a:ln>
        </p:spPr>
      </p:cxnSp>
      <p:cxnSp>
        <p:nvCxnSpPr>
          <p:cNvPr id="303" name="Google Shape;303;p28"/>
          <p:cNvCxnSpPr/>
          <p:nvPr/>
        </p:nvCxnSpPr>
        <p:spPr>
          <a:xfrm>
            <a:off x="2678113" y="4435475"/>
            <a:ext cx="0" cy="536575"/>
          </a:xfrm>
          <a:prstGeom prst="straightConnector1">
            <a:avLst/>
          </a:prstGeom>
          <a:noFill/>
          <a:ln w="12700" cap="flat" cmpd="sng">
            <a:solidFill>
              <a:schemeClr val="dk1"/>
            </a:solidFill>
            <a:prstDash val="solid"/>
            <a:round/>
            <a:headEnd type="none" w="med" len="med"/>
            <a:tailEnd type="triangle" w="med" len="med"/>
          </a:ln>
        </p:spPr>
      </p:cxnSp>
      <p:sp>
        <p:nvSpPr>
          <p:cNvPr id="304" name="Google Shape;304;p28"/>
          <p:cNvSpPr/>
          <p:nvPr/>
        </p:nvSpPr>
        <p:spPr>
          <a:xfrm>
            <a:off x="5662613" y="2065338"/>
            <a:ext cx="1912937" cy="68738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05" name="Google Shape;305;p28"/>
          <p:cNvSpPr/>
          <p:nvPr/>
        </p:nvSpPr>
        <p:spPr>
          <a:xfrm>
            <a:off x="5662613" y="3211513"/>
            <a:ext cx="1912937" cy="68897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306" name="Google Shape;306;p28"/>
          <p:cNvSpPr/>
          <p:nvPr/>
        </p:nvSpPr>
        <p:spPr>
          <a:xfrm>
            <a:off x="5662613" y="4359275"/>
            <a:ext cx="1912937" cy="68897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Testing</a:t>
            </a:r>
            <a:endParaRPr/>
          </a:p>
        </p:txBody>
      </p:sp>
      <p:sp>
        <p:nvSpPr>
          <p:cNvPr id="307" name="Google Shape;307;p28"/>
          <p:cNvSpPr/>
          <p:nvPr/>
        </p:nvSpPr>
        <p:spPr>
          <a:xfrm>
            <a:off x="5662613" y="5507038"/>
            <a:ext cx="1912937" cy="68738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775" tIns="45875" rIns="91775" bIns="45875"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Maintenance</a:t>
            </a:r>
            <a:endParaRPr/>
          </a:p>
        </p:txBody>
      </p:sp>
      <p:cxnSp>
        <p:nvCxnSpPr>
          <p:cNvPr id="308" name="Google Shape;308;p28"/>
          <p:cNvCxnSpPr/>
          <p:nvPr/>
        </p:nvCxnSpPr>
        <p:spPr>
          <a:xfrm>
            <a:off x="2143125" y="5659438"/>
            <a:ext cx="0" cy="306387"/>
          </a:xfrm>
          <a:prstGeom prst="straightConnector1">
            <a:avLst/>
          </a:prstGeom>
          <a:noFill/>
          <a:ln w="12700" cap="flat" cmpd="sng">
            <a:solidFill>
              <a:schemeClr val="dk1"/>
            </a:solidFill>
            <a:prstDash val="solid"/>
            <a:round/>
            <a:headEnd type="none" w="med" len="med"/>
            <a:tailEnd type="none" w="med" len="med"/>
          </a:ln>
        </p:spPr>
      </p:cxnSp>
      <p:cxnSp>
        <p:nvCxnSpPr>
          <p:cNvPr id="309" name="Google Shape;309;p28"/>
          <p:cNvCxnSpPr/>
          <p:nvPr/>
        </p:nvCxnSpPr>
        <p:spPr>
          <a:xfrm rot="10800000">
            <a:off x="1071563" y="5965825"/>
            <a:ext cx="1071562" cy="0"/>
          </a:xfrm>
          <a:prstGeom prst="straightConnector1">
            <a:avLst/>
          </a:prstGeom>
          <a:noFill/>
          <a:ln w="12700" cap="flat" cmpd="sng">
            <a:solidFill>
              <a:schemeClr val="dk1"/>
            </a:solidFill>
            <a:prstDash val="solid"/>
            <a:round/>
            <a:headEnd type="none" w="med" len="med"/>
            <a:tailEnd type="none" w="med" len="med"/>
          </a:ln>
        </p:spPr>
      </p:cxnSp>
      <p:cxnSp>
        <p:nvCxnSpPr>
          <p:cNvPr id="310" name="Google Shape;310;p28"/>
          <p:cNvCxnSpPr/>
          <p:nvPr/>
        </p:nvCxnSpPr>
        <p:spPr>
          <a:xfrm rot="10800000">
            <a:off x="1071563" y="1530350"/>
            <a:ext cx="0" cy="4435475"/>
          </a:xfrm>
          <a:prstGeom prst="straightConnector1">
            <a:avLst/>
          </a:prstGeom>
          <a:noFill/>
          <a:ln w="12700" cap="flat" cmpd="sng">
            <a:solidFill>
              <a:schemeClr val="dk1"/>
            </a:solidFill>
            <a:prstDash val="solid"/>
            <a:round/>
            <a:headEnd type="none" w="med" len="med"/>
            <a:tailEnd type="none" w="med" len="med"/>
          </a:ln>
        </p:spPr>
      </p:cxnSp>
      <p:cxnSp>
        <p:nvCxnSpPr>
          <p:cNvPr id="311" name="Google Shape;311;p28"/>
          <p:cNvCxnSpPr/>
          <p:nvPr/>
        </p:nvCxnSpPr>
        <p:spPr>
          <a:xfrm>
            <a:off x="1071563" y="1530350"/>
            <a:ext cx="688975" cy="0"/>
          </a:xfrm>
          <a:prstGeom prst="straightConnector1">
            <a:avLst/>
          </a:prstGeom>
          <a:noFill/>
          <a:ln w="12700" cap="flat" cmpd="sng">
            <a:solidFill>
              <a:schemeClr val="dk1"/>
            </a:solidFill>
            <a:prstDash val="solid"/>
            <a:round/>
            <a:headEnd type="none" w="med" len="med"/>
            <a:tailEnd type="triangle" w="med" len="med"/>
          </a:ln>
        </p:spPr>
      </p:cxnSp>
      <p:cxnSp>
        <p:nvCxnSpPr>
          <p:cNvPr id="312" name="Google Shape;312;p28"/>
          <p:cNvCxnSpPr/>
          <p:nvPr/>
        </p:nvCxnSpPr>
        <p:spPr>
          <a:xfrm>
            <a:off x="6580188" y="2752725"/>
            <a:ext cx="0" cy="458788"/>
          </a:xfrm>
          <a:prstGeom prst="straightConnector1">
            <a:avLst/>
          </a:prstGeom>
          <a:noFill/>
          <a:ln w="12700" cap="flat" cmpd="sng">
            <a:solidFill>
              <a:schemeClr val="dk1"/>
            </a:solidFill>
            <a:prstDash val="solid"/>
            <a:round/>
            <a:headEnd type="none" w="med" len="med"/>
            <a:tailEnd type="triangle" w="med" len="med"/>
          </a:ln>
        </p:spPr>
      </p:cxnSp>
      <p:cxnSp>
        <p:nvCxnSpPr>
          <p:cNvPr id="313" name="Google Shape;313;p28"/>
          <p:cNvCxnSpPr/>
          <p:nvPr/>
        </p:nvCxnSpPr>
        <p:spPr>
          <a:xfrm>
            <a:off x="6580188" y="3900488"/>
            <a:ext cx="0" cy="458787"/>
          </a:xfrm>
          <a:prstGeom prst="straightConnector1">
            <a:avLst/>
          </a:prstGeom>
          <a:noFill/>
          <a:ln w="12700" cap="flat" cmpd="sng">
            <a:solidFill>
              <a:schemeClr val="dk1"/>
            </a:solidFill>
            <a:prstDash val="solid"/>
            <a:round/>
            <a:headEnd type="none" w="med" len="med"/>
            <a:tailEnd type="triangle" w="med" len="med"/>
          </a:ln>
        </p:spPr>
      </p:cxnSp>
      <p:cxnSp>
        <p:nvCxnSpPr>
          <p:cNvPr id="314" name="Google Shape;314;p28"/>
          <p:cNvCxnSpPr/>
          <p:nvPr/>
        </p:nvCxnSpPr>
        <p:spPr>
          <a:xfrm>
            <a:off x="6580188" y="5048250"/>
            <a:ext cx="0" cy="458788"/>
          </a:xfrm>
          <a:prstGeom prst="straightConnector1">
            <a:avLst/>
          </a:prstGeom>
          <a:noFill/>
          <a:ln w="12700" cap="flat" cmpd="sng">
            <a:solidFill>
              <a:schemeClr val="dk1"/>
            </a:solidFill>
            <a:prstDash val="solid"/>
            <a:round/>
            <a:headEnd type="none" w="med" len="med"/>
            <a:tailEnd type="triangle" w="med" len="med"/>
          </a:ln>
        </p:spPr>
      </p:cxnSp>
      <p:cxnSp>
        <p:nvCxnSpPr>
          <p:cNvPr id="315" name="Google Shape;315;p28"/>
          <p:cNvCxnSpPr/>
          <p:nvPr/>
        </p:nvCxnSpPr>
        <p:spPr>
          <a:xfrm>
            <a:off x="3136900" y="5659438"/>
            <a:ext cx="0" cy="306387"/>
          </a:xfrm>
          <a:prstGeom prst="straightConnector1">
            <a:avLst/>
          </a:prstGeom>
          <a:noFill/>
          <a:ln w="12700" cap="flat" cmpd="sng">
            <a:solidFill>
              <a:schemeClr val="dk1"/>
            </a:solidFill>
            <a:prstDash val="solid"/>
            <a:round/>
            <a:headEnd type="none" w="med" len="med"/>
            <a:tailEnd type="none" w="med" len="med"/>
          </a:ln>
        </p:spPr>
      </p:cxnSp>
      <p:cxnSp>
        <p:nvCxnSpPr>
          <p:cNvPr id="316" name="Google Shape;316;p28"/>
          <p:cNvCxnSpPr/>
          <p:nvPr/>
        </p:nvCxnSpPr>
        <p:spPr>
          <a:xfrm>
            <a:off x="3136900" y="5965825"/>
            <a:ext cx="1836738" cy="0"/>
          </a:xfrm>
          <a:prstGeom prst="straightConnector1">
            <a:avLst/>
          </a:prstGeom>
          <a:noFill/>
          <a:ln w="12700" cap="flat" cmpd="sng">
            <a:solidFill>
              <a:schemeClr val="dk1"/>
            </a:solidFill>
            <a:prstDash val="solid"/>
            <a:round/>
            <a:headEnd type="none" w="med" len="med"/>
            <a:tailEnd type="none" w="med" len="med"/>
          </a:ln>
        </p:spPr>
      </p:cxnSp>
      <p:cxnSp>
        <p:nvCxnSpPr>
          <p:cNvPr id="317" name="Google Shape;317;p28"/>
          <p:cNvCxnSpPr/>
          <p:nvPr/>
        </p:nvCxnSpPr>
        <p:spPr>
          <a:xfrm rot="10800000">
            <a:off x="4973638" y="1606550"/>
            <a:ext cx="0" cy="4359275"/>
          </a:xfrm>
          <a:prstGeom prst="straightConnector1">
            <a:avLst/>
          </a:prstGeom>
          <a:noFill/>
          <a:ln w="12700" cap="flat" cmpd="sng">
            <a:solidFill>
              <a:schemeClr val="dk1"/>
            </a:solidFill>
            <a:prstDash val="solid"/>
            <a:round/>
            <a:headEnd type="none" w="med" len="med"/>
            <a:tailEnd type="none" w="med" len="med"/>
          </a:ln>
        </p:spPr>
      </p:cxnSp>
      <p:cxnSp>
        <p:nvCxnSpPr>
          <p:cNvPr id="318" name="Google Shape;318;p28"/>
          <p:cNvCxnSpPr/>
          <p:nvPr/>
        </p:nvCxnSpPr>
        <p:spPr>
          <a:xfrm>
            <a:off x="4973638" y="1606550"/>
            <a:ext cx="1530350" cy="0"/>
          </a:xfrm>
          <a:prstGeom prst="straightConnector1">
            <a:avLst/>
          </a:prstGeom>
          <a:noFill/>
          <a:ln w="12700" cap="flat" cmpd="sng">
            <a:solidFill>
              <a:schemeClr val="dk1"/>
            </a:solidFill>
            <a:prstDash val="solid"/>
            <a:round/>
            <a:headEnd type="none" w="med" len="med"/>
            <a:tailEnd type="none" w="med" len="med"/>
          </a:ln>
        </p:spPr>
      </p:cxnSp>
      <p:cxnSp>
        <p:nvCxnSpPr>
          <p:cNvPr id="319" name="Google Shape;319;p28"/>
          <p:cNvCxnSpPr/>
          <p:nvPr/>
        </p:nvCxnSpPr>
        <p:spPr>
          <a:xfrm>
            <a:off x="6503988" y="1606550"/>
            <a:ext cx="0" cy="458788"/>
          </a:xfrm>
          <a:prstGeom prst="straightConnector1">
            <a:avLst/>
          </a:prstGeom>
          <a:noFill/>
          <a:ln w="12700" cap="flat" cmpd="sng">
            <a:solidFill>
              <a:schemeClr val="dk1"/>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Observations</a:t>
            </a:r>
            <a:endParaRPr/>
          </a:p>
        </p:txBody>
      </p:sp>
      <p:sp>
        <p:nvSpPr>
          <p:cNvPr id="325" name="Google Shape;325;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al"/>
              <a:buChar char="•"/>
            </a:pPr>
            <a:r>
              <a:rPr lang="en-US">
                <a:latin typeface="Times"/>
                <a:ea typeface="Times"/>
                <a:cs typeface="Times"/>
                <a:sym typeface="Times"/>
              </a:rPr>
              <a:t>Used for requirements elicitation</a:t>
            </a:r>
            <a:r>
              <a:rPr lang="en-US" sz="1800">
                <a:latin typeface="Times"/>
                <a:ea typeface="Times"/>
                <a:cs typeface="Times"/>
                <a:sym typeface="Times"/>
              </a:rPr>
              <a:t> (practice of collecting the requirements )</a:t>
            </a:r>
            <a:r>
              <a:rPr lang="en-US">
                <a:latin typeface="Times"/>
                <a:ea typeface="Times"/>
                <a:cs typeface="Times"/>
                <a:sym typeface="Times"/>
              </a:rPr>
              <a:t> and validation</a:t>
            </a:r>
            <a:endParaRPr/>
          </a:p>
          <a:p>
            <a:pPr marL="342900" lvl="0" indent="-342900" algn="l" rtl="0">
              <a:spcBef>
                <a:spcPts val="640"/>
              </a:spcBef>
              <a:spcAft>
                <a:spcPts val="0"/>
              </a:spcAft>
              <a:buClr>
                <a:schemeClr val="dk1"/>
              </a:buClr>
              <a:buSzPts val="3200"/>
              <a:buFont typeface="Arial"/>
              <a:buChar char="•"/>
            </a:pPr>
            <a:r>
              <a:rPr lang="en-US">
                <a:latin typeface="Times"/>
                <a:ea typeface="Times"/>
                <a:cs typeface="Times"/>
                <a:sym typeface="Times"/>
              </a:rPr>
              <a:t>A “working” model (prototype) of the final system is </a:t>
            </a:r>
            <a:r>
              <a:rPr lang="en-US" sz="2800">
                <a:latin typeface="Times"/>
                <a:ea typeface="Times"/>
                <a:cs typeface="Times"/>
                <a:sym typeface="Times"/>
              </a:rPr>
              <a:t>developed during requirements</a:t>
            </a:r>
            <a:endParaRPr/>
          </a:p>
          <a:p>
            <a:pPr marL="273050" lvl="1" indent="-273050" algn="l" rtl="0">
              <a:spcBef>
                <a:spcPts val="560"/>
              </a:spcBef>
              <a:spcAft>
                <a:spcPts val="0"/>
              </a:spcAft>
              <a:buClr>
                <a:schemeClr val="accent1"/>
              </a:buClr>
              <a:buSzPts val="2380"/>
              <a:buFont typeface="Noto Sans Symbols"/>
              <a:buChar char="⚫"/>
            </a:pPr>
            <a:r>
              <a:rPr lang="en-US">
                <a:latin typeface="Times"/>
                <a:ea typeface="Times"/>
                <a:cs typeface="Times"/>
                <a:sym typeface="Times"/>
              </a:rPr>
              <a:t>The system evolves by adding new features as they are proposed by customer. </a:t>
            </a:r>
            <a:endParaRPr>
              <a:latin typeface="Times"/>
              <a:ea typeface="Times"/>
              <a:cs typeface="Times"/>
              <a:sym typeface="Times"/>
            </a:endParaRPr>
          </a:p>
          <a:p>
            <a:pPr marL="342900" lvl="0" indent="-342900" algn="l" rtl="0">
              <a:spcBef>
                <a:spcPts val="640"/>
              </a:spcBef>
              <a:spcAft>
                <a:spcPts val="0"/>
              </a:spcAft>
              <a:buClr>
                <a:schemeClr val="dk1"/>
              </a:buClr>
              <a:buSzPts val="3200"/>
              <a:buFont typeface="Arial"/>
              <a:buChar char="•"/>
            </a:pPr>
            <a:r>
              <a:rPr lang="en-US">
                <a:latin typeface="Times"/>
                <a:ea typeface="Times"/>
                <a:cs typeface="Times"/>
                <a:sym typeface="Times"/>
              </a:rPr>
              <a:t>Is an </a:t>
            </a:r>
            <a:r>
              <a:rPr lang="en-US" b="1">
                <a:latin typeface="Times"/>
                <a:ea typeface="Times"/>
                <a:cs typeface="Times"/>
                <a:sym typeface="Times"/>
              </a:rPr>
              <a:t>iterative</a:t>
            </a:r>
            <a:r>
              <a:rPr lang="en-US">
                <a:latin typeface="Times"/>
                <a:ea typeface="Times"/>
                <a:cs typeface="Times"/>
                <a:sym typeface="Times"/>
              </a:rPr>
              <a:t> process</a:t>
            </a:r>
            <a:endParaRPr/>
          </a:p>
          <a:p>
            <a:pPr marL="342900" lvl="0" indent="-342900" algn="l" rtl="0">
              <a:spcBef>
                <a:spcPts val="640"/>
              </a:spcBef>
              <a:spcAft>
                <a:spcPts val="0"/>
              </a:spcAft>
              <a:buClr>
                <a:schemeClr val="dk1"/>
              </a:buClr>
              <a:buSzPts val="3200"/>
              <a:buFont typeface="Arial"/>
              <a:buChar char="•"/>
            </a:pPr>
            <a:r>
              <a:rPr lang="en-US">
                <a:latin typeface="Times"/>
                <a:ea typeface="Times"/>
                <a:cs typeface="Times"/>
                <a:sym typeface="Times"/>
              </a:rPr>
              <a:t>Prototype can be thrown away or evolved into the final system (</a:t>
            </a:r>
            <a:r>
              <a:rPr lang="en-US" b="1">
                <a:latin typeface="Times"/>
                <a:ea typeface="Times"/>
                <a:cs typeface="Times"/>
                <a:sym typeface="Times"/>
              </a:rPr>
              <a:t>evolutionary prototyping</a:t>
            </a:r>
            <a:r>
              <a:rPr lang="en-US">
                <a:latin typeface="Times"/>
                <a:ea typeface="Times"/>
                <a:cs typeface="Times"/>
                <a:sym typeface="Times"/>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1465834" y="476309"/>
            <a:ext cx="7543799" cy="566822"/>
          </a:xfrm>
          <a:prstGeom prst="rect">
            <a:avLst/>
          </a:prstGeom>
          <a:noFill/>
          <a:ln>
            <a:noFill/>
          </a:ln>
        </p:spPr>
        <p:txBody>
          <a:bodyPr spcFirstLastPara="1" wrap="square" lIns="0" tIns="12700" rIns="0" bIns="0" anchor="ctr" anchorCtr="0">
            <a:spAutoFit/>
          </a:bodyPr>
          <a:lstStyle/>
          <a:p>
            <a:pPr marL="1985010" marR="5080" lvl="0" indent="-1972945" algn="ctr" rtl="0">
              <a:lnSpc>
                <a:spcPct val="100000"/>
              </a:lnSpc>
              <a:spcBef>
                <a:spcPts val="0"/>
              </a:spcBef>
              <a:spcAft>
                <a:spcPts val="0"/>
              </a:spcAft>
              <a:buNone/>
            </a:pPr>
            <a:r>
              <a:rPr lang="en-US" sz="3600">
                <a:solidFill>
                  <a:srgbClr val="544E39"/>
                </a:solidFill>
              </a:rPr>
              <a:t>What / who / why is Process  Models?</a:t>
            </a:r>
            <a:endParaRPr/>
          </a:p>
        </p:txBody>
      </p:sp>
      <p:sp>
        <p:nvSpPr>
          <p:cNvPr id="109" name="Google Shape;109;p3"/>
          <p:cNvSpPr txBox="1"/>
          <p:nvPr/>
        </p:nvSpPr>
        <p:spPr>
          <a:xfrm>
            <a:off x="345440" y="1328673"/>
            <a:ext cx="7968615" cy="5256530"/>
          </a:xfrm>
          <a:prstGeom prst="rect">
            <a:avLst/>
          </a:prstGeom>
          <a:noFill/>
          <a:ln>
            <a:noFill/>
          </a:ln>
        </p:spPr>
        <p:txBody>
          <a:bodyPr spcFirstLastPara="1" wrap="square" lIns="0" tIns="76825" rIns="0" bIns="0" anchor="t" anchorCtr="0">
            <a:spAutoFit/>
          </a:bodyPr>
          <a:lstStyle/>
          <a:p>
            <a:pPr marL="241300" marR="15875" lvl="0" indent="-228600" algn="just" rtl="0">
              <a:lnSpc>
                <a:spcPct val="95909"/>
              </a:lnSpc>
              <a:spcBef>
                <a:spcPts val="0"/>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What</a:t>
            </a:r>
            <a:r>
              <a:rPr lang="en-US" sz="2200" i="1">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Go through a series of predictable steps--- a </a:t>
            </a:r>
            <a:r>
              <a:rPr lang="en-US" sz="2200">
                <a:solidFill>
                  <a:srgbClr val="FFC000"/>
                </a:solidFill>
                <a:latin typeface="Times New Roman"/>
                <a:ea typeface="Times New Roman"/>
                <a:cs typeface="Times New Roman"/>
                <a:sym typeface="Times New Roman"/>
              </a:rPr>
              <a:t>road map </a:t>
            </a:r>
            <a:r>
              <a:rPr lang="en-US" sz="2200">
                <a:solidFill>
                  <a:srgbClr val="2E2B1F"/>
                </a:solidFill>
                <a:latin typeface="Times New Roman"/>
                <a:ea typeface="Times New Roman"/>
                <a:cs typeface="Times New Roman"/>
                <a:sym typeface="Times New Roman"/>
              </a:rPr>
              <a:t>that  helps you create a timely, high-quality results.</a:t>
            </a:r>
            <a:endParaRPr sz="2200">
              <a:solidFill>
                <a:schemeClr val="dk1"/>
              </a:solidFill>
              <a:latin typeface="Times New Roman"/>
              <a:ea typeface="Times New Roman"/>
              <a:cs typeface="Times New Roman"/>
              <a:sym typeface="Times New Roman"/>
            </a:endParaRPr>
          </a:p>
          <a:p>
            <a:pPr marL="262255" marR="0" lvl="0" indent="-250190" algn="just" rtl="0">
              <a:lnSpc>
                <a:spcPct val="107954"/>
              </a:lnSpc>
              <a:spcBef>
                <a:spcPts val="20"/>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Who</a:t>
            </a:r>
            <a:r>
              <a:rPr lang="en-US" sz="2200" i="1">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Software engineers and their managers, clients also. People</a:t>
            </a:r>
            <a:endParaRPr sz="2200">
              <a:solidFill>
                <a:schemeClr val="dk1"/>
              </a:solidFill>
              <a:latin typeface="Times New Roman"/>
              <a:ea typeface="Times New Roman"/>
              <a:cs typeface="Times New Roman"/>
              <a:sym typeface="Times New Roman"/>
            </a:endParaRPr>
          </a:p>
          <a:p>
            <a:pPr marL="241300" marR="0" lvl="0" indent="0" algn="just" rtl="0">
              <a:lnSpc>
                <a:spcPct val="107954"/>
              </a:lnSpc>
              <a:spcBef>
                <a:spcPts val="0"/>
              </a:spcBef>
              <a:spcAft>
                <a:spcPts val="0"/>
              </a:spcAft>
              <a:buNone/>
            </a:pPr>
            <a:r>
              <a:rPr lang="en-US" sz="2200">
                <a:solidFill>
                  <a:srgbClr val="2E2B1F"/>
                </a:solidFill>
                <a:latin typeface="Times New Roman"/>
                <a:ea typeface="Times New Roman"/>
                <a:cs typeface="Times New Roman"/>
                <a:sym typeface="Times New Roman"/>
              </a:rPr>
              <a:t>adapt the process to their needs and follow it.</a:t>
            </a:r>
            <a:endParaRPr sz="2200">
              <a:solidFill>
                <a:schemeClr val="dk1"/>
              </a:solidFill>
              <a:latin typeface="Times New Roman"/>
              <a:ea typeface="Times New Roman"/>
              <a:cs typeface="Times New Roman"/>
              <a:sym typeface="Times New Roman"/>
            </a:endParaRPr>
          </a:p>
          <a:p>
            <a:pPr marL="241300" marR="5080" lvl="0" indent="-228600" algn="just" rtl="0">
              <a:lnSpc>
                <a:spcPct val="95909"/>
              </a:lnSpc>
              <a:spcBef>
                <a:spcPts val="515"/>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Why</a:t>
            </a:r>
            <a:r>
              <a:rPr lang="en-US" sz="2200" i="1">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Provides stability, control, and organization to an activity that  can if left uncontrolled, become quite chaotic. However, modern  software engineering approaches must be agile and demand </a:t>
            </a:r>
            <a:r>
              <a:rPr lang="en-US" sz="2200">
                <a:solidFill>
                  <a:srgbClr val="FFC000"/>
                </a:solidFill>
                <a:latin typeface="Times New Roman"/>
                <a:ea typeface="Times New Roman"/>
                <a:cs typeface="Times New Roman"/>
                <a:sym typeface="Times New Roman"/>
              </a:rPr>
              <a:t>ONLY </a:t>
            </a:r>
            <a:r>
              <a:rPr lang="en-US" sz="2200">
                <a:solidFill>
                  <a:srgbClr val="2E2B1F"/>
                </a:solidFill>
                <a:latin typeface="Times New Roman"/>
                <a:ea typeface="Times New Roman"/>
                <a:cs typeface="Times New Roman"/>
                <a:sym typeface="Times New Roman"/>
              </a:rPr>
              <a:t> those activities, controls and work products that are appropriate.</a:t>
            </a:r>
            <a:endParaRPr sz="2200">
              <a:solidFill>
                <a:schemeClr val="dk1"/>
              </a:solidFill>
              <a:latin typeface="Times New Roman"/>
              <a:ea typeface="Times New Roman"/>
              <a:cs typeface="Times New Roman"/>
              <a:sym typeface="Times New Roman"/>
            </a:endParaRPr>
          </a:p>
          <a:p>
            <a:pPr marL="262255" marR="0" lvl="0" indent="-250190" algn="just" rtl="0">
              <a:lnSpc>
                <a:spcPct val="100000"/>
              </a:lnSpc>
              <a:spcBef>
                <a:spcPts val="25"/>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What Work products</a:t>
            </a:r>
            <a:r>
              <a:rPr lang="en-US" sz="2200" i="1">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Programs, documents, and data</a:t>
            </a:r>
            <a:endParaRPr sz="2200">
              <a:solidFill>
                <a:schemeClr val="dk1"/>
              </a:solidFill>
              <a:latin typeface="Times New Roman"/>
              <a:ea typeface="Times New Roman"/>
              <a:cs typeface="Times New Roman"/>
              <a:sym typeface="Times New Roman"/>
            </a:endParaRPr>
          </a:p>
          <a:p>
            <a:pPr marL="241300" marR="13970" lvl="0" indent="-228600" algn="just" rtl="0">
              <a:lnSpc>
                <a:spcPct val="95909"/>
              </a:lnSpc>
              <a:spcBef>
                <a:spcPts val="509"/>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What are the steps: </a:t>
            </a:r>
            <a:r>
              <a:rPr lang="en-US" sz="2200">
                <a:solidFill>
                  <a:srgbClr val="2E2B1F"/>
                </a:solidFill>
                <a:latin typeface="Times New Roman"/>
                <a:ea typeface="Times New Roman"/>
                <a:cs typeface="Times New Roman"/>
                <a:sym typeface="Times New Roman"/>
              </a:rPr>
              <a:t>The process you adopt depends on the software  that you are building. One process might be good for aircraft avionic  system, while an entirely different process would be used for  website creation.</a:t>
            </a:r>
            <a:endParaRPr sz="2200">
              <a:solidFill>
                <a:schemeClr val="dk1"/>
              </a:solidFill>
              <a:latin typeface="Times New Roman"/>
              <a:ea typeface="Times New Roman"/>
              <a:cs typeface="Times New Roman"/>
              <a:sym typeface="Times New Roman"/>
            </a:endParaRPr>
          </a:p>
          <a:p>
            <a:pPr marL="241300" marR="14604" lvl="0" indent="-228600" algn="just" rtl="0">
              <a:lnSpc>
                <a:spcPct val="80000"/>
              </a:lnSpc>
              <a:spcBef>
                <a:spcPts val="555"/>
              </a:spcBef>
              <a:spcAft>
                <a:spcPts val="0"/>
              </a:spcAft>
              <a:buClr>
                <a:srgbClr val="A9A47B"/>
              </a:buClr>
              <a:buSzPts val="2100"/>
              <a:buFont typeface="Noto Sans Symbols"/>
              <a:buChar char="❑"/>
            </a:pPr>
            <a:r>
              <a:rPr lang="en-US" sz="2200" b="1" i="1">
                <a:solidFill>
                  <a:srgbClr val="00AF50"/>
                </a:solidFill>
                <a:latin typeface="Times New Roman"/>
                <a:ea typeface="Times New Roman"/>
                <a:cs typeface="Times New Roman"/>
                <a:sym typeface="Times New Roman"/>
              </a:rPr>
              <a:t>How to ensure right</a:t>
            </a:r>
            <a:r>
              <a:rPr lang="en-US" sz="2200" i="1">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A number of software process assessment  mechanisms that enable us to determine the maturity of the software  process. However, the quality, timeliness and long-term viability of  the software are the best indicators of the efficacy of the process you  use.</a:t>
            </a:r>
            <a:endParaRPr sz="2200">
              <a:solidFill>
                <a:schemeClr val="dk1"/>
              </a:solidFill>
              <a:latin typeface="Times New Roman"/>
              <a:ea typeface="Times New Roman"/>
              <a:cs typeface="Times New Roman"/>
              <a:sym typeface="Times New Roman"/>
            </a:endParaRPr>
          </a:p>
        </p:txBody>
      </p:sp>
      <p:sp>
        <p:nvSpPr>
          <p:cNvPr id="110" name="Google Shape;110;p3"/>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11" name="Google Shape;111;p3"/>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12" name="Google Shape;112;p3"/>
          <p:cNvSpPr txBox="1"/>
          <p:nvPr/>
        </p:nvSpPr>
        <p:spPr>
          <a:xfrm>
            <a:off x="8736583" y="568309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rlito"/>
                <a:ea typeface="Carlito"/>
                <a:cs typeface="Carlito"/>
                <a:sym typeface="Carlito"/>
              </a:rPr>
              <a:t>4</a:t>
            </a:r>
            <a:endParaRPr sz="1800">
              <a:solidFill>
                <a:schemeClr val="dk1"/>
              </a:solidFill>
              <a:latin typeface="Carlito"/>
              <a:ea typeface="Carlito"/>
              <a:cs typeface="Carlito"/>
              <a:sym typeface="Carlito"/>
            </a:endParaRPr>
          </a:p>
        </p:txBody>
      </p:sp>
      <p:sp>
        <p:nvSpPr>
          <p:cNvPr id="113" name="Google Shape;113;p3"/>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Advantages of Prototype model:</a:t>
            </a:r>
            <a:endParaRPr sz="3200"/>
          </a:p>
        </p:txBody>
      </p:sp>
      <p:sp>
        <p:nvSpPr>
          <p:cNvPr id="331" name="Google Shape;331;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US" sz="2400"/>
              <a:t>Users are actively involved in the development</a:t>
            </a:r>
            <a:endParaRPr/>
          </a:p>
          <a:p>
            <a:pPr marL="342900" lvl="0" indent="-342900" algn="just" rtl="0">
              <a:spcBef>
                <a:spcPts val="480"/>
              </a:spcBef>
              <a:spcAft>
                <a:spcPts val="0"/>
              </a:spcAft>
              <a:buClr>
                <a:schemeClr val="dk1"/>
              </a:buClr>
              <a:buSzPts val="2400"/>
              <a:buChar char="•"/>
            </a:pPr>
            <a:r>
              <a:rPr lang="en-US" sz="2400"/>
              <a:t>Since in this methodology a working model of the system is provided, the users get a better understanding of the system being developed.</a:t>
            </a:r>
            <a:endParaRPr/>
          </a:p>
          <a:p>
            <a:pPr marL="342900" lvl="0" indent="-342900" algn="just" rtl="0">
              <a:spcBef>
                <a:spcPts val="480"/>
              </a:spcBef>
              <a:spcAft>
                <a:spcPts val="0"/>
              </a:spcAft>
              <a:buClr>
                <a:schemeClr val="dk1"/>
              </a:buClr>
              <a:buSzPts val="2400"/>
              <a:buChar char="•"/>
            </a:pPr>
            <a:r>
              <a:rPr lang="en-US" sz="2400"/>
              <a:t>Errors can be detected much earlier.</a:t>
            </a:r>
            <a:endParaRPr/>
          </a:p>
          <a:p>
            <a:pPr marL="342900" lvl="0" indent="-342900" algn="just" rtl="0">
              <a:spcBef>
                <a:spcPts val="480"/>
              </a:spcBef>
              <a:spcAft>
                <a:spcPts val="0"/>
              </a:spcAft>
              <a:buClr>
                <a:schemeClr val="dk1"/>
              </a:buClr>
              <a:buSzPts val="2400"/>
              <a:buChar char="•"/>
            </a:pPr>
            <a:r>
              <a:rPr lang="en-US" sz="2400"/>
              <a:t>Quicker user feedback is available leading to better solutions.</a:t>
            </a:r>
            <a:endParaRPr/>
          </a:p>
          <a:p>
            <a:pPr marL="342900" lvl="0" indent="-342900" algn="just" rtl="0">
              <a:spcBef>
                <a:spcPts val="480"/>
              </a:spcBef>
              <a:spcAft>
                <a:spcPts val="0"/>
              </a:spcAft>
              <a:buClr>
                <a:schemeClr val="dk1"/>
              </a:buClr>
              <a:buSzPts val="2400"/>
              <a:buChar char="•"/>
            </a:pPr>
            <a:r>
              <a:rPr lang="en-US" sz="2400"/>
              <a:t>Missing functionality can be identified easily</a:t>
            </a:r>
            <a:endParaRPr/>
          </a:p>
          <a:p>
            <a:pPr marL="342900" lvl="0" indent="-342900" algn="just" rtl="0">
              <a:spcBef>
                <a:spcPts val="640"/>
              </a:spcBef>
              <a:spcAft>
                <a:spcPts val="0"/>
              </a:spcAft>
              <a:buClr>
                <a:schemeClr val="dk1"/>
              </a:buClr>
              <a:buSzPts val="2400"/>
              <a:buChar char="•"/>
            </a:pPr>
            <a:r>
              <a:rPr lang="en-US" sz="2400"/>
              <a:t>Confusing or difficult functions can be identified</a:t>
            </a:r>
            <a:br>
              <a:rPr lang="en-US"/>
            </a:br>
            <a:r>
              <a:rPr lang="en-US" sz="2400"/>
              <a:t>Requirements validation, Quick implementation of, incomplete, but functional, application.</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Disadvantages of Prototype model:</a:t>
            </a:r>
            <a:endParaRPr sz="3200"/>
          </a:p>
        </p:txBody>
      </p:sp>
      <p:sp>
        <p:nvSpPr>
          <p:cNvPr id="337" name="Google Shape;337;p31"/>
          <p:cNvSpPr txBox="1">
            <a:spLocks noGrp="1"/>
          </p:cNvSpPr>
          <p:nvPr>
            <p:ph type="body" idx="1"/>
          </p:nvPr>
        </p:nvSpPr>
        <p:spPr>
          <a:xfrm>
            <a:off x="301625" y="1527175"/>
            <a:ext cx="8504238" cy="39592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t>Leads to implementing and then repairing way of building systems.</a:t>
            </a:r>
            <a:endParaRPr/>
          </a:p>
          <a:p>
            <a:pPr marL="342900" lvl="0" indent="-342900" algn="l" rtl="0">
              <a:spcBef>
                <a:spcPts val="400"/>
              </a:spcBef>
              <a:spcAft>
                <a:spcPts val="0"/>
              </a:spcAft>
              <a:buClr>
                <a:schemeClr val="dk1"/>
              </a:buClr>
              <a:buSzPts val="2000"/>
              <a:buChar char="•"/>
            </a:pPr>
            <a:r>
              <a:rPr lang="en-US" sz="2000"/>
              <a:t>Practically, this methodology </a:t>
            </a:r>
            <a:r>
              <a:rPr lang="en-US" sz="2000" b="1"/>
              <a:t>may increase the complexity of the system as scope of the system may expand beyond original plans.</a:t>
            </a:r>
            <a:endParaRPr/>
          </a:p>
          <a:p>
            <a:pPr marL="342900" lvl="0" indent="-342900" algn="l" rtl="0">
              <a:spcBef>
                <a:spcPts val="400"/>
              </a:spcBef>
              <a:spcAft>
                <a:spcPts val="0"/>
              </a:spcAft>
              <a:buClr>
                <a:schemeClr val="dk1"/>
              </a:buClr>
              <a:buSzPts val="2000"/>
              <a:buChar char="•"/>
            </a:pPr>
            <a:r>
              <a:rPr lang="en-US" sz="2000" b="1"/>
              <a:t>Incomplete applic</a:t>
            </a:r>
            <a:r>
              <a:rPr lang="en-US" sz="2000"/>
              <a:t>ation may cause application not to be used as the</a:t>
            </a:r>
            <a:br>
              <a:rPr lang="en-US" sz="2000"/>
            </a:br>
            <a:r>
              <a:rPr lang="en-US" sz="2000"/>
              <a:t>full system was designed</a:t>
            </a:r>
            <a:br>
              <a:rPr lang="en-US" sz="2000"/>
            </a:br>
            <a:r>
              <a:rPr lang="en-US" sz="2000"/>
              <a:t>Incomplete or inadequate problem analysis.</a:t>
            </a:r>
            <a:endParaRPr/>
          </a:p>
          <a:p>
            <a:pPr marL="742950" lvl="1" indent="-285750" algn="l" rtl="0">
              <a:spcBef>
                <a:spcPts val="400"/>
              </a:spcBef>
              <a:spcAft>
                <a:spcPts val="0"/>
              </a:spcAft>
              <a:buClr>
                <a:schemeClr val="dk1"/>
              </a:buClr>
              <a:buSzPts val="2000"/>
              <a:buFont typeface="Noto Sans Symbols"/>
              <a:buChar char="▪"/>
            </a:pPr>
            <a:r>
              <a:rPr lang="en-US" sz="2000" b="1"/>
              <a:t>Lack of process visibility</a:t>
            </a:r>
            <a:endParaRPr/>
          </a:p>
          <a:p>
            <a:pPr marL="742950" lvl="1" indent="-285750" algn="l" rtl="0">
              <a:spcBef>
                <a:spcPts val="400"/>
              </a:spcBef>
              <a:spcAft>
                <a:spcPts val="0"/>
              </a:spcAft>
              <a:buClr>
                <a:schemeClr val="dk1"/>
              </a:buClr>
              <a:buSzPts val="2000"/>
              <a:buFont typeface="Noto Sans Symbols"/>
              <a:buChar char="▪"/>
            </a:pPr>
            <a:r>
              <a:rPr lang="en-US" sz="2000"/>
              <a:t>Systems are often </a:t>
            </a:r>
            <a:r>
              <a:rPr lang="en-US" sz="2000" b="1"/>
              <a:t>poorly structured</a:t>
            </a:r>
            <a:endParaRPr/>
          </a:p>
          <a:p>
            <a:pPr marL="742950" lvl="1" indent="-285750" algn="l" rtl="0">
              <a:spcBef>
                <a:spcPts val="400"/>
              </a:spcBef>
              <a:spcAft>
                <a:spcPts val="0"/>
              </a:spcAft>
              <a:buClr>
                <a:schemeClr val="dk1"/>
              </a:buClr>
              <a:buSzPts val="2000"/>
              <a:buFont typeface="Noto Sans Symbols"/>
              <a:buChar char="▪"/>
            </a:pPr>
            <a:r>
              <a:rPr lang="en-US" sz="2000"/>
              <a:t>Special skills (e.g. in languages for rapid prototyping) may be required</a:t>
            </a:r>
            <a:endParaRPr/>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t>When to use Prototype model</a:t>
            </a:r>
            <a:r>
              <a:rPr lang="en-US" b="1"/>
              <a:t> </a:t>
            </a:r>
            <a:endParaRPr/>
          </a:p>
        </p:txBody>
      </p:sp>
      <p:sp>
        <p:nvSpPr>
          <p:cNvPr id="343" name="Google Shape;343;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US" sz="2000"/>
              <a:t>Prototype model should be used </a:t>
            </a:r>
            <a:r>
              <a:rPr lang="en-US" sz="2000" b="1"/>
              <a:t>when the desired system needs to have a lot of interaction with the end users.</a:t>
            </a:r>
            <a:endParaRPr/>
          </a:p>
          <a:p>
            <a:pPr marL="342900" lvl="0" indent="-342900" algn="just" rtl="0">
              <a:spcBef>
                <a:spcPts val="400"/>
              </a:spcBef>
              <a:spcAft>
                <a:spcPts val="0"/>
              </a:spcAft>
              <a:buClr>
                <a:schemeClr val="dk1"/>
              </a:buClr>
              <a:buSzPts val="2000"/>
              <a:buChar char="•"/>
            </a:pPr>
            <a:r>
              <a:rPr lang="en-US" sz="2000"/>
              <a:t>Typically, </a:t>
            </a:r>
            <a:r>
              <a:rPr lang="en-US" sz="2000" b="1"/>
              <a:t>online systems, web interfaces</a:t>
            </a:r>
            <a:r>
              <a:rPr lang="en-US" sz="2000"/>
              <a:t> have a very high amount of interaction with end users, are best suited for Prototype model. It might take a while for a system to be built that allows ease of use and needs minimal training for the end user.</a:t>
            </a:r>
            <a:endParaRPr/>
          </a:p>
          <a:p>
            <a:pPr marL="342900" lvl="0" indent="-342900" algn="just" rtl="0">
              <a:spcBef>
                <a:spcPts val="400"/>
              </a:spcBef>
              <a:spcAft>
                <a:spcPts val="0"/>
              </a:spcAft>
              <a:buClr>
                <a:schemeClr val="dk1"/>
              </a:buClr>
              <a:buSzPts val="2000"/>
              <a:buChar char="•"/>
            </a:pPr>
            <a:r>
              <a:rPr lang="en-US" sz="2000"/>
              <a:t>Prototyping ensures that the end users constantly work with the system and provide a feedback which is incorporated in the prototype to result in a useable system. They are excellent for designing good human computer interface systems.</a:t>
            </a:r>
            <a:endParaRPr/>
          </a:p>
          <a:p>
            <a:pPr marL="742950" lvl="1" indent="-285750" algn="l" rtl="0">
              <a:spcBef>
                <a:spcPts val="400"/>
              </a:spcBef>
              <a:spcAft>
                <a:spcPts val="0"/>
              </a:spcAft>
              <a:buClr>
                <a:schemeClr val="dk1"/>
              </a:buClr>
              <a:buSzPts val="2000"/>
              <a:buChar char="–"/>
            </a:pPr>
            <a:r>
              <a:rPr lang="en-US" sz="2000"/>
              <a:t>For small or medium-size interactive systems</a:t>
            </a:r>
            <a:endParaRPr/>
          </a:p>
          <a:p>
            <a:pPr marL="742950" lvl="1" indent="-285750" algn="l" rtl="0">
              <a:spcBef>
                <a:spcPts val="400"/>
              </a:spcBef>
              <a:spcAft>
                <a:spcPts val="0"/>
              </a:spcAft>
              <a:buClr>
                <a:schemeClr val="dk1"/>
              </a:buClr>
              <a:buSzPts val="2000"/>
              <a:buChar char="–"/>
            </a:pPr>
            <a:r>
              <a:rPr lang="en-US" sz="2000"/>
              <a:t>For parts of large systems (e.g. the user interface)</a:t>
            </a:r>
            <a:endParaRPr/>
          </a:p>
          <a:p>
            <a:pPr marL="342900" lvl="0" indent="-215900" algn="just"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3"/>
          <p:cNvPicPr preferRelativeResize="0"/>
          <p:nvPr/>
        </p:nvPicPr>
        <p:blipFill rotWithShape="1">
          <a:blip r:embed="rId3">
            <a:alphaModFix/>
          </a:blip>
          <a:srcRect/>
          <a:stretch/>
        </p:blipFill>
        <p:spPr>
          <a:xfrm>
            <a:off x="457200" y="369888"/>
            <a:ext cx="8686800" cy="56594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Evolutionary development</a:t>
            </a:r>
            <a:endParaRPr/>
          </a:p>
        </p:txBody>
      </p:sp>
      <p:sp>
        <p:nvSpPr>
          <p:cNvPr id="354" name="Google Shape;354;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Char char="•"/>
            </a:pPr>
            <a:r>
              <a:rPr lang="en-US" sz="2800">
                <a:solidFill>
                  <a:schemeClr val="dk2"/>
                </a:solidFill>
              </a:rPr>
              <a:t>Exploratory development </a:t>
            </a:r>
            <a:endParaRPr/>
          </a:p>
          <a:p>
            <a:pPr marL="342900" lvl="0" indent="-342900" algn="l" rtl="0">
              <a:lnSpc>
                <a:spcPct val="90000"/>
              </a:lnSpc>
              <a:spcBef>
                <a:spcPts val="560"/>
              </a:spcBef>
              <a:spcAft>
                <a:spcPts val="0"/>
              </a:spcAft>
              <a:buClr>
                <a:schemeClr val="dk1"/>
              </a:buClr>
              <a:buSzPts val="2800"/>
              <a:buFont typeface="Noto Sans Symbols"/>
              <a:buNone/>
            </a:pPr>
            <a:endParaRPr sz="2800">
              <a:solidFill>
                <a:schemeClr val="dk2"/>
              </a:solidFill>
            </a:endParaRPr>
          </a:p>
          <a:p>
            <a:pPr marL="742950" lvl="1" indent="-285750" algn="l" rtl="0">
              <a:lnSpc>
                <a:spcPct val="90000"/>
              </a:lnSpc>
              <a:spcBef>
                <a:spcPts val="560"/>
              </a:spcBef>
              <a:spcAft>
                <a:spcPts val="0"/>
              </a:spcAft>
              <a:buClr>
                <a:schemeClr val="dk1"/>
              </a:buClr>
              <a:buSzPts val="2800"/>
              <a:buFont typeface="Calibri"/>
              <a:buChar char="-"/>
            </a:pPr>
            <a:r>
              <a:rPr lang="en-US" b="1"/>
              <a:t>Objective is to work with customers and to evolve a final system from an initial outline specification. </a:t>
            </a:r>
            <a:endParaRPr/>
          </a:p>
          <a:p>
            <a:pPr marL="742950" lvl="1" indent="-285750" algn="l" rtl="0">
              <a:lnSpc>
                <a:spcPct val="90000"/>
              </a:lnSpc>
              <a:spcBef>
                <a:spcPts val="560"/>
              </a:spcBef>
              <a:spcAft>
                <a:spcPts val="0"/>
              </a:spcAft>
              <a:buClr>
                <a:schemeClr val="dk1"/>
              </a:buClr>
              <a:buSzPts val="2800"/>
              <a:buFont typeface="Noto Sans Symbols"/>
              <a:buNone/>
            </a:pPr>
            <a:endParaRPr/>
          </a:p>
          <a:p>
            <a:pPr marL="742950" lvl="1" indent="-285750" algn="l" rtl="0">
              <a:lnSpc>
                <a:spcPct val="90000"/>
              </a:lnSpc>
              <a:spcBef>
                <a:spcPts val="560"/>
              </a:spcBef>
              <a:spcAft>
                <a:spcPts val="0"/>
              </a:spcAft>
              <a:buClr>
                <a:schemeClr val="dk1"/>
              </a:buClr>
              <a:buSzPts val="2800"/>
              <a:buFont typeface="Calibri"/>
              <a:buChar char="-"/>
            </a:pPr>
            <a:r>
              <a:rPr lang="en-US"/>
              <a:t>The system evolves by adding new features as they are proposed by customer.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Evolutionary development</a:t>
            </a:r>
            <a:endParaRPr/>
          </a:p>
        </p:txBody>
      </p:sp>
      <p:sp>
        <p:nvSpPr>
          <p:cNvPr id="360" name="Google Shape;360;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2"/>
              </a:buClr>
              <a:buSzPts val="2800"/>
              <a:buFont typeface="Arial"/>
              <a:buChar char="•"/>
            </a:pPr>
            <a:r>
              <a:rPr lang="en-US" sz="2800">
                <a:solidFill>
                  <a:schemeClr val="dk2"/>
                </a:solidFill>
              </a:rPr>
              <a:t>Rapid prototyping</a:t>
            </a:r>
            <a:endParaRPr/>
          </a:p>
          <a:p>
            <a:pPr marL="742950" lvl="1" indent="-285750" algn="l" rtl="0">
              <a:lnSpc>
                <a:spcPct val="90000"/>
              </a:lnSpc>
              <a:spcBef>
                <a:spcPts val="560"/>
              </a:spcBef>
              <a:spcAft>
                <a:spcPts val="0"/>
              </a:spcAft>
              <a:buClr>
                <a:schemeClr val="dk1"/>
              </a:buClr>
              <a:buSzPts val="2800"/>
              <a:buFont typeface="Arial"/>
              <a:buChar char="–"/>
            </a:pPr>
            <a:r>
              <a:rPr lang="en-US"/>
              <a:t>Objective is to understand the system requirements. </a:t>
            </a:r>
            <a:endParaRPr/>
          </a:p>
          <a:p>
            <a:pPr marL="1143000" lvl="2" indent="-228600" algn="l" rtl="0">
              <a:lnSpc>
                <a:spcPct val="90000"/>
              </a:lnSpc>
              <a:spcBef>
                <a:spcPts val="440"/>
              </a:spcBef>
              <a:spcAft>
                <a:spcPts val="0"/>
              </a:spcAft>
              <a:buClr>
                <a:schemeClr val="dk2"/>
              </a:buClr>
              <a:buSzPts val="2200"/>
              <a:buFont typeface="Arial"/>
              <a:buChar char="•"/>
            </a:pPr>
            <a:r>
              <a:rPr lang="en-US" sz="2200">
                <a:solidFill>
                  <a:schemeClr val="dk2"/>
                </a:solidFill>
              </a:rPr>
              <a:t>Develop “quick and dirty” system in short time;</a:t>
            </a:r>
            <a:endParaRPr/>
          </a:p>
          <a:p>
            <a:pPr marL="1143000" lvl="2" indent="-228600" algn="l" rtl="0">
              <a:lnSpc>
                <a:spcPct val="90000"/>
              </a:lnSpc>
              <a:spcBef>
                <a:spcPts val="440"/>
              </a:spcBef>
              <a:spcAft>
                <a:spcPts val="0"/>
              </a:spcAft>
              <a:buClr>
                <a:schemeClr val="dk2"/>
              </a:buClr>
              <a:buSzPts val="2200"/>
              <a:buFont typeface="Arial"/>
              <a:buChar char="•"/>
            </a:pPr>
            <a:r>
              <a:rPr lang="en-US" sz="2200">
                <a:solidFill>
                  <a:schemeClr val="dk2"/>
                </a:solidFill>
              </a:rPr>
              <a:t>Expose to user comment &amp; feedback;</a:t>
            </a:r>
            <a:endParaRPr/>
          </a:p>
          <a:p>
            <a:pPr marL="1143000" lvl="2" indent="-228600" algn="l" rtl="0">
              <a:lnSpc>
                <a:spcPct val="90000"/>
              </a:lnSpc>
              <a:spcBef>
                <a:spcPts val="440"/>
              </a:spcBef>
              <a:spcAft>
                <a:spcPts val="0"/>
              </a:spcAft>
              <a:buClr>
                <a:schemeClr val="dk2"/>
              </a:buClr>
              <a:buSzPts val="2200"/>
              <a:buFont typeface="Arial"/>
              <a:buChar char="•"/>
            </a:pPr>
            <a:r>
              <a:rPr lang="en-US" sz="2200">
                <a:solidFill>
                  <a:schemeClr val="dk2"/>
                </a:solidFill>
              </a:rPr>
              <a:t>Refine;</a:t>
            </a:r>
            <a:endParaRPr/>
          </a:p>
          <a:p>
            <a:pPr marL="742950" lvl="1" indent="-285750" algn="l" rtl="0">
              <a:lnSpc>
                <a:spcPct val="90000"/>
              </a:lnSpc>
              <a:spcBef>
                <a:spcPts val="560"/>
              </a:spcBef>
              <a:spcAft>
                <a:spcPts val="0"/>
              </a:spcAft>
              <a:buClr>
                <a:schemeClr val="dk1"/>
              </a:buClr>
              <a:buSzPts val="2800"/>
              <a:buFont typeface="Calibri"/>
              <a:buNone/>
            </a:pPr>
            <a:r>
              <a:rPr lang="en-US"/>
              <a:t>	  Repeat until adequate system developed.</a:t>
            </a:r>
            <a:endParaRPr/>
          </a:p>
          <a:p>
            <a:pPr marL="742950" lvl="1" indent="-285750" algn="l" rtl="0">
              <a:lnSpc>
                <a:spcPct val="90000"/>
              </a:lnSpc>
              <a:spcBef>
                <a:spcPts val="560"/>
              </a:spcBef>
              <a:spcAft>
                <a:spcPts val="0"/>
              </a:spcAft>
              <a:buClr>
                <a:schemeClr val="dk1"/>
              </a:buClr>
              <a:buSzPts val="2800"/>
              <a:buFont typeface="Calibri"/>
              <a:buNone/>
            </a:pPr>
            <a:endParaRPr/>
          </a:p>
          <a:p>
            <a:pPr marL="742950" lvl="1" indent="-285750" algn="l" rtl="0">
              <a:lnSpc>
                <a:spcPct val="90000"/>
              </a:lnSpc>
              <a:spcBef>
                <a:spcPts val="560"/>
              </a:spcBef>
              <a:spcAft>
                <a:spcPts val="0"/>
              </a:spcAft>
              <a:buClr>
                <a:schemeClr val="dk1"/>
              </a:buClr>
              <a:buSzPts val="2800"/>
              <a:buFont typeface="Arial"/>
              <a:buChar char="–"/>
            </a:pPr>
            <a:r>
              <a:rPr lang="en-US"/>
              <a:t>Particularly suitable where:</a:t>
            </a:r>
            <a:endParaRPr/>
          </a:p>
          <a:p>
            <a:pPr marL="1143000" lvl="2" indent="-228600" algn="l" rtl="0">
              <a:lnSpc>
                <a:spcPct val="90000"/>
              </a:lnSpc>
              <a:spcBef>
                <a:spcPts val="440"/>
              </a:spcBef>
              <a:spcAft>
                <a:spcPts val="0"/>
              </a:spcAft>
              <a:buClr>
                <a:schemeClr val="dk2"/>
              </a:buClr>
              <a:buSzPts val="2200"/>
              <a:buFont typeface="Calibri"/>
              <a:buChar char="-"/>
            </a:pPr>
            <a:r>
              <a:rPr lang="en-US" sz="2200">
                <a:solidFill>
                  <a:schemeClr val="dk2"/>
                </a:solidFill>
              </a:rPr>
              <a:t>detailed requirements not possible;</a:t>
            </a:r>
            <a:endParaRPr/>
          </a:p>
          <a:p>
            <a:pPr marL="1143000" lvl="2" indent="-228600" algn="l" rtl="0">
              <a:lnSpc>
                <a:spcPct val="90000"/>
              </a:lnSpc>
              <a:spcBef>
                <a:spcPts val="440"/>
              </a:spcBef>
              <a:spcAft>
                <a:spcPts val="0"/>
              </a:spcAft>
              <a:buClr>
                <a:schemeClr val="dk2"/>
              </a:buClr>
              <a:buSzPts val="2200"/>
              <a:buFont typeface="Calibri"/>
              <a:buChar char="-"/>
            </a:pPr>
            <a:r>
              <a:rPr lang="en-US" sz="2200">
                <a:solidFill>
                  <a:schemeClr val="dk2"/>
                </a:solidFill>
              </a:rPr>
              <a:t>powerful development tools (CASE) available</a:t>
            </a:r>
            <a:endParaRPr sz="22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p:nvPr/>
        </p:nvSpPr>
        <p:spPr>
          <a:xfrm>
            <a:off x="6553200" y="4038600"/>
            <a:ext cx="1981200" cy="990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66" name="Google Shape;366;p36"/>
          <p:cNvSpPr/>
          <p:nvPr/>
        </p:nvSpPr>
        <p:spPr>
          <a:xfrm>
            <a:off x="6477000" y="3962400"/>
            <a:ext cx="1981200" cy="990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67" name="Google Shape;367;p36"/>
          <p:cNvSpPr txBox="1">
            <a:spLocks noGrp="1"/>
          </p:cNvSpPr>
          <p:nvPr>
            <p:ph type="title"/>
          </p:nvPr>
        </p:nvSpPr>
        <p:spPr>
          <a:xfrm>
            <a:off x="685800" y="381000"/>
            <a:ext cx="77724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Evolutionary development</a:t>
            </a:r>
            <a:endParaRPr b="1"/>
          </a:p>
        </p:txBody>
      </p:sp>
      <p:sp>
        <p:nvSpPr>
          <p:cNvPr id="368" name="Google Shape;368;p36"/>
          <p:cNvSpPr txBox="1"/>
          <p:nvPr/>
        </p:nvSpPr>
        <p:spPr>
          <a:xfrm>
            <a:off x="433388" y="3938588"/>
            <a:ext cx="1905000"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Outline</a:t>
            </a:r>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Description</a:t>
            </a:r>
            <a:endParaRPr/>
          </a:p>
        </p:txBody>
      </p:sp>
      <p:sp>
        <p:nvSpPr>
          <p:cNvPr id="369" name="Google Shape;369;p36"/>
          <p:cNvSpPr/>
          <p:nvPr/>
        </p:nvSpPr>
        <p:spPr>
          <a:xfrm>
            <a:off x="2895600" y="2743200"/>
            <a:ext cx="2971800" cy="3352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0" name="Google Shape;370;p36"/>
          <p:cNvSpPr txBox="1"/>
          <p:nvPr/>
        </p:nvSpPr>
        <p:spPr>
          <a:xfrm>
            <a:off x="2971800" y="1752600"/>
            <a:ext cx="2590800" cy="8588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Concurrent</a:t>
            </a:r>
            <a:endParaRPr/>
          </a:p>
          <a:p>
            <a:pPr marL="0" marR="0" lvl="0" indent="0" algn="ctr" rtl="0">
              <a:spcBef>
                <a:spcPts val="240"/>
              </a:spcBef>
              <a:spcAft>
                <a:spcPts val="0"/>
              </a:spcAft>
              <a:buNone/>
            </a:pPr>
            <a:r>
              <a:rPr lang="en-US" sz="2400" i="1">
                <a:solidFill>
                  <a:schemeClr val="dk1"/>
                </a:solidFill>
                <a:latin typeface="Times New Roman"/>
                <a:ea typeface="Times New Roman"/>
                <a:cs typeface="Times New Roman"/>
                <a:sym typeface="Times New Roman"/>
              </a:rPr>
              <a:t>Activities</a:t>
            </a:r>
            <a:endParaRPr/>
          </a:p>
        </p:txBody>
      </p:sp>
      <p:sp>
        <p:nvSpPr>
          <p:cNvPr id="371" name="Google Shape;371;p36"/>
          <p:cNvSpPr/>
          <p:nvPr/>
        </p:nvSpPr>
        <p:spPr>
          <a:xfrm>
            <a:off x="3048000" y="2895600"/>
            <a:ext cx="2667000" cy="8382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2" name="Google Shape;372;p36"/>
          <p:cNvSpPr/>
          <p:nvPr/>
        </p:nvSpPr>
        <p:spPr>
          <a:xfrm>
            <a:off x="3048000" y="3962400"/>
            <a:ext cx="2667000" cy="8382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3" name="Google Shape;373;p36"/>
          <p:cNvSpPr/>
          <p:nvPr/>
        </p:nvSpPr>
        <p:spPr>
          <a:xfrm>
            <a:off x="3048000" y="5029200"/>
            <a:ext cx="2667000" cy="8382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4" name="Google Shape;374;p36"/>
          <p:cNvSpPr txBox="1"/>
          <p:nvPr/>
        </p:nvSpPr>
        <p:spPr>
          <a:xfrm>
            <a:off x="3200400" y="3084513"/>
            <a:ext cx="23622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p:txBody>
      </p:sp>
      <p:sp>
        <p:nvSpPr>
          <p:cNvPr id="375" name="Google Shape;375;p36"/>
          <p:cNvSpPr txBox="1"/>
          <p:nvPr/>
        </p:nvSpPr>
        <p:spPr>
          <a:xfrm>
            <a:off x="3124200" y="4114800"/>
            <a:ext cx="24384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76" name="Google Shape;376;p36"/>
          <p:cNvSpPr txBox="1"/>
          <p:nvPr/>
        </p:nvSpPr>
        <p:spPr>
          <a:xfrm>
            <a:off x="3200400" y="5224463"/>
            <a:ext cx="22860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377" name="Google Shape;377;p36"/>
          <p:cNvSpPr/>
          <p:nvPr/>
        </p:nvSpPr>
        <p:spPr>
          <a:xfrm>
            <a:off x="6400800" y="2590800"/>
            <a:ext cx="1981200" cy="990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8" name="Google Shape;378;p36"/>
          <p:cNvSpPr/>
          <p:nvPr/>
        </p:nvSpPr>
        <p:spPr>
          <a:xfrm>
            <a:off x="6400800" y="3886200"/>
            <a:ext cx="1981200" cy="990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79" name="Google Shape;379;p36"/>
          <p:cNvSpPr/>
          <p:nvPr/>
        </p:nvSpPr>
        <p:spPr>
          <a:xfrm>
            <a:off x="6400800" y="5181600"/>
            <a:ext cx="1981200" cy="990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80" name="Google Shape;380;p36"/>
          <p:cNvSpPr txBox="1"/>
          <p:nvPr/>
        </p:nvSpPr>
        <p:spPr>
          <a:xfrm>
            <a:off x="6246813" y="2682875"/>
            <a:ext cx="2286000"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Initial</a:t>
            </a:r>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Version</a:t>
            </a:r>
            <a:endParaRPr/>
          </a:p>
        </p:txBody>
      </p:sp>
      <p:sp>
        <p:nvSpPr>
          <p:cNvPr id="381" name="Google Shape;381;p36"/>
          <p:cNvSpPr txBox="1"/>
          <p:nvPr/>
        </p:nvSpPr>
        <p:spPr>
          <a:xfrm>
            <a:off x="6230938" y="4038600"/>
            <a:ext cx="2438400"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Intermediate</a:t>
            </a:r>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Versions</a:t>
            </a:r>
            <a:endParaRPr/>
          </a:p>
        </p:txBody>
      </p:sp>
      <p:sp>
        <p:nvSpPr>
          <p:cNvPr id="382" name="Google Shape;382;p36"/>
          <p:cNvSpPr txBox="1"/>
          <p:nvPr/>
        </p:nvSpPr>
        <p:spPr>
          <a:xfrm>
            <a:off x="6475413" y="5251450"/>
            <a:ext cx="1828800"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Final</a:t>
            </a:r>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Version</a:t>
            </a:r>
            <a:endParaRPr/>
          </a:p>
        </p:txBody>
      </p:sp>
      <p:cxnSp>
        <p:nvCxnSpPr>
          <p:cNvPr id="383" name="Google Shape;383;p36"/>
          <p:cNvCxnSpPr/>
          <p:nvPr/>
        </p:nvCxnSpPr>
        <p:spPr>
          <a:xfrm>
            <a:off x="2362200" y="4343400"/>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384" name="Google Shape;384;p36"/>
          <p:cNvCxnSpPr/>
          <p:nvPr/>
        </p:nvCxnSpPr>
        <p:spPr>
          <a:xfrm>
            <a:off x="3886200" y="3733800"/>
            <a:ext cx="0" cy="304800"/>
          </a:xfrm>
          <a:prstGeom prst="straightConnector1">
            <a:avLst/>
          </a:prstGeom>
          <a:noFill/>
          <a:ln w="9525" cap="flat" cmpd="sng">
            <a:solidFill>
              <a:schemeClr val="dk1"/>
            </a:solidFill>
            <a:prstDash val="solid"/>
            <a:round/>
            <a:headEnd type="none" w="med" len="med"/>
            <a:tailEnd type="triangle" w="med" len="med"/>
          </a:ln>
        </p:spPr>
      </p:cxnSp>
      <p:cxnSp>
        <p:nvCxnSpPr>
          <p:cNvPr id="385" name="Google Shape;385;p36"/>
          <p:cNvCxnSpPr/>
          <p:nvPr/>
        </p:nvCxnSpPr>
        <p:spPr>
          <a:xfrm>
            <a:off x="3797300" y="4776788"/>
            <a:ext cx="1588" cy="300037"/>
          </a:xfrm>
          <a:prstGeom prst="straightConnector1">
            <a:avLst/>
          </a:prstGeom>
          <a:noFill/>
          <a:ln w="9525" cap="flat" cmpd="sng">
            <a:solidFill>
              <a:schemeClr val="dk1"/>
            </a:solidFill>
            <a:prstDash val="solid"/>
            <a:round/>
            <a:headEnd type="none" w="med" len="med"/>
            <a:tailEnd type="triangle" w="med" len="med"/>
          </a:ln>
        </p:spPr>
      </p:cxnSp>
      <p:cxnSp>
        <p:nvCxnSpPr>
          <p:cNvPr id="386" name="Google Shape;386;p36"/>
          <p:cNvCxnSpPr/>
          <p:nvPr/>
        </p:nvCxnSpPr>
        <p:spPr>
          <a:xfrm>
            <a:off x="4953000" y="3733800"/>
            <a:ext cx="0" cy="304800"/>
          </a:xfrm>
          <a:prstGeom prst="straightConnector1">
            <a:avLst/>
          </a:prstGeom>
          <a:noFill/>
          <a:ln w="9525" cap="flat" cmpd="sng">
            <a:solidFill>
              <a:schemeClr val="dk1"/>
            </a:solidFill>
            <a:prstDash val="solid"/>
            <a:round/>
            <a:headEnd type="triangle" w="med" len="med"/>
            <a:tailEnd type="none" w="med" len="med"/>
          </a:ln>
        </p:spPr>
      </p:cxnSp>
      <p:cxnSp>
        <p:nvCxnSpPr>
          <p:cNvPr id="387" name="Google Shape;387;p36"/>
          <p:cNvCxnSpPr/>
          <p:nvPr/>
        </p:nvCxnSpPr>
        <p:spPr>
          <a:xfrm>
            <a:off x="4894263" y="4773613"/>
            <a:ext cx="0" cy="304800"/>
          </a:xfrm>
          <a:prstGeom prst="straightConnector1">
            <a:avLst/>
          </a:prstGeom>
          <a:noFill/>
          <a:ln w="9525" cap="flat" cmpd="sng">
            <a:solidFill>
              <a:schemeClr val="dk1"/>
            </a:solidFill>
            <a:prstDash val="solid"/>
            <a:round/>
            <a:headEnd type="triangle" w="med" len="med"/>
            <a:tailEnd type="none" w="med" len="med"/>
          </a:ln>
        </p:spPr>
      </p:cxnSp>
      <p:cxnSp>
        <p:nvCxnSpPr>
          <p:cNvPr id="388" name="Google Shape;388;p36"/>
          <p:cNvCxnSpPr/>
          <p:nvPr/>
        </p:nvCxnSpPr>
        <p:spPr>
          <a:xfrm>
            <a:off x="5867400" y="3048000"/>
            <a:ext cx="533400" cy="0"/>
          </a:xfrm>
          <a:prstGeom prst="straightConnector1">
            <a:avLst/>
          </a:prstGeom>
          <a:noFill/>
          <a:ln w="9525" cap="flat" cmpd="sng">
            <a:solidFill>
              <a:schemeClr val="dk1"/>
            </a:solidFill>
            <a:prstDash val="solid"/>
            <a:round/>
            <a:headEnd type="triangle" w="med" len="med"/>
            <a:tailEnd type="triangle" w="med" len="med"/>
          </a:ln>
        </p:spPr>
      </p:cxnSp>
      <p:cxnSp>
        <p:nvCxnSpPr>
          <p:cNvPr id="389" name="Google Shape;389;p36"/>
          <p:cNvCxnSpPr/>
          <p:nvPr/>
        </p:nvCxnSpPr>
        <p:spPr>
          <a:xfrm>
            <a:off x="5867400" y="4343400"/>
            <a:ext cx="533400" cy="0"/>
          </a:xfrm>
          <a:prstGeom prst="straightConnector1">
            <a:avLst/>
          </a:prstGeom>
          <a:noFill/>
          <a:ln w="9525" cap="flat" cmpd="sng">
            <a:solidFill>
              <a:schemeClr val="dk1"/>
            </a:solidFill>
            <a:prstDash val="solid"/>
            <a:round/>
            <a:headEnd type="triangle" w="med" len="med"/>
            <a:tailEnd type="triangle" w="med" len="med"/>
          </a:ln>
        </p:spPr>
      </p:cxnSp>
      <p:cxnSp>
        <p:nvCxnSpPr>
          <p:cNvPr id="390" name="Google Shape;390;p36"/>
          <p:cNvCxnSpPr/>
          <p:nvPr/>
        </p:nvCxnSpPr>
        <p:spPr>
          <a:xfrm>
            <a:off x="5867400" y="5638800"/>
            <a:ext cx="533400" cy="0"/>
          </a:xfrm>
          <a:prstGeom prst="straightConnector1">
            <a:avLst/>
          </a:prstGeom>
          <a:noFill/>
          <a:ln w="9525" cap="flat" cmpd="sng">
            <a:solidFill>
              <a:schemeClr val="dk1"/>
            </a:solidFill>
            <a:prstDash val="solid"/>
            <a:round/>
            <a:headEnd type="triangl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a:xfrm>
            <a:off x="685800" y="381000"/>
            <a:ext cx="77724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Evolutionary development</a:t>
            </a:r>
            <a:endParaRPr b="1"/>
          </a:p>
        </p:txBody>
      </p:sp>
      <p:cxnSp>
        <p:nvCxnSpPr>
          <p:cNvPr id="396" name="Google Shape;396;p37"/>
          <p:cNvCxnSpPr/>
          <p:nvPr/>
        </p:nvCxnSpPr>
        <p:spPr>
          <a:xfrm>
            <a:off x="4419600" y="2209800"/>
            <a:ext cx="0" cy="441960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37"/>
          <p:cNvCxnSpPr/>
          <p:nvPr/>
        </p:nvCxnSpPr>
        <p:spPr>
          <a:xfrm>
            <a:off x="1828800" y="4191000"/>
            <a:ext cx="5257800" cy="0"/>
          </a:xfrm>
          <a:prstGeom prst="straightConnector1">
            <a:avLst/>
          </a:prstGeom>
          <a:noFill/>
          <a:ln w="9525" cap="flat" cmpd="sng">
            <a:solidFill>
              <a:schemeClr val="lt2"/>
            </a:solidFill>
            <a:prstDash val="solid"/>
            <a:round/>
            <a:headEnd type="none" w="med" len="med"/>
            <a:tailEnd type="none" w="med" len="med"/>
          </a:ln>
        </p:spPr>
      </p:cxnSp>
      <p:sp>
        <p:nvSpPr>
          <p:cNvPr id="398" name="Google Shape;398;p37"/>
          <p:cNvSpPr txBox="1"/>
          <p:nvPr/>
        </p:nvSpPr>
        <p:spPr>
          <a:xfrm>
            <a:off x="6705600" y="2133600"/>
            <a:ext cx="20574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Times New Roman"/>
                <a:ea typeface="Times New Roman"/>
                <a:cs typeface="Times New Roman"/>
                <a:sym typeface="Times New Roman"/>
              </a:rPr>
              <a:t>Requirements</a:t>
            </a:r>
            <a:endParaRPr/>
          </a:p>
        </p:txBody>
      </p:sp>
      <p:sp>
        <p:nvSpPr>
          <p:cNvPr id="399" name="Google Shape;399;p37"/>
          <p:cNvSpPr txBox="1"/>
          <p:nvPr/>
        </p:nvSpPr>
        <p:spPr>
          <a:xfrm>
            <a:off x="6781800" y="5715000"/>
            <a:ext cx="17526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Times New Roman"/>
                <a:ea typeface="Times New Roman"/>
                <a:cs typeface="Times New Roman"/>
                <a:sym typeface="Times New Roman"/>
              </a:rPr>
              <a:t>Design</a:t>
            </a:r>
            <a:endParaRPr/>
          </a:p>
        </p:txBody>
      </p:sp>
      <p:sp>
        <p:nvSpPr>
          <p:cNvPr id="400" name="Google Shape;400;p37"/>
          <p:cNvSpPr txBox="1"/>
          <p:nvPr/>
        </p:nvSpPr>
        <p:spPr>
          <a:xfrm>
            <a:off x="533400" y="5486400"/>
            <a:ext cx="2514600"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Times New Roman"/>
                <a:ea typeface="Times New Roman"/>
                <a:cs typeface="Times New Roman"/>
                <a:sym typeface="Times New Roman"/>
              </a:rPr>
              <a:t>Implementation</a:t>
            </a:r>
            <a:endParaRPr/>
          </a:p>
          <a:p>
            <a:pPr marL="0" marR="0" lvl="0" indent="0" algn="ctr" rtl="0">
              <a:spcBef>
                <a:spcPts val="0"/>
              </a:spcBef>
              <a:spcAft>
                <a:spcPts val="0"/>
              </a:spcAft>
              <a:buNone/>
            </a:pPr>
            <a:r>
              <a:rPr lang="en-US" sz="2400">
                <a:solidFill>
                  <a:schemeClr val="dk2"/>
                </a:solidFill>
                <a:latin typeface="Times New Roman"/>
                <a:ea typeface="Times New Roman"/>
                <a:cs typeface="Times New Roman"/>
                <a:sym typeface="Times New Roman"/>
              </a:rPr>
              <a:t>(prototype)</a:t>
            </a:r>
            <a:endParaRPr/>
          </a:p>
        </p:txBody>
      </p:sp>
      <p:sp>
        <p:nvSpPr>
          <p:cNvPr id="401" name="Google Shape;401;p37"/>
          <p:cNvSpPr txBox="1"/>
          <p:nvPr/>
        </p:nvSpPr>
        <p:spPr>
          <a:xfrm>
            <a:off x="838200" y="2209800"/>
            <a:ext cx="19812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Times New Roman"/>
                <a:ea typeface="Times New Roman"/>
                <a:cs typeface="Times New Roman"/>
                <a:sym typeface="Times New Roman"/>
              </a:rPr>
              <a:t>Evaluation</a:t>
            </a:r>
            <a:endParaRPr/>
          </a:p>
        </p:txBody>
      </p:sp>
      <p:cxnSp>
        <p:nvCxnSpPr>
          <p:cNvPr id="402" name="Google Shape;402;p37"/>
          <p:cNvCxnSpPr/>
          <p:nvPr/>
        </p:nvCxnSpPr>
        <p:spPr>
          <a:xfrm>
            <a:off x="4419600" y="3810000"/>
            <a:ext cx="685800" cy="0"/>
          </a:xfrm>
          <a:prstGeom prst="straightConnector1">
            <a:avLst/>
          </a:prstGeom>
          <a:noFill/>
          <a:ln w="28575" cap="flat" cmpd="sng">
            <a:solidFill>
              <a:schemeClr val="accent2"/>
            </a:solidFill>
            <a:prstDash val="solid"/>
            <a:round/>
            <a:headEnd type="none" w="med" len="med"/>
            <a:tailEnd type="triangle" w="med" len="med"/>
          </a:ln>
        </p:spPr>
      </p:cxnSp>
      <p:cxnSp>
        <p:nvCxnSpPr>
          <p:cNvPr id="403" name="Google Shape;403;p37"/>
          <p:cNvCxnSpPr/>
          <p:nvPr/>
        </p:nvCxnSpPr>
        <p:spPr>
          <a:xfrm>
            <a:off x="5105400" y="3810000"/>
            <a:ext cx="0" cy="762000"/>
          </a:xfrm>
          <a:prstGeom prst="straightConnector1">
            <a:avLst/>
          </a:prstGeom>
          <a:noFill/>
          <a:ln w="28575" cap="flat" cmpd="sng">
            <a:solidFill>
              <a:schemeClr val="accent2"/>
            </a:solidFill>
            <a:prstDash val="solid"/>
            <a:round/>
            <a:headEnd type="none" w="med" len="med"/>
            <a:tailEnd type="triangle" w="med" len="med"/>
          </a:ln>
        </p:spPr>
      </p:cxnSp>
      <p:cxnSp>
        <p:nvCxnSpPr>
          <p:cNvPr id="404" name="Google Shape;404;p37"/>
          <p:cNvCxnSpPr/>
          <p:nvPr/>
        </p:nvCxnSpPr>
        <p:spPr>
          <a:xfrm rot="10800000">
            <a:off x="3810000" y="4572000"/>
            <a:ext cx="1295400" cy="0"/>
          </a:xfrm>
          <a:prstGeom prst="straightConnector1">
            <a:avLst/>
          </a:prstGeom>
          <a:noFill/>
          <a:ln w="28575" cap="flat" cmpd="sng">
            <a:solidFill>
              <a:schemeClr val="accent2"/>
            </a:solidFill>
            <a:prstDash val="solid"/>
            <a:round/>
            <a:headEnd type="none" w="med" len="med"/>
            <a:tailEnd type="triangle" w="med" len="med"/>
          </a:ln>
        </p:spPr>
      </p:cxnSp>
      <p:cxnSp>
        <p:nvCxnSpPr>
          <p:cNvPr id="405" name="Google Shape;405;p37"/>
          <p:cNvCxnSpPr/>
          <p:nvPr/>
        </p:nvCxnSpPr>
        <p:spPr>
          <a:xfrm rot="10800000">
            <a:off x="3810000" y="3352800"/>
            <a:ext cx="0" cy="1219200"/>
          </a:xfrm>
          <a:prstGeom prst="straightConnector1">
            <a:avLst/>
          </a:prstGeom>
          <a:noFill/>
          <a:ln w="28575" cap="flat" cmpd="sng">
            <a:solidFill>
              <a:schemeClr val="accent2"/>
            </a:solidFill>
            <a:prstDash val="solid"/>
            <a:round/>
            <a:headEnd type="none" w="med" len="med"/>
            <a:tailEnd type="triangle" w="med" len="med"/>
          </a:ln>
        </p:spPr>
      </p:cxnSp>
      <p:cxnSp>
        <p:nvCxnSpPr>
          <p:cNvPr id="406" name="Google Shape;406;p37"/>
          <p:cNvCxnSpPr/>
          <p:nvPr/>
        </p:nvCxnSpPr>
        <p:spPr>
          <a:xfrm>
            <a:off x="3797300" y="3390900"/>
            <a:ext cx="1676400" cy="0"/>
          </a:xfrm>
          <a:prstGeom prst="straightConnector1">
            <a:avLst/>
          </a:prstGeom>
          <a:noFill/>
          <a:ln w="28575" cap="flat" cmpd="sng">
            <a:solidFill>
              <a:srgbClr val="FF0000"/>
            </a:solidFill>
            <a:prstDash val="solid"/>
            <a:round/>
            <a:headEnd type="none" w="med" len="med"/>
            <a:tailEnd type="triangle" w="med" len="med"/>
          </a:ln>
        </p:spPr>
      </p:cxnSp>
      <p:cxnSp>
        <p:nvCxnSpPr>
          <p:cNvPr id="407" name="Google Shape;407;p37"/>
          <p:cNvCxnSpPr/>
          <p:nvPr/>
        </p:nvCxnSpPr>
        <p:spPr>
          <a:xfrm flipH="1">
            <a:off x="5480050" y="3402013"/>
            <a:ext cx="6350" cy="1543050"/>
          </a:xfrm>
          <a:prstGeom prst="straightConnector1">
            <a:avLst/>
          </a:prstGeom>
          <a:noFill/>
          <a:ln w="28575" cap="flat" cmpd="sng">
            <a:solidFill>
              <a:srgbClr val="FF0000"/>
            </a:solidFill>
            <a:prstDash val="solid"/>
            <a:round/>
            <a:headEnd type="none" w="med" len="med"/>
            <a:tailEnd type="triangle" w="med" len="med"/>
          </a:ln>
        </p:spPr>
      </p:cxnSp>
      <p:cxnSp>
        <p:nvCxnSpPr>
          <p:cNvPr id="408" name="Google Shape;408;p37"/>
          <p:cNvCxnSpPr/>
          <p:nvPr/>
        </p:nvCxnSpPr>
        <p:spPr>
          <a:xfrm rot="10800000">
            <a:off x="3429000" y="4953000"/>
            <a:ext cx="2057400" cy="0"/>
          </a:xfrm>
          <a:prstGeom prst="straightConnector1">
            <a:avLst/>
          </a:prstGeom>
          <a:noFill/>
          <a:ln w="28575" cap="flat" cmpd="sng">
            <a:solidFill>
              <a:srgbClr val="FF0000"/>
            </a:solidFill>
            <a:prstDash val="solid"/>
            <a:round/>
            <a:headEnd type="none" w="med" len="med"/>
            <a:tailEnd type="triangle" w="med" len="med"/>
          </a:ln>
        </p:spPr>
      </p:cxnSp>
      <p:cxnSp>
        <p:nvCxnSpPr>
          <p:cNvPr id="409" name="Google Shape;409;p37"/>
          <p:cNvCxnSpPr/>
          <p:nvPr/>
        </p:nvCxnSpPr>
        <p:spPr>
          <a:xfrm rot="10800000">
            <a:off x="3429000" y="2967038"/>
            <a:ext cx="0" cy="1985962"/>
          </a:xfrm>
          <a:prstGeom prst="straightConnector1">
            <a:avLst/>
          </a:prstGeom>
          <a:noFill/>
          <a:ln w="28575" cap="flat" cmpd="sng">
            <a:solidFill>
              <a:srgbClr val="FF0000"/>
            </a:solidFill>
            <a:prstDash val="solid"/>
            <a:round/>
            <a:headEnd type="none" w="med" len="med"/>
            <a:tailEnd type="triangle" w="med" len="med"/>
          </a:ln>
        </p:spPr>
      </p:cxnSp>
      <p:cxnSp>
        <p:nvCxnSpPr>
          <p:cNvPr id="410" name="Google Shape;410;p37"/>
          <p:cNvCxnSpPr/>
          <p:nvPr/>
        </p:nvCxnSpPr>
        <p:spPr>
          <a:xfrm>
            <a:off x="3429000" y="2971800"/>
            <a:ext cx="2438400" cy="0"/>
          </a:xfrm>
          <a:prstGeom prst="straightConnector1">
            <a:avLst/>
          </a:prstGeom>
          <a:noFill/>
          <a:ln w="28575" cap="flat" cmpd="sng">
            <a:solidFill>
              <a:srgbClr val="00CC00"/>
            </a:solidFill>
            <a:prstDash val="solid"/>
            <a:round/>
            <a:headEnd type="none" w="med" len="med"/>
            <a:tailEnd type="triangle" w="med" len="med"/>
          </a:ln>
        </p:spPr>
      </p:cxnSp>
      <p:cxnSp>
        <p:nvCxnSpPr>
          <p:cNvPr id="411" name="Google Shape;411;p37"/>
          <p:cNvCxnSpPr/>
          <p:nvPr/>
        </p:nvCxnSpPr>
        <p:spPr>
          <a:xfrm>
            <a:off x="5867400" y="2971800"/>
            <a:ext cx="0" cy="2362200"/>
          </a:xfrm>
          <a:prstGeom prst="straightConnector1">
            <a:avLst/>
          </a:prstGeom>
          <a:noFill/>
          <a:ln w="28575" cap="flat" cmpd="sng">
            <a:solidFill>
              <a:srgbClr val="00CC00"/>
            </a:solidFill>
            <a:prstDash val="solid"/>
            <a:round/>
            <a:headEnd type="none" w="med" len="med"/>
            <a:tailEnd type="triangle" w="med" len="med"/>
          </a:ln>
        </p:spPr>
      </p:cxnSp>
      <p:cxnSp>
        <p:nvCxnSpPr>
          <p:cNvPr id="412" name="Google Shape;412;p37"/>
          <p:cNvCxnSpPr/>
          <p:nvPr/>
        </p:nvCxnSpPr>
        <p:spPr>
          <a:xfrm rot="10800000">
            <a:off x="3048000" y="5334000"/>
            <a:ext cx="2819400" cy="0"/>
          </a:xfrm>
          <a:prstGeom prst="straightConnector1">
            <a:avLst/>
          </a:prstGeom>
          <a:noFill/>
          <a:ln w="28575" cap="flat" cmpd="sng">
            <a:solidFill>
              <a:srgbClr val="00CC00"/>
            </a:solidFill>
            <a:prstDash val="solid"/>
            <a:round/>
            <a:headEnd type="none" w="med" len="med"/>
            <a:tailEnd type="triangle" w="med" len="med"/>
          </a:ln>
        </p:spPr>
      </p:cxnSp>
      <p:sp>
        <p:nvSpPr>
          <p:cNvPr id="413" name="Google Shape;413;p37"/>
          <p:cNvSpPr/>
          <p:nvPr/>
        </p:nvSpPr>
        <p:spPr>
          <a:xfrm>
            <a:off x="4300538" y="4052888"/>
            <a:ext cx="228600" cy="228600"/>
          </a:xfrm>
          <a:prstGeom prst="ellipse">
            <a:avLst/>
          </a:prstGeom>
          <a:solidFill>
            <a:srgbClr val="00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414" name="Google Shape;414;p37"/>
          <p:cNvCxnSpPr/>
          <p:nvPr/>
        </p:nvCxnSpPr>
        <p:spPr>
          <a:xfrm rot="10800000">
            <a:off x="4419600" y="3810000"/>
            <a:ext cx="0" cy="304800"/>
          </a:xfrm>
          <a:prstGeom prst="straightConnector1">
            <a:avLst/>
          </a:prstGeom>
          <a:noFill/>
          <a:ln w="28575" cap="flat" cmpd="sng">
            <a:solidFill>
              <a:srgbClr val="0000CC"/>
            </a:solidFill>
            <a:prstDash val="solid"/>
            <a:round/>
            <a:headEnd type="none" w="med" len="med"/>
            <a:tailEnd type="none" w="med" len="med"/>
          </a:ln>
        </p:spPr>
      </p:cxnSp>
      <p:cxnSp>
        <p:nvCxnSpPr>
          <p:cNvPr id="415" name="Google Shape;415;p37"/>
          <p:cNvCxnSpPr/>
          <p:nvPr/>
        </p:nvCxnSpPr>
        <p:spPr>
          <a:xfrm rot="10800000">
            <a:off x="3048000" y="3581400"/>
            <a:ext cx="0" cy="1752600"/>
          </a:xfrm>
          <a:prstGeom prst="straightConnector1">
            <a:avLst/>
          </a:prstGeom>
          <a:noFill/>
          <a:ln w="28575" cap="flat" cmpd="sng">
            <a:solidFill>
              <a:srgbClr val="00CC00"/>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Process iteration</a:t>
            </a:r>
            <a:endParaRPr/>
          </a:p>
        </p:txBody>
      </p:sp>
      <p:sp>
        <p:nvSpPr>
          <p:cNvPr id="421" name="Google Shape;421;p38"/>
          <p:cNvSpPr txBox="1"/>
          <p:nvPr/>
        </p:nvSpPr>
        <p:spPr>
          <a:xfrm>
            <a:off x="301625" y="1527175"/>
            <a:ext cx="8504238" cy="4572000"/>
          </a:xfrm>
          <a:prstGeom prst="rect">
            <a:avLst/>
          </a:prstGeom>
          <a:noFill/>
          <a:ln>
            <a:noFill/>
          </a:ln>
        </p:spPr>
        <p:txBody>
          <a:bodyPr spcFirstLastPara="1" wrap="square" lIns="91425" tIns="45700" rIns="91425" bIns="45700" anchor="t" anchorCtr="0">
            <a:noAutofit/>
          </a:bodyPr>
          <a:lstStyle/>
          <a:p>
            <a:pPr marL="0" marR="0" lvl="0" indent="-152400" algn="l" rtl="0">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Modern development processes take </a:t>
            </a:r>
            <a:r>
              <a:rPr lang="en-US" sz="2400" b="1">
                <a:solidFill>
                  <a:schemeClr val="dk1"/>
                </a:solidFill>
                <a:latin typeface="Times New Roman"/>
                <a:ea typeface="Times New Roman"/>
                <a:cs typeface="Times New Roman"/>
                <a:sym typeface="Times New Roman"/>
              </a:rPr>
              <a:t>iteration </a:t>
            </a:r>
            <a:r>
              <a:rPr lang="en-US" sz="2400">
                <a:solidFill>
                  <a:schemeClr val="dk1"/>
                </a:solidFill>
                <a:latin typeface="Times New Roman"/>
                <a:ea typeface="Times New Roman"/>
                <a:cs typeface="Times New Roman"/>
                <a:sym typeface="Times New Roman"/>
              </a:rPr>
              <a:t>as a fundamental concept.</a:t>
            </a:r>
            <a:endParaRPr/>
          </a:p>
          <a:p>
            <a:pPr marL="0" marR="0" lvl="0" indent="0" algn="l" rtl="0">
              <a:lnSpc>
                <a:spcPct val="9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l" rtl="0">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System </a:t>
            </a:r>
            <a:r>
              <a:rPr lang="en-US" sz="2400" u="sng">
                <a:solidFill>
                  <a:schemeClr val="dk1"/>
                </a:solidFill>
                <a:latin typeface="Times New Roman"/>
                <a:ea typeface="Times New Roman"/>
                <a:cs typeface="Times New Roman"/>
                <a:sym typeface="Times New Roman"/>
              </a:rPr>
              <a:t>requirements ALWAYS evolve</a:t>
            </a:r>
            <a:r>
              <a:rPr lang="en-US" sz="2400">
                <a:solidFill>
                  <a:schemeClr val="dk1"/>
                </a:solidFill>
                <a:latin typeface="Times New Roman"/>
                <a:ea typeface="Times New Roman"/>
                <a:cs typeface="Times New Roman"/>
                <a:sym typeface="Times New Roman"/>
              </a:rPr>
              <a:t> during the course of a project; so process iteration where earlier stages are reworked is always part of the process for large systems.</a:t>
            </a:r>
            <a:endParaRPr/>
          </a:p>
          <a:p>
            <a:pPr marL="0" marR="0" lvl="0" indent="0" algn="l"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0" marR="0" lvl="0" indent="-152400" algn="l" rtl="0">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Iteration can be applied to any of the generic process models.</a:t>
            </a:r>
            <a:endParaRPr/>
          </a:p>
          <a:p>
            <a:pPr marL="0" marR="0" lvl="0" indent="0" algn="l" rtl="0">
              <a:lnSpc>
                <a:spcPct val="9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l" rtl="0">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Two (related) approaches:</a:t>
            </a:r>
            <a:endParaRPr/>
          </a:p>
          <a:p>
            <a:pPr marL="457200" marR="0" lvl="1" indent="-1524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Incremental </a:t>
            </a:r>
            <a:r>
              <a:rPr lang="en-US" sz="2400" b="0" i="0" u="none" strike="noStrike" cap="none">
                <a:solidFill>
                  <a:schemeClr val="dk1"/>
                </a:solidFill>
                <a:latin typeface="Times New Roman"/>
                <a:ea typeface="Times New Roman"/>
                <a:cs typeface="Times New Roman"/>
                <a:sym typeface="Times New Roman"/>
              </a:rPr>
              <a:t>development</a:t>
            </a:r>
            <a:endParaRPr/>
          </a:p>
          <a:p>
            <a:pPr marL="457200" marR="0" lvl="1" indent="-1524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Spiral </a:t>
            </a:r>
            <a:r>
              <a:rPr lang="en-US" sz="2400" b="0" i="0" u="none" strike="noStrike" cap="none">
                <a:solidFill>
                  <a:schemeClr val="dk1"/>
                </a:solidFill>
                <a:latin typeface="Times New Roman"/>
                <a:ea typeface="Times New Roman"/>
                <a:cs typeface="Times New Roman"/>
                <a:sym typeface="Times New Roman"/>
              </a:rPr>
              <a:t>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Incremental development</a:t>
            </a:r>
            <a:endParaRPr/>
          </a:p>
        </p:txBody>
      </p:sp>
      <p:sp>
        <p:nvSpPr>
          <p:cNvPr id="427" name="Google Shape;427;p39"/>
          <p:cNvSpPr txBox="1"/>
          <p:nvPr/>
        </p:nvSpPr>
        <p:spPr>
          <a:xfrm>
            <a:off x="301625" y="1527175"/>
            <a:ext cx="8504238" cy="4572000"/>
          </a:xfrm>
          <a:prstGeom prst="rect">
            <a:avLst/>
          </a:prstGeom>
          <a:noFill/>
          <a:ln>
            <a:noFill/>
          </a:ln>
        </p:spPr>
        <p:txBody>
          <a:bodyPr spcFirstLastPara="1" wrap="square" lIns="91425" tIns="45700" rIns="91425" bIns="45700" anchor="t" anchorCtr="0">
            <a:noAutofit/>
          </a:bodyPr>
          <a:lstStyle/>
          <a:p>
            <a:pPr marL="0" marR="0" lvl="0" indent="-1778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System is not a single delivery; the </a:t>
            </a:r>
            <a:r>
              <a:rPr lang="en-US" sz="2800" u="sng">
                <a:solidFill>
                  <a:schemeClr val="dk1"/>
                </a:solidFill>
                <a:latin typeface="Times New Roman"/>
                <a:ea typeface="Times New Roman"/>
                <a:cs typeface="Times New Roman"/>
                <a:sym typeface="Times New Roman"/>
              </a:rPr>
              <a:t>development and delivery broken down into increments</a:t>
            </a:r>
            <a:r>
              <a:rPr lang="en-US" sz="2800">
                <a:solidFill>
                  <a:schemeClr val="dk1"/>
                </a:solidFill>
                <a:latin typeface="Times New Roman"/>
                <a:ea typeface="Times New Roman"/>
                <a:cs typeface="Times New Roman"/>
                <a:sym typeface="Times New Roman"/>
              </a:rPr>
              <a:t> delivering part of the required functionality.</a:t>
            </a:r>
            <a:endParaRPr/>
          </a:p>
          <a:p>
            <a:pPr marL="0" marR="0" lvl="0" indent="0" algn="l" rtl="0">
              <a:spcBef>
                <a:spcPts val="0"/>
              </a:spcBef>
              <a:spcAft>
                <a:spcPts val="0"/>
              </a:spcAft>
              <a:buClr>
                <a:schemeClr val="dk1"/>
              </a:buClr>
              <a:buSzPts val="2800"/>
              <a:buFont typeface="Noto Sans Symbols"/>
              <a:buNone/>
            </a:pPr>
            <a:endParaRPr sz="2800">
              <a:solidFill>
                <a:schemeClr val="dk1"/>
              </a:solidFill>
              <a:latin typeface="Times New Roman"/>
              <a:ea typeface="Times New Roman"/>
              <a:cs typeface="Times New Roman"/>
              <a:sym typeface="Times New Roman"/>
            </a:endParaRPr>
          </a:p>
          <a:p>
            <a:pPr marL="0" marR="0" lvl="0" indent="-1778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a:t>
            </a:r>
            <a:r>
              <a:rPr lang="en-US" sz="2800" u="sng">
                <a:solidFill>
                  <a:schemeClr val="dk1"/>
                </a:solidFill>
                <a:latin typeface="Times New Roman"/>
                <a:ea typeface="Times New Roman"/>
                <a:cs typeface="Times New Roman"/>
                <a:sym typeface="Times New Roman"/>
              </a:rPr>
              <a:t>User requirements are prioritized</a:t>
            </a:r>
            <a:r>
              <a:rPr lang="en-US" sz="2800">
                <a:solidFill>
                  <a:schemeClr val="dk1"/>
                </a:solidFill>
                <a:latin typeface="Times New Roman"/>
                <a:ea typeface="Times New Roman"/>
                <a:cs typeface="Times New Roman"/>
                <a:sym typeface="Times New Roman"/>
              </a:rPr>
              <a:t> and the highest priority requirements are included in early increments.</a:t>
            </a:r>
            <a:endParaRPr/>
          </a:p>
          <a:p>
            <a:pPr marL="0" marR="0" lvl="0" indent="0" algn="l" rtl="0">
              <a:spcBef>
                <a:spcPts val="0"/>
              </a:spcBef>
              <a:spcAft>
                <a:spcPts val="0"/>
              </a:spcAft>
              <a:buClr>
                <a:schemeClr val="dk1"/>
              </a:buClr>
              <a:buSzPts val="2800"/>
              <a:buFont typeface="Noto Sans Symbols"/>
              <a:buNone/>
            </a:pPr>
            <a:endParaRPr sz="2800">
              <a:solidFill>
                <a:schemeClr val="dk1"/>
              </a:solidFill>
              <a:latin typeface="Times New Roman"/>
              <a:ea typeface="Times New Roman"/>
              <a:cs typeface="Times New Roman"/>
              <a:sym typeface="Times New Roman"/>
            </a:endParaRPr>
          </a:p>
          <a:p>
            <a:pPr marL="0" marR="0" lvl="0" indent="-1778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Once the development of an increment is started,</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the requirements are frozen though requirements</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for later increments can continue to </a:t>
            </a:r>
            <a:r>
              <a:rPr lang="en-US" sz="2800" u="sng">
                <a:solidFill>
                  <a:schemeClr val="dk1"/>
                </a:solidFill>
                <a:latin typeface="Times New Roman"/>
                <a:ea typeface="Times New Roman"/>
                <a:cs typeface="Times New Roman"/>
                <a:sym typeface="Times New Roman"/>
              </a:rPr>
              <a:t>evolve</a:t>
            </a:r>
            <a:r>
              <a:rPr lang="en-US" sz="2800">
                <a:solidFill>
                  <a:schemeClr val="dk1"/>
                </a:solidFill>
                <a:latin typeface="Times New Roman"/>
                <a:ea typeface="Times New Roman"/>
                <a:cs typeface="Times New Roman"/>
                <a:sym typeface="Times New Roman"/>
              </a:rPr>
              <a:t>.</a:t>
            </a:r>
            <a:endParaRPr sz="2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676400" y="320768"/>
            <a:ext cx="6118733"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solidFill>
                  <a:srgbClr val="544E39"/>
                </a:solidFill>
              </a:rPr>
              <a:t>A Generic Process Model</a:t>
            </a:r>
            <a:endParaRPr/>
          </a:p>
        </p:txBody>
      </p:sp>
      <p:sp>
        <p:nvSpPr>
          <p:cNvPr id="119" name="Google Shape;119;p4"/>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20" name="Google Shape;120;p4"/>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21" name="Google Shape;121;p4"/>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345440" y="1397254"/>
            <a:ext cx="7550150" cy="2774950"/>
          </a:xfrm>
          <a:prstGeom prst="rect">
            <a:avLst/>
          </a:prstGeom>
          <a:noFill/>
          <a:ln>
            <a:noFill/>
          </a:ln>
        </p:spPr>
        <p:txBody>
          <a:bodyPr spcFirstLastPara="1" wrap="square" lIns="0" tIns="12050" rIns="0" bIns="0" anchor="t" anchorCtr="0">
            <a:spAutoFit/>
          </a:bodyPr>
          <a:lstStyle/>
          <a:p>
            <a:pPr marL="241300" marR="180340" lvl="0" indent="-228600" algn="l" rtl="0">
              <a:lnSpc>
                <a:spcPct val="100000"/>
              </a:lnSpc>
              <a:spcBef>
                <a:spcPts val="0"/>
              </a:spcBef>
              <a:spcAft>
                <a:spcPts val="0"/>
              </a:spcAft>
              <a:buClr>
                <a:srgbClr val="A9A47B"/>
              </a:buClr>
              <a:buSzPts val="2100"/>
              <a:buFont typeface="Noto Sans Symbols"/>
              <a:buChar char="❑"/>
            </a:pPr>
            <a:r>
              <a:rPr lang="en-US" sz="2200">
                <a:solidFill>
                  <a:srgbClr val="2E2B1F"/>
                </a:solidFill>
                <a:latin typeface="Arial"/>
                <a:ea typeface="Arial"/>
                <a:cs typeface="Arial"/>
                <a:sym typeface="Arial"/>
              </a:rPr>
              <a:t>As we discussed before, a generic process framework for  software engineering defines </a:t>
            </a:r>
            <a:r>
              <a:rPr lang="en-US" sz="2200">
                <a:solidFill>
                  <a:srgbClr val="006FC0"/>
                </a:solidFill>
                <a:latin typeface="Arial"/>
                <a:ea typeface="Arial"/>
                <a:cs typeface="Arial"/>
                <a:sym typeface="Arial"/>
              </a:rPr>
              <a:t>five framework activities-  communication, planning, modeling, construction, and  deployment.</a:t>
            </a:r>
            <a:endParaRPr sz="2200">
              <a:solidFill>
                <a:schemeClr val="dk1"/>
              </a:solidFill>
              <a:latin typeface="Arial"/>
              <a:ea typeface="Arial"/>
              <a:cs typeface="Arial"/>
              <a:sym typeface="Arial"/>
            </a:endParaRPr>
          </a:p>
          <a:p>
            <a:pPr marL="241300" marR="5080" lvl="0" indent="-228600" algn="l" rtl="0">
              <a:lnSpc>
                <a:spcPct val="100000"/>
              </a:lnSpc>
              <a:spcBef>
                <a:spcPts val="530"/>
              </a:spcBef>
              <a:spcAft>
                <a:spcPts val="0"/>
              </a:spcAft>
              <a:buClr>
                <a:srgbClr val="A9A47B"/>
              </a:buClr>
              <a:buSzPts val="2100"/>
              <a:buFont typeface="Noto Sans Symbols"/>
              <a:buChar char="❑"/>
            </a:pPr>
            <a:r>
              <a:rPr lang="en-US" sz="2200">
                <a:solidFill>
                  <a:srgbClr val="2E2B1F"/>
                </a:solidFill>
                <a:latin typeface="Arial"/>
                <a:ea typeface="Arial"/>
                <a:cs typeface="Arial"/>
                <a:sym typeface="Arial"/>
              </a:rPr>
              <a:t>In addition, </a:t>
            </a:r>
            <a:r>
              <a:rPr lang="en-US" sz="2200">
                <a:solidFill>
                  <a:srgbClr val="006FC0"/>
                </a:solidFill>
                <a:latin typeface="Arial"/>
                <a:ea typeface="Arial"/>
                <a:cs typeface="Arial"/>
                <a:sym typeface="Arial"/>
              </a:rPr>
              <a:t>a set of umbrella activities- </a:t>
            </a:r>
            <a:r>
              <a:rPr lang="en-US" sz="2200">
                <a:solidFill>
                  <a:srgbClr val="2E2B1F"/>
                </a:solidFill>
                <a:latin typeface="Arial"/>
                <a:ea typeface="Arial"/>
                <a:cs typeface="Arial"/>
                <a:sym typeface="Arial"/>
              </a:rPr>
              <a:t>project tracking and  control, risk management, quality assurance, configuration  management, technical reviews, and others are applied  throughout the process.</a:t>
            </a:r>
            <a:endParaRPr sz="2200">
              <a:solidFill>
                <a:schemeClr val="dk1"/>
              </a:solidFill>
              <a:latin typeface="Arial"/>
              <a:ea typeface="Arial"/>
              <a:cs typeface="Arial"/>
              <a:sym typeface="Arial"/>
            </a:endParaRPr>
          </a:p>
        </p:txBody>
      </p:sp>
      <p:sp>
        <p:nvSpPr>
          <p:cNvPr id="123" name="Google Shape;123;p4"/>
          <p:cNvSpPr txBox="1">
            <a:spLocks noGrp="1"/>
          </p:cNvSpPr>
          <p:nvPr>
            <p:ph type="sldNum" idx="4294967295"/>
          </p:nvPr>
        </p:nvSpPr>
        <p:spPr>
          <a:xfrm>
            <a:off x="8653271" y="5740247"/>
            <a:ext cx="308609" cy="254000"/>
          </a:xfrm>
          <a:prstGeom prst="rect">
            <a:avLst/>
          </a:prstGeom>
          <a:noFill/>
          <a:ln>
            <a:noFill/>
          </a:ln>
        </p:spPr>
        <p:txBody>
          <a:bodyPr spcFirstLastPara="1" wrap="square" lIns="0" tIns="0" rIns="0" bIns="0" anchor="ctr" anchorCtr="0">
            <a:spAutoFit/>
          </a:bodyPr>
          <a:lstStyle/>
          <a:p>
            <a:pPr marL="38100" lvl="0" indent="0" algn="r" rtl="0">
              <a:lnSpc>
                <a:spcPct val="150833"/>
              </a:lnSpc>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Incremental development</a:t>
            </a:r>
            <a:endParaRPr/>
          </a:p>
        </p:txBody>
      </p:sp>
      <p:pic>
        <p:nvPicPr>
          <p:cNvPr id="433" name="Google Shape;433;p40" descr="Inc-development.eps                                            00002CD2Docs                           B1931E2B:"/>
          <p:cNvPicPr preferRelativeResize="0"/>
          <p:nvPr/>
        </p:nvPicPr>
        <p:blipFill rotWithShape="1">
          <a:blip r:embed="rId3">
            <a:alphaModFix/>
          </a:blip>
          <a:srcRect/>
          <a:stretch/>
        </p:blipFill>
        <p:spPr>
          <a:xfrm>
            <a:off x="382588" y="2524125"/>
            <a:ext cx="8340725" cy="25257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The Incremental Model</a:t>
            </a:r>
            <a:endParaRPr/>
          </a:p>
        </p:txBody>
      </p:sp>
      <p:pic>
        <p:nvPicPr>
          <p:cNvPr id="439" name="Google Shape;439;p41"/>
          <p:cNvPicPr preferRelativeResize="0"/>
          <p:nvPr/>
        </p:nvPicPr>
        <p:blipFill rotWithShape="1">
          <a:blip r:embed="rId3">
            <a:alphaModFix/>
          </a:blip>
          <a:srcRect/>
          <a:stretch/>
        </p:blipFill>
        <p:spPr>
          <a:xfrm>
            <a:off x="381000" y="1447800"/>
            <a:ext cx="8382000" cy="457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Observations</a:t>
            </a:r>
            <a:endParaRPr/>
          </a:p>
        </p:txBody>
      </p:sp>
      <p:sp>
        <p:nvSpPr>
          <p:cNvPr id="445" name="Google Shape;445;p42"/>
          <p:cNvSpPr txBox="1">
            <a:spLocks noGrp="1"/>
          </p:cNvSpPr>
          <p:nvPr>
            <p:ph type="body" idx="1"/>
          </p:nvPr>
        </p:nvSpPr>
        <p:spPr>
          <a:xfrm>
            <a:off x="593725" y="1211263"/>
            <a:ext cx="7804150" cy="48180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Development and delivery is broken down into increments with each increment delivering part of the required functionality.</a:t>
            </a:r>
            <a:endParaRPr/>
          </a:p>
          <a:p>
            <a:pPr marL="342900" lvl="0" indent="-342900" algn="l" rtl="0">
              <a:spcBef>
                <a:spcPts val="640"/>
              </a:spcBef>
              <a:spcAft>
                <a:spcPts val="0"/>
              </a:spcAft>
              <a:buClr>
                <a:schemeClr val="dk1"/>
              </a:buClr>
              <a:buSzPts val="3200"/>
              <a:buChar char="•"/>
            </a:pPr>
            <a:r>
              <a:rPr lang="en-US"/>
              <a:t>User requirements are prioritised and the </a:t>
            </a:r>
            <a:r>
              <a:rPr lang="en-US" b="1"/>
              <a:t>highest priority requirements are included in early increments.</a:t>
            </a:r>
            <a:endParaRPr/>
          </a:p>
          <a:p>
            <a:pPr marL="342900" lvl="0" indent="-342900" algn="l" rtl="0">
              <a:spcBef>
                <a:spcPts val="640"/>
              </a:spcBef>
              <a:spcAft>
                <a:spcPts val="0"/>
              </a:spcAft>
              <a:buClr>
                <a:schemeClr val="dk1"/>
              </a:buClr>
              <a:buSzPts val="3200"/>
              <a:buChar char="•"/>
            </a:pPr>
            <a:r>
              <a:rPr lang="en-US"/>
              <a:t>Is an iterative process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Advantages of Incremental model:</a:t>
            </a:r>
            <a:endParaRPr sz="3600"/>
          </a:p>
        </p:txBody>
      </p:sp>
      <p:sp>
        <p:nvSpPr>
          <p:cNvPr id="451" name="Google Shape;451;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US" sz="1800" b="1"/>
              <a:t>Customer value can be delivered with each increment </a:t>
            </a:r>
            <a:r>
              <a:rPr lang="en-US" sz="1800"/>
              <a:t>so system functionality is available earlier.</a:t>
            </a:r>
            <a:endParaRPr/>
          </a:p>
          <a:p>
            <a:pPr marL="342900" lvl="0" indent="-342900" algn="l" rtl="0">
              <a:spcBef>
                <a:spcPts val="360"/>
              </a:spcBef>
              <a:spcAft>
                <a:spcPts val="0"/>
              </a:spcAft>
              <a:buClr>
                <a:schemeClr val="dk1"/>
              </a:buClr>
              <a:buSzPts val="1800"/>
              <a:buChar char="•"/>
            </a:pPr>
            <a:r>
              <a:rPr lang="en-US" sz="1800"/>
              <a:t> Early increments act as a prototype to help elicit requirements for later increments</a:t>
            </a:r>
            <a:endParaRPr/>
          </a:p>
          <a:p>
            <a:pPr marL="342900" lvl="0" indent="-342900" algn="l" rtl="0">
              <a:spcBef>
                <a:spcPts val="360"/>
              </a:spcBef>
              <a:spcAft>
                <a:spcPts val="0"/>
              </a:spcAft>
              <a:buClr>
                <a:schemeClr val="dk1"/>
              </a:buClr>
              <a:buSzPts val="1800"/>
              <a:buChar char="•"/>
            </a:pPr>
            <a:r>
              <a:rPr lang="en-US" sz="1800"/>
              <a:t> </a:t>
            </a:r>
            <a:r>
              <a:rPr lang="en-US" sz="1800" b="1"/>
              <a:t>Lower risk of overall project failure</a:t>
            </a:r>
            <a:endParaRPr/>
          </a:p>
          <a:p>
            <a:pPr marL="342900" lvl="0" indent="-342900" algn="l" rtl="0">
              <a:spcBef>
                <a:spcPts val="360"/>
              </a:spcBef>
              <a:spcAft>
                <a:spcPts val="0"/>
              </a:spcAft>
              <a:buClr>
                <a:schemeClr val="dk1"/>
              </a:buClr>
              <a:buSzPts val="1800"/>
              <a:buChar char="•"/>
            </a:pPr>
            <a:r>
              <a:rPr lang="en-US" sz="1800"/>
              <a:t> </a:t>
            </a:r>
            <a:r>
              <a:rPr lang="en-US" sz="1800" b="1"/>
              <a:t>The highest priority system services tend to receive the most testing</a:t>
            </a:r>
            <a:endParaRPr/>
          </a:p>
          <a:p>
            <a:pPr marL="342900" lvl="0" indent="-342900" algn="l" rtl="0">
              <a:spcBef>
                <a:spcPts val="360"/>
              </a:spcBef>
              <a:spcAft>
                <a:spcPts val="0"/>
              </a:spcAft>
              <a:buClr>
                <a:schemeClr val="dk1"/>
              </a:buClr>
              <a:buSzPts val="1800"/>
              <a:buChar char="•"/>
            </a:pPr>
            <a:r>
              <a:rPr lang="en-US" sz="1800"/>
              <a:t>Generates working software quickly and early during the software life cycle.</a:t>
            </a:r>
            <a:endParaRPr/>
          </a:p>
          <a:p>
            <a:pPr marL="342900" lvl="0" indent="-342900" algn="l" rtl="0">
              <a:spcBef>
                <a:spcPts val="360"/>
              </a:spcBef>
              <a:spcAft>
                <a:spcPts val="0"/>
              </a:spcAft>
              <a:buClr>
                <a:schemeClr val="dk1"/>
              </a:buClr>
              <a:buSzPts val="1800"/>
              <a:buChar char="•"/>
            </a:pPr>
            <a:r>
              <a:rPr lang="en-US" sz="1800"/>
              <a:t>This model is more flexible – less costly to change scope and requirements.</a:t>
            </a:r>
            <a:endParaRPr/>
          </a:p>
          <a:p>
            <a:pPr marL="342900" lvl="0" indent="-342900" algn="l" rtl="0">
              <a:spcBef>
                <a:spcPts val="360"/>
              </a:spcBef>
              <a:spcAft>
                <a:spcPts val="0"/>
              </a:spcAft>
              <a:buClr>
                <a:schemeClr val="dk1"/>
              </a:buClr>
              <a:buSzPts val="1800"/>
              <a:buChar char="•"/>
            </a:pPr>
            <a:r>
              <a:rPr lang="en-US" sz="1800"/>
              <a:t>It is easier to test and debug during a smaller iteration.</a:t>
            </a:r>
            <a:endParaRPr/>
          </a:p>
          <a:p>
            <a:pPr marL="342900" lvl="0" indent="-342900" algn="l" rtl="0">
              <a:spcBef>
                <a:spcPts val="360"/>
              </a:spcBef>
              <a:spcAft>
                <a:spcPts val="0"/>
              </a:spcAft>
              <a:buClr>
                <a:schemeClr val="dk1"/>
              </a:buClr>
              <a:buSzPts val="1800"/>
              <a:buChar char="•"/>
            </a:pPr>
            <a:r>
              <a:rPr lang="en-US" sz="1800"/>
              <a:t>In this model customer can respond to each built.</a:t>
            </a:r>
            <a:endParaRPr/>
          </a:p>
          <a:p>
            <a:pPr marL="342900" lvl="0" indent="-342900" algn="l" rtl="0">
              <a:spcBef>
                <a:spcPts val="360"/>
              </a:spcBef>
              <a:spcAft>
                <a:spcPts val="0"/>
              </a:spcAft>
              <a:buClr>
                <a:schemeClr val="dk1"/>
              </a:buClr>
              <a:buSzPts val="1800"/>
              <a:buChar char="•"/>
            </a:pPr>
            <a:r>
              <a:rPr lang="en-US" sz="1800"/>
              <a:t>Lowers initial delivery cost.</a:t>
            </a:r>
            <a:endParaRPr/>
          </a:p>
          <a:p>
            <a:pPr marL="342900" lvl="0" indent="-342900" algn="l" rtl="0">
              <a:spcBef>
                <a:spcPts val="360"/>
              </a:spcBef>
              <a:spcAft>
                <a:spcPts val="0"/>
              </a:spcAft>
              <a:buClr>
                <a:schemeClr val="dk1"/>
              </a:buClr>
              <a:buSzPts val="1800"/>
              <a:buChar char="•"/>
            </a:pPr>
            <a:r>
              <a:rPr lang="en-US" sz="1800"/>
              <a:t>Easier to manage risk because risky pieces are identified and handled during it’d iteration.</a:t>
            </a:r>
            <a:endParaRPr/>
          </a:p>
          <a:p>
            <a:pPr marL="342900" lvl="0" indent="-228600" algn="l" rtl="0">
              <a:spcBef>
                <a:spcPts val="360"/>
              </a:spcBef>
              <a:spcAft>
                <a:spcPts val="0"/>
              </a:spcAft>
              <a:buClr>
                <a:schemeClr val="dk1"/>
              </a:buClr>
              <a:buSzPts val="1800"/>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Disadvantages of Incremental model:</a:t>
            </a:r>
            <a:endParaRPr sz="3200"/>
          </a:p>
        </p:txBody>
      </p:sp>
      <p:sp>
        <p:nvSpPr>
          <p:cNvPr id="457" name="Google Shape;457;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t>Needs good planning and design.</a:t>
            </a:r>
            <a:endParaRPr/>
          </a:p>
          <a:p>
            <a:pPr marL="342900" lvl="0" indent="-342900" algn="l" rtl="0">
              <a:spcBef>
                <a:spcPts val="400"/>
              </a:spcBef>
              <a:spcAft>
                <a:spcPts val="0"/>
              </a:spcAft>
              <a:buClr>
                <a:schemeClr val="dk1"/>
              </a:buClr>
              <a:buSzPts val="2000"/>
              <a:buChar char="•"/>
            </a:pPr>
            <a:r>
              <a:rPr lang="en-US" sz="2000" b="1"/>
              <a:t>Needs a clear and complete definition of the whole system before it can be broken down and built incrementally.</a:t>
            </a:r>
            <a:endParaRPr/>
          </a:p>
          <a:p>
            <a:pPr marL="342900" lvl="0" indent="-342900" algn="l" rtl="0">
              <a:spcBef>
                <a:spcPts val="400"/>
              </a:spcBef>
              <a:spcAft>
                <a:spcPts val="0"/>
              </a:spcAft>
              <a:buClr>
                <a:schemeClr val="dk1"/>
              </a:buClr>
              <a:buSzPts val="2000"/>
              <a:buChar char="•"/>
            </a:pPr>
            <a:r>
              <a:rPr lang="en-US" sz="2000"/>
              <a:t>Total cost is higher than </a:t>
            </a:r>
            <a:r>
              <a:rPr lang="en-US" sz="2000" b="1"/>
              <a:t>waterfall</a:t>
            </a:r>
            <a:r>
              <a:rPr lang="en-US" sz="2000"/>
              <a:t>.</a:t>
            </a:r>
            <a:endParaRPr/>
          </a:p>
          <a:p>
            <a:pPr marL="342900" lvl="0" indent="-342900" algn="l" rtl="0">
              <a:spcBef>
                <a:spcPts val="400"/>
              </a:spcBef>
              <a:spcAft>
                <a:spcPts val="0"/>
              </a:spcAft>
              <a:buClr>
                <a:schemeClr val="dk1"/>
              </a:buClr>
              <a:buSzPts val="2000"/>
              <a:buChar char="•"/>
            </a:pPr>
            <a:r>
              <a:rPr lang="en-US" sz="2000"/>
              <a:t>The process is not visible. </a:t>
            </a:r>
            <a:endParaRPr/>
          </a:p>
          <a:p>
            <a:pPr marL="342900" lvl="0" indent="-342900" algn="l" rtl="0">
              <a:spcBef>
                <a:spcPts val="400"/>
              </a:spcBef>
              <a:spcAft>
                <a:spcPts val="0"/>
              </a:spcAft>
              <a:buClr>
                <a:schemeClr val="dk1"/>
              </a:buClr>
              <a:buSzPts val="2000"/>
              <a:buChar char="•"/>
            </a:pPr>
            <a:r>
              <a:rPr lang="en-US" sz="2000"/>
              <a:t> Managers need regular deliverables to measure progress. If systems are developed quickly, it is not cost-effective to produce documents that reflect every version of the system. </a:t>
            </a:r>
            <a:endParaRPr/>
          </a:p>
          <a:p>
            <a:pPr marL="342900" lvl="0" indent="-342900" algn="l" rtl="0">
              <a:spcBef>
                <a:spcPts val="400"/>
              </a:spcBef>
              <a:spcAft>
                <a:spcPts val="0"/>
              </a:spcAft>
              <a:buClr>
                <a:schemeClr val="dk1"/>
              </a:buClr>
              <a:buSzPts val="2000"/>
              <a:buChar char="•"/>
            </a:pPr>
            <a:r>
              <a:rPr lang="en-US" sz="2000"/>
              <a:t> System structure tends to degrade as new increments are added. </a:t>
            </a:r>
            <a:endParaRPr/>
          </a:p>
          <a:p>
            <a:pPr marL="342900" lvl="0" indent="-342900" algn="l" rtl="0">
              <a:spcBef>
                <a:spcPts val="400"/>
              </a:spcBef>
              <a:spcAft>
                <a:spcPts val="0"/>
              </a:spcAft>
              <a:buClr>
                <a:schemeClr val="dk1"/>
              </a:buClr>
              <a:buSzPts val="2000"/>
              <a:buChar char="•"/>
            </a:pPr>
            <a:r>
              <a:rPr lang="en-US" sz="2000"/>
              <a:t> Unless time and money is spent on refactoring to improve the software, regular change tends to corrupt its structure. Incorporating further software changes becomes increasingly difficult and costly. </a:t>
            </a:r>
            <a:endParaRPr/>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When to use the Incremental model</a:t>
            </a:r>
            <a:endParaRPr sz="3200"/>
          </a:p>
        </p:txBody>
      </p:sp>
      <p:sp>
        <p:nvSpPr>
          <p:cNvPr id="463" name="Google Shape;463;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This model can be used when the requirements of the complete system are clearly defined and understood.</a:t>
            </a:r>
            <a:endParaRPr/>
          </a:p>
          <a:p>
            <a:pPr marL="342900" lvl="0" indent="-342900" algn="l" rtl="0">
              <a:spcBef>
                <a:spcPts val="480"/>
              </a:spcBef>
              <a:spcAft>
                <a:spcPts val="0"/>
              </a:spcAft>
              <a:buClr>
                <a:schemeClr val="dk1"/>
              </a:buClr>
              <a:buSzPts val="2400"/>
              <a:buChar char="•"/>
            </a:pPr>
            <a:r>
              <a:rPr lang="en-US" sz="2400"/>
              <a:t>Major requirements must be defined; however, some details can evolve with time.</a:t>
            </a:r>
            <a:endParaRPr/>
          </a:p>
          <a:p>
            <a:pPr marL="342900" lvl="0" indent="-342900" algn="l" rtl="0">
              <a:spcBef>
                <a:spcPts val="480"/>
              </a:spcBef>
              <a:spcAft>
                <a:spcPts val="0"/>
              </a:spcAft>
              <a:buClr>
                <a:schemeClr val="dk1"/>
              </a:buClr>
              <a:buSzPts val="2400"/>
              <a:buChar char="•"/>
            </a:pPr>
            <a:r>
              <a:rPr lang="en-US" sz="2400" b="1"/>
              <a:t>There is a need to get a product to the market early.</a:t>
            </a:r>
            <a:endParaRPr/>
          </a:p>
          <a:p>
            <a:pPr marL="342900" lvl="0" indent="-342900" algn="l" rtl="0">
              <a:spcBef>
                <a:spcPts val="480"/>
              </a:spcBef>
              <a:spcAft>
                <a:spcPts val="0"/>
              </a:spcAft>
              <a:buClr>
                <a:schemeClr val="dk1"/>
              </a:buClr>
              <a:buSzPts val="2400"/>
              <a:buChar char="•"/>
            </a:pPr>
            <a:r>
              <a:rPr lang="en-US" sz="2400"/>
              <a:t>A new technology is being used</a:t>
            </a:r>
            <a:endParaRPr/>
          </a:p>
          <a:p>
            <a:pPr marL="342900" lvl="0" indent="-342900" algn="l" rtl="0">
              <a:spcBef>
                <a:spcPts val="480"/>
              </a:spcBef>
              <a:spcAft>
                <a:spcPts val="0"/>
              </a:spcAft>
              <a:buClr>
                <a:schemeClr val="dk1"/>
              </a:buClr>
              <a:buSzPts val="2400"/>
              <a:buChar char="•"/>
            </a:pPr>
            <a:r>
              <a:rPr lang="en-US" sz="2400" b="1"/>
              <a:t>Resources with needed skill set are not available</a:t>
            </a:r>
            <a:endParaRPr/>
          </a:p>
          <a:p>
            <a:pPr marL="342900" lvl="0" indent="-342900" algn="l" rtl="0">
              <a:spcBef>
                <a:spcPts val="480"/>
              </a:spcBef>
              <a:spcAft>
                <a:spcPts val="0"/>
              </a:spcAft>
              <a:buClr>
                <a:schemeClr val="dk1"/>
              </a:buClr>
              <a:buSzPts val="2400"/>
              <a:buChar char="•"/>
            </a:pPr>
            <a:r>
              <a:rPr lang="en-US" sz="2400"/>
              <a:t>There are some high risk features and goals.</a:t>
            </a:r>
            <a:endParaRPr/>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Spiral Model</a:t>
            </a:r>
            <a:endParaRPr/>
          </a:p>
        </p:txBody>
      </p:sp>
      <p:sp>
        <p:nvSpPr>
          <p:cNvPr id="469" name="Google Shape;469;p46"/>
          <p:cNvSpPr txBox="1"/>
          <p:nvPr/>
        </p:nvSpPr>
        <p:spPr>
          <a:xfrm>
            <a:off x="914400" y="1676400"/>
            <a:ext cx="7620000" cy="34163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The </a:t>
            </a:r>
            <a:r>
              <a:rPr lang="en-US" sz="2400" b="1">
                <a:solidFill>
                  <a:schemeClr val="dk1"/>
                </a:solidFill>
                <a:latin typeface="Times New Roman"/>
                <a:ea typeface="Times New Roman"/>
                <a:cs typeface="Times New Roman"/>
                <a:sym typeface="Times New Roman"/>
              </a:rPr>
              <a:t>spiral model</a:t>
            </a:r>
            <a:r>
              <a:rPr lang="en-US" sz="2400">
                <a:solidFill>
                  <a:schemeClr val="dk1"/>
                </a:solidFill>
                <a:latin typeface="Times New Roman"/>
                <a:ea typeface="Times New Roman"/>
                <a:cs typeface="Times New Roman"/>
                <a:sym typeface="Times New Roman"/>
              </a:rPr>
              <a:t> is a </a:t>
            </a:r>
            <a:r>
              <a:rPr lang="en-US" sz="2400" b="1">
                <a:solidFill>
                  <a:schemeClr val="dk1"/>
                </a:solidFill>
                <a:latin typeface="Times New Roman"/>
                <a:ea typeface="Times New Roman"/>
                <a:cs typeface="Times New Roman"/>
                <a:sym typeface="Times New Roman"/>
              </a:rPr>
              <a:t>risk-driven</a:t>
            </a: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process model</a:t>
            </a:r>
            <a:r>
              <a:rPr lang="en-US" sz="2400">
                <a:solidFill>
                  <a:schemeClr val="dk1"/>
                </a:solidFill>
                <a:latin typeface="Times New Roman"/>
                <a:ea typeface="Times New Roman"/>
                <a:cs typeface="Times New Roman"/>
                <a:sym typeface="Times New Roman"/>
              </a:rPr>
              <a:t> generator for software projects. Based on the unique risk patterns of a given project, the spiral model guides a team to adopt elements of one or more process models, such as </a:t>
            </a:r>
            <a:r>
              <a:rPr lang="en-US" sz="24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incremental</a:t>
            </a: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waterfall</a:t>
            </a:r>
            <a:r>
              <a:rPr lang="en-US" sz="2400">
                <a:solidFill>
                  <a:schemeClr val="dk1"/>
                </a:solidFill>
                <a:latin typeface="Times New Roman"/>
                <a:ea typeface="Times New Roman"/>
                <a:cs typeface="Times New Roman"/>
                <a:sym typeface="Times New Roman"/>
              </a:rPr>
              <a:t>, or </a:t>
            </a:r>
            <a:r>
              <a:rPr lang="en-US" sz="24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evolutionary prototyping</a:t>
            </a: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This model was first described by </a:t>
            </a:r>
            <a:r>
              <a:rPr lang="en-US" sz="24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Barry Boehm</a:t>
            </a:r>
            <a:r>
              <a:rPr lang="en-US" sz="2400">
                <a:solidFill>
                  <a:schemeClr val="dk1"/>
                </a:solidFill>
                <a:latin typeface="Times New Roman"/>
                <a:ea typeface="Times New Roman"/>
                <a:cs typeface="Times New Roman"/>
                <a:sym typeface="Times New Roman"/>
              </a:rPr>
              <a:t> in his 1986 paper "A Spiral Model of Software Development and Enhancement".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Spiral development</a:t>
            </a:r>
            <a:endParaRPr/>
          </a:p>
        </p:txBody>
      </p:sp>
      <p:sp>
        <p:nvSpPr>
          <p:cNvPr id="475" name="Google Shape;475;p47"/>
          <p:cNvSpPr txBox="1"/>
          <p:nvPr/>
        </p:nvSpPr>
        <p:spPr>
          <a:xfrm>
            <a:off x="609600" y="1752600"/>
            <a:ext cx="8077200" cy="3786188"/>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Process is represented as a spiral</a:t>
            </a:r>
            <a:r>
              <a:rPr lang="en-US" sz="2400">
                <a:solidFill>
                  <a:schemeClr val="dk1"/>
                </a:solidFill>
                <a:latin typeface="Times New Roman"/>
                <a:ea typeface="Times New Roman"/>
                <a:cs typeface="Times New Roman"/>
                <a:sym typeface="Times New Roman"/>
              </a:rPr>
              <a:t> rather than as a sequence of activities with backtracking.</a:t>
            </a:r>
            <a:endParaRPr/>
          </a:p>
          <a:p>
            <a:pPr marL="0" marR="0" lvl="0" indent="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Each loop in the spiral represents a </a:t>
            </a:r>
            <a:r>
              <a:rPr lang="en-US" sz="2400" u="sng">
                <a:solidFill>
                  <a:schemeClr val="dk1"/>
                </a:solidFill>
                <a:latin typeface="Times New Roman"/>
                <a:ea typeface="Times New Roman"/>
                <a:cs typeface="Times New Roman"/>
                <a:sym typeface="Times New Roman"/>
              </a:rPr>
              <a:t>phase in the process</a:t>
            </a: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No fixed phases</a:t>
            </a:r>
            <a:r>
              <a:rPr lang="en-US" sz="2400">
                <a:solidFill>
                  <a:schemeClr val="dk1"/>
                </a:solidFill>
                <a:latin typeface="Times New Roman"/>
                <a:ea typeface="Times New Roman"/>
                <a:cs typeface="Times New Roman"/>
                <a:sym typeface="Times New Roman"/>
              </a:rPr>
              <a:t> such as specification or design – loops in the spiral are chosen depending on what is required.</a:t>
            </a:r>
            <a:endParaRPr/>
          </a:p>
          <a:p>
            <a:pPr marL="0" marR="0" lvl="0" indent="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Risks </a:t>
            </a:r>
            <a:r>
              <a:rPr lang="en-US" sz="2400">
                <a:solidFill>
                  <a:schemeClr val="dk1"/>
                </a:solidFill>
                <a:latin typeface="Times New Roman"/>
                <a:ea typeface="Times New Roman"/>
                <a:cs typeface="Times New Roman"/>
                <a:sym typeface="Times New Roman"/>
              </a:rPr>
              <a:t>are explicitly assessed and resolved throughout the process.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Spiral model of the software process</a:t>
            </a:r>
            <a:endParaRPr/>
          </a:p>
        </p:txBody>
      </p:sp>
      <p:pic>
        <p:nvPicPr>
          <p:cNvPr id="481" name="Google Shape;481;p48"/>
          <p:cNvPicPr preferRelativeResize="0"/>
          <p:nvPr/>
        </p:nvPicPr>
        <p:blipFill rotWithShape="1">
          <a:blip r:embed="rId3">
            <a:alphaModFix/>
          </a:blip>
          <a:srcRect/>
          <a:stretch/>
        </p:blipFill>
        <p:spPr>
          <a:xfrm>
            <a:off x="207963" y="1562100"/>
            <a:ext cx="8629650" cy="4826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Spiral model sectors</a:t>
            </a:r>
            <a:endParaRPr/>
          </a:p>
        </p:txBody>
      </p:sp>
      <p:sp>
        <p:nvSpPr>
          <p:cNvPr id="487" name="Google Shape;487;p49"/>
          <p:cNvSpPr txBox="1"/>
          <p:nvPr/>
        </p:nvSpPr>
        <p:spPr>
          <a:xfrm>
            <a:off x="381000" y="1371600"/>
            <a:ext cx="8534400" cy="452437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Objective setting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 Specific objectives for the phase are identified</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Risk assessment and reduction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 Risks are assessed and activities put in place to reduce key risks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Development and validation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 A development model for the system is chosen which can be any of the generic models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Planning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 The project is reviewed and next phase of the spiral is planned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1676400" y="320768"/>
            <a:ext cx="7239000"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None/>
            </a:pPr>
            <a:r>
              <a:rPr lang="en-US">
                <a:solidFill>
                  <a:srgbClr val="544E39"/>
                </a:solidFill>
              </a:rPr>
              <a:t>A Generic Process Model</a:t>
            </a:r>
            <a:endParaRPr/>
          </a:p>
        </p:txBody>
      </p:sp>
      <p:sp>
        <p:nvSpPr>
          <p:cNvPr id="129" name="Google Shape;129;p5"/>
          <p:cNvSpPr/>
          <p:nvPr/>
        </p:nvSpPr>
        <p:spPr>
          <a:xfrm>
            <a:off x="8532114" y="5650229"/>
            <a:ext cx="71120" cy="396240"/>
          </a:xfrm>
          <a:custGeom>
            <a:avLst/>
            <a:gdLst/>
            <a:ahLst/>
            <a:cxnLst/>
            <a:rect l="l" t="t" r="r" b="b"/>
            <a:pathLst>
              <a:path w="71120" h="396239" extrusionOk="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30" name="Google Shape;130;p5"/>
          <p:cNvSpPr/>
          <p:nvPr/>
        </p:nvSpPr>
        <p:spPr>
          <a:xfrm>
            <a:off x="9009633" y="5650229"/>
            <a:ext cx="71120" cy="396240"/>
          </a:xfrm>
          <a:custGeom>
            <a:avLst/>
            <a:gdLst/>
            <a:ahLst/>
            <a:cxnLst/>
            <a:rect l="l" t="t" r="r" b="b"/>
            <a:pathLst>
              <a:path w="71120" h="396239" extrusionOk="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w="198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31" name="Google Shape;131;p5"/>
          <p:cNvSpPr/>
          <p:nvPr/>
        </p:nvSpPr>
        <p:spPr>
          <a:xfrm>
            <a:off x="0" y="0"/>
            <a:ext cx="1485900" cy="12146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345440" y="1395729"/>
            <a:ext cx="7887970" cy="4317365"/>
          </a:xfrm>
          <a:prstGeom prst="rect">
            <a:avLst/>
          </a:prstGeom>
          <a:noFill/>
          <a:ln>
            <a:noFill/>
          </a:ln>
        </p:spPr>
        <p:txBody>
          <a:bodyPr spcFirstLastPara="1" wrap="square" lIns="0" tIns="12050" rIns="0" bIns="0" anchor="t" anchorCtr="0">
            <a:spAutoFit/>
          </a:bodyPr>
          <a:lstStyle/>
          <a:p>
            <a:pPr marL="241300" marR="5080" lvl="0" indent="-228600" algn="l" rtl="0">
              <a:lnSpc>
                <a:spcPct val="100000"/>
              </a:lnSpc>
              <a:spcBef>
                <a:spcPts val="0"/>
              </a:spcBef>
              <a:spcAft>
                <a:spcPts val="0"/>
              </a:spcAft>
              <a:buClr>
                <a:srgbClr val="A9A47B"/>
              </a:buClr>
              <a:buSzPts val="2200"/>
              <a:buFont typeface="Arial"/>
              <a:buChar char="•"/>
            </a:pPr>
            <a:r>
              <a:rPr lang="en-US" sz="2200" b="1" i="1" u="sng">
                <a:solidFill>
                  <a:srgbClr val="6F2F9F"/>
                </a:solidFill>
                <a:latin typeface="Times New Roman"/>
                <a:ea typeface="Times New Roman"/>
                <a:cs typeface="Times New Roman"/>
                <a:sym typeface="Times New Roman"/>
              </a:rPr>
              <a:t>Communication :</a:t>
            </a:r>
            <a:r>
              <a:rPr lang="en-US" sz="2200" b="1" i="1">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This activity involves heavy communication with  customers and other stakeholders in order to gather requirements  and other related activities.</a:t>
            </a:r>
            <a:endParaRPr sz="2200">
              <a:solidFill>
                <a:schemeClr val="dk1"/>
              </a:solidFill>
              <a:latin typeface="Times New Roman"/>
              <a:ea typeface="Times New Roman"/>
              <a:cs typeface="Times New Roman"/>
              <a:sym typeface="Times New Roman"/>
            </a:endParaRPr>
          </a:p>
          <a:p>
            <a:pPr marL="241300" marR="392430" lvl="0" indent="-228600" algn="l" rtl="0">
              <a:lnSpc>
                <a:spcPct val="100000"/>
              </a:lnSpc>
              <a:spcBef>
                <a:spcPts val="530"/>
              </a:spcBef>
              <a:spcAft>
                <a:spcPts val="0"/>
              </a:spcAft>
              <a:buClr>
                <a:srgbClr val="A9A47B"/>
              </a:buClr>
              <a:buSzPts val="2200"/>
              <a:buFont typeface="Arial"/>
              <a:buChar char="•"/>
            </a:pPr>
            <a:r>
              <a:rPr lang="en-US" sz="2200" b="1" i="1" u="sng">
                <a:solidFill>
                  <a:srgbClr val="6F2F9F"/>
                </a:solidFill>
                <a:latin typeface="Times New Roman"/>
                <a:ea typeface="Times New Roman"/>
                <a:cs typeface="Times New Roman"/>
                <a:sym typeface="Times New Roman"/>
              </a:rPr>
              <a:t>Planning :</a:t>
            </a:r>
            <a:r>
              <a:rPr lang="en-US" sz="2200" b="1" i="1">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a plan to be followed will be created which will  describe the technical tasks to be conducted, risks, required  resources, work schedule etc.</a:t>
            </a:r>
            <a:endParaRPr sz="2200">
              <a:solidFill>
                <a:schemeClr val="dk1"/>
              </a:solidFill>
              <a:latin typeface="Times New Roman"/>
              <a:ea typeface="Times New Roman"/>
              <a:cs typeface="Times New Roman"/>
              <a:sym typeface="Times New Roman"/>
            </a:endParaRPr>
          </a:p>
          <a:p>
            <a:pPr marL="241300" marR="0" lvl="0" indent="-228600" algn="l" rtl="0">
              <a:lnSpc>
                <a:spcPct val="100000"/>
              </a:lnSpc>
              <a:spcBef>
                <a:spcPts val="530"/>
              </a:spcBef>
              <a:spcAft>
                <a:spcPts val="0"/>
              </a:spcAft>
              <a:buClr>
                <a:srgbClr val="A9A47B"/>
              </a:buClr>
              <a:buSzPts val="2200"/>
              <a:buFont typeface="Arial"/>
              <a:buChar char="•"/>
            </a:pPr>
            <a:r>
              <a:rPr lang="en-US" sz="2200" b="1" i="1" u="sng">
                <a:solidFill>
                  <a:srgbClr val="6F2F9F"/>
                </a:solidFill>
                <a:latin typeface="Times New Roman"/>
                <a:ea typeface="Times New Roman"/>
                <a:cs typeface="Times New Roman"/>
                <a:sym typeface="Times New Roman"/>
              </a:rPr>
              <a:t>Modeling :</a:t>
            </a:r>
            <a:r>
              <a:rPr lang="en-US" sz="2200" b="1" i="1">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A model will be created to better understand the</a:t>
            </a:r>
            <a:endParaRPr sz="2200">
              <a:solidFill>
                <a:schemeClr val="dk1"/>
              </a:solidFill>
              <a:latin typeface="Times New Roman"/>
              <a:ea typeface="Times New Roman"/>
              <a:cs typeface="Times New Roman"/>
              <a:sym typeface="Times New Roman"/>
            </a:endParaRPr>
          </a:p>
          <a:p>
            <a:pPr marL="241300" marR="0" lvl="0" indent="0" algn="l" rtl="0">
              <a:lnSpc>
                <a:spcPct val="100000"/>
              </a:lnSpc>
              <a:spcBef>
                <a:spcPts val="0"/>
              </a:spcBef>
              <a:spcAft>
                <a:spcPts val="0"/>
              </a:spcAft>
              <a:buNone/>
            </a:pPr>
            <a:r>
              <a:rPr lang="en-US" sz="2200">
                <a:solidFill>
                  <a:srgbClr val="2E2B1F"/>
                </a:solidFill>
                <a:latin typeface="Times New Roman"/>
                <a:ea typeface="Times New Roman"/>
                <a:cs typeface="Times New Roman"/>
                <a:sym typeface="Times New Roman"/>
              </a:rPr>
              <a:t>requirements and design to achieve these requirements.</a:t>
            </a:r>
            <a:endParaRPr sz="2200">
              <a:solidFill>
                <a:schemeClr val="dk1"/>
              </a:solidFill>
              <a:latin typeface="Times New Roman"/>
              <a:ea typeface="Times New Roman"/>
              <a:cs typeface="Times New Roman"/>
              <a:sym typeface="Times New Roman"/>
            </a:endParaRPr>
          </a:p>
          <a:p>
            <a:pPr marL="241300" marR="0" lvl="0" indent="-228600" algn="l" rtl="0">
              <a:lnSpc>
                <a:spcPct val="100000"/>
              </a:lnSpc>
              <a:spcBef>
                <a:spcPts val="530"/>
              </a:spcBef>
              <a:spcAft>
                <a:spcPts val="0"/>
              </a:spcAft>
              <a:buClr>
                <a:srgbClr val="A9A47B"/>
              </a:buClr>
              <a:buSzPts val="2200"/>
              <a:buFont typeface="Arial"/>
              <a:buChar char="•"/>
            </a:pPr>
            <a:r>
              <a:rPr lang="en-US" sz="2200" b="1" i="1" u="sng">
                <a:solidFill>
                  <a:srgbClr val="6F2F9F"/>
                </a:solidFill>
                <a:latin typeface="Times New Roman"/>
                <a:ea typeface="Times New Roman"/>
                <a:cs typeface="Times New Roman"/>
                <a:sym typeface="Times New Roman"/>
              </a:rPr>
              <a:t>Construction :</a:t>
            </a:r>
            <a:r>
              <a:rPr lang="en-US" sz="2200" b="1" i="1">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the code will be generated and tested.</a:t>
            </a:r>
            <a:endParaRPr sz="2200">
              <a:solidFill>
                <a:schemeClr val="dk1"/>
              </a:solidFill>
              <a:latin typeface="Times New Roman"/>
              <a:ea typeface="Times New Roman"/>
              <a:cs typeface="Times New Roman"/>
              <a:sym typeface="Times New Roman"/>
            </a:endParaRPr>
          </a:p>
          <a:p>
            <a:pPr marL="241300" marR="121920" lvl="0" indent="-228600" algn="l" rtl="0">
              <a:lnSpc>
                <a:spcPct val="100000"/>
              </a:lnSpc>
              <a:spcBef>
                <a:spcPts val="525"/>
              </a:spcBef>
              <a:spcAft>
                <a:spcPts val="0"/>
              </a:spcAft>
              <a:buClr>
                <a:srgbClr val="A9A47B"/>
              </a:buClr>
              <a:buSzPts val="2200"/>
              <a:buFont typeface="Arial"/>
              <a:buChar char="•"/>
            </a:pPr>
            <a:r>
              <a:rPr lang="en-US" sz="2200" b="1" i="1" u="sng">
                <a:solidFill>
                  <a:srgbClr val="6F2F9F"/>
                </a:solidFill>
                <a:latin typeface="Times New Roman"/>
                <a:ea typeface="Times New Roman"/>
                <a:cs typeface="Times New Roman"/>
                <a:sym typeface="Times New Roman"/>
              </a:rPr>
              <a:t>Deployment :</a:t>
            </a:r>
            <a:r>
              <a:rPr lang="en-US" sz="2200" b="1" i="1">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a complete or partially complete version of the  software is represented to the customers to evaluate and they give  feedbacks based on the evaluation.</a:t>
            </a:r>
            <a:endParaRPr sz="2200">
              <a:solidFill>
                <a:schemeClr val="dk1"/>
              </a:solidFill>
              <a:latin typeface="Times New Roman"/>
              <a:ea typeface="Times New Roman"/>
              <a:cs typeface="Times New Roman"/>
              <a:sym typeface="Times New Roman"/>
            </a:endParaRPr>
          </a:p>
        </p:txBody>
      </p:sp>
      <p:sp>
        <p:nvSpPr>
          <p:cNvPr id="133" name="Google Shape;133;p5"/>
          <p:cNvSpPr txBox="1">
            <a:spLocks noGrp="1"/>
          </p:cNvSpPr>
          <p:nvPr>
            <p:ph type="sldNum" idx="4294967295"/>
          </p:nvPr>
        </p:nvSpPr>
        <p:spPr>
          <a:xfrm>
            <a:off x="8653271" y="5740247"/>
            <a:ext cx="308609" cy="254000"/>
          </a:xfrm>
          <a:prstGeom prst="rect">
            <a:avLst/>
          </a:prstGeom>
          <a:noFill/>
          <a:ln>
            <a:noFill/>
          </a:ln>
        </p:spPr>
        <p:txBody>
          <a:bodyPr spcFirstLastPara="1" wrap="square" lIns="0" tIns="0" rIns="0" bIns="0" anchor="ctr" anchorCtr="0">
            <a:spAutoFit/>
          </a:bodyPr>
          <a:lstStyle/>
          <a:p>
            <a:pPr marL="38100" lvl="0" indent="0" algn="r" rtl="0">
              <a:lnSpc>
                <a:spcPct val="150833"/>
              </a:lnSpc>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0"/>
          <p:cNvSpPr txBox="1">
            <a:spLocks noGrp="1"/>
          </p:cNvSpPr>
          <p:nvPr>
            <p:ph type="title"/>
          </p:nvPr>
        </p:nvSpPr>
        <p:spPr>
          <a:xfrm>
            <a:off x="515938" y="522288"/>
            <a:ext cx="7805737" cy="62071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Observations</a:t>
            </a:r>
            <a:endParaRPr/>
          </a:p>
        </p:txBody>
      </p:sp>
      <p:sp>
        <p:nvSpPr>
          <p:cNvPr id="493" name="Google Shape;493;p50"/>
          <p:cNvSpPr txBox="1">
            <a:spLocks noGrp="1"/>
          </p:cNvSpPr>
          <p:nvPr>
            <p:ph type="body" idx="1"/>
          </p:nvPr>
        </p:nvSpPr>
        <p:spPr>
          <a:xfrm>
            <a:off x="534988" y="1606550"/>
            <a:ext cx="7805737" cy="412908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Process is represented as a spiral rather than as a sequence of activities with backtracking</a:t>
            </a:r>
            <a:endParaRPr/>
          </a:p>
          <a:p>
            <a:pPr marL="342900" lvl="0" indent="-342900" algn="l" rtl="0">
              <a:spcBef>
                <a:spcPts val="480"/>
              </a:spcBef>
              <a:spcAft>
                <a:spcPts val="0"/>
              </a:spcAft>
              <a:buClr>
                <a:schemeClr val="dk1"/>
              </a:buClr>
              <a:buSzPts val="2400"/>
              <a:buChar char="•"/>
            </a:pPr>
            <a:r>
              <a:rPr lang="en-US" sz="2400"/>
              <a:t>Each loop in the spiral represents a phase in the process. </a:t>
            </a:r>
            <a:endParaRPr/>
          </a:p>
          <a:p>
            <a:pPr marL="342900" lvl="0" indent="-342900" algn="l" rtl="0">
              <a:spcBef>
                <a:spcPts val="480"/>
              </a:spcBef>
              <a:spcAft>
                <a:spcPts val="0"/>
              </a:spcAft>
              <a:buClr>
                <a:schemeClr val="dk1"/>
              </a:buClr>
              <a:buSzPts val="2400"/>
              <a:buChar char="•"/>
            </a:pPr>
            <a:r>
              <a:rPr lang="en-US" sz="2400"/>
              <a:t>No fixed phases such as specification or design -- loops in the spiral are chosen depending on what is required</a:t>
            </a:r>
            <a:endParaRPr/>
          </a:p>
          <a:p>
            <a:pPr marL="342900" lvl="0" indent="-342900" algn="l" rtl="0">
              <a:spcBef>
                <a:spcPts val="480"/>
              </a:spcBef>
              <a:spcAft>
                <a:spcPts val="0"/>
              </a:spcAft>
              <a:buClr>
                <a:schemeClr val="dk1"/>
              </a:buClr>
              <a:buSzPts val="2400"/>
              <a:buChar char="•"/>
            </a:pPr>
            <a:r>
              <a:rPr lang="en-US" sz="2400" b="1"/>
              <a:t>Risks</a:t>
            </a:r>
            <a:r>
              <a:rPr lang="en-US" sz="2400"/>
              <a:t> are explicitly assessed and resolved throughout the process.</a:t>
            </a:r>
            <a:endParaRPr/>
          </a:p>
          <a:p>
            <a:pPr marL="342900" lvl="0" indent="-342900" algn="l" rtl="0">
              <a:spcBef>
                <a:spcPts val="480"/>
              </a:spcBef>
              <a:spcAft>
                <a:spcPts val="0"/>
              </a:spcAft>
              <a:buClr>
                <a:schemeClr val="dk1"/>
              </a:buClr>
              <a:buSzPts val="2400"/>
              <a:buChar char="•"/>
            </a:pPr>
            <a:r>
              <a:rPr lang="en-US" sz="2400"/>
              <a:t>Uses </a:t>
            </a:r>
            <a:r>
              <a:rPr lang="en-US" sz="2400" b="1"/>
              <a:t>prototyping</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Advantages of Spiral model</a:t>
            </a:r>
            <a:endParaRPr/>
          </a:p>
        </p:txBody>
      </p:sp>
      <p:sp>
        <p:nvSpPr>
          <p:cNvPr id="499" name="Google Shape;499;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b="1"/>
              <a:t>High amount of risk analysis hence</a:t>
            </a:r>
            <a:r>
              <a:rPr lang="en-US"/>
              <a:t>, avoidance of Risk is enhanced.</a:t>
            </a:r>
            <a:endParaRPr/>
          </a:p>
          <a:p>
            <a:pPr marL="342900" lvl="0" indent="-342900" algn="l" rtl="0">
              <a:spcBef>
                <a:spcPts val="640"/>
              </a:spcBef>
              <a:spcAft>
                <a:spcPts val="0"/>
              </a:spcAft>
              <a:buClr>
                <a:schemeClr val="dk1"/>
              </a:buClr>
              <a:buSzPts val="3200"/>
              <a:buChar char="•"/>
            </a:pPr>
            <a:r>
              <a:rPr lang="en-US"/>
              <a:t>Good for large and mission-critical projects.</a:t>
            </a:r>
            <a:endParaRPr/>
          </a:p>
          <a:p>
            <a:pPr marL="342900" lvl="0" indent="-342900" algn="l" rtl="0">
              <a:spcBef>
                <a:spcPts val="640"/>
              </a:spcBef>
              <a:spcAft>
                <a:spcPts val="0"/>
              </a:spcAft>
              <a:buClr>
                <a:schemeClr val="dk1"/>
              </a:buClr>
              <a:buSzPts val="3200"/>
              <a:buChar char="•"/>
            </a:pPr>
            <a:r>
              <a:rPr lang="en-US"/>
              <a:t>Strong approval and documentation control.</a:t>
            </a:r>
            <a:endParaRPr/>
          </a:p>
          <a:p>
            <a:pPr marL="342900" lvl="0" indent="-342900" algn="l" rtl="0">
              <a:spcBef>
                <a:spcPts val="640"/>
              </a:spcBef>
              <a:spcAft>
                <a:spcPts val="0"/>
              </a:spcAft>
              <a:buClr>
                <a:schemeClr val="dk1"/>
              </a:buClr>
              <a:buSzPts val="3200"/>
              <a:buChar char="•"/>
            </a:pPr>
            <a:r>
              <a:rPr lang="en-US"/>
              <a:t>Additional Functionality can be added at a later date.</a:t>
            </a:r>
            <a:endParaRPr/>
          </a:p>
          <a:p>
            <a:pPr marL="342900" lvl="0" indent="-342900" algn="l" rtl="0">
              <a:spcBef>
                <a:spcPts val="640"/>
              </a:spcBef>
              <a:spcAft>
                <a:spcPts val="0"/>
              </a:spcAft>
              <a:buClr>
                <a:schemeClr val="dk1"/>
              </a:buClr>
              <a:buSzPts val="3200"/>
              <a:buChar char="•"/>
            </a:pPr>
            <a:r>
              <a:rPr lang="en-US"/>
              <a:t>Software is produced early in the </a:t>
            </a:r>
            <a:r>
              <a:rPr lang="en-US" b="1"/>
              <a:t>software life cycle</a:t>
            </a:r>
            <a:r>
              <a:rPr lang="en-US"/>
              <a:t>.</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t>Disadvantages of Spiral model</a:t>
            </a:r>
            <a:endParaRPr sz="4000"/>
          </a:p>
        </p:txBody>
      </p:sp>
      <p:sp>
        <p:nvSpPr>
          <p:cNvPr id="505" name="Google Shape;505;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Can be a </a:t>
            </a:r>
            <a:r>
              <a:rPr lang="en-US" b="1"/>
              <a:t>costly m</a:t>
            </a:r>
            <a:r>
              <a:rPr lang="en-US"/>
              <a:t>odel to use.</a:t>
            </a:r>
            <a:endParaRPr/>
          </a:p>
          <a:p>
            <a:pPr marL="342900" lvl="0" indent="-342900" algn="l" rtl="0">
              <a:spcBef>
                <a:spcPts val="640"/>
              </a:spcBef>
              <a:spcAft>
                <a:spcPts val="0"/>
              </a:spcAft>
              <a:buClr>
                <a:schemeClr val="dk1"/>
              </a:buClr>
              <a:buSzPts val="3200"/>
              <a:buChar char="•"/>
            </a:pPr>
            <a:r>
              <a:rPr lang="en-US" b="1"/>
              <a:t>Risk analysis requires highly specific expertise</a:t>
            </a:r>
            <a:r>
              <a:rPr lang="en-US"/>
              <a:t>.</a:t>
            </a:r>
            <a:endParaRPr/>
          </a:p>
          <a:p>
            <a:pPr marL="342900" lvl="0" indent="-342900" algn="l" rtl="0">
              <a:spcBef>
                <a:spcPts val="640"/>
              </a:spcBef>
              <a:spcAft>
                <a:spcPts val="0"/>
              </a:spcAft>
              <a:buClr>
                <a:schemeClr val="dk1"/>
              </a:buClr>
              <a:buSzPts val="3200"/>
              <a:buChar char="•"/>
            </a:pPr>
            <a:r>
              <a:rPr lang="en-US"/>
              <a:t>Project’s success is </a:t>
            </a:r>
            <a:r>
              <a:rPr lang="en-US" b="1"/>
              <a:t>highly dependent on the risk analysis phase.</a:t>
            </a:r>
            <a:endParaRPr/>
          </a:p>
          <a:p>
            <a:pPr marL="342900" lvl="0" indent="-342900" algn="l" rtl="0">
              <a:spcBef>
                <a:spcPts val="640"/>
              </a:spcBef>
              <a:spcAft>
                <a:spcPts val="0"/>
              </a:spcAft>
              <a:buClr>
                <a:schemeClr val="dk1"/>
              </a:buClr>
              <a:buSzPts val="3200"/>
              <a:buChar char="•"/>
            </a:pPr>
            <a:r>
              <a:rPr lang="en-US"/>
              <a:t>Doesn’t work well for smaller projects.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When to use Spiral model</a:t>
            </a:r>
            <a:endParaRPr/>
          </a:p>
        </p:txBody>
      </p:sp>
      <p:sp>
        <p:nvSpPr>
          <p:cNvPr id="511" name="Google Shape;511;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US" sz="2400"/>
              <a:t>When costs and risk evaluation is important</a:t>
            </a:r>
            <a:endParaRPr/>
          </a:p>
          <a:p>
            <a:pPr marL="342900" lvl="0" indent="-342900" algn="just" rtl="0">
              <a:spcBef>
                <a:spcPts val="480"/>
              </a:spcBef>
              <a:spcAft>
                <a:spcPts val="0"/>
              </a:spcAft>
              <a:buClr>
                <a:schemeClr val="dk1"/>
              </a:buClr>
              <a:buSzPts val="2400"/>
              <a:buChar char="•"/>
            </a:pPr>
            <a:r>
              <a:rPr lang="en-US" sz="2400"/>
              <a:t>For medium to high-risk projects</a:t>
            </a:r>
            <a:endParaRPr/>
          </a:p>
          <a:p>
            <a:pPr marL="342900" lvl="0" indent="-342900" algn="just" rtl="0">
              <a:spcBef>
                <a:spcPts val="480"/>
              </a:spcBef>
              <a:spcAft>
                <a:spcPts val="0"/>
              </a:spcAft>
              <a:buClr>
                <a:schemeClr val="dk1"/>
              </a:buClr>
              <a:buSzPts val="2400"/>
              <a:buChar char="•"/>
            </a:pPr>
            <a:r>
              <a:rPr lang="en-US" sz="2400"/>
              <a:t>Long-term project commitment unwise because of potential changes to economic priorities</a:t>
            </a:r>
            <a:endParaRPr/>
          </a:p>
          <a:p>
            <a:pPr marL="342900" lvl="0" indent="-342900" algn="just" rtl="0">
              <a:spcBef>
                <a:spcPts val="480"/>
              </a:spcBef>
              <a:spcAft>
                <a:spcPts val="0"/>
              </a:spcAft>
              <a:buClr>
                <a:schemeClr val="dk1"/>
              </a:buClr>
              <a:buSzPts val="2400"/>
              <a:buChar char="•"/>
            </a:pPr>
            <a:r>
              <a:rPr lang="en-US" sz="2400"/>
              <a:t>Users are unsure of their needs</a:t>
            </a:r>
            <a:endParaRPr/>
          </a:p>
          <a:p>
            <a:pPr marL="342900" lvl="0" indent="-342900" algn="just" rtl="0">
              <a:spcBef>
                <a:spcPts val="480"/>
              </a:spcBef>
              <a:spcAft>
                <a:spcPts val="0"/>
              </a:spcAft>
              <a:buClr>
                <a:schemeClr val="dk1"/>
              </a:buClr>
              <a:buSzPts val="2400"/>
              <a:buChar char="•"/>
            </a:pPr>
            <a:r>
              <a:rPr lang="en-US" sz="2400"/>
              <a:t>Requirements are complex</a:t>
            </a:r>
            <a:endParaRPr/>
          </a:p>
          <a:p>
            <a:pPr marL="342900" lvl="0" indent="-342900" algn="just" rtl="0">
              <a:spcBef>
                <a:spcPts val="480"/>
              </a:spcBef>
              <a:spcAft>
                <a:spcPts val="0"/>
              </a:spcAft>
              <a:buClr>
                <a:schemeClr val="dk1"/>
              </a:buClr>
              <a:buSzPts val="2400"/>
              <a:buChar char="•"/>
            </a:pPr>
            <a:r>
              <a:rPr lang="en-US" sz="2400"/>
              <a:t>New product line</a:t>
            </a:r>
            <a:endParaRPr/>
          </a:p>
          <a:p>
            <a:pPr marL="342900" lvl="0" indent="-342900" algn="just" rtl="0">
              <a:spcBef>
                <a:spcPts val="480"/>
              </a:spcBef>
              <a:spcAft>
                <a:spcPts val="0"/>
              </a:spcAft>
              <a:buClr>
                <a:schemeClr val="dk1"/>
              </a:buClr>
              <a:buSzPts val="2400"/>
              <a:buChar char="•"/>
            </a:pPr>
            <a:r>
              <a:rPr lang="en-US" sz="2400"/>
              <a:t>Significant changes are expected (research and exploration)</a:t>
            </a:r>
            <a:endParaRPr/>
          </a:p>
          <a:p>
            <a:pPr marL="342900" lvl="0" indent="-139700" algn="just" rtl="0">
              <a:spcBef>
                <a:spcPts val="640"/>
              </a:spcBef>
              <a:spcAft>
                <a:spcPts val="0"/>
              </a:spcAft>
              <a:buClr>
                <a:schemeClr val="dk1"/>
              </a:buClr>
              <a:buSzPts val="32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Spiral model usage</a:t>
            </a:r>
            <a:endParaRPr/>
          </a:p>
        </p:txBody>
      </p:sp>
      <p:sp>
        <p:nvSpPr>
          <p:cNvPr id="517" name="Google Shape;517;p54"/>
          <p:cNvSpPr txBox="1"/>
          <p:nvPr/>
        </p:nvSpPr>
        <p:spPr>
          <a:xfrm>
            <a:off x="762000" y="1676400"/>
            <a:ext cx="7315200" cy="230822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Spiral model has been very influential in helping people think about iteration in software processes and introducing the </a:t>
            </a:r>
            <a:r>
              <a:rPr lang="en-US" sz="2400" u="sng">
                <a:solidFill>
                  <a:schemeClr val="dk1"/>
                </a:solidFill>
                <a:latin typeface="Times New Roman"/>
                <a:ea typeface="Times New Roman"/>
                <a:cs typeface="Times New Roman"/>
                <a:sym typeface="Times New Roman"/>
              </a:rPr>
              <a:t>risk-driven approach to development</a:t>
            </a: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In practice, however, the model is </a:t>
            </a:r>
            <a:r>
              <a:rPr lang="en-US" sz="2400" u="sng">
                <a:solidFill>
                  <a:schemeClr val="dk1"/>
                </a:solidFill>
                <a:latin typeface="Times New Roman"/>
                <a:ea typeface="Times New Roman"/>
                <a:cs typeface="Times New Roman"/>
                <a:sym typeface="Times New Roman"/>
              </a:rPr>
              <a:t>rarely used</a:t>
            </a:r>
            <a:r>
              <a:rPr lang="en-US" sz="2400">
                <a:solidFill>
                  <a:schemeClr val="dk1"/>
                </a:solidFill>
                <a:latin typeface="Times New Roman"/>
                <a:ea typeface="Times New Roman"/>
                <a:cs typeface="Times New Roman"/>
                <a:sym typeface="Times New Roman"/>
              </a:rPr>
              <a:t> as published for practical software development.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457200" y="2362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600">
                <a:solidFill>
                  <a:srgbClr val="31859B"/>
                </a:solidFill>
              </a:rPr>
              <a:t>THANKS </a:t>
            </a:r>
            <a:endParaRPr sz="9600">
              <a:solidFill>
                <a:srgbClr val="31859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Effect transition="in" filter="fade">
                                      <p:cBhvr>
                                        <p:cTn id="7" dur="10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7B9899"/>
                </a:solidFill>
              </a:rPr>
              <a:t>The SEI Process Models</a:t>
            </a:r>
            <a:endParaRPr>
              <a:solidFill>
                <a:srgbClr val="7B9899"/>
              </a:solidFill>
            </a:endParaRPr>
          </a:p>
        </p:txBody>
      </p:sp>
      <p:sp>
        <p:nvSpPr>
          <p:cNvPr id="139" name="Google Shape;13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The SEI CMMIs are the best-known process models for software engineering</a:t>
            </a:r>
            <a:endParaRPr/>
          </a:p>
          <a:p>
            <a:pPr marL="342900" lvl="0" indent="-342900" algn="l" rtl="0">
              <a:spcBef>
                <a:spcPts val="560"/>
              </a:spcBef>
              <a:spcAft>
                <a:spcPts val="0"/>
              </a:spcAft>
              <a:buClr>
                <a:schemeClr val="dk1"/>
              </a:buClr>
              <a:buSzPts val="2800"/>
              <a:buChar char="•"/>
            </a:pPr>
            <a:r>
              <a:rPr lang="en-US" sz="2800"/>
              <a:t>SEI: Software Engineering Institute</a:t>
            </a:r>
            <a:endParaRPr/>
          </a:p>
          <a:p>
            <a:pPr marL="342900" lvl="0" indent="-342900" algn="l" rtl="0">
              <a:spcBef>
                <a:spcPts val="560"/>
              </a:spcBef>
              <a:spcAft>
                <a:spcPts val="0"/>
              </a:spcAft>
              <a:buClr>
                <a:schemeClr val="dk1"/>
              </a:buClr>
              <a:buSzPts val="2800"/>
              <a:buChar char="•"/>
            </a:pPr>
            <a:r>
              <a:rPr lang="en-US" sz="2800"/>
              <a:t>CMMI: Capability Maturity Models Integrated</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640"/>
              </a:spcBef>
              <a:spcAft>
                <a:spcPts val="0"/>
              </a:spcAft>
              <a:buClr>
                <a:schemeClr val="dk1"/>
              </a:buClr>
              <a:buSzPts val="3200"/>
              <a:buChar char="•"/>
            </a:pPr>
            <a:r>
              <a:rPr lang="en-US"/>
              <a:t>See:</a:t>
            </a:r>
            <a:endParaRPr/>
          </a:p>
          <a:p>
            <a:pPr marL="742950" lvl="1" indent="-285750" algn="l" rtl="0">
              <a:spcBef>
                <a:spcPts val="560"/>
              </a:spcBef>
              <a:spcAft>
                <a:spcPts val="0"/>
              </a:spcAft>
              <a:buClr>
                <a:schemeClr val="dk1"/>
              </a:buClr>
              <a:buSzPts val="2800"/>
              <a:buChar char="–"/>
            </a:pPr>
            <a:r>
              <a:rPr lang="en-US"/>
              <a:t>http://www.sei.cmu.edu/cmmi/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solidFill>
                  <a:srgbClr val="FF0066"/>
                </a:solidFill>
              </a:rPr>
              <a:t>CMMI: Capability Maturity Models Integrated</a:t>
            </a:r>
            <a:endParaRPr/>
          </a:p>
        </p:txBody>
      </p:sp>
      <p:sp>
        <p:nvSpPr>
          <p:cNvPr id="145" name="Google Shape;14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46" name="Google Shape;146;p7"/>
          <p:cNvPicPr preferRelativeResize="0"/>
          <p:nvPr/>
        </p:nvPicPr>
        <p:blipFill rotWithShape="1">
          <a:blip r:embed="rId3">
            <a:alphaModFix/>
          </a:blip>
          <a:srcRect/>
          <a:stretch/>
        </p:blipFill>
        <p:spPr>
          <a:xfrm>
            <a:off x="1371600" y="1371600"/>
            <a:ext cx="598170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306388" y="306388"/>
            <a:ext cx="8551862" cy="71278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Software Process Models</a:t>
            </a:r>
            <a:endParaRPr/>
          </a:p>
        </p:txBody>
      </p:sp>
      <p:sp>
        <p:nvSpPr>
          <p:cNvPr id="152" name="Google Shape;152;p8"/>
          <p:cNvSpPr txBox="1">
            <a:spLocks noGrp="1"/>
          </p:cNvSpPr>
          <p:nvPr>
            <p:ph type="body" idx="1"/>
          </p:nvPr>
        </p:nvSpPr>
        <p:spPr>
          <a:xfrm>
            <a:off x="534988" y="1223963"/>
            <a:ext cx="7805737" cy="48180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Waterfall model (Royce, 1970)</a:t>
            </a:r>
            <a:endParaRPr/>
          </a:p>
          <a:p>
            <a:pPr marL="342900" lvl="0" indent="-342900" algn="l" rtl="0">
              <a:spcBef>
                <a:spcPts val="640"/>
              </a:spcBef>
              <a:spcAft>
                <a:spcPts val="0"/>
              </a:spcAft>
              <a:buClr>
                <a:schemeClr val="dk1"/>
              </a:buClr>
              <a:buSzPts val="3200"/>
              <a:buChar char="•"/>
            </a:pPr>
            <a:r>
              <a:rPr lang="en-US"/>
              <a:t>Prototyping</a:t>
            </a:r>
            <a:endParaRPr/>
          </a:p>
          <a:p>
            <a:pPr marL="742950" lvl="1" indent="-285750" algn="l" rtl="0">
              <a:spcBef>
                <a:spcPts val="560"/>
              </a:spcBef>
              <a:spcAft>
                <a:spcPts val="0"/>
              </a:spcAft>
              <a:buClr>
                <a:schemeClr val="dk1"/>
              </a:buClr>
              <a:buSzPts val="2800"/>
              <a:buChar char="–"/>
            </a:pPr>
            <a:r>
              <a:rPr lang="en-US"/>
              <a:t>Throwaway</a:t>
            </a:r>
            <a:endParaRPr/>
          </a:p>
          <a:p>
            <a:pPr marL="742950" lvl="1" indent="-285750" algn="l" rtl="0">
              <a:spcBef>
                <a:spcPts val="560"/>
              </a:spcBef>
              <a:spcAft>
                <a:spcPts val="0"/>
              </a:spcAft>
              <a:buClr>
                <a:schemeClr val="dk1"/>
              </a:buClr>
              <a:buSzPts val="2800"/>
              <a:buChar char="–"/>
            </a:pPr>
            <a:r>
              <a:rPr lang="en-US"/>
              <a:t>Evolutionary</a:t>
            </a:r>
            <a:endParaRPr/>
          </a:p>
          <a:p>
            <a:pPr marL="342900" lvl="0" indent="-342900" algn="l" rtl="0">
              <a:spcBef>
                <a:spcPts val="640"/>
              </a:spcBef>
              <a:spcAft>
                <a:spcPts val="0"/>
              </a:spcAft>
              <a:buClr>
                <a:schemeClr val="dk1"/>
              </a:buClr>
              <a:buSzPts val="3200"/>
              <a:buChar char="•"/>
            </a:pPr>
            <a:r>
              <a:rPr lang="en-US"/>
              <a:t>Incremental development</a:t>
            </a:r>
            <a:endParaRPr/>
          </a:p>
          <a:p>
            <a:pPr marL="742950" lvl="1" indent="-285750" algn="l" rtl="0">
              <a:spcBef>
                <a:spcPts val="560"/>
              </a:spcBef>
              <a:spcAft>
                <a:spcPts val="0"/>
              </a:spcAft>
              <a:buClr>
                <a:schemeClr val="dk1"/>
              </a:buClr>
              <a:buSzPts val="2800"/>
              <a:buChar char="–"/>
            </a:pPr>
            <a:r>
              <a:rPr lang="en-US"/>
              <a:t>Iterative</a:t>
            </a:r>
            <a:endParaRPr/>
          </a:p>
          <a:p>
            <a:pPr marL="742950" lvl="1" indent="-285750" algn="l" rtl="0">
              <a:spcBef>
                <a:spcPts val="560"/>
              </a:spcBef>
              <a:spcAft>
                <a:spcPts val="0"/>
              </a:spcAft>
              <a:buClr>
                <a:schemeClr val="dk1"/>
              </a:buClr>
              <a:buSzPts val="2800"/>
              <a:buChar char="–"/>
            </a:pPr>
            <a:r>
              <a:rPr lang="en-US"/>
              <a:t>Spiral model (Boehm, 1988)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685800" y="381000"/>
            <a:ext cx="77724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solidFill>
                  <a:srgbClr val="7B9899"/>
                </a:solidFill>
              </a:rPr>
              <a:t>The Waterfall Model</a:t>
            </a:r>
            <a:endParaRPr>
              <a:solidFill>
                <a:srgbClr val="7B9899"/>
              </a:solidFill>
            </a:endParaRPr>
          </a:p>
        </p:txBody>
      </p:sp>
      <p:sp>
        <p:nvSpPr>
          <p:cNvPr id="158" name="Google Shape;158;p9"/>
          <p:cNvSpPr txBox="1"/>
          <p:nvPr/>
        </p:nvSpPr>
        <p:spPr>
          <a:xfrm>
            <a:off x="311150" y="1600200"/>
            <a:ext cx="1884363"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Definition</a:t>
            </a:r>
            <a:endParaRPr/>
          </a:p>
        </p:txBody>
      </p:sp>
      <p:sp>
        <p:nvSpPr>
          <p:cNvPr id="159" name="Google Shape;159;p9"/>
          <p:cNvSpPr txBox="1"/>
          <p:nvPr/>
        </p:nvSpPr>
        <p:spPr>
          <a:xfrm>
            <a:off x="1676400" y="2598738"/>
            <a:ext cx="2209800"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System and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Software design</a:t>
            </a:r>
            <a:endParaRPr/>
          </a:p>
        </p:txBody>
      </p:sp>
      <p:sp>
        <p:nvSpPr>
          <p:cNvPr id="160" name="Google Shape;160;p9"/>
          <p:cNvSpPr txBox="1"/>
          <p:nvPr/>
        </p:nvSpPr>
        <p:spPr>
          <a:xfrm>
            <a:off x="3095625" y="3543300"/>
            <a:ext cx="2362200"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Programming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Unit Testing</a:t>
            </a:r>
            <a:endParaRPr/>
          </a:p>
        </p:txBody>
      </p:sp>
      <p:sp>
        <p:nvSpPr>
          <p:cNvPr id="161" name="Google Shape;161;p9"/>
          <p:cNvSpPr txBox="1"/>
          <p:nvPr/>
        </p:nvSpPr>
        <p:spPr>
          <a:xfrm>
            <a:off x="5114925" y="4537075"/>
            <a:ext cx="2133600"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Integration and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System Testing</a:t>
            </a:r>
            <a:endParaRPr/>
          </a:p>
        </p:txBody>
      </p:sp>
      <p:sp>
        <p:nvSpPr>
          <p:cNvPr id="162" name="Google Shape;162;p9"/>
          <p:cNvSpPr txBox="1"/>
          <p:nvPr/>
        </p:nvSpPr>
        <p:spPr>
          <a:xfrm>
            <a:off x="6567488" y="5513388"/>
            <a:ext cx="2057400"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Operation and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Maintenance</a:t>
            </a:r>
            <a:endParaRPr/>
          </a:p>
        </p:txBody>
      </p:sp>
      <p:cxnSp>
        <p:nvCxnSpPr>
          <p:cNvPr id="163" name="Google Shape;163;p9"/>
          <p:cNvCxnSpPr/>
          <p:nvPr/>
        </p:nvCxnSpPr>
        <p:spPr>
          <a:xfrm>
            <a:off x="2209800" y="1989138"/>
            <a:ext cx="685800" cy="0"/>
          </a:xfrm>
          <a:prstGeom prst="straightConnector1">
            <a:avLst/>
          </a:prstGeom>
          <a:noFill/>
          <a:ln w="9525" cap="flat" cmpd="sng">
            <a:solidFill>
              <a:schemeClr val="dk1"/>
            </a:solidFill>
            <a:prstDash val="solid"/>
            <a:round/>
            <a:headEnd type="none" w="med" len="med"/>
            <a:tailEnd type="none" w="med" len="med"/>
          </a:ln>
        </p:spPr>
      </p:cxnSp>
      <p:cxnSp>
        <p:nvCxnSpPr>
          <p:cNvPr id="164" name="Google Shape;164;p9"/>
          <p:cNvCxnSpPr/>
          <p:nvPr/>
        </p:nvCxnSpPr>
        <p:spPr>
          <a:xfrm>
            <a:off x="3886200" y="3055938"/>
            <a:ext cx="685800" cy="0"/>
          </a:xfrm>
          <a:prstGeom prst="straightConnector1">
            <a:avLst/>
          </a:prstGeom>
          <a:noFill/>
          <a:ln w="9525" cap="flat" cmpd="sng">
            <a:solidFill>
              <a:schemeClr val="dk1"/>
            </a:solidFill>
            <a:prstDash val="solid"/>
            <a:round/>
            <a:headEnd type="none" w="med" len="med"/>
            <a:tailEnd type="none" w="med" len="med"/>
          </a:ln>
        </p:spPr>
      </p:cxnSp>
      <p:cxnSp>
        <p:nvCxnSpPr>
          <p:cNvPr id="165" name="Google Shape;165;p9"/>
          <p:cNvCxnSpPr/>
          <p:nvPr/>
        </p:nvCxnSpPr>
        <p:spPr>
          <a:xfrm>
            <a:off x="5486400" y="3970338"/>
            <a:ext cx="6858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9"/>
          <p:cNvCxnSpPr/>
          <p:nvPr/>
        </p:nvCxnSpPr>
        <p:spPr>
          <a:xfrm>
            <a:off x="7259638" y="4983163"/>
            <a:ext cx="6858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9"/>
          <p:cNvCxnSpPr/>
          <p:nvPr/>
        </p:nvCxnSpPr>
        <p:spPr>
          <a:xfrm>
            <a:off x="2895600" y="1989138"/>
            <a:ext cx="0" cy="609600"/>
          </a:xfrm>
          <a:prstGeom prst="straightConnector1">
            <a:avLst/>
          </a:prstGeom>
          <a:noFill/>
          <a:ln w="9525" cap="flat" cmpd="sng">
            <a:solidFill>
              <a:schemeClr val="dk1"/>
            </a:solidFill>
            <a:prstDash val="solid"/>
            <a:round/>
            <a:headEnd type="none" w="med" len="med"/>
            <a:tailEnd type="triangle" w="med" len="med"/>
          </a:ln>
        </p:spPr>
      </p:cxnSp>
      <p:cxnSp>
        <p:nvCxnSpPr>
          <p:cNvPr id="168" name="Google Shape;168;p9"/>
          <p:cNvCxnSpPr/>
          <p:nvPr/>
        </p:nvCxnSpPr>
        <p:spPr>
          <a:xfrm>
            <a:off x="4602163" y="3065463"/>
            <a:ext cx="4762" cy="465137"/>
          </a:xfrm>
          <a:prstGeom prst="straightConnector1">
            <a:avLst/>
          </a:prstGeom>
          <a:noFill/>
          <a:ln w="9525" cap="flat" cmpd="sng">
            <a:solidFill>
              <a:schemeClr val="dk1"/>
            </a:solidFill>
            <a:prstDash val="solid"/>
            <a:round/>
            <a:headEnd type="none" w="med" len="med"/>
            <a:tailEnd type="triangle" w="med" len="med"/>
          </a:ln>
        </p:spPr>
      </p:cxnSp>
      <p:cxnSp>
        <p:nvCxnSpPr>
          <p:cNvPr id="169" name="Google Shape;169;p9"/>
          <p:cNvCxnSpPr/>
          <p:nvPr/>
        </p:nvCxnSpPr>
        <p:spPr>
          <a:xfrm>
            <a:off x="6172200" y="3970338"/>
            <a:ext cx="4763" cy="576262"/>
          </a:xfrm>
          <a:prstGeom prst="straightConnector1">
            <a:avLst/>
          </a:prstGeom>
          <a:noFill/>
          <a:ln w="9525" cap="flat" cmpd="sng">
            <a:solidFill>
              <a:schemeClr val="dk1"/>
            </a:solidFill>
            <a:prstDash val="solid"/>
            <a:round/>
            <a:headEnd type="none" w="med" len="med"/>
            <a:tailEnd type="triangle" w="med" len="med"/>
          </a:ln>
        </p:spPr>
      </p:cxnSp>
      <p:cxnSp>
        <p:nvCxnSpPr>
          <p:cNvPr id="170" name="Google Shape;170;p9"/>
          <p:cNvCxnSpPr/>
          <p:nvPr/>
        </p:nvCxnSpPr>
        <p:spPr>
          <a:xfrm>
            <a:off x="7940675" y="4999038"/>
            <a:ext cx="4763" cy="525462"/>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2932</Words>
  <Application>Microsoft Office PowerPoint</Application>
  <PresentationFormat>On-screen Show (4:3)</PresentationFormat>
  <Paragraphs>337</Paragraphs>
  <Slides>55</Slides>
  <Notes>55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Times New Roman</vt:lpstr>
      <vt:lpstr>Courier New</vt:lpstr>
      <vt:lpstr>Verdana</vt:lpstr>
      <vt:lpstr>Book Antiqua</vt:lpstr>
      <vt:lpstr>Calibri</vt:lpstr>
      <vt:lpstr>Arimo</vt:lpstr>
      <vt:lpstr>Arial</vt:lpstr>
      <vt:lpstr>Carlito</vt:lpstr>
      <vt:lpstr>Times</vt:lpstr>
      <vt:lpstr>Noto Sans Symbols</vt:lpstr>
      <vt:lpstr>Office Theme</vt:lpstr>
      <vt:lpstr>Software Engineering</vt:lpstr>
      <vt:lpstr>Definition of Software Process</vt:lpstr>
      <vt:lpstr>What / who / why is Process  Models?</vt:lpstr>
      <vt:lpstr>A Generic Process Model</vt:lpstr>
      <vt:lpstr>A Generic Process Model</vt:lpstr>
      <vt:lpstr>The SEI Process Models</vt:lpstr>
      <vt:lpstr>CMMI: Capability Maturity Models Integrated</vt:lpstr>
      <vt:lpstr>Software Process Models</vt:lpstr>
      <vt:lpstr>The Waterfall Model</vt:lpstr>
      <vt:lpstr>Observations</vt:lpstr>
      <vt:lpstr>The Waterfall Approach</vt:lpstr>
      <vt:lpstr>Requirements Analysis and Definition</vt:lpstr>
      <vt:lpstr>System and Software Design</vt:lpstr>
      <vt:lpstr>PowerPoint Presentation</vt:lpstr>
      <vt:lpstr>PowerPoint Presentation</vt:lpstr>
      <vt:lpstr>Programming and Unit Testing</vt:lpstr>
      <vt:lpstr>Integration and System Testing</vt:lpstr>
      <vt:lpstr>Operation and Maintenance</vt:lpstr>
      <vt:lpstr>Advantages of waterfall model:</vt:lpstr>
      <vt:lpstr>Disadvantages of waterfall model</vt:lpstr>
      <vt:lpstr>When to use the waterfall model:</vt:lpstr>
      <vt:lpstr>Some Realities of Software Development</vt:lpstr>
      <vt:lpstr>Discussion of the Waterfall Model</vt:lpstr>
      <vt:lpstr>Relative Cost to Fix a Software Defect</vt:lpstr>
      <vt:lpstr>The V-Model</vt:lpstr>
      <vt:lpstr>The V-Model(Cont..)</vt:lpstr>
      <vt:lpstr>The V-Model(Cont..)</vt:lpstr>
      <vt:lpstr>Prototyping</vt:lpstr>
      <vt:lpstr>Observations</vt:lpstr>
      <vt:lpstr>Advantages of Prototype model:</vt:lpstr>
      <vt:lpstr>Disadvantages of Prototype model:</vt:lpstr>
      <vt:lpstr>When to use Prototype model </vt:lpstr>
      <vt:lpstr>PowerPoint Presentation</vt:lpstr>
      <vt:lpstr>Evolutionary development</vt:lpstr>
      <vt:lpstr>Evolutionary development</vt:lpstr>
      <vt:lpstr>Evolutionary development</vt:lpstr>
      <vt:lpstr>Evolutionary development</vt:lpstr>
      <vt:lpstr>Process iteration</vt:lpstr>
      <vt:lpstr>Incremental development</vt:lpstr>
      <vt:lpstr>Incremental development</vt:lpstr>
      <vt:lpstr>The Incremental Model</vt:lpstr>
      <vt:lpstr>Observations</vt:lpstr>
      <vt:lpstr>Advantages of Incremental model:</vt:lpstr>
      <vt:lpstr>Disadvantages of Incremental model:</vt:lpstr>
      <vt:lpstr>When to use the Incremental model</vt:lpstr>
      <vt:lpstr>Spiral Model</vt:lpstr>
      <vt:lpstr>Spiral development</vt:lpstr>
      <vt:lpstr>Spiral model of the software process</vt:lpstr>
      <vt:lpstr>Spiral model sectors</vt:lpstr>
      <vt:lpstr>Observations</vt:lpstr>
      <vt:lpstr>Advantages of Spiral model</vt:lpstr>
      <vt:lpstr>Disadvantages of Spiral model</vt:lpstr>
      <vt:lpstr>When to use Spiral model</vt:lpstr>
      <vt:lpstr>Spiral model usage</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payette</dc:creator>
  <cp:lastModifiedBy>Md. Waliul Islam Rayhan</cp:lastModifiedBy>
  <cp:revision>1</cp:revision>
  <dcterms:created xsi:type="dcterms:W3CDTF">1998-11-02T18:43:44Z</dcterms:created>
  <dcterms:modified xsi:type="dcterms:W3CDTF">2023-11-12T17:59:44Z</dcterms:modified>
</cp:coreProperties>
</file>