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9" r:id="rId4"/>
    <p:sldId id="280" r:id="rId5"/>
    <p:sldId id="281" r:id="rId6"/>
    <p:sldId id="282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675E46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2E2B1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675E46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675E46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458200" y="0"/>
            <a:ext cx="685800" cy="6858000"/>
          </a:xfrm>
          <a:custGeom>
            <a:avLst/>
            <a:gdLst/>
            <a:ahLst/>
            <a:cxnLst/>
            <a:rect l="l" t="t" r="r" b="b"/>
            <a:pathLst>
              <a:path w="685800" h="6858000">
                <a:moveTo>
                  <a:pt x="685800" y="6172200"/>
                </a:moveTo>
                <a:lnTo>
                  <a:pt x="0" y="6172200"/>
                </a:lnTo>
                <a:lnTo>
                  <a:pt x="0" y="6858000"/>
                </a:lnTo>
                <a:lnTo>
                  <a:pt x="685800" y="6858000"/>
                </a:lnTo>
                <a:lnTo>
                  <a:pt x="685800" y="6172200"/>
                </a:lnTo>
                <a:close/>
              </a:path>
              <a:path w="685800" h="6858000">
                <a:moveTo>
                  <a:pt x="685800" y="0"/>
                </a:moveTo>
                <a:lnTo>
                  <a:pt x="0" y="0"/>
                </a:lnTo>
                <a:lnTo>
                  <a:pt x="0" y="5486400"/>
                </a:lnTo>
                <a:lnTo>
                  <a:pt x="685800" y="5486400"/>
                </a:lnTo>
                <a:lnTo>
                  <a:pt x="685800" y="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458200" y="0"/>
            <a:ext cx="685800" cy="6858000"/>
          </a:xfrm>
          <a:custGeom>
            <a:avLst/>
            <a:gdLst/>
            <a:ahLst/>
            <a:cxnLst/>
            <a:rect l="l" t="t" r="r" b="b"/>
            <a:pathLst>
              <a:path w="685800" h="6858000">
                <a:moveTo>
                  <a:pt x="685800" y="6172200"/>
                </a:moveTo>
                <a:lnTo>
                  <a:pt x="0" y="6172200"/>
                </a:lnTo>
                <a:lnTo>
                  <a:pt x="0" y="6858000"/>
                </a:lnTo>
                <a:lnTo>
                  <a:pt x="685800" y="6858000"/>
                </a:lnTo>
                <a:lnTo>
                  <a:pt x="685800" y="6172200"/>
                </a:lnTo>
                <a:close/>
              </a:path>
              <a:path w="685800" h="6858000">
                <a:moveTo>
                  <a:pt x="685800" y="0"/>
                </a:moveTo>
                <a:lnTo>
                  <a:pt x="0" y="0"/>
                </a:lnTo>
                <a:lnTo>
                  <a:pt x="0" y="5486400"/>
                </a:lnTo>
                <a:lnTo>
                  <a:pt x="685800" y="5486400"/>
                </a:lnTo>
                <a:lnTo>
                  <a:pt x="685800" y="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4927" y="378714"/>
            <a:ext cx="699414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675E46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5440" y="1266318"/>
            <a:ext cx="7920990" cy="3846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2E2B1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acodez.in/12-best-software-development-methodologies-pros-cons/" TargetMode="External"/><Relationship Id="rId2" Type="http://schemas.openxmlformats.org/officeDocument/2006/relationships/hyperlink" Target="http://istqbexamcertification.com/what-are-the-software-development-models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melsatar.blog/2012/03/21/choosing-the-right-software-development-life-cycle-model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2250" y="2861309"/>
            <a:ext cx="3100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solidFill>
                  <a:srgbClr val="001F5F"/>
                </a:solidFill>
                <a:latin typeface="Tahoma"/>
                <a:cs typeface="Tahoma"/>
              </a:rPr>
              <a:t>3. </a:t>
            </a:r>
            <a:r>
              <a:rPr spc="-75" dirty="0">
                <a:solidFill>
                  <a:srgbClr val="001F5F"/>
                </a:solidFill>
                <a:latin typeface="Tahoma"/>
                <a:cs typeface="Tahoma"/>
              </a:rPr>
              <a:t>Agile</a:t>
            </a:r>
            <a:r>
              <a:rPr spc="-48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pc="-80" dirty="0">
                <a:solidFill>
                  <a:srgbClr val="001F5F"/>
                </a:solidFill>
                <a:latin typeface="Tahoma"/>
                <a:cs typeface="Tahoma"/>
              </a:rPr>
              <a:t>Model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05714" y="3575303"/>
            <a:ext cx="5881370" cy="165100"/>
            <a:chOff x="1505714" y="3575303"/>
            <a:chExt cx="5881370" cy="165100"/>
          </a:xfrm>
        </p:grpSpPr>
        <p:sp>
          <p:nvSpPr>
            <p:cNvPr id="4" name="object 4"/>
            <p:cNvSpPr/>
            <p:nvPr/>
          </p:nvSpPr>
          <p:spPr>
            <a:xfrm>
              <a:off x="1505714" y="3575303"/>
              <a:ext cx="5881101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00" y="3657599"/>
              <a:ext cx="5791200" cy="0"/>
            </a:xfrm>
            <a:custGeom>
              <a:avLst/>
              <a:gdLst/>
              <a:ahLst/>
              <a:cxnLst/>
              <a:rect l="l" t="t" r="r" b="b"/>
              <a:pathLst>
                <a:path w="5791200">
                  <a:moveTo>
                    <a:pt x="0" y="0"/>
                  </a:moveTo>
                  <a:lnTo>
                    <a:pt x="57912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789683" y="67056"/>
            <a:ext cx="2562411" cy="2584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6642" y="378714"/>
            <a:ext cx="5487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12 </a:t>
            </a:r>
            <a:r>
              <a:rPr spc="-85" dirty="0"/>
              <a:t>Agility</a:t>
            </a:r>
            <a:r>
              <a:rPr spc="-375" dirty="0"/>
              <a:t> </a:t>
            </a:r>
            <a:r>
              <a:rPr spc="-95" dirty="0"/>
              <a:t>Principles(Cont..)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6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648714" y="984503"/>
            <a:ext cx="5424170" cy="165100"/>
            <a:chOff x="2648714" y="984503"/>
            <a:chExt cx="5424170" cy="165100"/>
          </a:xfrm>
        </p:grpSpPr>
        <p:sp>
          <p:nvSpPr>
            <p:cNvPr id="7" name="object 7"/>
            <p:cNvSpPr/>
            <p:nvPr/>
          </p:nvSpPr>
          <p:spPr>
            <a:xfrm>
              <a:off x="2648714" y="984503"/>
              <a:ext cx="5423900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66999" y="1066799"/>
              <a:ext cx="5334000" cy="0"/>
            </a:xfrm>
            <a:custGeom>
              <a:avLst/>
              <a:gdLst/>
              <a:ahLst/>
              <a:cxnLst/>
              <a:rect l="l" t="t" r="r" b="b"/>
              <a:pathLst>
                <a:path w="5334000">
                  <a:moveTo>
                    <a:pt x="0" y="0"/>
                  </a:moveTo>
                  <a:lnTo>
                    <a:pt x="5334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5440" y="1318349"/>
            <a:ext cx="7959090" cy="522033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87350" indent="-375285">
              <a:lnSpc>
                <a:spcPct val="100000"/>
              </a:lnSpc>
              <a:spcBef>
                <a:spcPts val="409"/>
              </a:spcBef>
              <a:buAutoNum type="arabicPeriod" startAt="7"/>
              <a:tabLst>
                <a:tab pos="387350" algn="l"/>
                <a:tab pos="387985" algn="l"/>
              </a:tabLst>
            </a:pPr>
            <a:r>
              <a:rPr sz="2400" spc="-30" dirty="0">
                <a:latin typeface="Times New Roman"/>
                <a:cs typeface="Times New Roman"/>
              </a:rPr>
              <a:t>Working </a:t>
            </a:r>
            <a:r>
              <a:rPr sz="2400" dirty="0">
                <a:latin typeface="Times New Roman"/>
                <a:cs typeface="Times New Roman"/>
              </a:rPr>
              <a:t>software is the </a:t>
            </a:r>
            <a:r>
              <a:rPr sz="2400" spc="-5" dirty="0">
                <a:latin typeface="Times New Roman"/>
                <a:cs typeface="Times New Roman"/>
              </a:rPr>
              <a:t>primary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measure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of</a:t>
            </a:r>
            <a:r>
              <a:rPr sz="2400" spc="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progress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76555" indent="-364490">
              <a:lnSpc>
                <a:spcPct val="100000"/>
              </a:lnSpc>
              <a:spcBef>
                <a:spcPts val="310"/>
              </a:spcBef>
              <a:buAutoNum type="arabicPeriod" startAt="7"/>
              <a:tabLst>
                <a:tab pos="376555" algn="l"/>
                <a:tab pos="377190" algn="l"/>
              </a:tabLst>
            </a:pPr>
            <a:r>
              <a:rPr sz="2400" dirty="0">
                <a:latin typeface="Times New Roman"/>
                <a:cs typeface="Times New Roman"/>
              </a:rPr>
              <a:t>Agile processes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promote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sustainable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development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241300" marR="5080" indent="76200">
              <a:lnSpc>
                <a:spcPts val="2590"/>
              </a:lnSpc>
              <a:spcBef>
                <a:spcPts val="645"/>
              </a:spcBef>
            </a:pPr>
            <a:r>
              <a:rPr sz="2400" dirty="0">
                <a:latin typeface="Times New Roman"/>
                <a:cs typeface="Times New Roman"/>
              </a:rPr>
              <a:t>sponsors, </a:t>
            </a:r>
            <a:r>
              <a:rPr sz="2400" spc="-5" dirty="0">
                <a:latin typeface="Times New Roman"/>
                <a:cs typeface="Times New Roman"/>
              </a:rPr>
              <a:t>developers, </a:t>
            </a:r>
            <a:r>
              <a:rPr sz="2400" dirty="0">
                <a:latin typeface="Times New Roman"/>
                <a:cs typeface="Times New Roman"/>
              </a:rPr>
              <a:t>and users should be </a:t>
            </a:r>
            <a:r>
              <a:rPr sz="2400" spc="-5" dirty="0">
                <a:latin typeface="Times New Roman"/>
                <a:cs typeface="Times New Roman"/>
              </a:rPr>
              <a:t>able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maintain </a:t>
            </a:r>
            <a:r>
              <a:rPr sz="2400" dirty="0">
                <a:latin typeface="Times New Roman"/>
                <a:cs typeface="Times New Roman"/>
              </a:rPr>
              <a:t>a  constant pace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indefinitely.</a:t>
            </a:r>
            <a:endParaRPr sz="2400">
              <a:latin typeface="Times New Roman"/>
              <a:cs typeface="Times New Roman"/>
            </a:endParaRPr>
          </a:p>
          <a:p>
            <a:pPr marL="393700" marR="91440" indent="-381000">
              <a:lnSpc>
                <a:spcPts val="3190"/>
              </a:lnSpc>
              <a:spcBef>
                <a:spcPts val="120"/>
              </a:spcBef>
              <a:buClr>
                <a:srgbClr val="000000"/>
              </a:buClr>
              <a:buAutoNum type="arabicPeriod" startAt="9"/>
              <a:tabLst>
                <a:tab pos="393065" algn="l"/>
                <a:tab pos="393700" algn="l"/>
              </a:tabLst>
            </a:pP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Continuous attention </a:t>
            </a:r>
            <a:r>
              <a:rPr sz="2400" dirty="0">
                <a:latin typeface="Times New Roman"/>
                <a:cs typeface="Times New Roman"/>
              </a:rPr>
              <a:t>to technical excellence and good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design  enhances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agility.</a:t>
            </a:r>
            <a:endParaRPr sz="2400">
              <a:latin typeface="Times New Roman"/>
              <a:cs typeface="Times New Roman"/>
            </a:endParaRPr>
          </a:p>
          <a:p>
            <a:pPr marL="393700" marR="344805" indent="-381000">
              <a:lnSpc>
                <a:spcPts val="3190"/>
              </a:lnSpc>
              <a:spcBef>
                <a:spcPts val="10"/>
              </a:spcBef>
              <a:buClr>
                <a:srgbClr val="000000"/>
              </a:buClr>
              <a:buAutoNum type="arabicPeriod" startAt="9"/>
              <a:tabLst>
                <a:tab pos="469900" algn="l"/>
              </a:tabLst>
            </a:pP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Simplicity </a:t>
            </a:r>
            <a:r>
              <a:rPr sz="2400" dirty="0">
                <a:latin typeface="Times New Roman"/>
                <a:cs typeface="Times New Roman"/>
              </a:rPr>
              <a:t>– the art of </a:t>
            </a:r>
            <a:r>
              <a:rPr sz="2400" spc="-5" dirty="0">
                <a:latin typeface="Times New Roman"/>
                <a:cs typeface="Times New Roman"/>
              </a:rPr>
              <a:t>maximizing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amount </a:t>
            </a:r>
            <a:r>
              <a:rPr sz="2400" dirty="0">
                <a:latin typeface="Times New Roman"/>
                <a:cs typeface="Times New Roman"/>
              </a:rPr>
              <a:t>of work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  done – 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essential.</a:t>
            </a:r>
            <a:endParaRPr sz="2400">
              <a:latin typeface="Times New Roman"/>
              <a:cs typeface="Times New Roman"/>
            </a:endParaRPr>
          </a:p>
          <a:p>
            <a:pPr marL="453390" marR="536575" indent="-453390">
              <a:lnSpc>
                <a:spcPts val="3190"/>
              </a:lnSpc>
              <a:buAutoNum type="arabicPeriod" startAt="9"/>
              <a:tabLst>
                <a:tab pos="45339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best architectures,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requirements,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and designs</a:t>
            </a:r>
            <a:r>
              <a:rPr sz="2400" spc="-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emerge  </a:t>
            </a:r>
            <a:r>
              <a:rPr sz="2400" spc="-5" dirty="0">
                <a:latin typeface="Times New Roman"/>
                <a:cs typeface="Times New Roman"/>
              </a:rPr>
              <a:t>from self–organizing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teams.</a:t>
            </a:r>
            <a:endParaRPr sz="2400">
              <a:latin typeface="Times New Roman"/>
              <a:cs typeface="Times New Roman"/>
            </a:endParaRPr>
          </a:p>
          <a:p>
            <a:pPr marL="393700" marR="649605" indent="-381000">
              <a:lnSpc>
                <a:spcPts val="3190"/>
              </a:lnSpc>
              <a:spcBef>
                <a:spcPts val="10"/>
              </a:spcBef>
              <a:buAutoNum type="arabicPeriod" startAt="9"/>
              <a:tabLst>
                <a:tab pos="453390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At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regular intervals, the team reflects on how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to</a:t>
            </a:r>
            <a:r>
              <a:rPr sz="2400" spc="-1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become  more effective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,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then tunes and adjusts its behavior  </a:t>
            </a:r>
            <a:r>
              <a:rPr sz="2400" spc="-15" dirty="0">
                <a:solidFill>
                  <a:srgbClr val="2E2B1F"/>
                </a:solidFill>
                <a:latin typeface="Times New Roman"/>
                <a:cs typeface="Times New Roman"/>
              </a:rPr>
              <a:t>accordingly.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9152" y="348741"/>
            <a:ext cx="4022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Agility</a:t>
            </a:r>
            <a:r>
              <a:rPr spc="-275" dirty="0"/>
              <a:t> </a:t>
            </a:r>
            <a:r>
              <a:rPr spc="-90" dirty="0"/>
              <a:t>Methodology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7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648714" y="984503"/>
            <a:ext cx="5424170" cy="165100"/>
            <a:chOff x="2648714" y="984503"/>
            <a:chExt cx="5424170" cy="165100"/>
          </a:xfrm>
        </p:grpSpPr>
        <p:sp>
          <p:nvSpPr>
            <p:cNvPr id="7" name="object 7"/>
            <p:cNvSpPr/>
            <p:nvPr/>
          </p:nvSpPr>
          <p:spPr>
            <a:xfrm>
              <a:off x="2648714" y="984503"/>
              <a:ext cx="5423900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66999" y="1066799"/>
              <a:ext cx="5334000" cy="0"/>
            </a:xfrm>
            <a:custGeom>
              <a:avLst/>
              <a:gdLst/>
              <a:ahLst/>
              <a:cxnLst/>
              <a:rect l="l" t="t" r="r" b="b"/>
              <a:pathLst>
                <a:path w="5334000">
                  <a:moveTo>
                    <a:pt x="0" y="0"/>
                  </a:moveTo>
                  <a:lnTo>
                    <a:pt x="5334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787270" y="1492314"/>
            <a:ext cx="7339662" cy="49224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Extreme</a:t>
            </a:r>
            <a:r>
              <a:rPr spc="-300" dirty="0"/>
              <a:t> </a:t>
            </a:r>
            <a:r>
              <a:rPr spc="-100" dirty="0"/>
              <a:t>Programming(XP)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8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648714" y="984503"/>
            <a:ext cx="5424170" cy="165100"/>
            <a:chOff x="2648714" y="984503"/>
            <a:chExt cx="5424170" cy="165100"/>
          </a:xfrm>
        </p:grpSpPr>
        <p:sp>
          <p:nvSpPr>
            <p:cNvPr id="7" name="object 7"/>
            <p:cNvSpPr/>
            <p:nvPr/>
          </p:nvSpPr>
          <p:spPr>
            <a:xfrm>
              <a:off x="2648714" y="984503"/>
              <a:ext cx="5423900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66999" y="1066799"/>
              <a:ext cx="5334000" cy="0"/>
            </a:xfrm>
            <a:custGeom>
              <a:avLst/>
              <a:gdLst/>
              <a:ahLst/>
              <a:cxnLst/>
              <a:rect l="l" t="t" r="r" b="b"/>
              <a:pathLst>
                <a:path w="5334000">
                  <a:moveTo>
                    <a:pt x="0" y="0"/>
                  </a:moveTo>
                  <a:lnTo>
                    <a:pt x="5334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74040" y="1610829"/>
            <a:ext cx="6968490" cy="366267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XP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uses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an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object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oriented</a:t>
            </a:r>
            <a:r>
              <a:rPr sz="2800" spc="-1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approach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XP encompasses a set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rules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and practice</a:t>
            </a:r>
            <a:r>
              <a:rPr sz="2800" spc="-1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that  occur within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context of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four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framework  activities.</a:t>
            </a:r>
            <a:endParaRPr sz="2800">
              <a:latin typeface="Times New Roman"/>
              <a:cs typeface="Times New Roman"/>
            </a:endParaRPr>
          </a:p>
          <a:p>
            <a:pPr marL="904240" lvl="1" indent="-229235">
              <a:lnSpc>
                <a:spcPct val="100000"/>
              </a:lnSpc>
              <a:spcBef>
                <a:spcPts val="595"/>
              </a:spcBef>
              <a:buClr>
                <a:srgbClr val="D2CA6C"/>
              </a:buClr>
              <a:buFont typeface="Wingdings"/>
              <a:buChar char=""/>
              <a:tabLst>
                <a:tab pos="904875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XP</a:t>
            </a:r>
            <a:r>
              <a:rPr sz="2400" spc="-9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Planning</a:t>
            </a:r>
            <a:endParaRPr sz="2400">
              <a:latin typeface="Times New Roman"/>
              <a:cs typeface="Times New Roman"/>
            </a:endParaRPr>
          </a:p>
          <a:p>
            <a:pPr marL="904240" lvl="1" indent="-229235">
              <a:lnSpc>
                <a:spcPct val="100000"/>
              </a:lnSpc>
              <a:spcBef>
                <a:spcPts val="575"/>
              </a:spcBef>
              <a:buClr>
                <a:srgbClr val="D2CA6C"/>
              </a:buClr>
              <a:buFont typeface="Wingdings"/>
              <a:buChar char=""/>
              <a:tabLst>
                <a:tab pos="904875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XP</a:t>
            </a:r>
            <a:r>
              <a:rPr sz="2400" spc="-9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Design</a:t>
            </a:r>
            <a:endParaRPr sz="2400">
              <a:latin typeface="Times New Roman"/>
              <a:cs typeface="Times New Roman"/>
            </a:endParaRPr>
          </a:p>
          <a:p>
            <a:pPr marL="904240" lvl="1" indent="-229235">
              <a:lnSpc>
                <a:spcPct val="100000"/>
              </a:lnSpc>
              <a:spcBef>
                <a:spcPts val="580"/>
              </a:spcBef>
              <a:buClr>
                <a:srgbClr val="D2CA6C"/>
              </a:buClr>
              <a:buFont typeface="Wingdings"/>
              <a:buChar char=""/>
              <a:tabLst>
                <a:tab pos="904875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XP</a:t>
            </a:r>
            <a:r>
              <a:rPr sz="2400" spc="-18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Coding</a:t>
            </a:r>
            <a:endParaRPr sz="2400">
              <a:latin typeface="Times New Roman"/>
              <a:cs typeface="Times New Roman"/>
            </a:endParaRPr>
          </a:p>
          <a:p>
            <a:pPr marL="904240" lvl="1" indent="-229235">
              <a:lnSpc>
                <a:spcPct val="100000"/>
              </a:lnSpc>
              <a:spcBef>
                <a:spcPts val="575"/>
              </a:spcBef>
              <a:buClr>
                <a:srgbClr val="D2CA6C"/>
              </a:buClr>
              <a:buFont typeface="Wingdings"/>
              <a:buChar char=""/>
              <a:tabLst>
                <a:tab pos="904875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XP</a:t>
            </a:r>
            <a:r>
              <a:rPr sz="2400" spc="-2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Times New Roman"/>
                <a:cs typeface="Times New Roman"/>
              </a:rPr>
              <a:t>Testing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Extreme</a:t>
            </a:r>
            <a:r>
              <a:rPr spc="-300" dirty="0"/>
              <a:t> </a:t>
            </a:r>
            <a:r>
              <a:rPr spc="-100" dirty="0"/>
              <a:t>Programming(XP)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9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648714" y="984503"/>
            <a:ext cx="5424170" cy="165100"/>
            <a:chOff x="2648714" y="984503"/>
            <a:chExt cx="5424170" cy="165100"/>
          </a:xfrm>
        </p:grpSpPr>
        <p:sp>
          <p:nvSpPr>
            <p:cNvPr id="7" name="object 7"/>
            <p:cNvSpPr/>
            <p:nvPr/>
          </p:nvSpPr>
          <p:spPr>
            <a:xfrm>
              <a:off x="2648714" y="984503"/>
              <a:ext cx="5423900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66999" y="1066799"/>
              <a:ext cx="5334000" cy="0"/>
            </a:xfrm>
            <a:custGeom>
              <a:avLst/>
              <a:gdLst/>
              <a:ahLst/>
              <a:cxnLst/>
              <a:rect l="l" t="t" r="r" b="b"/>
              <a:pathLst>
                <a:path w="5334000">
                  <a:moveTo>
                    <a:pt x="0" y="0"/>
                  </a:moveTo>
                  <a:lnTo>
                    <a:pt x="5334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913359" y="1519603"/>
            <a:ext cx="7045769" cy="4731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Extreme</a:t>
            </a:r>
            <a:r>
              <a:rPr spc="-300" dirty="0"/>
              <a:t> </a:t>
            </a:r>
            <a:r>
              <a:rPr spc="-100" dirty="0"/>
              <a:t>Programming(XP)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10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648714" y="984503"/>
            <a:ext cx="5424170" cy="165100"/>
            <a:chOff x="2648714" y="984503"/>
            <a:chExt cx="5424170" cy="165100"/>
          </a:xfrm>
        </p:grpSpPr>
        <p:sp>
          <p:nvSpPr>
            <p:cNvPr id="7" name="object 7"/>
            <p:cNvSpPr/>
            <p:nvPr/>
          </p:nvSpPr>
          <p:spPr>
            <a:xfrm>
              <a:off x="2648714" y="984503"/>
              <a:ext cx="5423900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66999" y="1066799"/>
              <a:ext cx="5334000" cy="0"/>
            </a:xfrm>
            <a:custGeom>
              <a:avLst/>
              <a:gdLst/>
              <a:ahLst/>
              <a:cxnLst/>
              <a:rect l="l" t="t" r="r" b="b"/>
              <a:pathLst>
                <a:path w="5334000">
                  <a:moveTo>
                    <a:pt x="0" y="0"/>
                  </a:moveTo>
                  <a:lnTo>
                    <a:pt x="5334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5440" y="1321053"/>
            <a:ext cx="7959725" cy="2270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Wingdings"/>
              <a:buChar char=""/>
              <a:tabLst>
                <a:tab pos="241300" algn="l"/>
              </a:tabLst>
            </a:pPr>
            <a:r>
              <a:rPr sz="18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There </a:t>
            </a:r>
            <a:r>
              <a:rPr sz="1800" b="1" spc="-15" dirty="0">
                <a:solidFill>
                  <a:srgbClr val="2E2B1F"/>
                </a:solidFill>
                <a:latin typeface="Times New Roman"/>
                <a:cs typeface="Times New Roman"/>
              </a:rPr>
              <a:t>are </a:t>
            </a:r>
            <a:r>
              <a:rPr sz="1800" b="1" dirty="0">
                <a:solidFill>
                  <a:srgbClr val="2E2B1F"/>
                </a:solidFill>
                <a:latin typeface="Times New Roman"/>
                <a:cs typeface="Times New Roman"/>
              </a:rPr>
              <a:t>four </a:t>
            </a:r>
            <a:r>
              <a:rPr sz="1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basic activities </a:t>
            </a:r>
            <a:r>
              <a:rPr sz="1800" b="1" dirty="0">
                <a:solidFill>
                  <a:srgbClr val="2E2B1F"/>
                </a:solidFill>
                <a:latin typeface="Times New Roman"/>
                <a:cs typeface="Times New Roman"/>
              </a:rPr>
              <a:t>that </a:t>
            </a:r>
            <a:r>
              <a:rPr sz="1800" b="1" spc="5" dirty="0">
                <a:solidFill>
                  <a:srgbClr val="2E2B1F"/>
                </a:solidFill>
                <a:latin typeface="Times New Roman"/>
                <a:cs typeface="Times New Roman"/>
              </a:rPr>
              <a:t>XP </a:t>
            </a:r>
            <a:r>
              <a:rPr sz="18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proposes </a:t>
            </a:r>
            <a:r>
              <a:rPr sz="1800" b="1" dirty="0">
                <a:solidFill>
                  <a:srgbClr val="2E2B1F"/>
                </a:solidFill>
                <a:latin typeface="Times New Roman"/>
                <a:cs typeface="Times New Roman"/>
              </a:rPr>
              <a:t>for </a:t>
            </a:r>
            <a:r>
              <a:rPr sz="1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 development  </a:t>
            </a:r>
            <a:r>
              <a:rPr sz="18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process</a:t>
            </a:r>
            <a:r>
              <a:rPr sz="1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E2B1F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652780" lvl="1" indent="-343535">
              <a:lnSpc>
                <a:spcPct val="100000"/>
              </a:lnSpc>
              <a:spcBef>
                <a:spcPts val="430"/>
              </a:spcBef>
              <a:buClr>
                <a:srgbClr val="9CBDBC"/>
              </a:buClr>
              <a:buAutoNum type="arabicPeriod"/>
              <a:tabLst>
                <a:tab pos="652780" algn="l"/>
                <a:tab pos="653415" algn="l"/>
              </a:tabLst>
            </a:pPr>
            <a:r>
              <a:rPr sz="1800" b="1" spc="5" dirty="0">
                <a:solidFill>
                  <a:srgbClr val="2E2B1F"/>
                </a:solidFill>
                <a:latin typeface="Times New Roman"/>
                <a:cs typeface="Times New Roman"/>
              </a:rPr>
              <a:t>XP </a:t>
            </a:r>
            <a:r>
              <a:rPr sz="1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Planning</a:t>
            </a:r>
            <a:r>
              <a:rPr sz="1800" b="1" spc="-1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E2B1F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904240" marR="6985" lvl="2" indent="-228600">
              <a:lnSpc>
                <a:spcPct val="100000"/>
              </a:lnSpc>
              <a:spcBef>
                <a:spcPts val="395"/>
              </a:spcBef>
              <a:buClr>
                <a:srgbClr val="D2CA6C"/>
              </a:buClr>
              <a:buChar char="-"/>
              <a:tabLst>
                <a:tab pos="904240" algn="l"/>
                <a:tab pos="904875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planning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activity begins with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creating of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set </a:t>
            </a:r>
            <a:r>
              <a:rPr sz="1600" spc="5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stories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that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describe required 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features and functionally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for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 to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be</a:t>
            </a:r>
            <a:r>
              <a:rPr sz="1600" spc="1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built.</a:t>
            </a:r>
            <a:endParaRPr sz="1600">
              <a:latin typeface="Times New Roman"/>
              <a:cs typeface="Times New Roman"/>
            </a:endParaRPr>
          </a:p>
          <a:p>
            <a:pPr marL="904240" lvl="2" indent="-229235">
              <a:lnSpc>
                <a:spcPct val="100000"/>
              </a:lnSpc>
              <a:spcBef>
                <a:spcPts val="385"/>
              </a:spcBef>
              <a:buClr>
                <a:srgbClr val="D2CA6C"/>
              </a:buClr>
              <a:buChar char="-"/>
              <a:tabLst>
                <a:tab pos="904240" algn="l"/>
                <a:tab pos="904875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Each stories is written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by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customer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and placed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on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an index</a:t>
            </a:r>
            <a:r>
              <a:rPr sz="1600" spc="2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card.</a:t>
            </a:r>
            <a:endParaRPr sz="1600">
              <a:latin typeface="Times New Roman"/>
              <a:cs typeface="Times New Roman"/>
            </a:endParaRPr>
          </a:p>
          <a:p>
            <a:pPr marL="904240" marR="8255" lvl="2" indent="-228600">
              <a:lnSpc>
                <a:spcPct val="100000"/>
              </a:lnSpc>
              <a:spcBef>
                <a:spcPts val="385"/>
              </a:spcBef>
              <a:buClr>
                <a:srgbClr val="D2CA6C"/>
              </a:buClr>
              <a:buChar char="-"/>
              <a:tabLst>
                <a:tab pos="904240" algn="l"/>
                <a:tab pos="904875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customer assign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 value to the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story on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overall business value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feature  or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function.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619" y="3614750"/>
            <a:ext cx="2576195" cy="841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8460">
              <a:lnSpc>
                <a:spcPct val="100000"/>
              </a:lnSpc>
              <a:spcBef>
                <a:spcPts val="95"/>
              </a:spcBef>
              <a:tabLst>
                <a:tab pos="607060" algn="l"/>
              </a:tabLst>
            </a:pPr>
            <a:r>
              <a:rPr sz="1600" spc="-5" dirty="0">
                <a:solidFill>
                  <a:srgbClr val="D2CA6C"/>
                </a:solidFill>
                <a:latin typeface="Times New Roman"/>
                <a:cs typeface="Times New Roman"/>
              </a:rPr>
              <a:t>-	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¨Members of the</a:t>
            </a:r>
            <a:r>
              <a:rPr sz="1600" spc="2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XP</a:t>
            </a:r>
            <a:endParaRPr sz="1600">
              <a:latin typeface="Times New Roman"/>
              <a:cs typeface="Times New Roman"/>
            </a:endParaRPr>
          </a:p>
          <a:p>
            <a:pPr marL="60706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development week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to</a:t>
            </a:r>
            <a:r>
              <a:rPr sz="1600" spc="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it.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  <a:tabLst>
                <a:tab pos="412115" algn="l"/>
              </a:tabLst>
            </a:pPr>
            <a:r>
              <a:rPr sz="1800" b="1" dirty="0">
                <a:solidFill>
                  <a:srgbClr val="9CBDBC"/>
                </a:solidFill>
                <a:latin typeface="Times New Roman"/>
                <a:cs typeface="Times New Roman"/>
              </a:rPr>
              <a:t>2.	</a:t>
            </a:r>
            <a:r>
              <a:rPr sz="1800" b="1" spc="5" dirty="0">
                <a:solidFill>
                  <a:srgbClr val="2E2B1F"/>
                </a:solidFill>
                <a:latin typeface="Times New Roman"/>
                <a:cs typeface="Times New Roman"/>
              </a:rPr>
              <a:t>XP</a:t>
            </a:r>
            <a:r>
              <a:rPr sz="1800" b="1" spc="-114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Design: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18814" y="3614750"/>
            <a:ext cx="50838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team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access each story and assign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cost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measured</a:t>
            </a:r>
            <a:r>
              <a:rPr sz="1600" spc="-9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in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8684" y="4431563"/>
            <a:ext cx="7293609" cy="222059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84"/>
              </a:spcBef>
              <a:buClr>
                <a:srgbClr val="D2CA6C"/>
              </a:buClr>
              <a:buChar char="-"/>
              <a:tabLst>
                <a:tab pos="240665" algn="l"/>
                <a:tab pos="241300" algn="l"/>
              </a:tabLst>
            </a:pP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XP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design follows the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KIS-Keep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it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simple</a:t>
            </a:r>
            <a:r>
              <a:rPr sz="1600" spc="8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principle.</a:t>
            </a: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buClr>
                <a:srgbClr val="D2CA6C"/>
              </a:buClr>
              <a:buChar char="-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simple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design is always preferred over a </a:t>
            </a:r>
            <a:r>
              <a:rPr sz="1600" spc="-15" dirty="0">
                <a:solidFill>
                  <a:srgbClr val="2E2B1F"/>
                </a:solidFill>
                <a:latin typeface="Times New Roman"/>
                <a:cs typeface="Times New Roman"/>
              </a:rPr>
              <a:t>more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complex</a:t>
            </a:r>
            <a:r>
              <a:rPr sz="1600" spc="2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representation.</a:t>
            </a: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Clr>
                <a:srgbClr val="D2CA6C"/>
              </a:buClr>
              <a:buChar char="-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</a:t>
            </a:r>
            <a:r>
              <a:rPr sz="1600" spc="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design</a:t>
            </a:r>
            <a:r>
              <a:rPr sz="1600" spc="4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provides</a:t>
            </a:r>
            <a:r>
              <a:rPr sz="1600" spc="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implementation</a:t>
            </a:r>
            <a:r>
              <a:rPr sz="1600" spc="6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giddiness</a:t>
            </a:r>
            <a:r>
              <a:rPr sz="1600" spc="4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2E2B1F"/>
                </a:solidFill>
                <a:latin typeface="Times New Roman"/>
                <a:cs typeface="Times New Roman"/>
              </a:rPr>
              <a:t>for</a:t>
            </a:r>
            <a:r>
              <a:rPr sz="1600" spc="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1600" spc="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story</a:t>
            </a:r>
            <a:r>
              <a:rPr sz="1600" spc="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as</a:t>
            </a:r>
            <a:r>
              <a:rPr sz="1600" spc="5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it</a:t>
            </a:r>
            <a:r>
              <a:rPr sz="1600" spc="4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is</a:t>
            </a:r>
            <a:r>
              <a:rPr sz="1600" spc="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written</a:t>
            </a:r>
            <a:r>
              <a:rPr sz="1600" spc="4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nothing</a:t>
            </a:r>
            <a:r>
              <a:rPr sz="1600" spc="4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less,</a:t>
            </a:r>
            <a:endParaRPr sz="16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nothing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more.</a:t>
            </a:r>
            <a:endParaRPr sz="16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  <a:spcBef>
                <a:spcPts val="384"/>
              </a:spcBef>
              <a:buClr>
                <a:srgbClr val="D2CA6C"/>
              </a:buClr>
              <a:buChar char="-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XP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team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conducts the design exercise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using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process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and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CRC cards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are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 only design work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product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produced as the part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XP</a:t>
            </a:r>
            <a:r>
              <a:rPr sz="1600" spc="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process.</a:t>
            </a:r>
            <a:endParaRPr sz="16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  <a:spcBef>
                <a:spcPts val="380"/>
              </a:spcBef>
              <a:buClr>
                <a:srgbClr val="D2CA6C"/>
              </a:buClr>
              <a:buChar char="-"/>
              <a:tabLst>
                <a:tab pos="240665" algn="l"/>
                <a:tab pos="241300" algn="l"/>
              </a:tabLst>
            </a:pP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XP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recommends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the immediate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creating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an operational prototype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of that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portion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of 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design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called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spike</a:t>
            </a:r>
            <a:r>
              <a:rPr sz="1600" spc="5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solution.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Extreme</a:t>
            </a:r>
            <a:r>
              <a:rPr spc="-300" dirty="0"/>
              <a:t> </a:t>
            </a:r>
            <a:r>
              <a:rPr spc="-100" dirty="0"/>
              <a:t>Programming(XP)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648714" y="984503"/>
            <a:ext cx="5424170" cy="165100"/>
            <a:chOff x="2648714" y="984503"/>
            <a:chExt cx="5424170" cy="165100"/>
          </a:xfrm>
        </p:grpSpPr>
        <p:sp>
          <p:nvSpPr>
            <p:cNvPr id="7" name="object 7"/>
            <p:cNvSpPr/>
            <p:nvPr/>
          </p:nvSpPr>
          <p:spPr>
            <a:xfrm>
              <a:off x="2648714" y="984503"/>
              <a:ext cx="5423900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66999" y="1066799"/>
              <a:ext cx="5334000" cy="0"/>
            </a:xfrm>
            <a:custGeom>
              <a:avLst/>
              <a:gdLst/>
              <a:ahLst/>
              <a:cxnLst/>
              <a:rect l="l" t="t" r="r" b="b"/>
              <a:pathLst>
                <a:path w="5334000">
                  <a:moveTo>
                    <a:pt x="0" y="0"/>
                  </a:moveTo>
                  <a:lnTo>
                    <a:pt x="5334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42619" y="1264333"/>
            <a:ext cx="7660640" cy="283210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241300" indent="-229235" algn="just">
              <a:lnSpc>
                <a:spcPct val="100000"/>
              </a:lnSpc>
              <a:spcBef>
                <a:spcPts val="545"/>
              </a:spcBef>
              <a:buAutoNum type="arabicPeriod" startAt="3"/>
              <a:tabLst>
                <a:tab pos="241935" algn="l"/>
              </a:tabLst>
            </a:pPr>
            <a:r>
              <a:rPr sz="1800" b="1" spc="5" dirty="0">
                <a:solidFill>
                  <a:srgbClr val="2E2B1F"/>
                </a:solidFill>
                <a:latin typeface="Times New Roman"/>
                <a:cs typeface="Times New Roman"/>
              </a:rPr>
              <a:t>XP </a:t>
            </a:r>
            <a:r>
              <a:rPr sz="1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Coding</a:t>
            </a:r>
            <a:r>
              <a:rPr sz="1800" b="1" spc="-1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E2B1F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607060" lvl="1" indent="-229235" algn="just">
              <a:lnSpc>
                <a:spcPct val="100000"/>
              </a:lnSpc>
              <a:spcBef>
                <a:spcPts val="390"/>
              </a:spcBef>
              <a:buClr>
                <a:srgbClr val="D2CA6C"/>
              </a:buClr>
              <a:buChar char="-"/>
              <a:tabLst>
                <a:tab pos="607695" algn="l"/>
              </a:tabLst>
            </a:pP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XP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recommends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that after stories are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developed and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preliminary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design is done,</a:t>
            </a:r>
            <a:r>
              <a:rPr sz="1600" spc="29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</a:t>
            </a:r>
            <a:endParaRPr sz="1600">
              <a:latin typeface="Times New Roman"/>
              <a:cs typeface="Times New Roman"/>
            </a:endParaRPr>
          </a:p>
          <a:p>
            <a:pPr marL="607060" algn="just">
              <a:lnSpc>
                <a:spcPct val="100000"/>
              </a:lnSpc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team should not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move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code,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but rather develop a series of unit</a:t>
            </a:r>
            <a:r>
              <a:rPr sz="1600" spc="19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test.</a:t>
            </a:r>
            <a:endParaRPr sz="1600">
              <a:latin typeface="Times New Roman"/>
              <a:cs typeface="Times New Roman"/>
            </a:endParaRPr>
          </a:p>
          <a:p>
            <a:pPr marL="607060" marR="7620" lvl="1" indent="-228600" algn="just">
              <a:lnSpc>
                <a:spcPct val="100000"/>
              </a:lnSpc>
              <a:spcBef>
                <a:spcPts val="390"/>
              </a:spcBef>
              <a:buClr>
                <a:srgbClr val="D2CA6C"/>
              </a:buClr>
              <a:buChar char="-"/>
              <a:tabLst>
                <a:tab pos="607695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Once the code is complete,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it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can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be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unit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tested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immediately,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thereby providing  instaneous feedback to the</a:t>
            </a:r>
            <a:r>
              <a:rPr sz="1600" spc="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developers.</a:t>
            </a:r>
            <a:endParaRPr sz="1600">
              <a:latin typeface="Times New Roman"/>
              <a:cs typeface="Times New Roman"/>
            </a:endParaRPr>
          </a:p>
          <a:p>
            <a:pPr marL="607060" lvl="1" indent="-229235" algn="just">
              <a:lnSpc>
                <a:spcPct val="100000"/>
              </a:lnSpc>
              <a:spcBef>
                <a:spcPts val="384"/>
              </a:spcBef>
              <a:buClr>
                <a:srgbClr val="D2CA6C"/>
              </a:buClr>
              <a:buChar char="-"/>
              <a:tabLst>
                <a:tab pos="607695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During the coding activity is pair</a:t>
            </a:r>
            <a:r>
              <a:rPr sz="1600" spc="9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programming.</a:t>
            </a:r>
            <a:endParaRPr sz="1600">
              <a:latin typeface="Times New Roman"/>
              <a:cs typeface="Times New Roman"/>
            </a:endParaRPr>
          </a:p>
          <a:p>
            <a:pPr marL="607060" marR="5080" lvl="1" indent="-228600" algn="just">
              <a:lnSpc>
                <a:spcPct val="100000"/>
              </a:lnSpc>
              <a:spcBef>
                <a:spcPts val="380"/>
              </a:spcBef>
              <a:buClr>
                <a:srgbClr val="D2CA6C"/>
              </a:buClr>
              <a:buChar char="-"/>
              <a:tabLst>
                <a:tab pos="607695" algn="l"/>
              </a:tabLst>
            </a:pP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XP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recommends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that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two people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work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together at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one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computer work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station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create 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code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for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1600" spc="-20" dirty="0">
                <a:solidFill>
                  <a:srgbClr val="2E2B1F"/>
                </a:solidFill>
                <a:latin typeface="Times New Roman"/>
                <a:cs typeface="Times New Roman"/>
              </a:rPr>
              <a:t>story.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This provides a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mechanism </a:t>
            </a:r>
            <a:r>
              <a:rPr sz="1600" spc="5" dirty="0">
                <a:solidFill>
                  <a:srgbClr val="2E2B1F"/>
                </a:solidFill>
                <a:latin typeface="Times New Roman"/>
                <a:cs typeface="Times New Roman"/>
              </a:rPr>
              <a:t>for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real time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problem solving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and real 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time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quality</a:t>
            </a:r>
            <a:r>
              <a:rPr sz="1600" spc="6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assurance.</a:t>
            </a:r>
            <a:endParaRPr sz="1600">
              <a:latin typeface="Times New Roman"/>
              <a:cs typeface="Times New Roman"/>
            </a:endParaRPr>
          </a:p>
          <a:p>
            <a:pPr marL="241300" indent="-229235" algn="just">
              <a:lnSpc>
                <a:spcPct val="100000"/>
              </a:lnSpc>
              <a:spcBef>
                <a:spcPts val="430"/>
              </a:spcBef>
              <a:buAutoNum type="arabicPeriod" startAt="3"/>
              <a:tabLst>
                <a:tab pos="241935" algn="l"/>
              </a:tabLst>
            </a:pPr>
            <a:r>
              <a:rPr sz="1800" b="1" spc="5" dirty="0">
                <a:solidFill>
                  <a:srgbClr val="2E2B1F"/>
                </a:solidFill>
                <a:latin typeface="Times New Roman"/>
                <a:cs typeface="Times New Roman"/>
              </a:rPr>
              <a:t>XP</a:t>
            </a:r>
            <a:r>
              <a:rPr sz="1800" b="1" spc="-16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2E2B1F"/>
                </a:solidFill>
                <a:latin typeface="Times New Roman"/>
                <a:cs typeface="Times New Roman"/>
              </a:rPr>
              <a:t>Testing: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684" y="4121277"/>
            <a:ext cx="7300595" cy="1878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D2CA6C"/>
              </a:buClr>
              <a:buChar char="-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creation of unit test before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coding commence is a key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element of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XP 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approach.</a:t>
            </a:r>
            <a:endParaRPr sz="1600">
              <a:latin typeface="Times New Roman"/>
              <a:cs typeface="Times New Roman"/>
            </a:endParaRPr>
          </a:p>
          <a:p>
            <a:pPr marL="241300" marR="12700" indent="-228600">
              <a:lnSpc>
                <a:spcPct val="100000"/>
              </a:lnSpc>
              <a:spcBef>
                <a:spcPts val="385"/>
              </a:spcBef>
              <a:buClr>
                <a:srgbClr val="D2CA6C"/>
              </a:buClr>
              <a:buChar char="-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unit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test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that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are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created should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be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implemented using a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framework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enable  them to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be</a:t>
            </a:r>
            <a:r>
              <a:rPr sz="1600" spc="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automated.</a:t>
            </a: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Clr>
                <a:srgbClr val="D2CA6C"/>
              </a:buClr>
              <a:buChar char="-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Integration and validation testing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system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can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occur a daily</a:t>
            </a:r>
            <a:r>
              <a:rPr sz="1600" spc="2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basis.</a:t>
            </a:r>
            <a:endParaRPr sz="1600">
              <a:latin typeface="Times New Roman"/>
              <a:cs typeface="Times New Roman"/>
            </a:endParaRPr>
          </a:p>
          <a:p>
            <a:pPr marL="241300" marR="10160" indent="-228600">
              <a:lnSpc>
                <a:spcPct val="100000"/>
              </a:lnSpc>
              <a:spcBef>
                <a:spcPts val="385"/>
              </a:spcBef>
              <a:buClr>
                <a:srgbClr val="D2CA6C"/>
              </a:buClr>
              <a:buChar char="-"/>
              <a:tabLst>
                <a:tab pos="240665" algn="l"/>
                <a:tab pos="241300" algn="l"/>
              </a:tabLst>
            </a:pP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XP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acceptance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test,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also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called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customer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test are specified by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customer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and focus 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on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overall</a:t>
            </a:r>
            <a:r>
              <a:rPr sz="1600" spc="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system.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4410" y="378714"/>
            <a:ext cx="7551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Adaptive </a:t>
            </a:r>
            <a:r>
              <a:rPr spc="-100" dirty="0"/>
              <a:t>Software</a:t>
            </a:r>
            <a:r>
              <a:rPr spc="-310" dirty="0"/>
              <a:t> </a:t>
            </a:r>
            <a:r>
              <a:rPr spc="-110" dirty="0"/>
              <a:t>Development(ASD)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12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43710" y="984503"/>
            <a:ext cx="7633970" cy="165100"/>
            <a:chOff x="743710" y="984503"/>
            <a:chExt cx="7633970" cy="165100"/>
          </a:xfrm>
        </p:grpSpPr>
        <p:sp>
          <p:nvSpPr>
            <p:cNvPr id="7" name="object 7"/>
            <p:cNvSpPr/>
            <p:nvPr/>
          </p:nvSpPr>
          <p:spPr>
            <a:xfrm>
              <a:off x="743710" y="984503"/>
              <a:ext cx="7633726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999" y="1066799"/>
              <a:ext cx="7543800" cy="0"/>
            </a:xfrm>
            <a:custGeom>
              <a:avLst/>
              <a:gdLst/>
              <a:ahLst/>
              <a:cxnLst/>
              <a:rect l="l" t="t" r="r" b="b"/>
              <a:pathLst>
                <a:path w="7543800">
                  <a:moveTo>
                    <a:pt x="0" y="0"/>
                  </a:moveTo>
                  <a:lnTo>
                    <a:pt x="75438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5440" y="1230906"/>
            <a:ext cx="7418070" cy="43554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Originally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proposed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by Jim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Highsmith</a:t>
            </a:r>
            <a:endParaRPr sz="2800">
              <a:latin typeface="Times New Roman"/>
              <a:cs typeface="Times New Roman"/>
            </a:endParaRPr>
          </a:p>
          <a:p>
            <a:pPr marL="241300" marR="509905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ASD technique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proposed for building</a:t>
            </a:r>
            <a:r>
              <a:rPr sz="2800" spc="-9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complex  software 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and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system.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ASD focus on human collaboration and team-self-  organization.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ASD incorporates three</a:t>
            </a:r>
            <a:r>
              <a:rPr sz="2800" spc="-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phases:-</a:t>
            </a:r>
            <a:endParaRPr sz="2800">
              <a:latin typeface="Times New Roman"/>
              <a:cs typeface="Times New Roman"/>
            </a:endParaRPr>
          </a:p>
          <a:p>
            <a:pPr marL="1178560" lvl="1" indent="-229235">
              <a:lnSpc>
                <a:spcPct val="100000"/>
              </a:lnSpc>
              <a:spcBef>
                <a:spcPts val="630"/>
              </a:spcBef>
              <a:buClr>
                <a:srgbClr val="94A29D"/>
              </a:buClr>
              <a:buFont typeface="Wingdings"/>
              <a:buChar char=""/>
              <a:tabLst>
                <a:tab pos="1179195" algn="l"/>
              </a:tabLst>
            </a:pPr>
            <a:r>
              <a:rPr sz="2600" spc="-5" dirty="0">
                <a:solidFill>
                  <a:srgbClr val="2E2B1F"/>
                </a:solidFill>
                <a:latin typeface="Times New Roman"/>
                <a:cs typeface="Times New Roman"/>
              </a:rPr>
              <a:t>Speculation</a:t>
            </a:r>
            <a:endParaRPr sz="2600">
              <a:latin typeface="Times New Roman"/>
              <a:cs typeface="Times New Roman"/>
            </a:endParaRPr>
          </a:p>
          <a:p>
            <a:pPr marL="1178560" lvl="1" indent="-229235">
              <a:lnSpc>
                <a:spcPct val="100000"/>
              </a:lnSpc>
              <a:spcBef>
                <a:spcPts val="625"/>
              </a:spcBef>
              <a:buClr>
                <a:srgbClr val="94A29D"/>
              </a:buClr>
              <a:buFont typeface="Wingdings"/>
              <a:buChar char=""/>
              <a:tabLst>
                <a:tab pos="1179195" algn="l"/>
              </a:tabLst>
            </a:pPr>
            <a:r>
              <a:rPr sz="2600" dirty="0">
                <a:solidFill>
                  <a:srgbClr val="2E2B1F"/>
                </a:solidFill>
                <a:latin typeface="Times New Roman"/>
                <a:cs typeface="Times New Roman"/>
              </a:rPr>
              <a:t>Collaboration</a:t>
            </a:r>
            <a:endParaRPr sz="2600">
              <a:latin typeface="Times New Roman"/>
              <a:cs typeface="Times New Roman"/>
            </a:endParaRPr>
          </a:p>
          <a:p>
            <a:pPr marL="1178560" lvl="1" indent="-229235">
              <a:lnSpc>
                <a:spcPct val="100000"/>
              </a:lnSpc>
              <a:spcBef>
                <a:spcPts val="625"/>
              </a:spcBef>
              <a:buClr>
                <a:srgbClr val="94A29D"/>
              </a:buClr>
              <a:buFont typeface="Wingdings"/>
              <a:buChar char=""/>
              <a:tabLst>
                <a:tab pos="1179195" algn="l"/>
              </a:tabLst>
            </a:pPr>
            <a:r>
              <a:rPr sz="2600" dirty="0">
                <a:solidFill>
                  <a:srgbClr val="2E2B1F"/>
                </a:solidFill>
                <a:latin typeface="Times New Roman"/>
                <a:cs typeface="Times New Roman"/>
              </a:rPr>
              <a:t>Learning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8429" y="378714"/>
            <a:ext cx="6386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Adaptive </a:t>
            </a:r>
            <a:r>
              <a:rPr spc="-100" dirty="0"/>
              <a:t>Software</a:t>
            </a:r>
            <a:r>
              <a:rPr spc="-340" dirty="0"/>
              <a:t> </a:t>
            </a:r>
            <a:r>
              <a:rPr spc="-110" dirty="0"/>
              <a:t>Development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13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10514" y="984503"/>
            <a:ext cx="6567170" cy="165100"/>
            <a:chOff x="1810514" y="984503"/>
            <a:chExt cx="6567170" cy="165100"/>
          </a:xfrm>
        </p:grpSpPr>
        <p:sp>
          <p:nvSpPr>
            <p:cNvPr id="7" name="object 7"/>
            <p:cNvSpPr/>
            <p:nvPr/>
          </p:nvSpPr>
          <p:spPr>
            <a:xfrm>
              <a:off x="1810514" y="984503"/>
              <a:ext cx="6566903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28799" y="1066799"/>
              <a:ext cx="6477000" cy="0"/>
            </a:xfrm>
            <a:custGeom>
              <a:avLst/>
              <a:gdLst/>
              <a:ahLst/>
              <a:cxnLst/>
              <a:rect l="l" t="t" r="r" b="b"/>
              <a:pathLst>
                <a:path w="6477000">
                  <a:moveTo>
                    <a:pt x="0" y="0"/>
                  </a:moveTo>
                  <a:lnTo>
                    <a:pt x="6477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082298" y="1437780"/>
            <a:ext cx="6393050" cy="48124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221" y="378714"/>
            <a:ext cx="3604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ASD </a:t>
            </a:r>
            <a:r>
              <a:rPr spc="-90" dirty="0"/>
              <a:t>Three</a:t>
            </a:r>
            <a:r>
              <a:rPr spc="-409" dirty="0"/>
              <a:t> </a:t>
            </a:r>
            <a:r>
              <a:rPr spc="-85" dirty="0"/>
              <a:t>Phases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14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10514" y="984503"/>
            <a:ext cx="6567170" cy="165100"/>
            <a:chOff x="1810514" y="984503"/>
            <a:chExt cx="6567170" cy="165100"/>
          </a:xfrm>
        </p:grpSpPr>
        <p:sp>
          <p:nvSpPr>
            <p:cNvPr id="7" name="object 7"/>
            <p:cNvSpPr/>
            <p:nvPr/>
          </p:nvSpPr>
          <p:spPr>
            <a:xfrm>
              <a:off x="1810514" y="984503"/>
              <a:ext cx="6566903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28799" y="1066799"/>
              <a:ext cx="6477000" cy="0"/>
            </a:xfrm>
            <a:custGeom>
              <a:avLst/>
              <a:gdLst/>
              <a:ahLst/>
              <a:cxnLst/>
              <a:rect l="l" t="t" r="r" b="b"/>
              <a:pathLst>
                <a:path w="6477000">
                  <a:moveTo>
                    <a:pt x="0" y="0"/>
                  </a:moveTo>
                  <a:lnTo>
                    <a:pt x="6477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/>
              <a:t>Speculation:</a:t>
            </a:r>
          </a:p>
          <a:p>
            <a:pPr marL="904240" lvl="1" indent="-229235">
              <a:lnSpc>
                <a:spcPct val="100000"/>
              </a:lnSpc>
              <a:spcBef>
                <a:spcPts val="409"/>
              </a:spcBef>
              <a:buClr>
                <a:srgbClr val="D2CA6C"/>
              </a:buClr>
              <a:buChar char="-"/>
              <a:tabLst>
                <a:tab pos="904240" algn="l"/>
                <a:tab pos="904875" algn="l"/>
              </a:tabLst>
            </a:pP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During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speculation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, the project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is initiated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and adapted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cycle planning</a:t>
            </a:r>
            <a:r>
              <a:rPr sz="1700" spc="-5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is</a:t>
            </a:r>
            <a:endParaRPr sz="1700">
              <a:latin typeface="Times New Roman"/>
              <a:cs typeface="Times New Roman"/>
            </a:endParaRPr>
          </a:p>
          <a:p>
            <a:pPr marL="904240">
              <a:lnSpc>
                <a:spcPct val="100000"/>
              </a:lnSpc>
            </a:pPr>
            <a:r>
              <a:rPr sz="1700" b="0" dirty="0">
                <a:latin typeface="Times New Roman"/>
                <a:cs typeface="Times New Roman"/>
              </a:rPr>
              <a:t>conducted.</a:t>
            </a:r>
            <a:endParaRPr sz="1700">
              <a:latin typeface="Times New Roman"/>
              <a:cs typeface="Times New Roman"/>
            </a:endParaRPr>
          </a:p>
          <a:p>
            <a:pPr marL="904240" marR="5080" lvl="1" indent="-228600">
              <a:lnSpc>
                <a:spcPct val="100000"/>
              </a:lnSpc>
              <a:spcBef>
                <a:spcPts val="409"/>
              </a:spcBef>
              <a:buClr>
                <a:srgbClr val="D2CA6C"/>
              </a:buClr>
              <a:buChar char="-"/>
              <a:tabLst>
                <a:tab pos="904240" algn="l"/>
                <a:tab pos="904875" algn="l"/>
              </a:tabLst>
            </a:pP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Adapting cycle planning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uses project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initiation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–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information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customers  mission statement,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project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constraints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and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basic requirements to define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the set of 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release</a:t>
            </a:r>
            <a:r>
              <a:rPr sz="1700" spc="-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cycle.</a:t>
            </a:r>
            <a:endParaRPr sz="17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430"/>
              </a:spcBef>
              <a:buClr>
                <a:srgbClr val="A9A47B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/>
              <a:t>Collaboration</a:t>
            </a:r>
          </a:p>
          <a:p>
            <a:pPr marL="904240" marR="878205" lvl="1" indent="-228600">
              <a:lnSpc>
                <a:spcPct val="100000"/>
              </a:lnSpc>
              <a:spcBef>
                <a:spcPts val="409"/>
              </a:spcBef>
              <a:buClr>
                <a:srgbClr val="D2CA6C"/>
              </a:buClr>
              <a:buChar char="-"/>
              <a:tabLst>
                <a:tab pos="904240" algn="l"/>
                <a:tab pos="904875" algn="l"/>
              </a:tabLst>
            </a:pP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collaboration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approach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is requiring theme in all agile methods,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but 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collaboration is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not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700" spc="-25" dirty="0">
                <a:solidFill>
                  <a:srgbClr val="2E2B1F"/>
                </a:solidFill>
                <a:latin typeface="Times New Roman"/>
                <a:cs typeface="Times New Roman"/>
              </a:rPr>
              <a:t>easy.</a:t>
            </a:r>
            <a:endParaRPr sz="1700">
              <a:latin typeface="Times New Roman"/>
              <a:cs typeface="Times New Roman"/>
            </a:endParaRPr>
          </a:p>
          <a:p>
            <a:pPr marL="904240" lvl="1" indent="-229235">
              <a:lnSpc>
                <a:spcPct val="100000"/>
              </a:lnSpc>
              <a:spcBef>
                <a:spcPts val="409"/>
              </a:spcBef>
              <a:buClr>
                <a:srgbClr val="D2CA6C"/>
              </a:buClr>
              <a:buChar char="-"/>
              <a:tabLst>
                <a:tab pos="904240" algn="l"/>
                <a:tab pos="904875" algn="l"/>
              </a:tabLst>
            </a:pP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It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is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not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simply communicate, although communicate is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part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of</a:t>
            </a:r>
            <a:r>
              <a:rPr sz="1700" spc="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it.</a:t>
            </a:r>
            <a:endParaRPr sz="1700">
              <a:latin typeface="Times New Roman"/>
              <a:cs typeface="Times New Roman"/>
            </a:endParaRPr>
          </a:p>
          <a:p>
            <a:pPr marL="904240" marR="835025" lvl="1" indent="-228600">
              <a:lnSpc>
                <a:spcPct val="100000"/>
              </a:lnSpc>
              <a:spcBef>
                <a:spcPts val="409"/>
              </a:spcBef>
              <a:buClr>
                <a:srgbClr val="D2CA6C"/>
              </a:buClr>
              <a:buChar char="-"/>
              <a:tabLst>
                <a:tab pos="904240" algn="l"/>
                <a:tab pos="904875" algn="l"/>
              </a:tabLst>
            </a:pP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It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is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nota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rejection individualism,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because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individual creativity plays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on 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important role in collaboration</a:t>
            </a:r>
            <a:r>
              <a:rPr sz="1700" spc="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thinking.</a:t>
            </a:r>
            <a:endParaRPr sz="1700">
              <a:latin typeface="Times New Roman"/>
              <a:cs typeface="Times New Roman"/>
            </a:endParaRPr>
          </a:p>
          <a:p>
            <a:pPr marL="904240" lvl="1" indent="-229235">
              <a:lnSpc>
                <a:spcPct val="100000"/>
              </a:lnSpc>
              <a:spcBef>
                <a:spcPts val="409"/>
              </a:spcBef>
              <a:buClr>
                <a:srgbClr val="D2CA6C"/>
              </a:buClr>
              <a:buChar char="-"/>
              <a:tabLst>
                <a:tab pos="904240" algn="l"/>
                <a:tab pos="904875" algn="l"/>
              </a:tabLst>
            </a:pP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People working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together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must </a:t>
            </a:r>
            <a:r>
              <a:rPr sz="1700" spc="-5" dirty="0">
                <a:solidFill>
                  <a:srgbClr val="2E2B1F"/>
                </a:solidFill>
                <a:latin typeface="Times New Roman"/>
                <a:cs typeface="Times New Roman"/>
              </a:rPr>
              <a:t>trust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one another</a:t>
            </a:r>
            <a:r>
              <a:rPr sz="1700" spc="-6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E2B1F"/>
                </a:solidFill>
                <a:latin typeface="Times New Roman"/>
                <a:cs typeface="Times New Roman"/>
              </a:rPr>
              <a:t>to:-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2953" y="5086234"/>
            <a:ext cx="4335780" cy="148971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89"/>
              </a:spcBef>
              <a:buClr>
                <a:srgbClr val="94A29D"/>
              </a:buClr>
              <a:buChar char="-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Criticize without</a:t>
            </a:r>
            <a:r>
              <a:rPr sz="1600" spc="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animosity</a:t>
            </a: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Clr>
                <a:srgbClr val="94A29D"/>
              </a:buClr>
              <a:buChar char="-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Assist without</a:t>
            </a:r>
            <a:r>
              <a:rPr sz="1600" spc="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resentment.</a:t>
            </a: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Clr>
                <a:srgbClr val="94A29D"/>
              </a:buClr>
              <a:buChar char="-"/>
              <a:tabLst>
                <a:tab pos="240665" algn="l"/>
                <a:tab pos="241300" algn="l"/>
              </a:tabLst>
            </a:pPr>
            <a:r>
              <a:rPr sz="1600" spc="-40" dirty="0">
                <a:solidFill>
                  <a:srgbClr val="2E2B1F"/>
                </a:solidFill>
                <a:latin typeface="Times New Roman"/>
                <a:cs typeface="Times New Roman"/>
              </a:rPr>
              <a:t>Work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as hard of harder as they</a:t>
            </a:r>
            <a:r>
              <a:rPr sz="1600" spc="114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do.</a:t>
            </a: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384"/>
              </a:spcBef>
              <a:buClr>
                <a:srgbClr val="94A29D"/>
              </a:buClr>
              <a:buChar char="-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Have the skill set to contribute to the work at</a:t>
            </a:r>
            <a:r>
              <a:rPr sz="1600" spc="1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hard</a:t>
            </a: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buClr>
                <a:srgbClr val="94A29D"/>
              </a:buClr>
              <a:buChar char="-"/>
              <a:tabLst>
                <a:tab pos="240665" algn="l"/>
                <a:tab pos="241300" algn="l"/>
              </a:tabLst>
            </a:pPr>
            <a:r>
              <a:rPr sz="1600" spc="-10" dirty="0">
                <a:solidFill>
                  <a:srgbClr val="2E2B1F"/>
                </a:solidFill>
                <a:latin typeface="Times New Roman"/>
                <a:cs typeface="Times New Roman"/>
              </a:rPr>
              <a:t>Communicate</a:t>
            </a:r>
            <a:r>
              <a:rPr sz="1600" spc="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problem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8429" y="378714"/>
            <a:ext cx="6386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Adaptive </a:t>
            </a:r>
            <a:r>
              <a:rPr spc="-100" dirty="0"/>
              <a:t>Software</a:t>
            </a:r>
            <a:r>
              <a:rPr spc="-340" dirty="0"/>
              <a:t> </a:t>
            </a:r>
            <a:r>
              <a:rPr spc="-110" dirty="0"/>
              <a:t>Development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15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10514" y="984503"/>
            <a:ext cx="6567170" cy="165100"/>
            <a:chOff x="1810514" y="984503"/>
            <a:chExt cx="6567170" cy="165100"/>
          </a:xfrm>
        </p:grpSpPr>
        <p:sp>
          <p:nvSpPr>
            <p:cNvPr id="7" name="object 7"/>
            <p:cNvSpPr/>
            <p:nvPr/>
          </p:nvSpPr>
          <p:spPr>
            <a:xfrm>
              <a:off x="1810514" y="984503"/>
              <a:ext cx="6566903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28799" y="1066799"/>
              <a:ext cx="6477000" cy="0"/>
            </a:xfrm>
            <a:custGeom>
              <a:avLst/>
              <a:gdLst/>
              <a:ahLst/>
              <a:cxnLst/>
              <a:rect l="l" t="t" r="r" b="b"/>
              <a:pathLst>
                <a:path w="6477000">
                  <a:moveTo>
                    <a:pt x="0" y="0"/>
                  </a:moveTo>
                  <a:lnTo>
                    <a:pt x="6477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5440" y="1266189"/>
            <a:ext cx="7743825" cy="34829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530"/>
              </a:spcBef>
              <a:buAutoNum type="arabicPeriod" startAt="3"/>
              <a:tabLst>
                <a:tab pos="413384" algn="l"/>
                <a:tab pos="414020" algn="l"/>
              </a:tabLst>
            </a:pPr>
            <a:r>
              <a:rPr sz="1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Learning</a:t>
            </a:r>
            <a:endParaRPr sz="1800">
              <a:latin typeface="Times New Roman"/>
              <a:cs typeface="Times New Roman"/>
            </a:endParaRPr>
          </a:p>
          <a:p>
            <a:pPr marL="904240" lvl="1" indent="-229235">
              <a:lnSpc>
                <a:spcPct val="100000"/>
              </a:lnSpc>
              <a:spcBef>
                <a:spcPts val="434"/>
              </a:spcBef>
              <a:buClr>
                <a:srgbClr val="D2CA6C"/>
              </a:buClr>
              <a:buChar char="-"/>
              <a:tabLst>
                <a:tab pos="904240" algn="l"/>
                <a:tab pos="904875" algn="l"/>
              </a:tabLst>
            </a:pP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ASD teams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learns three</a:t>
            </a:r>
            <a:r>
              <a:rPr sz="1800" spc="-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Times New Roman"/>
                <a:cs typeface="Times New Roman"/>
              </a:rPr>
              <a:t>ways:-</a:t>
            </a:r>
            <a:endParaRPr sz="1800">
              <a:latin typeface="Times New Roman"/>
              <a:cs typeface="Times New Roman"/>
            </a:endParaRPr>
          </a:p>
          <a:p>
            <a:pPr marL="904240" lvl="1" indent="-229235">
              <a:lnSpc>
                <a:spcPct val="100000"/>
              </a:lnSpc>
              <a:spcBef>
                <a:spcPts val="430"/>
              </a:spcBef>
              <a:buClr>
                <a:srgbClr val="D2CA6C"/>
              </a:buClr>
              <a:buChar char="-"/>
              <a:tabLst>
                <a:tab pos="904240" algn="l"/>
                <a:tab pos="904875" algn="l"/>
              </a:tabLst>
            </a:pP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Focus Group:</a:t>
            </a:r>
            <a:endParaRPr sz="1800">
              <a:latin typeface="Times New Roman"/>
              <a:cs typeface="Times New Roman"/>
            </a:endParaRPr>
          </a:p>
          <a:p>
            <a:pPr marL="1178560" marR="5080" lvl="2" indent="-228600">
              <a:lnSpc>
                <a:spcPct val="100000"/>
              </a:lnSpc>
              <a:spcBef>
                <a:spcPts val="434"/>
              </a:spcBef>
              <a:buClr>
                <a:srgbClr val="94A29D"/>
              </a:buClr>
              <a:buChar char="-"/>
              <a:tabLst>
                <a:tab pos="1178560" algn="l"/>
                <a:tab pos="1179195" algn="l"/>
              </a:tabLst>
            </a:pP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The customer or end user provide feedback on software increments</a:t>
            </a:r>
            <a:r>
              <a:rPr sz="1800" spc="-1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that  are being</a:t>
            </a:r>
            <a:r>
              <a:rPr sz="1800" spc="-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delivered.</a:t>
            </a:r>
            <a:endParaRPr sz="1800">
              <a:latin typeface="Times New Roman"/>
              <a:cs typeface="Times New Roman"/>
            </a:endParaRPr>
          </a:p>
          <a:p>
            <a:pPr marL="904240" lvl="1" indent="-229235">
              <a:lnSpc>
                <a:spcPct val="100000"/>
              </a:lnSpc>
              <a:spcBef>
                <a:spcPts val="430"/>
              </a:spcBef>
              <a:buClr>
                <a:srgbClr val="D2CA6C"/>
              </a:buClr>
              <a:buChar char="-"/>
              <a:tabLst>
                <a:tab pos="904240" algn="l"/>
                <a:tab pos="904875" algn="l"/>
              </a:tabLst>
            </a:pP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Formal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technical</a:t>
            </a:r>
            <a:r>
              <a:rPr sz="1800" spc="-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review:</a:t>
            </a:r>
            <a:endParaRPr sz="1800">
              <a:latin typeface="Times New Roman"/>
              <a:cs typeface="Times New Roman"/>
            </a:endParaRPr>
          </a:p>
          <a:p>
            <a:pPr marL="1178560" lvl="2" indent="-229235">
              <a:lnSpc>
                <a:spcPct val="100000"/>
              </a:lnSpc>
              <a:spcBef>
                <a:spcPts val="434"/>
              </a:spcBef>
              <a:buClr>
                <a:srgbClr val="94A29D"/>
              </a:buClr>
              <a:buChar char="-"/>
              <a:tabLst>
                <a:tab pos="1178560" algn="l"/>
                <a:tab pos="1179195" algn="l"/>
              </a:tabLst>
            </a:pP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ASD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team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members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review the software components that are</a:t>
            </a:r>
            <a:r>
              <a:rPr sz="1800" spc="-6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develop,</a:t>
            </a:r>
            <a:endParaRPr sz="1800">
              <a:latin typeface="Times New Roman"/>
              <a:cs typeface="Times New Roman"/>
            </a:endParaRPr>
          </a:p>
          <a:p>
            <a:pPr marL="1178560">
              <a:lnSpc>
                <a:spcPct val="100000"/>
              </a:lnSpc>
            </a:pP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improving quality and learning as they</a:t>
            </a:r>
            <a:r>
              <a:rPr sz="1800" spc="-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proceed.</a:t>
            </a:r>
            <a:endParaRPr sz="1800">
              <a:latin typeface="Times New Roman"/>
              <a:cs typeface="Times New Roman"/>
            </a:endParaRPr>
          </a:p>
          <a:p>
            <a:pPr marL="904240" lvl="1" indent="-229235">
              <a:lnSpc>
                <a:spcPct val="100000"/>
              </a:lnSpc>
              <a:spcBef>
                <a:spcPts val="434"/>
              </a:spcBef>
              <a:buClr>
                <a:srgbClr val="D2CA6C"/>
              </a:buClr>
              <a:buChar char="-"/>
              <a:tabLst>
                <a:tab pos="904240" algn="l"/>
                <a:tab pos="904875" algn="l"/>
              </a:tabLst>
            </a:pP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Postmaster</a:t>
            </a:r>
            <a:endParaRPr sz="1800">
              <a:latin typeface="Times New Roman"/>
              <a:cs typeface="Times New Roman"/>
            </a:endParaRPr>
          </a:p>
          <a:p>
            <a:pPr marL="1178560" marR="20320" lvl="2" indent="-228600">
              <a:lnSpc>
                <a:spcPct val="100000"/>
              </a:lnSpc>
              <a:spcBef>
                <a:spcPts val="430"/>
              </a:spcBef>
              <a:buClr>
                <a:srgbClr val="94A29D"/>
              </a:buClr>
              <a:buChar char="-"/>
              <a:tabLst>
                <a:tab pos="1178560" algn="l"/>
                <a:tab pos="1179195" algn="l"/>
              </a:tabLst>
            </a:pP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ASD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team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becomes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introspective ,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addressing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its own</a:t>
            </a:r>
            <a:r>
              <a:rPr sz="1800" spc="-1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performance 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and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 process</a:t>
            </a:r>
            <a:r>
              <a:rPr sz="1500" spc="-5" dirty="0">
                <a:solidFill>
                  <a:srgbClr val="2E2B1F"/>
                </a:solidFill>
                <a:latin typeface="Times New Roman"/>
                <a:cs typeface="Times New Roman"/>
              </a:rPr>
              <a:t>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4185" y="504266"/>
            <a:ext cx="30194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Topics</a:t>
            </a:r>
            <a:r>
              <a:rPr spc="-305" dirty="0"/>
              <a:t> </a:t>
            </a:r>
            <a:r>
              <a:rPr spc="-120" dirty="0"/>
              <a:t>Covered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1828012"/>
            <a:ext cx="3374390" cy="163512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Wingdings"/>
              <a:buChar char=""/>
              <a:tabLst>
                <a:tab pos="241935" algn="l"/>
              </a:tabLst>
            </a:pP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What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is</a:t>
            </a:r>
            <a:r>
              <a:rPr sz="3200" spc="-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agility?</a:t>
            </a:r>
            <a:endParaRPr sz="3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385"/>
              </a:spcBef>
              <a:buClr>
                <a:srgbClr val="A9A47B"/>
              </a:buClr>
              <a:buFont typeface="Wingdings"/>
              <a:buChar char=""/>
              <a:tabLst>
                <a:tab pos="241935" algn="l"/>
              </a:tabLst>
            </a:pP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12 Agile</a:t>
            </a:r>
            <a:r>
              <a:rPr sz="3200" spc="-2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Principles</a:t>
            </a:r>
            <a:endParaRPr sz="3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385"/>
              </a:spcBef>
              <a:buClr>
                <a:srgbClr val="A9A47B"/>
              </a:buClr>
              <a:buFont typeface="Wingdings"/>
              <a:buChar char=""/>
              <a:tabLst>
                <a:tab pos="241935" algn="l"/>
              </a:tabLst>
            </a:pP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Agile</a:t>
            </a:r>
            <a:r>
              <a:rPr sz="3200" spc="-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Models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43904" y="1132332"/>
            <a:ext cx="5957570" cy="165100"/>
            <a:chOff x="2343904" y="1132332"/>
            <a:chExt cx="5957570" cy="165100"/>
          </a:xfrm>
        </p:grpSpPr>
        <p:sp>
          <p:nvSpPr>
            <p:cNvPr id="8" name="object 8"/>
            <p:cNvSpPr/>
            <p:nvPr/>
          </p:nvSpPr>
          <p:spPr>
            <a:xfrm>
              <a:off x="2343904" y="1132332"/>
              <a:ext cx="5957357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62199" y="1214628"/>
              <a:ext cx="5867400" cy="0"/>
            </a:xfrm>
            <a:custGeom>
              <a:avLst/>
              <a:gdLst/>
              <a:ahLst/>
              <a:cxnLst/>
              <a:rect l="l" t="t" r="r" b="b"/>
              <a:pathLst>
                <a:path w="5867400">
                  <a:moveTo>
                    <a:pt x="0" y="0"/>
                  </a:moveTo>
                  <a:lnTo>
                    <a:pt x="58674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3104" y="103708"/>
            <a:ext cx="623760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4970" marR="5080" indent="-1652905">
              <a:lnSpc>
                <a:spcPct val="100000"/>
              </a:lnSpc>
              <a:spcBef>
                <a:spcPts val="100"/>
              </a:spcBef>
              <a:tabLst>
                <a:tab pos="3030220" algn="l"/>
              </a:tabLst>
            </a:pPr>
            <a:r>
              <a:rPr spc="-90" dirty="0"/>
              <a:t>Dynamic </a:t>
            </a:r>
            <a:r>
              <a:rPr spc="-110" dirty="0"/>
              <a:t>Systems</a:t>
            </a:r>
            <a:r>
              <a:rPr spc="-370" dirty="0"/>
              <a:t> </a:t>
            </a:r>
            <a:r>
              <a:rPr spc="-110" dirty="0"/>
              <a:t>Development  </a:t>
            </a:r>
            <a:r>
              <a:rPr spc="-85" dirty="0"/>
              <a:t>(DSD)	Method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16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01367" y="1123188"/>
            <a:ext cx="6621780" cy="182880"/>
            <a:chOff x="1801367" y="1123188"/>
            <a:chExt cx="6621780" cy="182880"/>
          </a:xfrm>
        </p:grpSpPr>
        <p:sp>
          <p:nvSpPr>
            <p:cNvPr id="7" name="object 7"/>
            <p:cNvSpPr/>
            <p:nvPr/>
          </p:nvSpPr>
          <p:spPr>
            <a:xfrm>
              <a:off x="1801367" y="1123188"/>
              <a:ext cx="6621780" cy="182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28799" y="1214628"/>
              <a:ext cx="6477000" cy="0"/>
            </a:xfrm>
            <a:custGeom>
              <a:avLst/>
              <a:gdLst/>
              <a:ahLst/>
              <a:cxnLst/>
              <a:rect l="l" t="t" r="r" b="b"/>
              <a:pathLst>
                <a:path w="6477000">
                  <a:moveTo>
                    <a:pt x="0" y="0"/>
                  </a:moveTo>
                  <a:lnTo>
                    <a:pt x="6477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5440" y="1318005"/>
            <a:ext cx="7959725" cy="449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Dynamic System Development method (DSDM)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is an 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agile software development approach that provides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 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framework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for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building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maintain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system which 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meet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tight  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time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constraints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through the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use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incremental prototyping </a:t>
            </a:r>
            <a:r>
              <a:rPr sz="2400" spc="5" dirty="0">
                <a:solidFill>
                  <a:srgbClr val="2E2B1F"/>
                </a:solidFill>
                <a:latin typeface="Times New Roman"/>
                <a:cs typeface="Times New Roman"/>
              </a:rPr>
              <a:t>in 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 controlled project</a:t>
            </a:r>
            <a:r>
              <a:rPr sz="2400" spc="-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environment.</a:t>
            </a:r>
            <a:endParaRPr sz="2400">
              <a:latin typeface="Times New Roman"/>
              <a:cs typeface="Times New Roman"/>
            </a:endParaRPr>
          </a:p>
          <a:p>
            <a:pPr marL="241300" marR="8255" indent="-228600" algn="just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DSDM life cycle defines, three iterative cycle precede </a:t>
            </a:r>
            <a:r>
              <a:rPr sz="2400" spc="-15" dirty="0">
                <a:solidFill>
                  <a:srgbClr val="2E2B1F"/>
                </a:solidFill>
                <a:latin typeface="Times New Roman"/>
                <a:cs typeface="Times New Roman"/>
              </a:rPr>
              <a:t>by </a:t>
            </a:r>
            <a:r>
              <a:rPr sz="2400" spc="57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two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additional life</a:t>
            </a:r>
            <a:r>
              <a:rPr sz="2400" spc="-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cycle.</a:t>
            </a:r>
            <a:endParaRPr sz="240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spcBef>
                <a:spcPts val="495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Feasibility</a:t>
            </a:r>
            <a:r>
              <a:rPr sz="2000" spc="-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study</a:t>
            </a:r>
            <a:endParaRPr sz="200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Business</a:t>
            </a:r>
            <a:r>
              <a:rPr sz="2000" spc="-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study</a:t>
            </a:r>
            <a:endParaRPr sz="200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Functional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model</a:t>
            </a:r>
            <a:r>
              <a:rPr sz="2000" spc="-6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iteration</a:t>
            </a:r>
            <a:endParaRPr sz="200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Design and</a:t>
            </a:r>
            <a:r>
              <a:rPr sz="2000" spc="-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iteration</a:t>
            </a:r>
            <a:endParaRPr sz="200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Implementation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3104" y="103708"/>
            <a:ext cx="623760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4970" marR="5080" indent="-1652905">
              <a:lnSpc>
                <a:spcPct val="100000"/>
              </a:lnSpc>
              <a:spcBef>
                <a:spcPts val="100"/>
              </a:spcBef>
              <a:tabLst>
                <a:tab pos="3030220" algn="l"/>
              </a:tabLst>
            </a:pPr>
            <a:r>
              <a:rPr spc="-90" dirty="0"/>
              <a:t>Dynamic </a:t>
            </a:r>
            <a:r>
              <a:rPr spc="-110" dirty="0"/>
              <a:t>Systems</a:t>
            </a:r>
            <a:r>
              <a:rPr spc="-370" dirty="0"/>
              <a:t> </a:t>
            </a:r>
            <a:r>
              <a:rPr spc="-110" dirty="0"/>
              <a:t>Development  </a:t>
            </a:r>
            <a:r>
              <a:rPr spc="-85" dirty="0"/>
              <a:t>(DSD)	Method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1752600"/>
            <a:ext cx="8613140" cy="4304030"/>
            <a:chOff x="0" y="1752600"/>
            <a:chExt cx="8613140" cy="4304030"/>
          </a:xfrm>
        </p:grpSpPr>
        <p:sp>
          <p:nvSpPr>
            <p:cNvPr id="4" name="object 4"/>
            <p:cNvSpPr/>
            <p:nvPr/>
          </p:nvSpPr>
          <p:spPr>
            <a:xfrm>
              <a:off x="8532114" y="5650229"/>
              <a:ext cx="71120" cy="396240"/>
            </a:xfrm>
            <a:custGeom>
              <a:avLst/>
              <a:gdLst/>
              <a:ahLst/>
              <a:cxnLst/>
              <a:rect l="l" t="t" r="r" b="b"/>
              <a:pathLst>
                <a:path w="71120" h="396239">
                  <a:moveTo>
                    <a:pt x="71119" y="396240"/>
                  </a:moveTo>
                  <a:lnTo>
                    <a:pt x="43451" y="390651"/>
                  </a:lnTo>
                  <a:lnTo>
                    <a:pt x="20843" y="375410"/>
                  </a:lnTo>
                  <a:lnTo>
                    <a:pt x="5593" y="352804"/>
                  </a:lnTo>
                  <a:lnTo>
                    <a:pt x="0" y="325120"/>
                  </a:lnTo>
                  <a:lnTo>
                    <a:pt x="0" y="71120"/>
                  </a:lnTo>
                  <a:lnTo>
                    <a:pt x="5593" y="43435"/>
                  </a:lnTo>
                  <a:lnTo>
                    <a:pt x="20843" y="20829"/>
                  </a:lnTo>
                  <a:lnTo>
                    <a:pt x="43451" y="5588"/>
                  </a:lnTo>
                  <a:lnTo>
                    <a:pt x="71119" y="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752600"/>
              <a:ext cx="8516112" cy="42931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17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01367" y="1123188"/>
            <a:ext cx="6621780" cy="182880"/>
            <a:chOff x="1801367" y="1123188"/>
            <a:chExt cx="6621780" cy="182880"/>
          </a:xfrm>
        </p:grpSpPr>
        <p:sp>
          <p:nvSpPr>
            <p:cNvPr id="9" name="object 9"/>
            <p:cNvSpPr/>
            <p:nvPr/>
          </p:nvSpPr>
          <p:spPr>
            <a:xfrm>
              <a:off x="1801367" y="1123188"/>
              <a:ext cx="6621780" cy="1828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28799" y="1214628"/>
              <a:ext cx="6477000" cy="0"/>
            </a:xfrm>
            <a:custGeom>
              <a:avLst/>
              <a:gdLst/>
              <a:ahLst/>
              <a:cxnLst/>
              <a:rect l="l" t="t" r="r" b="b"/>
              <a:pathLst>
                <a:path w="6477000">
                  <a:moveTo>
                    <a:pt x="0" y="0"/>
                  </a:moveTo>
                  <a:lnTo>
                    <a:pt x="6477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1666" y="378714"/>
            <a:ext cx="4881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3985" algn="l"/>
              </a:tabLst>
            </a:pPr>
            <a:r>
              <a:rPr spc="-75" dirty="0"/>
              <a:t>DSDM	</a:t>
            </a:r>
            <a:r>
              <a:rPr spc="-125" dirty="0"/>
              <a:t>Iterative </a:t>
            </a:r>
            <a:r>
              <a:rPr spc="-75" dirty="0"/>
              <a:t>life</a:t>
            </a:r>
            <a:r>
              <a:rPr spc="-365" dirty="0"/>
              <a:t> </a:t>
            </a:r>
            <a:r>
              <a:rPr spc="-100" dirty="0"/>
              <a:t>cycle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18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10514" y="1132332"/>
            <a:ext cx="6567170" cy="165100"/>
            <a:chOff x="1810514" y="1132332"/>
            <a:chExt cx="6567170" cy="165100"/>
          </a:xfrm>
        </p:grpSpPr>
        <p:sp>
          <p:nvSpPr>
            <p:cNvPr id="7" name="object 7"/>
            <p:cNvSpPr/>
            <p:nvPr/>
          </p:nvSpPr>
          <p:spPr>
            <a:xfrm>
              <a:off x="1810514" y="1132332"/>
              <a:ext cx="6566903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28799" y="1214628"/>
              <a:ext cx="6477000" cy="0"/>
            </a:xfrm>
            <a:custGeom>
              <a:avLst/>
              <a:gdLst/>
              <a:ahLst/>
              <a:cxnLst/>
              <a:rect l="l" t="t" r="r" b="b"/>
              <a:pathLst>
                <a:path w="6477000">
                  <a:moveTo>
                    <a:pt x="0" y="0"/>
                  </a:moveTo>
                  <a:lnTo>
                    <a:pt x="6477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42619" y="1257430"/>
            <a:ext cx="7661275" cy="540829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590"/>
              </a:spcBef>
              <a:buClr>
                <a:srgbClr val="9CBDBC"/>
              </a:buClr>
              <a:buFont typeface="Wingdings"/>
              <a:buChar char=""/>
              <a:tabLst>
                <a:tab pos="241935" algn="l"/>
              </a:tabLst>
            </a:pP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Feasibility</a:t>
            </a:r>
            <a:r>
              <a:rPr sz="2000" b="1" spc="-4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study</a:t>
            </a:r>
            <a:endParaRPr sz="2000">
              <a:latin typeface="Times New Roman"/>
              <a:cs typeface="Times New Roman"/>
            </a:endParaRPr>
          </a:p>
          <a:p>
            <a:pPr marL="607060" lvl="1" indent="-229235">
              <a:lnSpc>
                <a:spcPct val="100000"/>
              </a:lnSpc>
              <a:spcBef>
                <a:spcPts val="440"/>
              </a:spcBef>
              <a:buClr>
                <a:srgbClr val="D2CA6C"/>
              </a:buClr>
              <a:buFont typeface="Wingdings"/>
              <a:buChar char=""/>
              <a:tabLst>
                <a:tab pos="607695" algn="l"/>
              </a:tabLst>
            </a:pP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Established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basic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business requirements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and constraints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associated</a:t>
            </a:r>
            <a:r>
              <a:rPr sz="1800" spc="3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with</a:t>
            </a:r>
            <a:endParaRPr sz="1800">
              <a:latin typeface="Times New Roman"/>
              <a:cs typeface="Times New Roman"/>
            </a:endParaRPr>
          </a:p>
          <a:p>
            <a:pPr marL="607060">
              <a:lnSpc>
                <a:spcPct val="100000"/>
              </a:lnSpc>
            </a:pP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the applicants to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be</a:t>
            </a:r>
            <a:r>
              <a:rPr sz="1800" spc="-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built.</a:t>
            </a: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475"/>
              </a:spcBef>
              <a:buClr>
                <a:srgbClr val="9CBDBC"/>
              </a:buClr>
              <a:buFont typeface="Wingdings"/>
              <a:buChar char=""/>
              <a:tabLst>
                <a:tab pos="241935" algn="l"/>
              </a:tabLst>
            </a:pP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Business</a:t>
            </a:r>
            <a:r>
              <a:rPr sz="2000" b="1" spc="-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study</a:t>
            </a:r>
            <a:endParaRPr sz="2000">
              <a:latin typeface="Times New Roman"/>
              <a:cs typeface="Times New Roman"/>
            </a:endParaRPr>
          </a:p>
          <a:p>
            <a:pPr marL="607060" marR="6350" lvl="1" indent="-228600">
              <a:lnSpc>
                <a:spcPct val="100000"/>
              </a:lnSpc>
              <a:spcBef>
                <a:spcPts val="440"/>
              </a:spcBef>
              <a:buClr>
                <a:srgbClr val="D2CA6C"/>
              </a:buClr>
              <a:buFont typeface="Wingdings"/>
              <a:buChar char=""/>
              <a:tabLst>
                <a:tab pos="607695" algn="l"/>
                <a:tab pos="1766570" algn="l"/>
                <a:tab pos="2176780" algn="l"/>
                <a:tab pos="3234690" algn="l"/>
                <a:tab pos="4445000" algn="l"/>
                <a:tab pos="5767705" algn="l"/>
                <a:tab pos="6243955" algn="l"/>
                <a:tab pos="6728459" algn="l"/>
                <a:tab pos="7366634" algn="l"/>
              </a:tabLst>
            </a:pP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Est</a:t>
            </a:r>
            <a:r>
              <a:rPr sz="1800" spc="5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bl</a:t>
            </a:r>
            <a:r>
              <a:rPr sz="1800" spc="5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shes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	the	funct</a:t>
            </a:r>
            <a:r>
              <a:rPr sz="1800" spc="5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o</a:t>
            </a:r>
            <a:r>
              <a:rPr sz="1800" spc="-15" dirty="0">
                <a:solidFill>
                  <a:srgbClr val="2E2B1F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al	inf</a:t>
            </a:r>
            <a:r>
              <a:rPr sz="1800" spc="-10" dirty="0">
                <a:solidFill>
                  <a:srgbClr val="2E2B1F"/>
                </a:solidFill>
                <a:latin typeface="Times New Roman"/>
                <a:cs typeface="Times New Roman"/>
              </a:rPr>
              <a:t>o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r</a:t>
            </a:r>
            <a:r>
              <a:rPr sz="1800" spc="-10" dirty="0">
                <a:solidFill>
                  <a:srgbClr val="2E2B1F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1800" spc="5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ion	requi</a:t>
            </a:r>
            <a:r>
              <a:rPr sz="1800" spc="-10" dirty="0">
                <a:solidFill>
                  <a:srgbClr val="2E2B1F"/>
                </a:solidFill>
                <a:latin typeface="Times New Roman"/>
                <a:cs typeface="Times New Roman"/>
              </a:rPr>
              <a:t>rem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en</a:t>
            </a:r>
            <a:r>
              <a:rPr sz="1800" spc="5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	th</a:t>
            </a:r>
            <a:r>
              <a:rPr sz="1800" spc="5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t	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w</a:t>
            </a:r>
            <a:r>
              <a:rPr sz="1800" spc="-20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ll	a</a:t>
            </a:r>
            <a:r>
              <a:rPr sz="1800" spc="5" dirty="0">
                <a:solidFill>
                  <a:srgbClr val="2E2B1F"/>
                </a:solidFill>
                <a:latin typeface="Times New Roman"/>
                <a:cs typeface="Times New Roman"/>
              </a:rPr>
              <a:t>l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low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	the  applicants to provide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business</a:t>
            </a:r>
            <a:r>
              <a:rPr sz="1800" spc="-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value.</a:t>
            </a: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475"/>
              </a:spcBef>
              <a:buClr>
                <a:srgbClr val="9CBDBC"/>
              </a:buClr>
              <a:buFont typeface="Wingdings"/>
              <a:buChar char=""/>
              <a:tabLst>
                <a:tab pos="241935" algn="l"/>
              </a:tabLst>
            </a:pP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Functional model</a:t>
            </a:r>
            <a:r>
              <a:rPr sz="2000" b="1" spc="-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iteration</a:t>
            </a:r>
            <a:endParaRPr sz="2000">
              <a:latin typeface="Times New Roman"/>
              <a:cs typeface="Times New Roman"/>
            </a:endParaRPr>
          </a:p>
          <a:p>
            <a:pPr marL="607060" marR="5080" lvl="1" indent="-228600">
              <a:lnSpc>
                <a:spcPct val="100000"/>
              </a:lnSpc>
              <a:spcBef>
                <a:spcPts val="440"/>
              </a:spcBef>
              <a:buClr>
                <a:srgbClr val="D2CA6C"/>
              </a:buClr>
              <a:buFont typeface="Wingdings"/>
              <a:buChar char=""/>
              <a:tabLst>
                <a:tab pos="607695" algn="l"/>
              </a:tabLst>
            </a:pP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Produce a </a:t>
            </a:r>
            <a:r>
              <a:rPr sz="1800" spc="-10" dirty="0">
                <a:solidFill>
                  <a:srgbClr val="2E2B1F"/>
                </a:solidFill>
                <a:latin typeface="Times New Roman"/>
                <a:cs typeface="Times New Roman"/>
              </a:rPr>
              <a:t>set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incremental prototype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that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demonstrate functionality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for the  </a:t>
            </a:r>
            <a:r>
              <a:rPr sz="1800" spc="-15" dirty="0">
                <a:solidFill>
                  <a:srgbClr val="2E2B1F"/>
                </a:solidFill>
                <a:latin typeface="Times New Roman"/>
                <a:cs typeface="Times New Roman"/>
              </a:rPr>
              <a:t>customer.</a:t>
            </a: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Clr>
                <a:srgbClr val="9CBDBC"/>
              </a:buClr>
              <a:buFont typeface="Wingdings"/>
              <a:buChar char=""/>
              <a:tabLst>
                <a:tab pos="241935" algn="l"/>
              </a:tabLst>
            </a:pP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Design and</a:t>
            </a:r>
            <a:r>
              <a:rPr sz="2000" b="1" spc="-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iteration</a:t>
            </a:r>
            <a:endParaRPr sz="2000">
              <a:latin typeface="Times New Roman"/>
              <a:cs typeface="Times New Roman"/>
            </a:endParaRPr>
          </a:p>
          <a:p>
            <a:pPr marL="607060" marR="6350" lvl="1" indent="-228600">
              <a:lnSpc>
                <a:spcPct val="100000"/>
              </a:lnSpc>
              <a:spcBef>
                <a:spcPts val="440"/>
              </a:spcBef>
              <a:buClr>
                <a:srgbClr val="D2CA6C"/>
              </a:buClr>
              <a:buFont typeface="Wingdings"/>
              <a:buChar char=""/>
              <a:tabLst>
                <a:tab pos="607695" algn="l"/>
              </a:tabLst>
            </a:pP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Revisits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prototype built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during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functional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model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iteration to ensure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that 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each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has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been engineered in a</a:t>
            </a:r>
            <a:r>
              <a:rPr sz="1800" spc="-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Times New Roman"/>
                <a:cs typeface="Times New Roman"/>
              </a:rPr>
              <a:t>manner.</a:t>
            </a: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475"/>
              </a:spcBef>
              <a:buClr>
                <a:srgbClr val="9CBDBC"/>
              </a:buClr>
              <a:buFont typeface="Wingdings"/>
              <a:buChar char=""/>
              <a:tabLst>
                <a:tab pos="241935" algn="l"/>
              </a:tabLst>
            </a:pP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Implementation</a:t>
            </a:r>
            <a:endParaRPr sz="2000">
              <a:latin typeface="Times New Roman"/>
              <a:cs typeface="Times New Roman"/>
            </a:endParaRPr>
          </a:p>
          <a:p>
            <a:pPr marL="607060" lvl="1" indent="-229235">
              <a:lnSpc>
                <a:spcPct val="100000"/>
              </a:lnSpc>
              <a:spcBef>
                <a:spcPts val="440"/>
              </a:spcBef>
              <a:buClr>
                <a:srgbClr val="D2CA6C"/>
              </a:buClr>
              <a:buFont typeface="Wingdings"/>
              <a:buChar char=""/>
              <a:tabLst>
                <a:tab pos="607695" algn="l"/>
              </a:tabLst>
            </a:pP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Places the latest software increment into the operational</a:t>
            </a:r>
            <a:r>
              <a:rPr sz="1800" spc="-8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environment.</a:t>
            </a:r>
            <a:endParaRPr sz="1800">
              <a:latin typeface="Times New Roman"/>
              <a:cs typeface="Times New Roman"/>
            </a:endParaRPr>
          </a:p>
          <a:p>
            <a:pPr marL="881380" lvl="2" indent="-229235">
              <a:lnSpc>
                <a:spcPct val="100000"/>
              </a:lnSpc>
              <a:spcBef>
                <a:spcPts val="395"/>
              </a:spcBef>
              <a:buClr>
                <a:srgbClr val="94A29D"/>
              </a:buClr>
              <a:buFont typeface="Wingdings"/>
              <a:buChar char=""/>
              <a:tabLst>
                <a:tab pos="881380" algn="l"/>
                <a:tab pos="882015" algn="l"/>
              </a:tabLst>
            </a:pP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It should </a:t>
            </a:r>
            <a:r>
              <a:rPr sz="1600" dirty="0">
                <a:solidFill>
                  <a:srgbClr val="2E2B1F"/>
                </a:solidFill>
                <a:latin typeface="Times New Roman"/>
                <a:cs typeface="Times New Roman"/>
              </a:rPr>
              <a:t>be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noted</a:t>
            </a:r>
            <a:r>
              <a:rPr sz="1600" spc="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Times New Roman"/>
                <a:cs typeface="Times New Roman"/>
              </a:rPr>
              <a:t>that-</a:t>
            </a:r>
            <a:endParaRPr sz="1600">
              <a:latin typeface="Times New Roman"/>
              <a:cs typeface="Times New Roman"/>
            </a:endParaRPr>
          </a:p>
          <a:p>
            <a:pPr marL="1155700" lvl="3" indent="-229235">
              <a:lnSpc>
                <a:spcPct val="100000"/>
              </a:lnSpc>
              <a:spcBef>
                <a:spcPts val="345"/>
              </a:spcBef>
              <a:buClr>
                <a:srgbClr val="C79F5D"/>
              </a:buClr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14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increment </a:t>
            </a:r>
            <a:r>
              <a:rPr sz="1400" spc="-10" dirty="0">
                <a:solidFill>
                  <a:srgbClr val="2E2B1F"/>
                </a:solidFill>
                <a:latin typeface="Times New Roman"/>
                <a:cs typeface="Times New Roman"/>
              </a:rPr>
              <a:t>may </a:t>
            </a:r>
            <a:r>
              <a:rPr sz="1400" spc="5" dirty="0">
                <a:solidFill>
                  <a:srgbClr val="2E2B1F"/>
                </a:solidFill>
                <a:latin typeface="Times New Roman"/>
                <a:cs typeface="Times New Roman"/>
              </a:rPr>
              <a:t>not </a:t>
            </a:r>
            <a:r>
              <a:rPr sz="1400" dirty="0">
                <a:solidFill>
                  <a:srgbClr val="2E2B1F"/>
                </a:solidFill>
                <a:latin typeface="Times New Roman"/>
                <a:cs typeface="Times New Roman"/>
              </a:rPr>
              <a:t>be </a:t>
            </a:r>
            <a:r>
              <a:rPr sz="1400" spc="5" dirty="0">
                <a:solidFill>
                  <a:srgbClr val="2E2B1F"/>
                </a:solidFill>
                <a:latin typeface="Times New Roman"/>
                <a:cs typeface="Times New Roman"/>
              </a:rPr>
              <a:t>100 </a:t>
            </a:r>
            <a:r>
              <a:rPr sz="1400" dirty="0">
                <a:solidFill>
                  <a:srgbClr val="2E2B1F"/>
                </a:solidFill>
                <a:latin typeface="Times New Roman"/>
                <a:cs typeface="Times New Roman"/>
              </a:rPr>
              <a:t>percent</a:t>
            </a:r>
            <a:r>
              <a:rPr sz="1400" spc="-6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E2B1F"/>
                </a:solidFill>
                <a:latin typeface="Times New Roman"/>
                <a:cs typeface="Times New Roman"/>
              </a:rPr>
              <a:t>complete</a:t>
            </a:r>
            <a:endParaRPr sz="1400">
              <a:latin typeface="Times New Roman"/>
              <a:cs typeface="Times New Roman"/>
            </a:endParaRPr>
          </a:p>
          <a:p>
            <a:pPr marL="1155700" lvl="3" indent="-229235">
              <a:lnSpc>
                <a:spcPct val="100000"/>
              </a:lnSpc>
              <a:spcBef>
                <a:spcPts val="335"/>
              </a:spcBef>
              <a:buClr>
                <a:srgbClr val="C79F5D"/>
              </a:buClr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1400" dirty="0">
                <a:solidFill>
                  <a:srgbClr val="2E2B1F"/>
                </a:solidFill>
                <a:latin typeface="Times New Roman"/>
                <a:cs typeface="Times New Roman"/>
              </a:rPr>
              <a:t>Changes </a:t>
            </a:r>
            <a:r>
              <a:rPr sz="1400" spc="-10" dirty="0">
                <a:solidFill>
                  <a:srgbClr val="2E2B1F"/>
                </a:solidFill>
                <a:latin typeface="Times New Roman"/>
                <a:cs typeface="Times New Roman"/>
              </a:rPr>
              <a:t>may </a:t>
            </a:r>
            <a:r>
              <a:rPr sz="1400" dirty="0">
                <a:solidFill>
                  <a:srgbClr val="2E2B1F"/>
                </a:solidFill>
                <a:latin typeface="Times New Roman"/>
                <a:cs typeface="Times New Roman"/>
              </a:rPr>
              <a:t>be requested as </a:t>
            </a:r>
            <a:r>
              <a:rPr sz="1400" spc="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400" spc="-5" dirty="0">
                <a:solidFill>
                  <a:srgbClr val="2E2B1F"/>
                </a:solidFill>
                <a:latin typeface="Times New Roman"/>
                <a:cs typeface="Times New Roman"/>
              </a:rPr>
              <a:t>increment </a:t>
            </a:r>
            <a:r>
              <a:rPr sz="1400" dirty="0">
                <a:solidFill>
                  <a:srgbClr val="2E2B1F"/>
                </a:solidFill>
                <a:latin typeface="Times New Roman"/>
                <a:cs typeface="Times New Roman"/>
              </a:rPr>
              <a:t>is </a:t>
            </a:r>
            <a:r>
              <a:rPr sz="1400" spc="5" dirty="0">
                <a:solidFill>
                  <a:srgbClr val="2E2B1F"/>
                </a:solidFill>
                <a:latin typeface="Times New Roman"/>
                <a:cs typeface="Times New Roman"/>
              </a:rPr>
              <a:t>put into</a:t>
            </a:r>
            <a:r>
              <a:rPr sz="1400" spc="-10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E2B1F"/>
                </a:solidFill>
                <a:latin typeface="Times New Roman"/>
                <a:cs typeface="Times New Roman"/>
              </a:rPr>
              <a:t>place.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8385" y="378714"/>
            <a:ext cx="40278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Scrum </a:t>
            </a:r>
            <a:r>
              <a:rPr spc="-80" dirty="0"/>
              <a:t>Agile</a:t>
            </a:r>
            <a:r>
              <a:rPr spc="-420" dirty="0"/>
              <a:t> </a:t>
            </a:r>
            <a:r>
              <a:rPr spc="-95" dirty="0"/>
              <a:t>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19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10514" y="1132332"/>
            <a:ext cx="6567170" cy="165100"/>
            <a:chOff x="1810514" y="1132332"/>
            <a:chExt cx="6567170" cy="165100"/>
          </a:xfrm>
        </p:grpSpPr>
        <p:sp>
          <p:nvSpPr>
            <p:cNvPr id="7" name="object 7"/>
            <p:cNvSpPr/>
            <p:nvPr/>
          </p:nvSpPr>
          <p:spPr>
            <a:xfrm>
              <a:off x="1810514" y="1132332"/>
              <a:ext cx="6566903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28799" y="1214628"/>
              <a:ext cx="6477000" cy="0"/>
            </a:xfrm>
            <a:custGeom>
              <a:avLst/>
              <a:gdLst/>
              <a:ahLst/>
              <a:cxnLst/>
              <a:rect l="l" t="t" r="r" b="b"/>
              <a:pathLst>
                <a:path w="6477000">
                  <a:moveTo>
                    <a:pt x="0" y="0"/>
                  </a:moveTo>
                  <a:lnTo>
                    <a:pt x="6477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69240" y="1622805"/>
            <a:ext cx="7959090" cy="346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Scrum is an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agile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software development method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that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was  conceived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by </a:t>
            </a:r>
            <a:r>
              <a:rPr sz="2400" spc="-15" dirty="0">
                <a:solidFill>
                  <a:srgbClr val="2E2B1F"/>
                </a:solidFill>
                <a:latin typeface="Times New Roman"/>
                <a:cs typeface="Times New Roman"/>
              </a:rPr>
              <a:t>Jeff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Sutherland and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his development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team in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early</a:t>
            </a:r>
            <a:r>
              <a:rPr sz="2400" spc="-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1990s.</a:t>
            </a:r>
            <a:endParaRPr sz="2400">
              <a:latin typeface="Times New Roman"/>
              <a:cs typeface="Times New Roman"/>
            </a:endParaRPr>
          </a:p>
          <a:p>
            <a:pPr marL="241300" marR="8890" indent="-228600" algn="just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recent years,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further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development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on the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Scrum methods  has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been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performed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by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Schwaber and</a:t>
            </a:r>
            <a:r>
              <a:rPr sz="2400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Beedle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Scrum principles are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consistent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with the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agile manifesto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and 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are used to guide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development activities within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process that  incorporates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following framework activities: requirements, 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analysis, design, evolution, and</a:t>
            </a:r>
            <a:r>
              <a:rPr sz="2400" spc="-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Times New Roman"/>
                <a:cs typeface="Times New Roman"/>
              </a:rPr>
              <a:t>delivery.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8385" y="230200"/>
            <a:ext cx="40290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Scrum </a:t>
            </a:r>
            <a:r>
              <a:rPr spc="-80" dirty="0"/>
              <a:t>Agile</a:t>
            </a:r>
            <a:r>
              <a:rPr spc="-415" dirty="0"/>
              <a:t> </a:t>
            </a:r>
            <a:r>
              <a:rPr spc="-95" dirty="0"/>
              <a:t>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20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10514" y="908303"/>
            <a:ext cx="6567170" cy="165100"/>
            <a:chOff x="1810514" y="908303"/>
            <a:chExt cx="6567170" cy="165100"/>
          </a:xfrm>
        </p:grpSpPr>
        <p:sp>
          <p:nvSpPr>
            <p:cNvPr id="7" name="object 7"/>
            <p:cNvSpPr/>
            <p:nvPr/>
          </p:nvSpPr>
          <p:spPr>
            <a:xfrm>
              <a:off x="1810514" y="908303"/>
              <a:ext cx="6566903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28799" y="990599"/>
              <a:ext cx="6477000" cy="0"/>
            </a:xfrm>
            <a:custGeom>
              <a:avLst/>
              <a:gdLst/>
              <a:ahLst/>
              <a:cxnLst/>
              <a:rect l="l" t="t" r="r" b="b"/>
              <a:pathLst>
                <a:path w="6477000">
                  <a:moveTo>
                    <a:pt x="0" y="0"/>
                  </a:moveTo>
                  <a:lnTo>
                    <a:pt x="6477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609600" y="1441322"/>
            <a:ext cx="7581900" cy="4848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530088" y="6398767"/>
            <a:ext cx="21990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2E2B1F"/>
                </a:solidFill>
                <a:latin typeface="Tahoma"/>
                <a:cs typeface="Tahoma"/>
              </a:rPr>
              <a:t>Fig: </a:t>
            </a:r>
            <a:r>
              <a:rPr sz="1400" b="1" dirty="0">
                <a:solidFill>
                  <a:srgbClr val="2E2B1F"/>
                </a:solidFill>
                <a:latin typeface="Tahoma"/>
                <a:cs typeface="Tahoma"/>
              </a:rPr>
              <a:t>Scrum </a:t>
            </a:r>
            <a:r>
              <a:rPr sz="1400" b="1" spc="-5" dirty="0">
                <a:solidFill>
                  <a:srgbClr val="2E2B1F"/>
                </a:solidFill>
                <a:latin typeface="Tahoma"/>
                <a:cs typeface="Tahoma"/>
              </a:rPr>
              <a:t>Process</a:t>
            </a:r>
            <a:r>
              <a:rPr sz="1400" b="1" spc="-55" dirty="0">
                <a:solidFill>
                  <a:srgbClr val="2E2B1F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2E2B1F"/>
                </a:solidFill>
                <a:latin typeface="Tahoma"/>
                <a:cs typeface="Tahoma"/>
              </a:rPr>
              <a:t>Flow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9117" y="249428"/>
            <a:ext cx="4505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Scrum </a:t>
            </a:r>
            <a:r>
              <a:rPr spc="-80" dirty="0"/>
              <a:t>Agile</a:t>
            </a:r>
            <a:r>
              <a:rPr spc="-390" dirty="0"/>
              <a:t> </a:t>
            </a:r>
            <a:r>
              <a:rPr spc="-95" dirty="0"/>
              <a:t>Principles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21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10514" y="908303"/>
            <a:ext cx="6567170" cy="165100"/>
            <a:chOff x="1810514" y="908303"/>
            <a:chExt cx="6567170" cy="165100"/>
          </a:xfrm>
        </p:grpSpPr>
        <p:sp>
          <p:nvSpPr>
            <p:cNvPr id="7" name="object 7"/>
            <p:cNvSpPr/>
            <p:nvPr/>
          </p:nvSpPr>
          <p:spPr>
            <a:xfrm>
              <a:off x="1810514" y="908303"/>
              <a:ext cx="6566903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28799" y="990599"/>
              <a:ext cx="6477000" cy="0"/>
            </a:xfrm>
            <a:custGeom>
              <a:avLst/>
              <a:gdLst/>
              <a:ahLst/>
              <a:cxnLst/>
              <a:rect l="l" t="t" r="r" b="b"/>
              <a:pathLst>
                <a:path w="6477000">
                  <a:moveTo>
                    <a:pt x="0" y="0"/>
                  </a:moveTo>
                  <a:lnTo>
                    <a:pt x="6477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5699" y="1165605"/>
            <a:ext cx="7945120" cy="309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6985" indent="-228600" algn="just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Small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working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teams </a:t>
            </a:r>
            <a:r>
              <a:rPr sz="2400" b="1" spc="-20" dirty="0">
                <a:solidFill>
                  <a:srgbClr val="2E2B1F"/>
                </a:solidFill>
                <a:latin typeface="Times New Roman"/>
                <a:cs typeface="Times New Roman"/>
              </a:rPr>
              <a:t>are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organized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maximize  communication, minimize overload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and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maximize sharing 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tacit, informal</a:t>
            </a:r>
            <a:r>
              <a:rPr sz="2400" b="1" spc="-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knowledge.</a:t>
            </a:r>
            <a:endParaRPr sz="2400">
              <a:latin typeface="Times New Roman"/>
              <a:cs typeface="Times New Roman"/>
            </a:endParaRPr>
          </a:p>
          <a:p>
            <a:pPr marL="241300" marR="8255" indent="-228600" algn="just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process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must be adaptable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both technical </a:t>
            </a: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and 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business changes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– to </a:t>
            </a: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ensure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the best possible </a:t>
            </a: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product </a:t>
            </a:r>
            <a:r>
              <a:rPr sz="2400" b="1" spc="-15" dirty="0">
                <a:solidFill>
                  <a:srgbClr val="2E2B1F"/>
                </a:solidFill>
                <a:latin typeface="Times New Roman"/>
                <a:cs typeface="Times New Roman"/>
              </a:rPr>
              <a:t>is </a:t>
            </a:r>
            <a:r>
              <a:rPr sz="2400" b="1" spc="57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produced.</a:t>
            </a:r>
            <a:endParaRPr sz="240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process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yields </a:t>
            </a: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frequent software increment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that can</a:t>
            </a:r>
            <a:r>
              <a:rPr sz="2400" b="1" spc="4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2E2B1F"/>
                </a:solidFill>
                <a:latin typeface="Times New Roman"/>
                <a:cs typeface="Times New Roman"/>
              </a:rPr>
              <a:t>be</a:t>
            </a:r>
            <a:endParaRPr sz="2400">
              <a:latin typeface="Times New Roman"/>
              <a:cs typeface="Times New Roman"/>
            </a:endParaRPr>
          </a:p>
          <a:p>
            <a:pPr marL="241300" algn="just">
              <a:lnSpc>
                <a:spcPct val="100000"/>
              </a:lnSpc>
            </a:pP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inspected,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adjusted,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tested , documented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and built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5699" y="4311777"/>
            <a:ext cx="7943850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  <a:tab pos="2199640" algn="l"/>
                <a:tab pos="3124835" algn="l"/>
                <a:tab pos="3863975" algn="l"/>
                <a:tab pos="4959985" algn="l"/>
                <a:tab pos="5748020" algn="l"/>
                <a:tab pos="7080250" algn="l"/>
                <a:tab pos="7513320" algn="l"/>
              </a:tabLst>
            </a:pP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Development	</a:t>
            </a:r>
            <a:r>
              <a:rPr sz="2400" b="1" spc="-25" dirty="0">
                <a:solidFill>
                  <a:srgbClr val="2E2B1F"/>
                </a:solidFill>
                <a:latin typeface="Times New Roman"/>
                <a:cs typeface="Times New Roman"/>
              </a:rPr>
              <a:t>w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ork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and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people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400" b="1" spc="-25" dirty="0">
                <a:solidFill>
                  <a:srgbClr val="2E2B1F"/>
                </a:solidFill>
                <a:latin typeface="Times New Roman"/>
                <a:cs typeface="Times New Roman"/>
              </a:rPr>
              <a:t>w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ho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p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erf</a:t>
            </a:r>
            <a:r>
              <a:rPr sz="2400" b="1" spc="5" dirty="0">
                <a:solidFill>
                  <a:srgbClr val="2E2B1F"/>
                </a:solidFill>
                <a:latin typeface="Times New Roman"/>
                <a:cs typeface="Times New Roman"/>
              </a:rPr>
              <a:t>o</a:t>
            </a: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m	</a:t>
            </a:r>
            <a:r>
              <a:rPr sz="2400" b="1" spc="5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t	a</a:t>
            </a:r>
            <a:r>
              <a:rPr sz="2400" b="1" spc="-50" dirty="0">
                <a:solidFill>
                  <a:srgbClr val="2E2B1F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e  partitioned into clean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low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coupling partitions or</a:t>
            </a:r>
            <a:r>
              <a:rPr sz="2400" b="1" spc="-1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packets.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  <a:tab pos="1580515" algn="l"/>
                <a:tab pos="2602230" algn="l"/>
                <a:tab pos="3246755" algn="l"/>
                <a:tab pos="5348605" algn="l"/>
                <a:tab pos="5706745" algn="l"/>
                <a:tab pos="7101840" algn="l"/>
                <a:tab pos="7525384" algn="l"/>
              </a:tabLst>
            </a:pP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Constant	</a:t>
            </a:r>
            <a:r>
              <a:rPr sz="2400" b="1" spc="10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es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ing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and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	documenta</a:t>
            </a:r>
            <a:r>
              <a:rPr sz="2400" b="1" spc="5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ion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	i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p</a:t>
            </a:r>
            <a:r>
              <a:rPr sz="2400" b="1" spc="-55" dirty="0">
                <a:solidFill>
                  <a:srgbClr val="2E2B1F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efer</a:t>
            </a:r>
            <a:r>
              <a:rPr sz="2400" b="1" spc="-50" dirty="0">
                <a:solidFill>
                  <a:srgbClr val="2E2B1F"/>
                </a:solidFill>
                <a:latin typeface="Times New Roman"/>
                <a:cs typeface="Times New Roman"/>
              </a:rPr>
              <a:t>r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ed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as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2400" b="1" spc="-15" dirty="0">
                <a:solidFill>
                  <a:srgbClr val="2E2B1F"/>
                </a:solidFill>
                <a:latin typeface="Times New Roman"/>
                <a:cs typeface="Times New Roman"/>
              </a:rPr>
              <a:t>h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e  </a:t>
            </a: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product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is</a:t>
            </a:r>
            <a:r>
              <a:rPr sz="2400" b="1" spc="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built.</a:t>
            </a:r>
            <a:endParaRPr sz="2400">
              <a:latin typeface="Times New Roman"/>
              <a:cs typeface="Times New Roman"/>
            </a:endParaRPr>
          </a:p>
          <a:p>
            <a:pPr marL="241300" marR="5715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  <a:tab pos="962025" algn="l"/>
                <a:tab pos="1989455" algn="l"/>
                <a:tab pos="3162935" algn="l"/>
                <a:tab pos="4490720" algn="l"/>
                <a:tab pos="5111115" algn="l"/>
                <a:tab pos="6155055" algn="l"/>
                <a:tab pos="6621780" algn="l"/>
                <a:tab pos="7776845" algn="l"/>
              </a:tabLst>
            </a:pP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2400" b="1" spc="-15" dirty="0">
                <a:solidFill>
                  <a:srgbClr val="2E2B1F"/>
                </a:solidFill>
                <a:latin typeface="Times New Roman"/>
                <a:cs typeface="Times New Roman"/>
              </a:rPr>
              <a:t>h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e	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scrum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p</a:t>
            </a:r>
            <a:r>
              <a:rPr sz="2400" b="1" spc="-55" dirty="0">
                <a:solidFill>
                  <a:srgbClr val="2E2B1F"/>
                </a:solidFill>
                <a:latin typeface="Times New Roman"/>
                <a:cs typeface="Times New Roman"/>
              </a:rPr>
              <a:t>r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ocess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	p</a:t>
            </a:r>
            <a:r>
              <a:rPr sz="2400" b="1" spc="-50" dirty="0">
                <a:solidFill>
                  <a:srgbClr val="2E2B1F"/>
                </a:solidFill>
                <a:latin typeface="Times New Roman"/>
                <a:cs typeface="Times New Roman"/>
              </a:rPr>
              <a:t>r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ovides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the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	ability	</a:t>
            </a: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o	decla</a:t>
            </a:r>
            <a:r>
              <a:rPr sz="2400" b="1" spc="-40" dirty="0">
                <a:solidFill>
                  <a:srgbClr val="2E2B1F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e	a  </a:t>
            </a:r>
            <a:r>
              <a:rPr sz="24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product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done whenever </a:t>
            </a:r>
            <a:r>
              <a:rPr sz="2400" b="1" spc="-15" dirty="0">
                <a:solidFill>
                  <a:srgbClr val="2E2B1F"/>
                </a:solidFill>
                <a:latin typeface="Times New Roman"/>
                <a:cs typeface="Times New Roman"/>
              </a:rPr>
              <a:t>required.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22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856359"/>
            <a:ext cx="7522209" cy="2879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21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584835" algn="l"/>
              </a:tabLst>
            </a:pPr>
            <a:r>
              <a:rPr sz="48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References:</a:t>
            </a:r>
            <a:endParaRPr sz="4800">
              <a:latin typeface="Times New Roman"/>
              <a:cs typeface="Times New Roman"/>
            </a:endParaRPr>
          </a:p>
          <a:p>
            <a:pPr marL="984885" marR="766445" lvl="1" indent="-515620">
              <a:lnSpc>
                <a:spcPct val="100000"/>
              </a:lnSpc>
              <a:spcBef>
                <a:spcPts val="65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800" b="1" spc="-15" dirty="0">
                <a:solidFill>
                  <a:srgbClr val="2E2B1F"/>
                </a:solidFill>
                <a:latin typeface="Times New Roman"/>
                <a:cs typeface="Times New Roman"/>
              </a:rPr>
              <a:t>Software </a:t>
            </a:r>
            <a:r>
              <a:rPr sz="2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Engineering A</a:t>
            </a:r>
            <a:r>
              <a:rPr sz="2800" b="1" spc="-26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practitioner’s  Approach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800"/>
              </a:spcBef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by Roger S. Pressman, 7th edition, McGraw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Hill,</a:t>
            </a:r>
            <a:r>
              <a:rPr sz="2000" spc="-1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2010.</a:t>
            </a:r>
            <a:endParaRPr sz="2000">
              <a:latin typeface="Times New Roman"/>
              <a:cs typeface="Times New Roman"/>
            </a:endParaRPr>
          </a:p>
          <a:p>
            <a:pPr marL="1045844" lvl="1" indent="-622300">
              <a:lnSpc>
                <a:spcPct val="100000"/>
              </a:lnSpc>
              <a:spcBef>
                <a:spcPts val="165"/>
              </a:spcBef>
              <a:buAutoNum type="arabicPeriod" startAt="2"/>
              <a:tabLst>
                <a:tab pos="1045844" algn="l"/>
                <a:tab pos="1046480" algn="l"/>
              </a:tabLst>
            </a:pPr>
            <a:r>
              <a:rPr sz="2800" b="1" spc="-15" dirty="0">
                <a:solidFill>
                  <a:srgbClr val="2E2B1F"/>
                </a:solidFill>
                <a:latin typeface="Times New Roman"/>
                <a:cs typeface="Times New Roman"/>
              </a:rPr>
              <a:t>Software </a:t>
            </a:r>
            <a:r>
              <a:rPr sz="2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Engineering by Ian</a:t>
            </a:r>
            <a:r>
              <a:rPr sz="2800" b="1" spc="9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Sommerville,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800"/>
              </a:spcBef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9th edition, </a:t>
            </a:r>
            <a:r>
              <a:rPr sz="2000" spc="-20" dirty="0">
                <a:solidFill>
                  <a:srgbClr val="2E2B1F"/>
                </a:solidFill>
                <a:latin typeface="Times New Roman"/>
                <a:cs typeface="Times New Roman"/>
              </a:rPr>
              <a:t>Addison-Wesley,</a:t>
            </a:r>
            <a:r>
              <a:rPr sz="2000" spc="-2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Times New Roman"/>
                <a:cs typeface="Times New Roman"/>
              </a:rPr>
              <a:t>2011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23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378028"/>
            <a:ext cx="7768590" cy="4910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200" indent="-572135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584200" algn="l"/>
                <a:tab pos="584835" algn="l"/>
              </a:tabLst>
            </a:pPr>
            <a:r>
              <a:rPr sz="2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Assignment: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35"/>
              </a:spcBef>
            </a:pPr>
            <a:r>
              <a:rPr sz="20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Write </a:t>
            </a:r>
            <a:r>
              <a:rPr sz="20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down the definition, application, advantages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and </a:t>
            </a:r>
            <a:r>
              <a:rPr sz="20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disadvantages  with figure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of give </a:t>
            </a:r>
            <a:r>
              <a:rPr sz="20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</a:t>
            </a:r>
            <a:r>
              <a:rPr sz="2000" b="1" spc="-9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model.</a:t>
            </a:r>
            <a:endParaRPr sz="2000">
              <a:latin typeface="Times New Roman"/>
              <a:cs typeface="Times New Roman"/>
            </a:endParaRPr>
          </a:p>
          <a:p>
            <a:pPr marL="1498600" lvl="1" indent="-572135">
              <a:lnSpc>
                <a:spcPct val="100000"/>
              </a:lnSpc>
              <a:buAutoNum type="arabicPeriod"/>
              <a:tabLst>
                <a:tab pos="1498600" algn="l"/>
                <a:tab pos="1499235" algn="l"/>
              </a:tabLst>
            </a:pPr>
            <a:r>
              <a:rPr sz="2000" b="1" spc="-15" dirty="0">
                <a:solidFill>
                  <a:srgbClr val="2E2B1F"/>
                </a:solidFill>
                <a:latin typeface="Times New Roman"/>
                <a:cs typeface="Times New Roman"/>
              </a:rPr>
              <a:t>Waterfall</a:t>
            </a:r>
            <a:r>
              <a:rPr sz="2000" b="1" spc="-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Model</a:t>
            </a:r>
            <a:endParaRPr sz="2000">
              <a:latin typeface="Times New Roman"/>
              <a:cs typeface="Times New Roman"/>
            </a:endParaRPr>
          </a:p>
          <a:p>
            <a:pPr marL="1498600" lvl="1" indent="-572135">
              <a:lnSpc>
                <a:spcPct val="100000"/>
              </a:lnSpc>
              <a:buAutoNum type="arabicPeriod"/>
              <a:tabLst>
                <a:tab pos="1498600" algn="l"/>
                <a:tab pos="1499235" algn="l"/>
              </a:tabLst>
            </a:pPr>
            <a:r>
              <a:rPr sz="2000" b="1" spc="-20" dirty="0">
                <a:solidFill>
                  <a:srgbClr val="2E2B1F"/>
                </a:solidFill>
                <a:latin typeface="Times New Roman"/>
                <a:cs typeface="Times New Roman"/>
              </a:rPr>
              <a:t>V-Model</a:t>
            </a:r>
            <a:endParaRPr sz="2000">
              <a:latin typeface="Times New Roman"/>
              <a:cs typeface="Times New Roman"/>
            </a:endParaRPr>
          </a:p>
          <a:p>
            <a:pPr marL="1498600" lvl="1" indent="-572135">
              <a:lnSpc>
                <a:spcPct val="100000"/>
              </a:lnSpc>
              <a:buAutoNum type="arabicPeriod"/>
              <a:tabLst>
                <a:tab pos="1498600" algn="l"/>
                <a:tab pos="1499235" algn="l"/>
              </a:tabLst>
            </a:pPr>
            <a:r>
              <a:rPr sz="20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Incremental</a:t>
            </a:r>
            <a:r>
              <a:rPr sz="2000" b="1" spc="-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Model</a:t>
            </a:r>
            <a:endParaRPr sz="2000">
              <a:latin typeface="Times New Roman"/>
              <a:cs typeface="Times New Roman"/>
            </a:endParaRPr>
          </a:p>
          <a:p>
            <a:pPr marL="1498600" lvl="1" indent="-5721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498600" algn="l"/>
                <a:tab pos="1499235" algn="l"/>
              </a:tabLst>
            </a:pP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Spiral</a:t>
            </a:r>
            <a:r>
              <a:rPr sz="2000" b="1" spc="-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Model</a:t>
            </a:r>
            <a:endParaRPr sz="2000">
              <a:latin typeface="Times New Roman"/>
              <a:cs typeface="Times New Roman"/>
            </a:endParaRPr>
          </a:p>
          <a:p>
            <a:pPr marL="1498600" lvl="1" indent="-572135">
              <a:lnSpc>
                <a:spcPct val="100000"/>
              </a:lnSpc>
              <a:buAutoNum type="arabicPeriod"/>
              <a:tabLst>
                <a:tab pos="1498600" algn="l"/>
                <a:tab pos="1499235" algn="l"/>
              </a:tabLst>
            </a:pPr>
            <a:r>
              <a:rPr sz="20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Concurrent</a:t>
            </a:r>
            <a:r>
              <a:rPr sz="2000" b="1" spc="-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Model</a:t>
            </a:r>
            <a:endParaRPr sz="2000">
              <a:latin typeface="Times New Roman"/>
              <a:cs typeface="Times New Roman"/>
            </a:endParaRPr>
          </a:p>
          <a:p>
            <a:pPr marL="1498600" lvl="1" indent="-572135">
              <a:lnSpc>
                <a:spcPct val="100000"/>
              </a:lnSpc>
              <a:buAutoNum type="arabicPeriod"/>
              <a:tabLst>
                <a:tab pos="1498600" algn="l"/>
                <a:tab pos="1499235" algn="l"/>
              </a:tabLst>
            </a:pP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Unified </a:t>
            </a:r>
            <a:r>
              <a:rPr sz="20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Process(UP)</a:t>
            </a:r>
            <a:r>
              <a:rPr sz="2000" b="1" spc="-5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Model</a:t>
            </a:r>
            <a:endParaRPr sz="2000">
              <a:latin typeface="Times New Roman"/>
              <a:cs typeface="Times New Roman"/>
            </a:endParaRPr>
          </a:p>
          <a:p>
            <a:pPr marL="1498600" lvl="1" indent="-572135">
              <a:lnSpc>
                <a:spcPct val="100000"/>
              </a:lnSpc>
              <a:buAutoNum type="arabicPeriod"/>
              <a:tabLst>
                <a:tab pos="1498600" algn="l"/>
                <a:tab pos="1499235" algn="l"/>
              </a:tabLst>
            </a:pPr>
            <a:r>
              <a:rPr sz="20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Extreme</a:t>
            </a:r>
            <a:r>
              <a:rPr sz="2000" b="1" spc="-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Programming(XP)</a:t>
            </a:r>
            <a:endParaRPr sz="2000">
              <a:latin typeface="Times New Roman"/>
              <a:cs typeface="Times New Roman"/>
            </a:endParaRPr>
          </a:p>
          <a:p>
            <a:pPr marL="1498600" lvl="1" indent="-572135">
              <a:lnSpc>
                <a:spcPct val="100000"/>
              </a:lnSpc>
              <a:buAutoNum type="arabicPeriod"/>
              <a:tabLst>
                <a:tab pos="1498600" algn="l"/>
                <a:tab pos="1499235" algn="l"/>
              </a:tabLst>
            </a:pP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Adaptive </a:t>
            </a:r>
            <a:r>
              <a:rPr sz="20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Development</a:t>
            </a:r>
            <a:r>
              <a:rPr sz="2000" b="1" spc="-10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(ASD)</a:t>
            </a:r>
            <a:endParaRPr sz="2000">
              <a:latin typeface="Times New Roman"/>
              <a:cs typeface="Times New Roman"/>
            </a:endParaRPr>
          </a:p>
          <a:p>
            <a:pPr marL="1498600" lvl="1" indent="-572135">
              <a:lnSpc>
                <a:spcPct val="100000"/>
              </a:lnSpc>
              <a:buAutoNum type="arabicPeriod"/>
              <a:tabLst>
                <a:tab pos="1498600" algn="l"/>
                <a:tab pos="1499235" algn="l"/>
              </a:tabLst>
            </a:pP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Scrum</a:t>
            </a:r>
            <a:r>
              <a:rPr sz="2000" b="1" spc="-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Model</a:t>
            </a:r>
            <a:endParaRPr sz="2000">
              <a:latin typeface="Times New Roman"/>
              <a:cs typeface="Times New Roman"/>
            </a:endParaRPr>
          </a:p>
          <a:p>
            <a:pPr marL="1498600" lvl="1" indent="-572135">
              <a:lnSpc>
                <a:spcPct val="100000"/>
              </a:lnSpc>
              <a:buAutoNum type="arabicPeriod"/>
              <a:tabLst>
                <a:tab pos="1498600" algn="l"/>
                <a:tab pos="1499235" algn="l"/>
              </a:tabLst>
            </a:pP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Dynamic Systems Development Method</a:t>
            </a:r>
            <a:r>
              <a:rPr sz="2000" b="1" spc="-1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(DSDM)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Times New Roman"/>
              <a:cs typeface="Times New Roman"/>
            </a:endParaRPr>
          </a:p>
          <a:p>
            <a:pPr marL="469900" marR="1358900">
              <a:lnSpc>
                <a:spcPct val="100000"/>
              </a:lnSpc>
            </a:pPr>
            <a:r>
              <a:rPr sz="1400" b="1" dirty="0">
                <a:solidFill>
                  <a:srgbClr val="2E2B1F"/>
                </a:solidFill>
                <a:latin typeface="Times New Roman"/>
                <a:cs typeface="Times New Roman"/>
              </a:rPr>
              <a:t>What </a:t>
            </a:r>
            <a:r>
              <a:rPr sz="1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are </a:t>
            </a:r>
            <a:r>
              <a:rPr sz="1400" b="1" dirty="0">
                <a:solidFill>
                  <a:srgbClr val="2E2B1F"/>
                </a:solidFill>
                <a:latin typeface="Times New Roman"/>
                <a:cs typeface="Times New Roman"/>
              </a:rPr>
              <a:t>the Software Development Models?  </a:t>
            </a:r>
            <a:r>
              <a:rPr sz="1400" b="1" u="heavy" spc="-5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latin typeface="Times New Roman"/>
                <a:cs typeface="Times New Roman"/>
                <a:hlinkClick r:id="rId2"/>
              </a:rPr>
              <a:t>http://istqbexamcertification.com/what-are-the-software-development-models/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5475833"/>
            <a:ext cx="68910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E2B1F"/>
                </a:solidFill>
                <a:latin typeface="Times New Roman"/>
                <a:cs typeface="Times New Roman"/>
              </a:rPr>
              <a:t>12 BEST </a:t>
            </a:r>
            <a:r>
              <a:rPr sz="1400" b="1" spc="-20" dirty="0">
                <a:solidFill>
                  <a:srgbClr val="2E2B1F"/>
                </a:solidFill>
                <a:latin typeface="Times New Roman"/>
                <a:cs typeface="Times New Roman"/>
              </a:rPr>
              <a:t>SOFTWARE </a:t>
            </a:r>
            <a:r>
              <a:rPr sz="1400" b="1" dirty="0">
                <a:solidFill>
                  <a:srgbClr val="2E2B1F"/>
                </a:solidFill>
                <a:latin typeface="Times New Roman"/>
                <a:cs typeface="Times New Roman"/>
              </a:rPr>
              <a:t>DEVELOPMENT METHODOLOGIES WITH PROS </a:t>
            </a:r>
            <a:r>
              <a:rPr sz="1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AND</a:t>
            </a:r>
            <a:r>
              <a:rPr sz="1400" b="1" spc="-1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E2B1F"/>
                </a:solidFill>
                <a:latin typeface="Times New Roman"/>
                <a:cs typeface="Times New Roman"/>
              </a:rPr>
              <a:t>CONS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u="heavy" spc="-5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latin typeface="Times New Roman"/>
                <a:cs typeface="Times New Roman"/>
                <a:hlinkClick r:id="rId3"/>
              </a:rPr>
              <a:t>http://acodez.in/12-best-software-development-methodologies-pros-cons/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9" y="6115913"/>
            <a:ext cx="69221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E2B1F"/>
                </a:solidFill>
                <a:latin typeface="Times New Roman"/>
                <a:cs typeface="Times New Roman"/>
              </a:rPr>
              <a:t>Choosing the right Software development life cycle </a:t>
            </a:r>
            <a:r>
              <a:rPr sz="1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model  </a:t>
            </a:r>
            <a:r>
              <a:rPr sz="1400" b="1" u="heavy" spc="-5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latin typeface="Times New Roman"/>
                <a:cs typeface="Times New Roman"/>
                <a:hlinkClick r:id="rId4"/>
              </a:rPr>
              <a:t>https://melsatar.blog/2012/03/21/choosing-the-right-software-development-life-cycle-model/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64744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Rapid </a:t>
            </a:r>
            <a:r>
              <a:rPr dirty="0"/>
              <a:t>software</a:t>
            </a:r>
            <a:r>
              <a:rPr spc="-4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79535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" y="1625930"/>
            <a:ext cx="8077200" cy="47756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Rapid development and delivery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now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often the</a:t>
            </a:r>
            <a:r>
              <a:rPr sz="2400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46424D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mportant requirement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 software</a:t>
            </a:r>
            <a:r>
              <a:rPr sz="2400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systems</a:t>
            </a:r>
            <a:endParaRPr sz="2400" dirty="0">
              <a:latin typeface="Arial"/>
              <a:cs typeface="Arial"/>
            </a:endParaRPr>
          </a:p>
          <a:p>
            <a:pPr marL="756285" marR="441959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Businesses operate in a fast –changing requirement and it</a:t>
            </a:r>
            <a:r>
              <a:rPr sz="2000" spc="-19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is  practically impossible to produce a set of stable software  requirements</a:t>
            </a:r>
            <a:endParaRPr sz="2000" dirty="0">
              <a:latin typeface="Arial"/>
              <a:cs typeface="Arial"/>
            </a:endParaRPr>
          </a:p>
          <a:p>
            <a:pPr marL="756285" marR="189230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Software has to </a:t>
            </a:r>
            <a:r>
              <a:rPr sz="2000" b="1" spc="-10" dirty="0">
                <a:solidFill>
                  <a:srgbClr val="46424D"/>
                </a:solidFill>
                <a:latin typeface="Arial"/>
                <a:cs typeface="Arial"/>
              </a:rPr>
              <a:t>evolve </a:t>
            </a:r>
            <a:r>
              <a:rPr sz="2000" b="1" dirty="0">
                <a:solidFill>
                  <a:srgbClr val="46424D"/>
                </a:solidFill>
                <a:latin typeface="Arial"/>
                <a:cs typeface="Arial"/>
              </a:rPr>
              <a:t>quickly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000" b="1" dirty="0">
                <a:solidFill>
                  <a:srgbClr val="46424D"/>
                </a:solidFill>
                <a:latin typeface="Arial"/>
                <a:cs typeface="Arial"/>
              </a:rPr>
              <a:t>reflect changing</a:t>
            </a:r>
            <a:r>
              <a:rPr sz="2000" b="1" spc="-1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6424D"/>
                </a:solidFill>
                <a:latin typeface="Arial"/>
                <a:cs typeface="Arial"/>
              </a:rPr>
              <a:t>business  needs.</a:t>
            </a:r>
            <a:endParaRPr sz="20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9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Rapid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software</a:t>
            </a:r>
            <a:r>
              <a:rPr sz="2400" spc="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development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Specification, design and implementation are</a:t>
            </a:r>
            <a:r>
              <a:rPr sz="2000" spc="-1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inter-leaved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System is developed as a series of </a:t>
            </a:r>
            <a:r>
              <a:rPr sz="2000" b="1" spc="-5" dirty="0">
                <a:solidFill>
                  <a:srgbClr val="46424D"/>
                </a:solidFill>
                <a:latin typeface="Arial"/>
                <a:cs typeface="Arial"/>
              </a:rPr>
              <a:t>versions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with</a:t>
            </a:r>
            <a:r>
              <a:rPr sz="2000" spc="-10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stakeholders</a:t>
            </a:r>
            <a:endParaRPr sz="2000" dirty="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involved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in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version</a:t>
            </a:r>
            <a:r>
              <a:rPr sz="2000" spc="-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evaluation</a:t>
            </a:r>
            <a:endParaRPr sz="2000" dirty="0">
              <a:latin typeface="Arial"/>
              <a:cs typeface="Arial"/>
            </a:endParaRPr>
          </a:p>
          <a:p>
            <a:pPr marL="756285" marR="10223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User interfaces are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often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developed using an IDE and</a:t>
            </a:r>
            <a:r>
              <a:rPr sz="2000" spc="-15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graphical  toolset.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4109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is Agile</a:t>
            </a:r>
            <a:r>
              <a:rPr spc="-105" dirty="0"/>
              <a:t> </a:t>
            </a:r>
            <a:r>
              <a:rPr spc="-5" dirty="0"/>
              <a:t>Development?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108960" y="6377940"/>
            <a:ext cx="4587240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6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73438"/>
            <a:ext cx="8029575" cy="32270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Agile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is an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emerging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software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development</a:t>
            </a:r>
            <a:r>
              <a:rPr sz="2400" spc="8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340" dirty="0">
                <a:solidFill>
                  <a:srgbClr val="46424D"/>
                </a:solidFill>
                <a:latin typeface="Arial"/>
                <a:cs typeface="Arial"/>
              </a:rPr>
              <a:t>methodology</a:t>
            </a:r>
            <a:endParaRPr sz="24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Programming-centric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Few rules and</a:t>
            </a:r>
            <a:r>
              <a:rPr sz="2000" spc="-5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practices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Easy to</a:t>
            </a:r>
            <a:r>
              <a:rPr sz="2000" spc="-4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follow</a:t>
            </a:r>
            <a:endParaRPr sz="2000" dirty="0">
              <a:latin typeface="Arial"/>
              <a:cs typeface="Arial"/>
            </a:endParaRPr>
          </a:p>
          <a:p>
            <a:pPr marL="355600" marR="713740" indent="-343535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Eliminate much </a:t>
            </a: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modeling </a:t>
            </a: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and </a:t>
            </a:r>
            <a:r>
              <a:rPr sz="2400" b="1" spc="-295" dirty="0">
                <a:solidFill>
                  <a:srgbClr val="46424D"/>
                </a:solidFill>
                <a:latin typeface="Arial"/>
                <a:cs typeface="Arial"/>
              </a:rPr>
              <a:t>documentation 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tasks </a:t>
            </a: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–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saves</a:t>
            </a:r>
            <a:r>
              <a:rPr sz="2400" b="1" spc="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time</a:t>
            </a:r>
            <a:endParaRPr sz="24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Emphasize simple,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iterative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application</a:t>
            </a:r>
            <a:r>
              <a:rPr sz="2400" spc="7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development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6550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Agile</a:t>
            </a:r>
            <a:r>
              <a:rPr spc="-50" dirty="0"/>
              <a:t> </a:t>
            </a:r>
            <a:r>
              <a:rPr spc="-5" dirty="0"/>
              <a:t>methods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108960" y="6377940"/>
            <a:ext cx="4511040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6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930"/>
            <a:ext cx="7961630" cy="4187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20979" indent="-343535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Dissatisfaction with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overheads involved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 </a:t>
            </a:r>
            <a:r>
              <a:rPr lang="en-US" sz="2400" dirty="0">
                <a:solidFill>
                  <a:srgbClr val="46424D"/>
                </a:solidFill>
                <a:latin typeface="Arial"/>
                <a:cs typeface="Arial"/>
              </a:rPr>
              <a:t> software </a:t>
            </a:r>
            <a:r>
              <a:rPr sz="2400" spc="-46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design methods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1980s and 1990s led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the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creation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agile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methods. These</a:t>
            </a:r>
            <a:r>
              <a:rPr sz="2400" spc="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methods: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Focus on the </a:t>
            </a:r>
            <a:r>
              <a:rPr sz="2000" b="1" dirty="0">
                <a:solidFill>
                  <a:srgbClr val="46424D"/>
                </a:solidFill>
                <a:latin typeface="Arial"/>
                <a:cs typeface="Arial"/>
              </a:rPr>
              <a:t>code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rather than the</a:t>
            </a:r>
            <a:r>
              <a:rPr sz="2000" spc="-1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design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Are based on an </a:t>
            </a:r>
            <a:r>
              <a:rPr sz="2000" b="1" spc="-5" dirty="0">
                <a:solidFill>
                  <a:srgbClr val="46424D"/>
                </a:solidFill>
                <a:latin typeface="Arial"/>
                <a:cs typeface="Arial"/>
              </a:rPr>
              <a:t>iterative </a:t>
            </a:r>
            <a:r>
              <a:rPr sz="2000" b="1" dirty="0">
                <a:solidFill>
                  <a:srgbClr val="46424D"/>
                </a:solidFill>
                <a:latin typeface="Arial"/>
                <a:cs typeface="Arial"/>
              </a:rPr>
              <a:t>approach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to software</a:t>
            </a:r>
            <a:r>
              <a:rPr sz="2000" spc="-1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development</a:t>
            </a:r>
            <a:endParaRPr sz="2000" dirty="0">
              <a:latin typeface="Arial"/>
              <a:cs typeface="Arial"/>
            </a:endParaRPr>
          </a:p>
          <a:p>
            <a:pPr marL="756285" marR="18859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Are intended to </a:t>
            </a:r>
            <a:r>
              <a:rPr sz="2000" b="1" spc="-5" dirty="0">
                <a:solidFill>
                  <a:srgbClr val="46424D"/>
                </a:solidFill>
                <a:latin typeface="Arial"/>
                <a:cs typeface="Arial"/>
              </a:rPr>
              <a:t>deliver </a:t>
            </a:r>
            <a:r>
              <a:rPr sz="2000" b="1" spc="5" dirty="0">
                <a:solidFill>
                  <a:srgbClr val="46424D"/>
                </a:solidFill>
                <a:latin typeface="Arial"/>
                <a:cs typeface="Arial"/>
              </a:rPr>
              <a:t>working </a:t>
            </a:r>
            <a:r>
              <a:rPr sz="2000" b="1" dirty="0">
                <a:solidFill>
                  <a:srgbClr val="46424D"/>
                </a:solidFill>
                <a:latin typeface="Arial"/>
                <a:cs typeface="Arial"/>
              </a:rPr>
              <a:t>software quickly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and</a:t>
            </a:r>
            <a:r>
              <a:rPr sz="2000" spc="-2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evolve  quickly to meet changing</a:t>
            </a:r>
            <a:r>
              <a:rPr sz="2000" spc="-9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requirements.</a:t>
            </a:r>
            <a:endParaRPr sz="2000" dirty="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9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 aim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agile methods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is to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reduce overheads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 </a:t>
            </a:r>
            <a:r>
              <a:rPr sz="2400" spc="-844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66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software process (e.g. by limiting documentation) 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be able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respond quickly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changing requirements  without excessive</a:t>
            </a:r>
            <a:r>
              <a:rPr sz="2400" spc="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rework.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3254"/>
            <a:ext cx="38074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Agile</a:t>
            </a:r>
            <a:r>
              <a:rPr spc="-40" dirty="0"/>
              <a:t> </a:t>
            </a:r>
            <a:r>
              <a:rPr spc="-5" dirty="0"/>
              <a:t>manifesto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6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930"/>
            <a:ext cx="7855584" cy="330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56845" indent="-343535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i="1" spc="-25" dirty="0">
                <a:solidFill>
                  <a:srgbClr val="46424D"/>
                </a:solidFill>
                <a:latin typeface="Arial"/>
                <a:cs typeface="Arial"/>
              </a:rPr>
              <a:t>We 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are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uncovering 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better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ways 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developing </a:t>
            </a:r>
            <a:r>
              <a:rPr sz="2400" i="1" spc="-465" dirty="0">
                <a:solidFill>
                  <a:srgbClr val="46424D"/>
                </a:solidFill>
                <a:latin typeface="Arial"/>
                <a:cs typeface="Arial"/>
              </a:rPr>
              <a:t>software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by  doing it and helping others do it. Through this work we  have </a:t>
            </a:r>
            <a:r>
              <a:rPr sz="2400" i="1" spc="-10" dirty="0">
                <a:solidFill>
                  <a:srgbClr val="46424D"/>
                </a:solidFill>
                <a:latin typeface="Arial"/>
                <a:cs typeface="Arial"/>
              </a:rPr>
              <a:t>come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to</a:t>
            </a:r>
            <a:r>
              <a:rPr sz="2400" i="1" spc="4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value:</a:t>
            </a:r>
            <a:endParaRPr sz="2400">
              <a:latin typeface="Arial"/>
              <a:cs typeface="Arial"/>
            </a:endParaRPr>
          </a:p>
          <a:p>
            <a:pPr marL="756285" marR="843280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b="1" i="1" spc="-5" dirty="0">
                <a:solidFill>
                  <a:srgbClr val="46424D"/>
                </a:solidFill>
                <a:latin typeface="Arial"/>
                <a:cs typeface="Arial"/>
              </a:rPr>
              <a:t>Individuals </a:t>
            </a:r>
            <a:r>
              <a:rPr sz="2000" b="1" i="1" dirty="0">
                <a:solidFill>
                  <a:srgbClr val="46424D"/>
                </a:solidFill>
                <a:latin typeface="Arial"/>
                <a:cs typeface="Arial"/>
              </a:rPr>
              <a:t>and interactions </a:t>
            </a: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over processes and</a:t>
            </a:r>
            <a:r>
              <a:rPr sz="2000" i="1" spc="-1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tools  </a:t>
            </a:r>
            <a:r>
              <a:rPr sz="2000" b="1" i="1" spc="-5" dirty="0">
                <a:solidFill>
                  <a:srgbClr val="46424D"/>
                </a:solidFill>
                <a:latin typeface="Arial"/>
                <a:cs typeface="Arial"/>
              </a:rPr>
              <a:t>Working </a:t>
            </a:r>
            <a:r>
              <a:rPr sz="2000" b="1" i="1" dirty="0">
                <a:solidFill>
                  <a:srgbClr val="46424D"/>
                </a:solidFill>
                <a:latin typeface="Arial"/>
                <a:cs typeface="Arial"/>
              </a:rPr>
              <a:t>software </a:t>
            </a: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over comprehensive documentation  </a:t>
            </a:r>
            <a:r>
              <a:rPr sz="2000" b="1" i="1" dirty="0">
                <a:solidFill>
                  <a:srgbClr val="46424D"/>
                </a:solidFill>
                <a:latin typeface="Arial"/>
                <a:cs typeface="Arial"/>
              </a:rPr>
              <a:t>Customer collaboration </a:t>
            </a: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over contract negotiation  </a:t>
            </a:r>
            <a:r>
              <a:rPr sz="2000" b="1" i="1" dirty="0">
                <a:solidFill>
                  <a:srgbClr val="46424D"/>
                </a:solidFill>
                <a:latin typeface="Arial"/>
                <a:cs typeface="Arial"/>
              </a:rPr>
              <a:t>Responding to change </a:t>
            </a: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over following a</a:t>
            </a:r>
            <a:r>
              <a:rPr sz="2000" i="1" spc="-8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46424D"/>
                </a:solidFill>
                <a:latin typeface="Arial"/>
                <a:cs typeface="Arial"/>
              </a:rPr>
              <a:t>plan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9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That</a:t>
            </a:r>
            <a:r>
              <a:rPr sz="2400" i="1" spc="-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is,</a:t>
            </a:r>
            <a:r>
              <a:rPr sz="2400" i="1" spc="-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while</a:t>
            </a:r>
            <a:r>
              <a:rPr sz="2400" i="1" spc="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there</a:t>
            </a:r>
            <a:r>
              <a:rPr sz="2400" i="1" spc="-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is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value</a:t>
            </a:r>
            <a:r>
              <a:rPr sz="2400" i="1" spc="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in</a:t>
            </a:r>
            <a:r>
              <a:rPr sz="2400" i="1" spc="-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the</a:t>
            </a:r>
            <a:r>
              <a:rPr sz="2400" i="1" spc="-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items</a:t>
            </a:r>
            <a:r>
              <a:rPr sz="2400" i="1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on</a:t>
            </a:r>
            <a:r>
              <a:rPr sz="2400" i="1" spc="-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6424D"/>
                </a:solidFill>
                <a:latin typeface="Arial"/>
                <a:cs typeface="Arial"/>
              </a:rPr>
              <a:t>the</a:t>
            </a:r>
            <a:r>
              <a:rPr sz="2400" i="1" spc="-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right,</a:t>
            </a:r>
            <a:r>
              <a:rPr sz="2400" i="1" spc="-1210" dirty="0">
                <a:solidFill>
                  <a:srgbClr val="46424D"/>
                </a:solidFill>
                <a:latin typeface="Arial"/>
                <a:cs typeface="Arial"/>
              </a:rPr>
              <a:t>we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value the items on the left</a:t>
            </a:r>
            <a:r>
              <a:rPr sz="2400" i="1" spc="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46424D"/>
                </a:solidFill>
                <a:latin typeface="Arial"/>
                <a:cs typeface="Arial"/>
              </a:rPr>
              <a:t>more.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504266"/>
            <a:ext cx="5148072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What </a:t>
            </a:r>
            <a:r>
              <a:rPr spc="-55" dirty="0"/>
              <a:t>is</a:t>
            </a:r>
            <a:r>
              <a:rPr spc="-409" dirty="0"/>
              <a:t> </a:t>
            </a:r>
            <a:r>
              <a:rPr spc="-130" dirty="0"/>
              <a:t>“Agility”?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370050"/>
            <a:ext cx="7349490" cy="45624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Clr>
                <a:srgbClr val="A9A47B"/>
              </a:buClr>
              <a:buFont typeface="Wingdings"/>
              <a:buChar char=""/>
              <a:tabLst>
                <a:tab pos="241935" algn="l"/>
              </a:tabLst>
            </a:pP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Ability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move quickly </a:t>
            </a:r>
            <a:r>
              <a:rPr sz="3200" spc="5" dirty="0">
                <a:solidFill>
                  <a:srgbClr val="2E2B1F"/>
                </a:solidFill>
                <a:latin typeface="Times New Roman"/>
                <a:cs typeface="Times New Roman"/>
              </a:rPr>
              <a:t>and</a:t>
            </a:r>
            <a:r>
              <a:rPr sz="3200" spc="-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solidFill>
                  <a:srgbClr val="2E2B1F"/>
                </a:solidFill>
                <a:latin typeface="Times New Roman"/>
                <a:cs typeface="Times New Roman"/>
              </a:rPr>
              <a:t>easily.</a:t>
            </a:r>
            <a:endParaRPr sz="3200">
              <a:latin typeface="Times New Roman"/>
              <a:cs typeface="Times New Roman"/>
            </a:endParaRPr>
          </a:p>
          <a:p>
            <a:pPr marL="241300" marR="8890" indent="-229235">
              <a:lnSpc>
                <a:spcPts val="3460"/>
              </a:lnSpc>
              <a:spcBef>
                <a:spcPts val="819"/>
              </a:spcBef>
              <a:buClr>
                <a:srgbClr val="A9A47B"/>
              </a:buClr>
              <a:buFont typeface="Wingdings"/>
              <a:buChar char=""/>
              <a:tabLst>
                <a:tab pos="241935" algn="l"/>
                <a:tab pos="1882775" algn="l"/>
                <a:tab pos="3013710" algn="l"/>
                <a:tab pos="3761740" algn="l"/>
                <a:tab pos="5434330" algn="l"/>
                <a:tab pos="7019290" algn="l"/>
              </a:tabLst>
            </a:pP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E</a:t>
            </a:r>
            <a:r>
              <a:rPr sz="3200" spc="-65" dirty="0">
                <a:solidFill>
                  <a:srgbClr val="2E2B1F"/>
                </a:solidFill>
                <a:latin typeface="Times New Roman"/>
                <a:cs typeface="Times New Roman"/>
              </a:rPr>
              <a:t>f</a:t>
            </a:r>
            <a:r>
              <a:rPr sz="3200" spc="-10" dirty="0">
                <a:solidFill>
                  <a:srgbClr val="2E2B1F"/>
                </a:solidFill>
                <a:latin typeface="Times New Roman"/>
                <a:cs typeface="Times New Roman"/>
              </a:rPr>
              <a:t>f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e</a:t>
            </a:r>
            <a:r>
              <a:rPr sz="3200" spc="5" dirty="0">
                <a:solidFill>
                  <a:srgbClr val="2E2B1F"/>
                </a:solidFill>
                <a:latin typeface="Times New Roman"/>
                <a:cs typeface="Times New Roman"/>
              </a:rPr>
              <a:t>c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3200" spc="-20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ve	(rapid	and	adaptive)	res</a:t>
            </a:r>
            <a:r>
              <a:rPr sz="3200" spc="-10" dirty="0">
                <a:solidFill>
                  <a:srgbClr val="2E2B1F"/>
                </a:solidFill>
                <a:latin typeface="Times New Roman"/>
                <a:cs typeface="Times New Roman"/>
              </a:rPr>
              <a:t>p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o</a:t>
            </a:r>
            <a:r>
              <a:rPr sz="3200" spc="5" dirty="0">
                <a:solidFill>
                  <a:srgbClr val="2E2B1F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se	</a:t>
            </a:r>
            <a:r>
              <a:rPr sz="3200" spc="-15" dirty="0">
                <a:solidFill>
                  <a:srgbClr val="2E2B1F"/>
                </a:solidFill>
                <a:latin typeface="Times New Roman"/>
                <a:cs typeface="Times New Roman"/>
              </a:rPr>
              <a:t>to  </a:t>
            </a:r>
            <a:r>
              <a:rPr sz="3200" spc="5" dirty="0">
                <a:solidFill>
                  <a:srgbClr val="2E2B1F"/>
                </a:solidFill>
                <a:latin typeface="Times New Roman"/>
                <a:cs typeface="Times New Roman"/>
              </a:rPr>
              <a:t>change</a:t>
            </a:r>
            <a:endParaRPr sz="3200">
              <a:latin typeface="Times New Roman"/>
              <a:cs typeface="Times New Roman"/>
            </a:endParaRPr>
          </a:p>
          <a:p>
            <a:pPr marL="241300" marR="5080" indent="-229235">
              <a:lnSpc>
                <a:spcPts val="3460"/>
              </a:lnSpc>
              <a:spcBef>
                <a:spcPts val="760"/>
              </a:spcBef>
              <a:buClr>
                <a:srgbClr val="A9A47B"/>
              </a:buClr>
              <a:buFont typeface="Wingdings"/>
              <a:buChar char=""/>
              <a:tabLst>
                <a:tab pos="241935" algn="l"/>
                <a:tab pos="2247265" algn="l"/>
                <a:tab pos="5299710" algn="l"/>
                <a:tab pos="6929755" algn="l"/>
              </a:tabLst>
            </a:pP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E</a:t>
            </a:r>
            <a:r>
              <a:rPr sz="3200" spc="-65" dirty="0">
                <a:solidFill>
                  <a:srgbClr val="2E2B1F"/>
                </a:solidFill>
                <a:latin typeface="Times New Roman"/>
                <a:cs typeface="Times New Roman"/>
              </a:rPr>
              <a:t>f</a:t>
            </a:r>
            <a:r>
              <a:rPr sz="3200" spc="-10" dirty="0">
                <a:solidFill>
                  <a:srgbClr val="2E2B1F"/>
                </a:solidFill>
                <a:latin typeface="Times New Roman"/>
                <a:cs typeface="Times New Roman"/>
              </a:rPr>
              <a:t>f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e</a:t>
            </a:r>
            <a:r>
              <a:rPr sz="3200" spc="5" dirty="0">
                <a:solidFill>
                  <a:srgbClr val="2E2B1F"/>
                </a:solidFill>
                <a:latin typeface="Times New Roman"/>
                <a:cs typeface="Times New Roman"/>
              </a:rPr>
              <a:t>c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3200" spc="-20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ve	com</a:t>
            </a:r>
            <a:r>
              <a:rPr sz="3200" spc="-20" dirty="0">
                <a:solidFill>
                  <a:srgbClr val="2E2B1F"/>
                </a:solidFill>
                <a:latin typeface="Times New Roman"/>
                <a:cs typeface="Times New Roman"/>
              </a:rPr>
              <a:t>m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u</a:t>
            </a:r>
            <a:r>
              <a:rPr sz="3200" spc="5" dirty="0">
                <a:solidFill>
                  <a:srgbClr val="2E2B1F"/>
                </a:solidFill>
                <a:latin typeface="Times New Roman"/>
                <a:cs typeface="Times New Roman"/>
              </a:rPr>
              <a:t>n</a:t>
            </a:r>
            <a:r>
              <a:rPr sz="3200" spc="-20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c</a:t>
            </a:r>
            <a:r>
              <a:rPr sz="3200" spc="5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sz="3200" spc="-20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on	amo</a:t>
            </a:r>
            <a:r>
              <a:rPr sz="3200" spc="-20" dirty="0">
                <a:solidFill>
                  <a:srgbClr val="2E2B1F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g	all  stakeholders</a:t>
            </a:r>
            <a:endParaRPr sz="3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330"/>
              </a:spcBef>
              <a:buClr>
                <a:srgbClr val="A9A47B"/>
              </a:buClr>
              <a:buFont typeface="Wingdings"/>
              <a:buChar char=""/>
              <a:tabLst>
                <a:tab pos="241935" algn="l"/>
              </a:tabLst>
            </a:pP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Drawing the customer onto the</a:t>
            </a:r>
            <a:r>
              <a:rPr sz="3200" spc="-9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team</a:t>
            </a:r>
            <a:endParaRPr sz="3200">
              <a:latin typeface="Times New Roman"/>
              <a:cs typeface="Times New Roman"/>
            </a:endParaRPr>
          </a:p>
          <a:p>
            <a:pPr marL="241300" marR="6985" indent="-229235">
              <a:lnSpc>
                <a:spcPts val="3460"/>
              </a:lnSpc>
              <a:spcBef>
                <a:spcPts val="815"/>
              </a:spcBef>
              <a:buClr>
                <a:srgbClr val="A9A47B"/>
              </a:buClr>
              <a:buFont typeface="Wingdings"/>
              <a:buChar char=""/>
              <a:tabLst>
                <a:tab pos="241935" algn="l"/>
              </a:tabLst>
            </a:pPr>
            <a:r>
              <a:rPr sz="3200" spc="-10" dirty="0">
                <a:solidFill>
                  <a:srgbClr val="2E2B1F"/>
                </a:solidFill>
                <a:latin typeface="Times New Roman"/>
                <a:cs typeface="Times New Roman"/>
              </a:rPr>
              <a:t>Organizing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a team so that </a:t>
            </a:r>
            <a:r>
              <a:rPr sz="3200" spc="-5" dirty="0">
                <a:solidFill>
                  <a:srgbClr val="2E2B1F"/>
                </a:solidFill>
                <a:latin typeface="Times New Roman"/>
                <a:cs typeface="Times New Roman"/>
              </a:rPr>
              <a:t>it is in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control </a:t>
            </a:r>
            <a:r>
              <a:rPr sz="3200" spc="-10" dirty="0">
                <a:solidFill>
                  <a:srgbClr val="2E2B1F"/>
                </a:solidFill>
                <a:latin typeface="Times New Roman"/>
                <a:cs typeface="Times New Roman"/>
              </a:rPr>
              <a:t>of 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the work performed </a:t>
            </a:r>
            <a:r>
              <a:rPr sz="3200" i="1" spc="-30" dirty="0">
                <a:solidFill>
                  <a:srgbClr val="849A09"/>
                </a:solidFill>
                <a:latin typeface="Times New Roman"/>
                <a:cs typeface="Times New Roman"/>
              </a:rPr>
              <a:t>Yielding </a:t>
            </a:r>
            <a:r>
              <a:rPr sz="3200" i="1" dirty="0">
                <a:solidFill>
                  <a:srgbClr val="849A09"/>
                </a:solidFill>
                <a:latin typeface="Times New Roman"/>
                <a:cs typeface="Times New Roman"/>
              </a:rPr>
              <a:t>or Soft</a:t>
            </a:r>
            <a:r>
              <a:rPr sz="3200" i="1" spc="-80" dirty="0">
                <a:solidFill>
                  <a:srgbClr val="849A09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849A09"/>
                </a:solidFill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330"/>
              </a:spcBef>
              <a:buClr>
                <a:srgbClr val="A9A47B"/>
              </a:buClr>
              <a:buFont typeface="Wingdings"/>
              <a:buChar char=""/>
              <a:tabLst>
                <a:tab pos="241935" algn="l"/>
              </a:tabLst>
            </a:pP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Rapid, incremental delivery of</a:t>
            </a:r>
            <a:r>
              <a:rPr sz="3200" spc="-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E2B1F"/>
                </a:solidFill>
                <a:latin typeface="Times New Roman"/>
                <a:cs typeface="Times New Roman"/>
              </a:rPr>
              <a:t>software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378714"/>
            <a:ext cx="6570218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When</a:t>
            </a:r>
            <a:r>
              <a:rPr spc="-220" dirty="0"/>
              <a:t> </a:t>
            </a:r>
            <a:r>
              <a:rPr spc="-70" dirty="0"/>
              <a:t>to</a:t>
            </a:r>
            <a:r>
              <a:rPr spc="-225" dirty="0"/>
              <a:t> </a:t>
            </a:r>
            <a:r>
              <a:rPr spc="-70" dirty="0"/>
              <a:t>use</a:t>
            </a:r>
            <a:r>
              <a:rPr spc="-229" dirty="0"/>
              <a:t> </a:t>
            </a:r>
            <a:r>
              <a:rPr spc="-80" dirty="0"/>
              <a:t>Agile</a:t>
            </a:r>
            <a:r>
              <a:rPr spc="-210" dirty="0"/>
              <a:t> </a:t>
            </a:r>
            <a:r>
              <a:rPr spc="-80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5440" y="1167130"/>
            <a:ext cx="7827645" cy="5696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367030" indent="-228600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buSzPct val="95000"/>
              <a:buFont typeface="Wingdings"/>
              <a:buChar char=""/>
              <a:tabLst>
                <a:tab pos="241300" algn="l"/>
              </a:tabLst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When new changes are needed to be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implemented.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The freedom agile  gives to change is very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important.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New changes can be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implemented</a:t>
            </a:r>
            <a:r>
              <a:rPr sz="2000" spc="-1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at  very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little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cost because of the frequency of new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increments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that are  produced.</a:t>
            </a:r>
            <a:endParaRPr sz="20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SzPct val="95000"/>
              <a:buFont typeface="Wingdings"/>
              <a:buChar char=""/>
              <a:tabLst>
                <a:tab pos="241300" algn="l"/>
              </a:tabLst>
            </a:pPr>
            <a:r>
              <a:rPr sz="2000" spc="-75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implement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 new feature the developers need to lose only the work of</a:t>
            </a:r>
            <a:r>
              <a:rPr sz="2000" spc="-114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  few days, or even only hours, to roll back and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implement</a:t>
            </a:r>
            <a:r>
              <a:rPr sz="2000" spc="-18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SzPct val="95000"/>
              <a:buFont typeface="Wingdings"/>
              <a:buChar char=""/>
              <a:tabLst>
                <a:tab pos="241300" algn="l"/>
              </a:tabLst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Unlike the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waterfall model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in agile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model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very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limited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planning</a:t>
            </a:r>
            <a:r>
              <a:rPr sz="2000" b="1" spc="-1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 marL="241300" marR="3683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required to get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started with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the project.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Agile assumes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that the end users’  needs are ever changing in a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dynamic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business and IT world. Changes</a:t>
            </a:r>
            <a:r>
              <a:rPr sz="2000" spc="-2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can  be discussed and features can be newly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effected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or removed based on  feedback. This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effectively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gives the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customer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the finished system they  want or</a:t>
            </a:r>
            <a:r>
              <a:rPr sz="2000" spc="-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need.</a:t>
            </a:r>
            <a:endParaRPr sz="2000">
              <a:latin typeface="Times New Roman"/>
              <a:cs typeface="Times New Roman"/>
            </a:endParaRPr>
          </a:p>
          <a:p>
            <a:pPr marL="241300" marR="15240" indent="-228600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SzPct val="95000"/>
              <a:buFont typeface="Wingdings"/>
              <a:buChar char=""/>
              <a:tabLst>
                <a:tab pos="241300" algn="l"/>
              </a:tabLst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Both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system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developers and stakeholders alike, find they also get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more 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freedom of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time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and options than if the software was developed in a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more 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rigid sequential </a:t>
            </a:r>
            <a:r>
              <a:rPr sz="2000" spc="-35" dirty="0">
                <a:solidFill>
                  <a:srgbClr val="2E2B1F"/>
                </a:solidFill>
                <a:latin typeface="Times New Roman"/>
                <a:cs typeface="Times New Roman"/>
              </a:rPr>
              <a:t>way.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Having options gives them the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ability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leave  important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decisions until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more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or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better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data or even entire hosting 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programs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are available;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meaning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the project can continue to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move</a:t>
            </a:r>
            <a:r>
              <a:rPr sz="2000" spc="-1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forward  without fear of reaching a sudden</a:t>
            </a:r>
            <a:r>
              <a:rPr sz="2000" spc="-14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standstill.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5114" y="378714"/>
            <a:ext cx="4031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12 </a:t>
            </a:r>
            <a:r>
              <a:rPr spc="-85" dirty="0"/>
              <a:t>Agility</a:t>
            </a:r>
            <a:r>
              <a:rPr spc="-425" dirty="0"/>
              <a:t> </a:t>
            </a:r>
            <a:r>
              <a:rPr spc="-90" dirty="0"/>
              <a:t>Principles</a:t>
            </a: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648714" y="984503"/>
            <a:ext cx="5424170" cy="165100"/>
            <a:chOff x="2648714" y="984503"/>
            <a:chExt cx="5424170" cy="165100"/>
          </a:xfrm>
        </p:grpSpPr>
        <p:sp>
          <p:nvSpPr>
            <p:cNvPr id="7" name="object 7"/>
            <p:cNvSpPr/>
            <p:nvPr/>
          </p:nvSpPr>
          <p:spPr>
            <a:xfrm>
              <a:off x="2648714" y="984503"/>
              <a:ext cx="5423900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66999" y="1066799"/>
              <a:ext cx="5334000" cy="0"/>
            </a:xfrm>
            <a:custGeom>
              <a:avLst/>
              <a:gdLst/>
              <a:ahLst/>
              <a:cxnLst/>
              <a:rect l="l" t="t" r="r" b="b"/>
              <a:pathLst>
                <a:path w="5334000">
                  <a:moveTo>
                    <a:pt x="0" y="0"/>
                  </a:moveTo>
                  <a:lnTo>
                    <a:pt x="5334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5440" y="1362202"/>
            <a:ext cx="7870190" cy="504634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469900" marR="284480" indent="-457200">
              <a:lnSpc>
                <a:spcPts val="2380"/>
              </a:lnSpc>
              <a:spcBef>
                <a:spcPts val="390"/>
              </a:spcBef>
              <a:buClr>
                <a:srgbClr val="A9A47B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Our highest priority is to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satisfy the customer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through early and 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continuous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delivery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of valuable</a:t>
            </a:r>
            <a:r>
              <a:rPr sz="2200" spc="-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software.</a:t>
            </a:r>
            <a:endParaRPr sz="2200">
              <a:latin typeface="Times New Roman"/>
              <a:cs typeface="Times New Roman"/>
            </a:endParaRPr>
          </a:p>
          <a:p>
            <a:pPr marL="469900" marR="38100" indent="-457200">
              <a:lnSpc>
                <a:spcPts val="2380"/>
              </a:lnSpc>
              <a:spcBef>
                <a:spcPts val="1195"/>
              </a:spcBef>
              <a:buClr>
                <a:srgbClr val="A9A47B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spc="-30" dirty="0">
                <a:solidFill>
                  <a:srgbClr val="006FC0"/>
                </a:solidFill>
                <a:latin typeface="Times New Roman"/>
                <a:cs typeface="Times New Roman"/>
              </a:rPr>
              <a:t>Welcome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changing requirements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, even late in development. Agile  processes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harness change for the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customer's competitive 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advantage.</a:t>
            </a: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ts val="2510"/>
              </a:lnSpc>
              <a:spcBef>
                <a:spcPts val="890"/>
              </a:spcBef>
              <a:buClr>
                <a:srgbClr val="A9A47B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Deliver working software </a:t>
            </a:r>
            <a:r>
              <a:rPr sz="2200" spc="-15" dirty="0">
                <a:solidFill>
                  <a:srgbClr val="006FC0"/>
                </a:solidFill>
                <a:latin typeface="Times New Roman"/>
                <a:cs typeface="Times New Roman"/>
              </a:rPr>
              <a:t>frequently</a:t>
            </a:r>
            <a:r>
              <a:rPr sz="2200" spc="-15" dirty="0">
                <a:solidFill>
                  <a:srgbClr val="2E2B1F"/>
                </a:solidFill>
                <a:latin typeface="Times New Roman"/>
                <a:cs typeface="Times New Roman"/>
              </a:rPr>
              <a:t>,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from a couple of weeks to</a:t>
            </a:r>
            <a:r>
              <a:rPr sz="2200" spc="1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endParaRPr sz="2200">
              <a:latin typeface="Times New Roman"/>
              <a:cs typeface="Times New Roman"/>
            </a:endParaRPr>
          </a:p>
          <a:p>
            <a:pPr marL="469900">
              <a:lnSpc>
                <a:spcPts val="2510"/>
              </a:lnSpc>
            </a:pP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couple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of months, with a preference to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the shorter</a:t>
            </a:r>
            <a:r>
              <a:rPr sz="2200" spc="9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timescale.</a:t>
            </a:r>
            <a:endParaRPr sz="2200">
              <a:latin typeface="Times New Roman"/>
              <a:cs typeface="Times New Roman"/>
            </a:endParaRPr>
          </a:p>
          <a:p>
            <a:pPr marL="469900" marR="962660" indent="-457200">
              <a:lnSpc>
                <a:spcPts val="2380"/>
              </a:lnSpc>
              <a:spcBef>
                <a:spcPts val="1235"/>
              </a:spcBef>
              <a:buClr>
                <a:srgbClr val="A9A47B"/>
              </a:buClr>
              <a:buAutoNum type="arabicPeriod" startAt="4"/>
              <a:tabLst>
                <a:tab pos="469265" algn="l"/>
                <a:tab pos="469900" algn="l"/>
              </a:tabLst>
            </a:pP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Business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people and developers </a:t>
            </a:r>
            <a:r>
              <a:rPr sz="2200" spc="-10" dirty="0">
                <a:solidFill>
                  <a:srgbClr val="2E2B1F"/>
                </a:solidFill>
                <a:latin typeface="Times New Roman"/>
                <a:cs typeface="Times New Roman"/>
              </a:rPr>
              <a:t>must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work together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daily 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throughout the</a:t>
            </a:r>
            <a:r>
              <a:rPr sz="2200" spc="-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project.</a:t>
            </a:r>
            <a:endParaRPr sz="2200">
              <a:latin typeface="Times New Roman"/>
              <a:cs typeface="Times New Roman"/>
            </a:endParaRPr>
          </a:p>
          <a:p>
            <a:pPr marL="469900" marR="161925" indent="-457200">
              <a:lnSpc>
                <a:spcPct val="90100"/>
              </a:lnSpc>
              <a:spcBef>
                <a:spcPts val="1160"/>
              </a:spcBef>
              <a:buClr>
                <a:srgbClr val="A9A47B"/>
              </a:buClr>
              <a:buAutoNum type="arabicPeriod" startAt="4"/>
              <a:tabLst>
                <a:tab pos="469265" algn="l"/>
                <a:tab pos="469900" algn="l"/>
              </a:tabLst>
            </a:pP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Build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projects around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motivated </a:t>
            </a:r>
            <a:r>
              <a:rPr sz="2200" dirty="0">
                <a:solidFill>
                  <a:srgbClr val="006FC0"/>
                </a:solidFill>
                <a:latin typeface="Times New Roman"/>
                <a:cs typeface="Times New Roman"/>
              </a:rPr>
              <a:t>individuals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.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Give them the  environment and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support they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need, and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trust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them to get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the job  done.</a:t>
            </a:r>
            <a:endParaRPr sz="2200">
              <a:latin typeface="Times New Roman"/>
              <a:cs typeface="Times New Roman"/>
            </a:endParaRPr>
          </a:p>
          <a:p>
            <a:pPr marL="469900" marR="5080" indent="-457200">
              <a:lnSpc>
                <a:spcPts val="2380"/>
              </a:lnSpc>
              <a:spcBef>
                <a:spcPts val="1230"/>
              </a:spcBef>
              <a:buClr>
                <a:srgbClr val="A9A47B"/>
              </a:buClr>
              <a:buAutoNum type="arabicPeriod" startAt="4"/>
              <a:tabLst>
                <a:tab pos="469265" algn="l"/>
                <a:tab pos="469900" algn="l"/>
              </a:tabLst>
            </a:pP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200" spc="-10" dirty="0">
                <a:solidFill>
                  <a:srgbClr val="2E2B1F"/>
                </a:solidFill>
                <a:latin typeface="Times New Roman"/>
                <a:cs typeface="Times New Roman"/>
              </a:rPr>
              <a:t>most efficient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and </a:t>
            </a:r>
            <a:r>
              <a:rPr sz="2200" spc="-10" dirty="0">
                <a:solidFill>
                  <a:srgbClr val="2E2B1F"/>
                </a:solidFill>
                <a:latin typeface="Times New Roman"/>
                <a:cs typeface="Times New Roman"/>
              </a:rPr>
              <a:t>effective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method of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conveying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information  to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and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within a development team is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face–to–face</a:t>
            </a:r>
            <a:r>
              <a:rPr sz="2200" spc="9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conversation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2571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2047</Words>
  <Application>Microsoft Office PowerPoint</Application>
  <PresentationFormat>On-screen Show (4:3)</PresentationFormat>
  <Paragraphs>221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Caladea</vt:lpstr>
      <vt:lpstr>Calibri</vt:lpstr>
      <vt:lpstr>Carlito</vt:lpstr>
      <vt:lpstr>Tahoma</vt:lpstr>
      <vt:lpstr>Times New Roman</vt:lpstr>
      <vt:lpstr>Wingdings</vt:lpstr>
      <vt:lpstr>Office Theme</vt:lpstr>
      <vt:lpstr>3. Agile Model</vt:lpstr>
      <vt:lpstr>Topics Covered</vt:lpstr>
      <vt:lpstr>Rapid software development</vt:lpstr>
      <vt:lpstr>What is Agile Development?</vt:lpstr>
      <vt:lpstr>Agile methods</vt:lpstr>
      <vt:lpstr>Agile manifesto</vt:lpstr>
      <vt:lpstr>What is “Agility”?</vt:lpstr>
      <vt:lpstr>When to use Agile Model</vt:lpstr>
      <vt:lpstr>12 Agility Principles</vt:lpstr>
      <vt:lpstr>12 Agility Principles(Cont..)</vt:lpstr>
      <vt:lpstr>Agility Methodology</vt:lpstr>
      <vt:lpstr>Extreme Programming(XP)</vt:lpstr>
      <vt:lpstr>Extreme Programming(XP)</vt:lpstr>
      <vt:lpstr>Extreme Programming(XP)</vt:lpstr>
      <vt:lpstr>Extreme Programming(XP)</vt:lpstr>
      <vt:lpstr>Adaptive Software Development(ASD)</vt:lpstr>
      <vt:lpstr>Adaptive Software Development</vt:lpstr>
      <vt:lpstr>ASD Three Phases</vt:lpstr>
      <vt:lpstr>Adaptive Software Development</vt:lpstr>
      <vt:lpstr>Dynamic Systems Development  (DSD) Method</vt:lpstr>
      <vt:lpstr>Dynamic Systems Development  (DSD) Method</vt:lpstr>
      <vt:lpstr>DSDM Iterative life cycle</vt:lpstr>
      <vt:lpstr>Scrum Agile Process</vt:lpstr>
      <vt:lpstr>Scrum Agile Process</vt:lpstr>
      <vt:lpstr>Scrum Agile Principles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Md. Waliul Islam Rayhan</cp:lastModifiedBy>
  <cp:revision>3</cp:revision>
  <dcterms:created xsi:type="dcterms:W3CDTF">2023-07-23T14:40:31Z</dcterms:created>
  <dcterms:modified xsi:type="dcterms:W3CDTF">2023-11-12T18:00:14Z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2023-07-23T00:00:00Z</vt:filetime>
  </property>
</Properties>
</file>