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8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18600" cy="6832600"/>
  <p:notesSz cx="9118600" cy="683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>
      <p:cViewPr varScale="1">
        <p:scale>
          <a:sx n="124" d="100"/>
          <a:sy n="124" d="100"/>
        </p:scale>
        <p:origin x="13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42" y="-8436"/>
            <a:ext cx="9144332" cy="684947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455" y="2395628"/>
            <a:ext cx="5810534" cy="1640205"/>
          </a:xfrm>
        </p:spPr>
        <p:txBody>
          <a:bodyPr anchor="b">
            <a:noAutofit/>
          </a:bodyPr>
          <a:lstStyle>
            <a:lvl1pPr algn="r">
              <a:defRPr sz="53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55" y="4035832"/>
            <a:ext cx="5810534" cy="109283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2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4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7" y="607342"/>
            <a:ext cx="6330081" cy="3390994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7" y="4453843"/>
            <a:ext cx="6330081" cy="1565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7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607342"/>
            <a:ext cx="6055315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8015" y="3618747"/>
            <a:ext cx="5404749" cy="37958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453843"/>
            <a:ext cx="6330082" cy="1565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481370" y="787451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8956" y="2875865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85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5" y="1924833"/>
            <a:ext cx="6330082" cy="2585847"/>
          </a:xfrm>
        </p:spPr>
        <p:txBody>
          <a:bodyPr anchor="b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84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607342"/>
            <a:ext cx="6055315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904" y="3998336"/>
            <a:ext cx="6330083" cy="51234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481370" y="787451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8956" y="2875865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225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8" y="607342"/>
            <a:ext cx="6323850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904" y="3998336"/>
            <a:ext cx="6330083" cy="51234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1">
                <a:solidFill>
                  <a:schemeClr val="accent1"/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3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41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0708" y="607343"/>
            <a:ext cx="976093" cy="52320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906" y="607343"/>
            <a:ext cx="5180595" cy="523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3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5" y="2690865"/>
            <a:ext cx="6330082" cy="1819816"/>
          </a:xfrm>
        </p:spPr>
        <p:txBody>
          <a:bodyPr anchor="b"/>
          <a:lstStyle>
            <a:lvl1pPr algn="l">
              <a:defRPr sz="398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857213"/>
          </a:xfrm>
        </p:spPr>
        <p:txBody>
          <a:bodyPr anchor="t"/>
          <a:lstStyle>
            <a:lvl1pPr marL="0" indent="0" algn="l">
              <a:buNone/>
              <a:defRPr sz="19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7" y="607342"/>
            <a:ext cx="6330081" cy="1315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907" y="2152587"/>
            <a:ext cx="3079531" cy="3866399"/>
          </a:xfrm>
        </p:spPr>
        <p:txBody>
          <a:bodyPr>
            <a:normAutofit/>
          </a:bodyPr>
          <a:lstStyle>
            <a:lvl1pPr>
              <a:defRPr sz="1793"/>
            </a:lvl1pPr>
            <a:lvl2pPr>
              <a:defRPr sz="1594"/>
            </a:lvl2pPr>
            <a:lvl3pPr>
              <a:defRPr sz="1395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56" y="2152588"/>
            <a:ext cx="3079532" cy="3866400"/>
          </a:xfrm>
        </p:spPr>
        <p:txBody>
          <a:bodyPr>
            <a:normAutofit/>
          </a:bodyPr>
          <a:lstStyle>
            <a:lvl1pPr>
              <a:defRPr sz="1793"/>
            </a:lvl1pPr>
            <a:lvl2pPr>
              <a:defRPr sz="1594"/>
            </a:lvl2pPr>
            <a:lvl3pPr>
              <a:defRPr sz="1395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0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0" cy="13159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6" y="2152979"/>
            <a:ext cx="3082087" cy="574128"/>
          </a:xfrm>
        </p:spPr>
        <p:txBody>
          <a:bodyPr anchor="b">
            <a:noAutofit/>
          </a:bodyPr>
          <a:lstStyle>
            <a:lvl1pPr marL="0" indent="0">
              <a:buNone/>
              <a:defRPr sz="2391" b="0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906" y="2727108"/>
            <a:ext cx="3082087" cy="329188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899" y="2152979"/>
            <a:ext cx="3082087" cy="574128"/>
          </a:xfrm>
        </p:spPr>
        <p:txBody>
          <a:bodyPr anchor="b">
            <a:noAutofit/>
          </a:bodyPr>
          <a:lstStyle>
            <a:lvl1pPr marL="0" indent="0">
              <a:buNone/>
              <a:defRPr sz="2391" b="0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899" y="2727108"/>
            <a:ext cx="3082087" cy="329188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0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1" cy="1315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8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98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1493054"/>
            <a:ext cx="2782431" cy="1273731"/>
          </a:xfrm>
        </p:spPr>
        <p:txBody>
          <a:bodyPr anchor="b">
            <a:normAutofit/>
          </a:bodyPr>
          <a:lstStyle>
            <a:lvl1pPr>
              <a:defRPr sz="19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355" y="513018"/>
            <a:ext cx="3376631" cy="550596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906" y="2766784"/>
            <a:ext cx="2782431" cy="2574877"/>
          </a:xfrm>
        </p:spPr>
        <p:txBody>
          <a:bodyPr>
            <a:normAutofit/>
          </a:bodyPr>
          <a:lstStyle>
            <a:lvl1pPr marL="0" indent="0">
              <a:buNone/>
              <a:defRPr sz="1395"/>
            </a:lvl1pPr>
            <a:lvl2pPr marL="341631" indent="0">
              <a:buNone/>
              <a:defRPr sz="1046"/>
            </a:lvl2pPr>
            <a:lvl3pPr marL="683263" indent="0">
              <a:buNone/>
              <a:defRPr sz="897"/>
            </a:lvl3pPr>
            <a:lvl4pPr marL="1024894" indent="0">
              <a:buNone/>
              <a:defRPr sz="747"/>
            </a:lvl4pPr>
            <a:lvl5pPr marL="1366525" indent="0">
              <a:buNone/>
              <a:defRPr sz="747"/>
            </a:lvl5pPr>
            <a:lvl6pPr marL="1708156" indent="0">
              <a:buNone/>
              <a:defRPr sz="747"/>
            </a:lvl6pPr>
            <a:lvl7pPr marL="2049788" indent="0">
              <a:buNone/>
              <a:defRPr sz="747"/>
            </a:lvl7pPr>
            <a:lvl8pPr marL="2391419" indent="0">
              <a:buNone/>
              <a:defRPr sz="747"/>
            </a:lvl8pPr>
            <a:lvl9pPr marL="2733050" indent="0">
              <a:buNone/>
              <a:defRPr sz="7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4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4782820"/>
            <a:ext cx="6330081" cy="564639"/>
          </a:xfrm>
        </p:spPr>
        <p:txBody>
          <a:bodyPr anchor="b">
            <a:normAutofit/>
          </a:bodyPr>
          <a:lstStyle>
            <a:lvl1pPr algn="l">
              <a:defRPr sz="23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906" y="607342"/>
            <a:ext cx="6330081" cy="3831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4"/>
            </a:lvl1pPr>
            <a:lvl2pPr marL="455508" indent="0">
              <a:buNone/>
              <a:defRPr sz="1594"/>
            </a:lvl2pPr>
            <a:lvl3pPr marL="911017" indent="0">
              <a:buNone/>
              <a:defRPr sz="1594"/>
            </a:lvl3pPr>
            <a:lvl4pPr marL="1366525" indent="0">
              <a:buNone/>
              <a:defRPr sz="1594"/>
            </a:lvl4pPr>
            <a:lvl5pPr marL="1822033" indent="0">
              <a:buNone/>
              <a:defRPr sz="1594"/>
            </a:lvl5pPr>
            <a:lvl6pPr marL="2277542" indent="0">
              <a:buNone/>
              <a:defRPr sz="1594"/>
            </a:lvl6pPr>
            <a:lvl7pPr marL="2733050" indent="0">
              <a:buNone/>
              <a:defRPr sz="1594"/>
            </a:lvl7pPr>
            <a:lvl8pPr marL="3188559" indent="0">
              <a:buNone/>
              <a:defRPr sz="1594"/>
            </a:lvl8pPr>
            <a:lvl9pPr marL="3644067" indent="0">
              <a:buNone/>
              <a:defRPr sz="15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906" y="5347459"/>
            <a:ext cx="6330081" cy="671528"/>
          </a:xfrm>
        </p:spPr>
        <p:txBody>
          <a:bodyPr>
            <a:normAutofit/>
          </a:bodyPr>
          <a:lstStyle>
            <a:lvl1pPr marL="0" indent="0">
              <a:buNone/>
              <a:defRPr sz="1196"/>
            </a:lvl1pPr>
            <a:lvl2pPr marL="455508" indent="0">
              <a:buNone/>
              <a:defRPr sz="1196"/>
            </a:lvl2pPr>
            <a:lvl3pPr marL="911017" indent="0">
              <a:buNone/>
              <a:defRPr sz="996"/>
            </a:lvl3pPr>
            <a:lvl4pPr marL="1366525" indent="0">
              <a:buNone/>
              <a:defRPr sz="897"/>
            </a:lvl4pPr>
            <a:lvl5pPr marL="1822033" indent="0">
              <a:buNone/>
              <a:defRPr sz="897"/>
            </a:lvl5pPr>
            <a:lvl6pPr marL="2277542" indent="0">
              <a:buNone/>
              <a:defRPr sz="897"/>
            </a:lvl6pPr>
            <a:lvl7pPr marL="2733050" indent="0">
              <a:buNone/>
              <a:defRPr sz="897"/>
            </a:lvl7pPr>
            <a:lvl8pPr marL="3188559" indent="0">
              <a:buNone/>
              <a:defRPr sz="897"/>
            </a:lvl8pPr>
            <a:lvl9pPr marL="3644067" indent="0">
              <a:buNone/>
              <a:defRPr sz="8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9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43" y="-8436"/>
            <a:ext cx="9144333" cy="684947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0" cy="1315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6" y="2152588"/>
            <a:ext cx="6330081" cy="386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0243" y="6018988"/>
            <a:ext cx="682232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906" y="6018988"/>
            <a:ext cx="4610131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6774" y="6018988"/>
            <a:ext cx="511214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2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5508" rtl="0" eaLnBrk="1" latinLnBrk="0" hangingPunct="1">
        <a:spcBef>
          <a:spcPct val="0"/>
        </a:spcBef>
        <a:buNone/>
        <a:defRPr sz="358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1631" indent="-341631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0201" indent="-284693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38771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4279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49788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05296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0804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16313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71821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400300" y="2552107"/>
            <a:ext cx="419100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101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7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1955998"/>
            <a:ext cx="8153400" cy="146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1017" rtl="0" eaLnBrk="1" latinLnBrk="0" hangingPunct="1">
              <a:lnSpc>
                <a:spcPct val="90000"/>
              </a:lnSpc>
              <a:spcBef>
                <a:spcPts val="1196"/>
              </a:spcBef>
              <a:spcAft>
                <a:spcPts val="19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1" kern="1200" cap="all" spc="199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5508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101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66525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2033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77542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33050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88559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4406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dirty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Systems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1054100" y="2044700"/>
            <a:ext cx="7247890" cy="367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20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Data Flow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Decision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Tables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Modeling Language such as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UML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Normalization of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Databases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Testing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tools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ISO/CMM procedure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manuals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00" y="985103"/>
            <a:ext cx="8107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Tools used by Systems</a:t>
            </a:r>
            <a:r>
              <a:rPr lang="en-US" sz="4800" b="1" u="sng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520700" y="1892300"/>
            <a:ext cx="814895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Defining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Involves Interviewing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Prioritizing</a:t>
            </a:r>
            <a:r>
              <a:rPr sz="2800" b="1" spc="-8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Obtain Users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Consensus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Fact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Gathering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Data, Facts, Opinions 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Managers</a:t>
            </a:r>
            <a:endParaRPr sz="2800" dirty="0"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Lower level Users should be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consulted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Roles of Systems</a:t>
            </a:r>
            <a:r>
              <a:rPr lang="en-US" sz="4800" b="1" u="sng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100" y="1892300"/>
            <a:ext cx="7252970" cy="411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Analysis and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evaluation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Arrive at appropriate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Solving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problems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257300" marR="5080" lvl="1" indent="-330200">
              <a:lnSpc>
                <a:spcPts val="5050"/>
              </a:lnSpc>
              <a:spcBef>
                <a:spcPts val="450"/>
              </a:spcBef>
              <a:buChar char="-"/>
              <a:tabLst>
                <a:tab pos="1223645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Hazy requirements converted into specific  requirements</a:t>
            </a:r>
            <a:endParaRPr sz="2800" dirty="0">
              <a:latin typeface="Times New Roman"/>
              <a:cs typeface="Times New Roman"/>
            </a:endParaRPr>
          </a:p>
          <a:p>
            <a:pPr marL="1198880" lvl="1" indent="-297180">
              <a:lnSpc>
                <a:spcPct val="100000"/>
              </a:lnSpc>
              <a:spcBef>
                <a:spcPts val="1235"/>
              </a:spcBef>
              <a:buChar char="-"/>
              <a:tabLst>
                <a:tab pos="1198880" algn="l"/>
                <a:tab pos="1199515" algn="l"/>
              </a:tabLst>
            </a:pPr>
            <a:r>
              <a:rPr sz="2800" spc="-5" dirty="0">
                <a:latin typeface="Times New Roman"/>
                <a:cs typeface="Times New Roman"/>
              </a:rPr>
              <a:t>Suggest many alternative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solutions</a:t>
            </a:r>
            <a:endParaRPr sz="2800" dirty="0">
              <a:latin typeface="Times New Roman"/>
              <a:cs typeface="Times New Roman"/>
            </a:endParaRPr>
          </a:p>
          <a:p>
            <a:pPr marL="1224280" lvl="1" indent="-297180">
              <a:lnSpc>
                <a:spcPct val="100000"/>
              </a:lnSpc>
              <a:spcBef>
                <a:spcPts val="5"/>
              </a:spcBef>
              <a:buChar char="-"/>
              <a:tabLst>
                <a:tab pos="1224280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Quantify cost 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benefits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2044700"/>
            <a:ext cx="7696200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Drawing up</a:t>
            </a:r>
            <a:r>
              <a:rPr sz="2800" b="1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pecifications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23365" lvl="1" indent="-176530">
              <a:lnSpc>
                <a:spcPct val="100000"/>
              </a:lnSpc>
              <a:spcBef>
                <a:spcPts val="2050"/>
              </a:spcBef>
              <a:buFont typeface="Times New Roman"/>
              <a:buChar char="-"/>
              <a:tabLst>
                <a:tab pos="1524000" algn="l"/>
              </a:tabLst>
            </a:pPr>
            <a:r>
              <a:rPr lang="en-US" sz="2400" u="heavy" dirty="0">
                <a:solidFill>
                  <a:srgbClr val="0070C0"/>
                </a:solidFill>
                <a:latin typeface="Garamond"/>
                <a:cs typeface="Garamond"/>
              </a:rPr>
              <a:t>Functional</a:t>
            </a:r>
            <a:r>
              <a:rPr lang="en-US" sz="2400" u="heavy" spc="-120" dirty="0">
                <a:solidFill>
                  <a:srgbClr val="0070C0"/>
                </a:solidFill>
                <a:latin typeface="Garamond"/>
                <a:cs typeface="Garamond"/>
              </a:rPr>
              <a:t> </a:t>
            </a:r>
            <a:r>
              <a:rPr lang="en-US" sz="2400" u="heavy" spc="-5" dirty="0">
                <a:solidFill>
                  <a:srgbClr val="0070C0"/>
                </a:solidFill>
                <a:latin typeface="Garamond"/>
                <a:cs typeface="Garamond"/>
              </a:rPr>
              <a:t>Specifications</a:t>
            </a:r>
            <a:endParaRPr lang="en-US" sz="2400" dirty="0">
              <a:solidFill>
                <a:srgbClr val="0070C0"/>
              </a:solidFill>
              <a:latin typeface="Garamond"/>
              <a:cs typeface="Garamond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Understood by users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programmers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805"/>
              </a:spcBef>
              <a:buChar char="-"/>
              <a:tabLst>
                <a:tab pos="2175510" algn="l"/>
                <a:tab pos="217678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Accepted by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Precise 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detailed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685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Account for possible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968500"/>
            <a:ext cx="7924800" cy="3367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r>
              <a:rPr lang="en-US"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</a:t>
            </a:r>
            <a:endParaRPr lang="en-US"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9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Logical design of</a:t>
            </a:r>
            <a:r>
              <a:rPr sz="2400" b="1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92580" lvl="2" indent="-208279">
              <a:spcBef>
                <a:spcPts val="1685"/>
              </a:spcBef>
              <a:buChar char="-"/>
              <a:tabLst>
                <a:tab pos="11360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Objects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Normalizing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database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Test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plan</a:t>
            </a:r>
            <a:endParaRPr sz="2400" b="1" dirty="0"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5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 must be modular to accommodate</a:t>
            </a:r>
            <a:r>
              <a:rPr sz="2400" b="1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change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2700" y="2120900"/>
            <a:ext cx="6737984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325" algn="l"/>
                <a:tab pos="441959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Evaluating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Systems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701800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Evaluation after use 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sometime</a:t>
            </a:r>
            <a:endParaRPr sz="2800" dirty="0">
              <a:latin typeface="Times New Roman"/>
              <a:cs typeface="Times New Roman"/>
            </a:endParaRPr>
          </a:p>
          <a:p>
            <a:pPr marL="1909445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91008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 periodicity for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</a:t>
            </a:r>
            <a:endParaRPr sz="2800" dirty="0">
              <a:latin typeface="Times New Roman"/>
              <a:cs typeface="Times New Roman"/>
            </a:endParaRPr>
          </a:p>
          <a:p>
            <a:pPr marL="1908810" indent="-207010">
              <a:lnSpc>
                <a:spcPct val="100000"/>
              </a:lnSpc>
              <a:spcBef>
                <a:spcPts val="1689"/>
              </a:spcBef>
              <a:buChar char="-"/>
              <a:tabLst>
                <a:tab pos="190944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Modify as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4314" y="1968500"/>
            <a:ext cx="7795986" cy="3665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 OF</a:t>
            </a:r>
            <a:r>
              <a:rPr sz="2400" b="1" spc="-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ORGANISATION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265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Knowing user’s jargon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practices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 Management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functions.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265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 OF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COMPUTERS</a:t>
            </a:r>
            <a:r>
              <a:rPr sz="24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SOFTWARE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500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Knowledge of system design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tools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 abreast of modern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92100"/>
            <a:ext cx="7620000" cy="1471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b="1" u="sng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1816100"/>
            <a:ext cx="8001000" cy="433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GOOD INTERPERSONNAL</a:t>
            </a:r>
            <a:r>
              <a:rPr sz="2400" b="1" spc="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RELATIONS</a:t>
            </a:r>
            <a:endParaRPr sz="27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Need to work as team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member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Lead </a:t>
            </a:r>
            <a:r>
              <a:rPr sz="2400" b="1" spc="-10" dirty="0">
                <a:latin typeface="Times New Roman"/>
                <a:cs typeface="Times New Roman"/>
              </a:rPr>
              <a:t>smaller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teams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Interface with </a:t>
            </a:r>
            <a:r>
              <a:rPr sz="2400" b="1" spc="-10" dirty="0">
                <a:latin typeface="Times New Roman"/>
                <a:cs typeface="Times New Roman"/>
              </a:rPr>
              <a:t>programmers </a:t>
            </a:r>
            <a:r>
              <a:rPr sz="2400" b="1" spc="-5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Users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Motivator.</a:t>
            </a:r>
            <a:endParaRPr sz="2400" b="1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118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ABILITY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TO</a:t>
            </a:r>
            <a:r>
              <a:rPr sz="24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COMMUNICATE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73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Oral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Presentation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Report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Writing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Answer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queries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0300" y="1968500"/>
            <a:ext cx="7086600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56565" algn="l"/>
                <a:tab pos="4572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ANALYTICAL</a:t>
            </a:r>
            <a:r>
              <a:rPr sz="24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MIND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93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Problem solving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attitude</a:t>
            </a:r>
            <a:endParaRPr sz="2000" b="1" dirty="0"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Ability </a:t>
            </a:r>
            <a:r>
              <a:rPr sz="2000" b="1" spc="-5" dirty="0">
                <a:latin typeface="Times New Roman"/>
                <a:cs typeface="Times New Roman"/>
              </a:rPr>
              <a:t>to </a:t>
            </a:r>
            <a:r>
              <a:rPr sz="2000" b="1" spc="-10" dirty="0">
                <a:latin typeface="Times New Roman"/>
                <a:cs typeface="Times New Roman"/>
              </a:rPr>
              <a:t>assess </a:t>
            </a:r>
            <a:r>
              <a:rPr sz="2000" b="1" spc="-5" dirty="0">
                <a:latin typeface="Times New Roman"/>
                <a:cs typeface="Times New Roman"/>
              </a:rPr>
              <a:t>trade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offs</a:t>
            </a:r>
            <a:endParaRPr sz="2000" b="1" dirty="0"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Sound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commonsense</a:t>
            </a:r>
            <a:endParaRPr sz="2000" b="1" dirty="0">
              <a:latin typeface="Times New Roman"/>
              <a:cs typeface="Times New Roman"/>
            </a:endParaRPr>
          </a:p>
          <a:p>
            <a:pPr marL="1099820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004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Curiosity </a:t>
            </a:r>
            <a:r>
              <a:rPr sz="2000" b="1" spc="-5" dirty="0">
                <a:latin typeface="Times New Roman"/>
                <a:cs typeface="Times New Roman"/>
              </a:rPr>
              <a:t>to learn about new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BREADTH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sz="2400" b="1" spc="-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137920" lvl="1" indent="-147955">
              <a:lnSpc>
                <a:spcPct val="100000"/>
              </a:lnSpc>
              <a:spcBef>
                <a:spcPts val="1330"/>
              </a:spcBef>
              <a:buChar char="-"/>
              <a:tabLst>
                <a:tab pos="113855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Broad Liberal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Knowledge</a:t>
            </a:r>
            <a:endParaRPr sz="2000" b="1" dirty="0">
              <a:latin typeface="Times New Roman"/>
              <a:cs typeface="Times New Roman"/>
            </a:endParaRPr>
          </a:p>
          <a:p>
            <a:pPr marL="1138555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391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Variety of jobs to be tackled in </a:t>
            </a:r>
            <a:r>
              <a:rPr sz="2000" b="1" spc="-10" dirty="0">
                <a:latin typeface="Times New Roman"/>
                <a:cs typeface="Times New Roman"/>
              </a:rPr>
              <a:t>diverse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242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Garamond</vt:lpstr>
      <vt:lpstr>Microsoft Sans Serif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 of a Systems Analyst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Md. Waliul Islam Rayhan</cp:lastModifiedBy>
  <cp:revision>36</cp:revision>
  <dcterms:created xsi:type="dcterms:W3CDTF">2017-05-14T20:52:20Z</dcterms:created>
  <dcterms:modified xsi:type="dcterms:W3CDTF">2024-02-10T20:11:38Z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2007-12-10T00:00:00Z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2017-05-14T00:00:00Z</vt:filetime>
  </property>
</Properties>
</file>