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ee1d9348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ee1d9348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ee1d9348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e1d9348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e1d9348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ee1d9348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ee1d9348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ee1d9348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ee1d9348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_SLIDE">
  <p:cSld name="MASTER_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48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974336" cy="82387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5806440" y="1828800"/>
            <a:ext cx="801014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6410"/>
              <a:buFont typeface="Arial"/>
              <a:buNone/>
            </a:pPr>
            <a:r>
              <a:rPr b="0" i="0" lang="en-US" sz="6410" u="none" cap="none" strike="noStrike">
                <a:solidFill>
                  <a:srgbClr val="3642C6"/>
                </a:solidFill>
                <a:highlight>
                  <a:srgbClr val="98D1ED"/>
                </a:highlight>
                <a:latin typeface="Arial"/>
                <a:ea typeface="Arial"/>
                <a:cs typeface="Arial"/>
                <a:sym typeface="Arial"/>
              </a:rPr>
              <a:t>Autonomous driving car using AI </a:t>
            </a:r>
            <a:endParaRPr b="0" i="0" sz="6410" u="none" cap="none" strike="noStrike"/>
          </a:p>
        </p:txBody>
      </p:sp>
      <p:sp>
        <p:nvSpPr>
          <p:cNvPr id="21" name="Google Shape;21;p4"/>
          <p:cNvSpPr/>
          <p:nvPr/>
        </p:nvSpPr>
        <p:spPr>
          <a:xfrm>
            <a:off x="5806440" y="6053328"/>
            <a:ext cx="8010144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3C44B6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C44B6"/>
                </a:solidFill>
                <a:highlight>
                  <a:srgbClr val="DDE8EF"/>
                </a:highlight>
                <a:latin typeface="Arial"/>
                <a:ea typeface="Arial"/>
                <a:cs typeface="Arial"/>
                <a:sym typeface="Arial"/>
              </a:rPr>
              <a:t>Group- 03</a:t>
            </a:r>
            <a:endParaRPr b="0" i="0" sz="1850" u="none" cap="none" strike="noStrike"/>
          </a:p>
        </p:txBody>
      </p:sp>
      <p:sp>
        <p:nvSpPr>
          <p:cNvPr id="22" name="Google Shape;22;p4"/>
          <p:cNvSpPr/>
          <p:nvPr/>
        </p:nvSpPr>
        <p:spPr>
          <a:xfrm>
            <a:off x="5806440" y="4379976"/>
            <a:ext cx="8010144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3C44B6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C44B6"/>
                </a:solidFill>
                <a:highlight>
                  <a:srgbClr val="DDE8EF"/>
                </a:highlight>
                <a:latin typeface="Arial"/>
                <a:ea typeface="Arial"/>
                <a:cs typeface="Arial"/>
                <a:sym typeface="Arial"/>
              </a:rPr>
              <a:t>AKazi Mainul Kaysar  ID-2011615042</a:t>
            </a:r>
            <a:endParaRPr b="0" i="0" sz="1850" u="none" cap="none" strike="noStrike"/>
          </a:p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3C44B6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C44B6"/>
                </a:solidFill>
                <a:highlight>
                  <a:srgbClr val="DDE8EF"/>
                </a:highlight>
                <a:latin typeface="Arial"/>
                <a:ea typeface="Arial"/>
                <a:cs typeface="Arial"/>
                <a:sym typeface="Arial"/>
              </a:rPr>
              <a:t>Abdullah Al-Galib Id- 1712986642</a:t>
            </a:r>
            <a:endParaRPr b="0" i="0" sz="1850" u="none" cap="none" strike="noStrike"/>
          </a:p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3C44B6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C44B6"/>
                </a:solidFill>
                <a:highlight>
                  <a:srgbClr val="DDE8EF"/>
                </a:highlight>
                <a:latin typeface="Arial"/>
                <a:ea typeface="Arial"/>
                <a:cs typeface="Arial"/>
                <a:sym typeface="Arial"/>
              </a:rPr>
              <a:t>A.F.M Khairul Amin 2012815642</a:t>
            </a:r>
            <a:endParaRPr b="0" i="0" sz="1850" u="none" cap="none" strike="noStrike"/>
          </a:p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3C44B6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C44B6"/>
                </a:solidFill>
                <a:highlight>
                  <a:srgbClr val="DDE8EF"/>
                </a:highlight>
                <a:latin typeface="Arial"/>
                <a:ea typeface="Arial"/>
                <a:cs typeface="Arial"/>
                <a:sym typeface="Arial"/>
              </a:rPr>
              <a:t>Md. Waliur Rahman - 2011306042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0724" cy="71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/>
          <p:nvPr/>
        </p:nvSpPr>
        <p:spPr>
          <a:xfrm>
            <a:off x="9398500" y="918900"/>
            <a:ext cx="4162200" cy="51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codes for </a:t>
            </a:r>
            <a:r>
              <a:rPr lang="en-US" sz="3300"/>
              <a:t>training</a:t>
            </a:r>
            <a:r>
              <a:rPr lang="en-US" sz="3300"/>
              <a:t> our modes .. we have run here 5 Epoch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575"/>
            <a:ext cx="6353175" cy="67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75" y="1249975"/>
            <a:ext cx="4029075" cy="68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9450" y="1249975"/>
            <a:ext cx="3638550" cy="68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/>
          <p:nvPr/>
        </p:nvSpPr>
        <p:spPr>
          <a:xfrm>
            <a:off x="341200" y="327700"/>
            <a:ext cx="13314000" cy="7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codes for testing on various images 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6096" y="2103120"/>
            <a:ext cx="6053328" cy="3995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0" y="2103120"/>
            <a:ext cx="6053328" cy="39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/>
          <p:nvPr/>
        </p:nvSpPr>
        <p:spPr>
          <a:xfrm>
            <a:off x="7626096" y="6327648"/>
            <a:ext cx="6053328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SzPts val="2320"/>
              <a:buFont typeface="Arial"/>
              <a:buNone/>
            </a:pPr>
            <a:r>
              <a:t/>
            </a:r>
            <a:endParaRPr b="0" i="0" sz="2320" u="none" cap="none" strike="noStrike"/>
          </a:p>
        </p:txBody>
      </p:sp>
      <p:sp>
        <p:nvSpPr>
          <p:cNvPr id="206" name="Google Shape;206;p15"/>
          <p:cNvSpPr/>
          <p:nvPr/>
        </p:nvSpPr>
        <p:spPr>
          <a:xfrm>
            <a:off x="960120" y="6327648"/>
            <a:ext cx="6053328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SzPts val="2320"/>
              <a:buFont typeface="Arial"/>
              <a:buNone/>
            </a:pPr>
            <a:r>
              <a:t/>
            </a:r>
            <a:endParaRPr b="0" i="0" sz="2320" u="none" cap="none" strike="noStrike"/>
          </a:p>
        </p:txBody>
      </p:sp>
      <p:sp>
        <p:nvSpPr>
          <p:cNvPr id="207" name="Google Shape;207;p15"/>
          <p:cNvSpPr/>
          <p:nvPr/>
        </p:nvSpPr>
        <p:spPr>
          <a:xfrm>
            <a:off x="832104" y="868680"/>
            <a:ext cx="12984480" cy="832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14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60"/>
              <a:buFont typeface="Arial"/>
              <a:buNone/>
            </a:pPr>
            <a:r>
              <a:rPr lang="en-US" sz="4660">
                <a:solidFill>
                  <a:srgbClr val="3642C6"/>
                </a:solidFill>
              </a:rPr>
              <a:t>Results and performance metrics </a:t>
            </a:r>
            <a:endParaRPr b="0" i="0" sz="4660" u="none" cap="none" strike="noStrike"/>
          </a:p>
        </p:txBody>
      </p:sp>
      <p:sp>
        <p:nvSpPr>
          <p:cNvPr id="208" name="Google Shape;208;p15"/>
          <p:cNvSpPr/>
          <p:nvPr/>
        </p:nvSpPr>
        <p:spPr>
          <a:xfrm>
            <a:off x="7626096" y="6885432"/>
            <a:ext cx="6053328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209" name="Google Shape;209;p15"/>
          <p:cNvSpPr/>
          <p:nvPr/>
        </p:nvSpPr>
        <p:spPr>
          <a:xfrm>
            <a:off x="960120" y="6885432"/>
            <a:ext cx="6053328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pic>
        <p:nvPicPr>
          <p:cNvPr id="210" name="Google Shape;2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575" y="2437575"/>
            <a:ext cx="3135500" cy="21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3450" y="2103125"/>
            <a:ext cx="6803125" cy="4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325"/>
            <a:ext cx="6838175" cy="685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975" y="1226325"/>
            <a:ext cx="4880475" cy="483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/>
          <p:nvPr/>
        </p:nvSpPr>
        <p:spPr>
          <a:xfrm>
            <a:off x="719575" y="375000"/>
            <a:ext cx="13148400" cy="5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codes for testing on a random image</a:t>
            </a:r>
            <a:r>
              <a:rPr lang="en-US"/>
              <a:t>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553925" y="6287075"/>
            <a:ext cx="6952500" cy="17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successfully our model can </a:t>
            </a:r>
            <a:r>
              <a:rPr lang="en-US" sz="3100"/>
              <a:t>detect lanes , object ,cars and others from our car’s dashboard.</a:t>
            </a:r>
            <a:r>
              <a:rPr lang="en-US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833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2807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3488" y="4809744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9" name="Google Shape;2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7223760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4809744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1" name="Google Shape;2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3488" y="6016752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6016752"/>
            <a:ext cx="475488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/>
          <p:nvPr/>
        </p:nvSpPr>
        <p:spPr>
          <a:xfrm>
            <a:off x="7488936" y="4892040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20" u="none" cap="none" strike="noStrike"/>
          </a:p>
        </p:txBody>
      </p:sp>
      <p:sp>
        <p:nvSpPr>
          <p:cNvPr id="234" name="Google Shape;234;p17"/>
          <p:cNvSpPr/>
          <p:nvPr/>
        </p:nvSpPr>
        <p:spPr>
          <a:xfrm>
            <a:off x="996696" y="7315200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320" u="none" cap="none" strike="noStrike"/>
          </a:p>
        </p:txBody>
      </p:sp>
      <p:sp>
        <p:nvSpPr>
          <p:cNvPr id="235" name="Google Shape;235;p17"/>
          <p:cNvSpPr/>
          <p:nvPr/>
        </p:nvSpPr>
        <p:spPr>
          <a:xfrm>
            <a:off x="996696" y="4892040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20" u="none" cap="none" strike="noStrike"/>
          </a:p>
        </p:txBody>
      </p:sp>
      <p:sp>
        <p:nvSpPr>
          <p:cNvPr id="236" name="Google Shape;236;p17"/>
          <p:cNvSpPr/>
          <p:nvPr/>
        </p:nvSpPr>
        <p:spPr>
          <a:xfrm>
            <a:off x="7488936" y="609904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320" u="none" cap="none" strike="noStrike"/>
          </a:p>
        </p:txBody>
      </p:sp>
      <p:sp>
        <p:nvSpPr>
          <p:cNvPr id="237" name="Google Shape;237;p17"/>
          <p:cNvSpPr/>
          <p:nvPr/>
        </p:nvSpPr>
        <p:spPr>
          <a:xfrm>
            <a:off x="996696" y="609904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320" u="none" cap="none" strike="noStrike"/>
          </a:p>
        </p:txBody>
      </p:sp>
      <p:sp>
        <p:nvSpPr>
          <p:cNvPr id="238" name="Google Shape;238;p17"/>
          <p:cNvSpPr/>
          <p:nvPr/>
        </p:nvSpPr>
        <p:spPr>
          <a:xfrm>
            <a:off x="1609344" y="5394960"/>
            <a:ext cx="5696712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AI-powered vehicles enhance safety and efficiency.</a:t>
            </a:r>
            <a:endParaRPr b="0" i="0" sz="1850" u="none" cap="none" strike="noStrike"/>
          </a:p>
        </p:txBody>
      </p:sp>
      <p:sp>
        <p:nvSpPr>
          <p:cNvPr id="239" name="Google Shape;239;p17"/>
          <p:cNvSpPr/>
          <p:nvPr/>
        </p:nvSpPr>
        <p:spPr>
          <a:xfrm>
            <a:off x="8101584" y="6601968"/>
            <a:ext cx="5696712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Autonomous vehicles will optimize urban mobility.</a:t>
            </a:r>
            <a:endParaRPr b="0" i="0" sz="1850" u="none" cap="none" strike="noStrike"/>
          </a:p>
        </p:txBody>
      </p:sp>
      <p:sp>
        <p:nvSpPr>
          <p:cNvPr id="240" name="Google Shape;240;p17"/>
          <p:cNvSpPr/>
          <p:nvPr/>
        </p:nvSpPr>
        <p:spPr>
          <a:xfrm>
            <a:off x="8101584" y="604418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Smart City Integration</a:t>
            </a:r>
            <a:endParaRPr b="0" i="0" sz="2340" u="none" cap="none" strike="noStrike"/>
          </a:p>
        </p:txBody>
      </p:sp>
      <p:sp>
        <p:nvSpPr>
          <p:cNvPr id="241" name="Google Shape;241;p17"/>
          <p:cNvSpPr/>
          <p:nvPr/>
        </p:nvSpPr>
        <p:spPr>
          <a:xfrm>
            <a:off x="1609344" y="6601968"/>
            <a:ext cx="5696712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Increased adoption expected as technology matures.</a:t>
            </a:r>
            <a:endParaRPr b="0" i="0" sz="1850" u="none" cap="none" strike="noStrike"/>
          </a:p>
        </p:txBody>
      </p:sp>
      <p:sp>
        <p:nvSpPr>
          <p:cNvPr id="242" name="Google Shape;242;p17"/>
          <p:cNvSpPr/>
          <p:nvPr/>
        </p:nvSpPr>
        <p:spPr>
          <a:xfrm>
            <a:off x="1609344" y="604418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Consumer Confidence</a:t>
            </a:r>
            <a:endParaRPr b="0" i="0" sz="2340" u="none" cap="none" strike="noStrike"/>
          </a:p>
        </p:txBody>
      </p:sp>
      <p:sp>
        <p:nvSpPr>
          <p:cNvPr id="243" name="Google Shape;243;p17"/>
          <p:cNvSpPr/>
          <p:nvPr/>
        </p:nvSpPr>
        <p:spPr>
          <a:xfrm>
            <a:off x="1609344" y="4837176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Revolutionizing Transportation</a:t>
            </a:r>
            <a:endParaRPr b="0" i="0" sz="2340" u="none" cap="none" strike="noStrike"/>
          </a:p>
        </p:txBody>
      </p:sp>
      <p:sp>
        <p:nvSpPr>
          <p:cNvPr id="244" name="Google Shape;244;p17"/>
          <p:cNvSpPr/>
          <p:nvPr/>
        </p:nvSpPr>
        <p:spPr>
          <a:xfrm>
            <a:off x="8101584" y="5394960"/>
            <a:ext cx="5696712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Technological progress supports a smarter future.</a:t>
            </a:r>
            <a:endParaRPr b="0" i="0" sz="1850" u="none" cap="none" strike="noStrike"/>
          </a:p>
        </p:txBody>
      </p:sp>
      <p:sp>
        <p:nvSpPr>
          <p:cNvPr id="245" name="Google Shape;245;p17"/>
          <p:cNvSpPr/>
          <p:nvPr/>
        </p:nvSpPr>
        <p:spPr>
          <a:xfrm>
            <a:off x="1609344" y="7808976"/>
            <a:ext cx="5696712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Regulatory and infrastructure hurdles to overcome.</a:t>
            </a:r>
            <a:endParaRPr b="0" i="0" sz="1850" u="none" cap="none" strike="noStrike"/>
          </a:p>
        </p:txBody>
      </p:sp>
      <p:sp>
        <p:nvSpPr>
          <p:cNvPr id="246" name="Google Shape;246;p17"/>
          <p:cNvSpPr/>
          <p:nvPr/>
        </p:nvSpPr>
        <p:spPr>
          <a:xfrm>
            <a:off x="832104" y="3456432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Autonomous Driving Conclusion</a:t>
            </a:r>
            <a:endParaRPr b="0" i="0" sz="4690" u="none" cap="none" strike="noStrike"/>
          </a:p>
        </p:txBody>
      </p:sp>
      <p:sp>
        <p:nvSpPr>
          <p:cNvPr id="247" name="Google Shape;247;p17"/>
          <p:cNvSpPr/>
          <p:nvPr/>
        </p:nvSpPr>
        <p:spPr>
          <a:xfrm>
            <a:off x="8101584" y="4837176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Continuous Advancements</a:t>
            </a:r>
            <a:endParaRPr b="0" i="0" sz="2340" u="none" cap="none" strike="noStrike"/>
          </a:p>
        </p:txBody>
      </p:sp>
      <p:sp>
        <p:nvSpPr>
          <p:cNvPr id="248" name="Google Shape;248;p17"/>
          <p:cNvSpPr/>
          <p:nvPr/>
        </p:nvSpPr>
        <p:spPr>
          <a:xfrm>
            <a:off x="1609344" y="7251192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Future Challenges</a:t>
            </a:r>
            <a:endParaRPr b="0" i="0" sz="234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1078992" y="2532888"/>
            <a:ext cx="59893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This technology allows vehicles to drive themselves, using a combination of sensors, cameras, and AI to interpret data about the environment.</a:t>
            </a:r>
            <a:endParaRPr b="0" i="0" sz="1850" u="none" cap="none" strike="noStrike"/>
          </a:p>
        </p:txBody>
      </p:sp>
      <p:sp>
        <p:nvSpPr>
          <p:cNvPr id="31" name="Google Shape;31;p5"/>
          <p:cNvSpPr/>
          <p:nvPr/>
        </p:nvSpPr>
        <p:spPr>
          <a:xfrm>
            <a:off x="1078992" y="3858768"/>
            <a:ext cx="598932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Levels of Automation</a:t>
            </a:r>
            <a:endParaRPr b="0" i="0" sz="2340" u="none" cap="none" strike="noStrike"/>
          </a:p>
        </p:txBody>
      </p:sp>
      <p:sp>
        <p:nvSpPr>
          <p:cNvPr id="32" name="Google Shape;32;p5"/>
          <p:cNvSpPr/>
          <p:nvPr/>
        </p:nvSpPr>
        <p:spPr>
          <a:xfrm>
            <a:off x="7571232" y="2532888"/>
            <a:ext cx="59893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Autonomous driving refers to vehicles equipped with AI systems that can perform necessary driving tasks with little or no human involvement.</a:t>
            </a:r>
            <a:endParaRPr b="0" i="0" sz="1850" u="none" cap="none" strike="noStrike"/>
          </a:p>
        </p:txBody>
      </p:sp>
      <p:sp>
        <p:nvSpPr>
          <p:cNvPr id="33" name="Google Shape;33;p5"/>
          <p:cNvSpPr/>
          <p:nvPr/>
        </p:nvSpPr>
        <p:spPr>
          <a:xfrm>
            <a:off x="7571232" y="4416552"/>
            <a:ext cx="59893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Autonomous vehicles can enhance road safety, reduce traffic congestion, and improve mobility for those unable to drive.</a:t>
            </a:r>
            <a:endParaRPr b="0" i="0" sz="1850" u="none" cap="none" strike="noStrike"/>
          </a:p>
        </p:txBody>
      </p:sp>
      <p:sp>
        <p:nvSpPr>
          <p:cNvPr id="34" name="Google Shape;34;p5"/>
          <p:cNvSpPr/>
          <p:nvPr/>
        </p:nvSpPr>
        <p:spPr>
          <a:xfrm>
            <a:off x="832104" y="740664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Introduction to Autonomous Driving</a:t>
            </a:r>
            <a:endParaRPr b="0" i="0" sz="4690" u="none" cap="none" strike="noStrike"/>
          </a:p>
        </p:txBody>
      </p:sp>
      <p:sp>
        <p:nvSpPr>
          <p:cNvPr id="35" name="Google Shape;35;p5"/>
          <p:cNvSpPr/>
          <p:nvPr/>
        </p:nvSpPr>
        <p:spPr>
          <a:xfrm>
            <a:off x="7571232" y="1975104"/>
            <a:ext cx="598932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Definition and Overview</a:t>
            </a:r>
            <a:endParaRPr b="0" i="0" sz="2340" u="none" cap="none" strike="noStrike"/>
          </a:p>
        </p:txBody>
      </p:sp>
      <p:sp>
        <p:nvSpPr>
          <p:cNvPr id="36" name="Google Shape;36;p5"/>
          <p:cNvSpPr/>
          <p:nvPr/>
        </p:nvSpPr>
        <p:spPr>
          <a:xfrm>
            <a:off x="7571232" y="3858768"/>
            <a:ext cx="598932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Importance in Modern Transportation</a:t>
            </a:r>
            <a:endParaRPr b="0" i="0" sz="2320" u="none" cap="none" strike="noStrike"/>
          </a:p>
        </p:txBody>
      </p:sp>
      <p:sp>
        <p:nvSpPr>
          <p:cNvPr id="37" name="Google Shape;37;p5"/>
          <p:cNvSpPr/>
          <p:nvPr/>
        </p:nvSpPr>
        <p:spPr>
          <a:xfrm>
            <a:off x="1078992" y="4416552"/>
            <a:ext cx="59893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There are six levels of vehicle automation, ranging from no automation (Level 0) to full automation (Level 5), influencing regulatory frameworks.</a:t>
            </a:r>
            <a:endParaRPr b="0" i="0" sz="1850" u="none" cap="none" strike="noStrike"/>
          </a:p>
        </p:txBody>
      </p:sp>
      <p:sp>
        <p:nvSpPr>
          <p:cNvPr id="38" name="Google Shape;38;p5"/>
          <p:cNvSpPr/>
          <p:nvPr/>
        </p:nvSpPr>
        <p:spPr>
          <a:xfrm>
            <a:off x="1078992" y="1975104"/>
            <a:ext cx="598932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What is Autonomous Driving?</a:t>
            </a:r>
            <a:endParaRPr b="0" i="0" sz="2340" u="none" cap="none" strike="noStrike"/>
          </a:p>
        </p:txBody>
      </p:sp>
      <p:sp>
        <p:nvSpPr>
          <p:cNvPr id="39" name="Google Shape;39;p5"/>
          <p:cNvSpPr/>
          <p:nvPr/>
        </p:nvSpPr>
        <p:spPr>
          <a:xfrm>
            <a:off x="1078992" y="5751576"/>
            <a:ext cx="598932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Historical Development</a:t>
            </a:r>
            <a:endParaRPr b="0" i="0" sz="2340" u="none" cap="none" strike="noStrike"/>
          </a:p>
        </p:txBody>
      </p:sp>
      <p:sp>
        <p:nvSpPr>
          <p:cNvPr id="40" name="Google Shape;40;p5"/>
          <p:cNvSpPr/>
          <p:nvPr/>
        </p:nvSpPr>
        <p:spPr>
          <a:xfrm>
            <a:off x="1078992" y="6309360"/>
            <a:ext cx="59893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The journey to autonomous driving began in the 20th century, driven by advances in computer science and robotics.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50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503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6190488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" name="Google Shape;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4270248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2002536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3488" y="2002536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3488" y="4270248"/>
            <a:ext cx="475488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996696" y="628192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320" u="none" cap="none" strike="noStrike"/>
          </a:p>
        </p:txBody>
      </p:sp>
      <p:sp>
        <p:nvSpPr>
          <p:cNvPr id="54" name="Google Shape;54;p6"/>
          <p:cNvSpPr/>
          <p:nvPr/>
        </p:nvSpPr>
        <p:spPr>
          <a:xfrm>
            <a:off x="996696" y="436168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320" u="none" cap="none" strike="noStrike"/>
          </a:p>
        </p:txBody>
      </p:sp>
      <p:sp>
        <p:nvSpPr>
          <p:cNvPr id="55" name="Google Shape;55;p6"/>
          <p:cNvSpPr/>
          <p:nvPr/>
        </p:nvSpPr>
        <p:spPr>
          <a:xfrm>
            <a:off x="996696" y="2093976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20" u="none" cap="none" strike="noStrike"/>
          </a:p>
        </p:txBody>
      </p:sp>
      <p:sp>
        <p:nvSpPr>
          <p:cNvPr id="56" name="Google Shape;56;p6"/>
          <p:cNvSpPr/>
          <p:nvPr/>
        </p:nvSpPr>
        <p:spPr>
          <a:xfrm>
            <a:off x="7488936" y="2093976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20" u="none" cap="none" strike="noStrike"/>
          </a:p>
        </p:txBody>
      </p:sp>
      <p:sp>
        <p:nvSpPr>
          <p:cNvPr id="57" name="Google Shape;57;p6"/>
          <p:cNvSpPr/>
          <p:nvPr/>
        </p:nvSpPr>
        <p:spPr>
          <a:xfrm>
            <a:off x="7488936" y="436168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320" u="none" cap="none" strike="noStrike"/>
          </a:p>
        </p:txBody>
      </p:sp>
      <p:sp>
        <p:nvSpPr>
          <p:cNvPr id="58" name="Google Shape;58;p6"/>
          <p:cNvSpPr/>
          <p:nvPr/>
        </p:nvSpPr>
        <p:spPr>
          <a:xfrm>
            <a:off x="8101584" y="430682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Sensor Fusion</a:t>
            </a:r>
            <a:endParaRPr b="0" i="0" sz="2340" u="none" cap="none" strike="noStrike"/>
          </a:p>
        </p:txBody>
      </p:sp>
      <p:sp>
        <p:nvSpPr>
          <p:cNvPr id="59" name="Google Shape;59;p6"/>
          <p:cNvSpPr/>
          <p:nvPr/>
        </p:nvSpPr>
        <p:spPr>
          <a:xfrm>
            <a:off x="1609344" y="2587752"/>
            <a:ext cx="569671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Various AI technologies, such as machine learning and computer vision, are essential for processing sensor data in real-time.</a:t>
            </a:r>
            <a:endParaRPr b="0" i="0" sz="1850" u="none" cap="none" strike="noStrike"/>
          </a:p>
        </p:txBody>
      </p:sp>
      <p:sp>
        <p:nvSpPr>
          <p:cNvPr id="60" name="Google Shape;60;p6"/>
          <p:cNvSpPr/>
          <p:nvPr/>
        </p:nvSpPr>
        <p:spPr>
          <a:xfrm>
            <a:off x="1609344" y="6775704"/>
            <a:ext cx="569671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AI systems are designed to make instantaneous decisions based on sensory input, ensuring responsive and safe driving behavior.</a:t>
            </a:r>
            <a:endParaRPr b="0" i="0" sz="1850" u="none" cap="none" strike="noStrike"/>
          </a:p>
        </p:txBody>
      </p:sp>
      <p:sp>
        <p:nvSpPr>
          <p:cNvPr id="61" name="Google Shape;61;p6"/>
          <p:cNvSpPr/>
          <p:nvPr/>
        </p:nvSpPr>
        <p:spPr>
          <a:xfrm>
            <a:off x="8101584" y="2029968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2340" u="none" cap="none" strike="noStrike"/>
          </a:p>
        </p:txBody>
      </p:sp>
      <p:sp>
        <p:nvSpPr>
          <p:cNvPr id="62" name="Google Shape;62;p6"/>
          <p:cNvSpPr/>
          <p:nvPr/>
        </p:nvSpPr>
        <p:spPr>
          <a:xfrm>
            <a:off x="8101584" y="4864608"/>
            <a:ext cx="569671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Combining data from multiple sensors enhances accuracy in environment understanding, crucial for safe navigation.</a:t>
            </a:r>
            <a:endParaRPr b="0" i="0" sz="1850" u="none" cap="none" strike="noStrike"/>
          </a:p>
        </p:txBody>
      </p:sp>
      <p:sp>
        <p:nvSpPr>
          <p:cNvPr id="63" name="Google Shape;63;p6"/>
          <p:cNvSpPr/>
          <p:nvPr/>
        </p:nvSpPr>
        <p:spPr>
          <a:xfrm>
            <a:off x="832104" y="649224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Role of AI in Autonomous Driving</a:t>
            </a:r>
            <a:endParaRPr b="0" i="0" sz="4690" u="none" cap="none" strike="noStrike"/>
          </a:p>
        </p:txBody>
      </p:sp>
      <p:sp>
        <p:nvSpPr>
          <p:cNvPr id="64" name="Google Shape;64;p6"/>
          <p:cNvSpPr/>
          <p:nvPr/>
        </p:nvSpPr>
        <p:spPr>
          <a:xfrm>
            <a:off x="1609344" y="2029968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AI Technologies in Autonomous Cars</a:t>
            </a:r>
            <a:endParaRPr b="0" i="0" sz="2320" u="none" cap="none" strike="noStrike"/>
          </a:p>
        </p:txBody>
      </p:sp>
      <p:sp>
        <p:nvSpPr>
          <p:cNvPr id="65" name="Google Shape;65;p6"/>
          <p:cNvSpPr/>
          <p:nvPr/>
        </p:nvSpPr>
        <p:spPr>
          <a:xfrm>
            <a:off x="1609344" y="430682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 b="0" i="0" sz="2340" u="none" cap="none" strike="noStrike"/>
          </a:p>
        </p:txBody>
      </p:sp>
      <p:sp>
        <p:nvSpPr>
          <p:cNvPr id="66" name="Google Shape;66;p6"/>
          <p:cNvSpPr/>
          <p:nvPr/>
        </p:nvSpPr>
        <p:spPr>
          <a:xfrm>
            <a:off x="1609344" y="4864608"/>
            <a:ext cx="569671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This technology allows vehicles to 'see' and interpret surrounding environments, identifying objects, road signs, and pedestrians effectively.</a:t>
            </a:r>
            <a:endParaRPr b="0" i="0" sz="1850" u="none" cap="none" strike="noStrike"/>
          </a:p>
        </p:txBody>
      </p:sp>
      <p:sp>
        <p:nvSpPr>
          <p:cNvPr id="67" name="Google Shape;67;p6"/>
          <p:cNvSpPr/>
          <p:nvPr/>
        </p:nvSpPr>
        <p:spPr>
          <a:xfrm>
            <a:off x="8101584" y="2596896"/>
            <a:ext cx="5696712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Machine learning algorithms enable cars to learn from experiences and improve their driving performance through repeated practice and data analysis.</a:t>
            </a:r>
            <a:endParaRPr b="0" i="0" sz="1850" u="none" cap="none" strike="noStrike"/>
          </a:p>
        </p:txBody>
      </p:sp>
      <p:sp>
        <p:nvSpPr>
          <p:cNvPr id="68" name="Google Shape;68;p6"/>
          <p:cNvSpPr/>
          <p:nvPr/>
        </p:nvSpPr>
        <p:spPr>
          <a:xfrm>
            <a:off x="1609344" y="6217920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Real-time Decision Making</a:t>
            </a:r>
            <a:endParaRPr b="0" i="0" sz="234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488" y="2395728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7488" y="2395728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7488" y="2395728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7488" y="2395728"/>
            <a:ext cx="4544568" cy="45445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/>
          <p:nvPr/>
        </p:nvSpPr>
        <p:spPr>
          <a:xfrm>
            <a:off x="8065008" y="5276088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320" u="none" cap="none" strike="noStrike"/>
          </a:p>
        </p:txBody>
      </p:sp>
      <p:sp>
        <p:nvSpPr>
          <p:cNvPr id="80" name="Google Shape;80;p7"/>
          <p:cNvSpPr/>
          <p:nvPr/>
        </p:nvSpPr>
        <p:spPr>
          <a:xfrm>
            <a:off x="6409944" y="3621024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20" u="none" cap="none" strike="noStrike"/>
          </a:p>
        </p:txBody>
      </p:sp>
      <p:sp>
        <p:nvSpPr>
          <p:cNvPr id="81" name="Google Shape;81;p7"/>
          <p:cNvSpPr/>
          <p:nvPr/>
        </p:nvSpPr>
        <p:spPr>
          <a:xfrm>
            <a:off x="8065008" y="3621024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20" u="none" cap="none" strike="noStrike"/>
          </a:p>
        </p:txBody>
      </p:sp>
      <p:sp>
        <p:nvSpPr>
          <p:cNvPr id="82" name="Google Shape;82;p7"/>
          <p:cNvSpPr/>
          <p:nvPr/>
        </p:nvSpPr>
        <p:spPr>
          <a:xfrm>
            <a:off x="6409944" y="5276088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320" u="none" cap="none" strike="noStrike"/>
          </a:p>
        </p:txBody>
      </p:sp>
      <p:sp>
        <p:nvSpPr>
          <p:cNvPr id="83" name="Google Shape;83;p7"/>
          <p:cNvSpPr/>
          <p:nvPr/>
        </p:nvSpPr>
        <p:spPr>
          <a:xfrm>
            <a:off x="832104" y="1298448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Safety and Ethical Considerations</a:t>
            </a:r>
            <a:endParaRPr b="0" i="0" sz="4690" u="none" cap="none" strike="noStrike"/>
          </a:p>
        </p:txBody>
      </p:sp>
      <p:sp>
        <p:nvSpPr>
          <p:cNvPr id="84" name="Google Shape;84;p7"/>
          <p:cNvSpPr/>
          <p:nvPr/>
        </p:nvSpPr>
        <p:spPr>
          <a:xfrm>
            <a:off x="9710928" y="5120640"/>
            <a:ext cx="3986784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Safety Protocols and Standards</a:t>
            </a:r>
            <a:endParaRPr b="0" i="0" sz="2340" u="none" cap="none" strike="noStrike"/>
          </a:p>
        </p:txBody>
      </p:sp>
      <p:sp>
        <p:nvSpPr>
          <p:cNvPr id="85" name="Google Shape;85;p7"/>
          <p:cNvSpPr/>
          <p:nvPr/>
        </p:nvSpPr>
        <p:spPr>
          <a:xfrm>
            <a:off x="9710928" y="2880360"/>
            <a:ext cx="39867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Testing and Validation</a:t>
            </a:r>
            <a:endParaRPr b="0" i="0" sz="2340" u="none" cap="none" strike="noStrike"/>
          </a:p>
        </p:txBody>
      </p:sp>
      <p:sp>
        <p:nvSpPr>
          <p:cNvPr id="86" name="Google Shape;86;p7"/>
          <p:cNvSpPr/>
          <p:nvPr/>
        </p:nvSpPr>
        <p:spPr>
          <a:xfrm>
            <a:off x="9710928" y="6227064"/>
            <a:ext cx="398678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Regulatory bodies establish guidelines to promote uniform safety.</a:t>
            </a:r>
            <a:endParaRPr b="0" i="0" sz="1850" u="none" cap="none" strike="noStrike"/>
          </a:p>
        </p:txBody>
      </p:sp>
      <p:sp>
        <p:nvSpPr>
          <p:cNvPr id="87" name="Google Shape;87;p7"/>
          <p:cNvSpPr/>
          <p:nvPr/>
        </p:nvSpPr>
        <p:spPr>
          <a:xfrm>
            <a:off x="950976" y="2679192"/>
            <a:ext cx="3986784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Safety Measures in Autonomous Vehicles</a:t>
            </a:r>
            <a:endParaRPr b="0" i="0" sz="2340" u="none" cap="none" strike="noStrike"/>
          </a:p>
        </p:txBody>
      </p:sp>
      <p:sp>
        <p:nvSpPr>
          <p:cNvPr id="88" name="Google Shape;88;p7"/>
          <p:cNvSpPr/>
          <p:nvPr/>
        </p:nvSpPr>
        <p:spPr>
          <a:xfrm>
            <a:off x="9710928" y="3566160"/>
            <a:ext cx="398678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Extensive testing in varied conditions is essential.</a:t>
            </a:r>
            <a:endParaRPr b="0" i="0" sz="1850" u="none" cap="none" strike="noStrike"/>
          </a:p>
        </p:txBody>
      </p:sp>
      <p:sp>
        <p:nvSpPr>
          <p:cNvPr id="89" name="Google Shape;89;p7"/>
          <p:cNvSpPr/>
          <p:nvPr/>
        </p:nvSpPr>
        <p:spPr>
          <a:xfrm>
            <a:off x="950976" y="3776472"/>
            <a:ext cx="398678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Robust safety protocols, including redundancy systems.</a:t>
            </a:r>
            <a:endParaRPr b="0" i="0" sz="1850" u="none" cap="none" strike="noStrike"/>
          </a:p>
        </p:txBody>
      </p:sp>
      <p:sp>
        <p:nvSpPr>
          <p:cNvPr id="90" name="Google Shape;90;p7"/>
          <p:cNvSpPr/>
          <p:nvPr/>
        </p:nvSpPr>
        <p:spPr>
          <a:xfrm>
            <a:off x="950976" y="6016752"/>
            <a:ext cx="398678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Raises ethical questions about responsibility in critical situations.</a:t>
            </a:r>
            <a:endParaRPr b="0" i="0" sz="1850" u="none" cap="none" strike="noStrike"/>
          </a:p>
        </p:txBody>
      </p:sp>
      <p:sp>
        <p:nvSpPr>
          <p:cNvPr id="91" name="Google Shape;91;p7"/>
          <p:cNvSpPr/>
          <p:nvPr/>
        </p:nvSpPr>
        <p:spPr>
          <a:xfrm>
            <a:off x="950976" y="5330952"/>
            <a:ext cx="39867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Ethical Implications</a:t>
            </a:r>
            <a:endParaRPr b="0" i="0" sz="234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248" y="2441448"/>
            <a:ext cx="6345936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2360" y="4626864"/>
            <a:ext cx="6345936" cy="2276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2360" y="2441448"/>
            <a:ext cx="6345936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248" y="4626864"/>
            <a:ext cx="6345936" cy="22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"/>
          <p:cNvSpPr/>
          <p:nvPr/>
        </p:nvSpPr>
        <p:spPr>
          <a:xfrm>
            <a:off x="1106424" y="4773168"/>
            <a:ext cx="58155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Cybersecurity Threats</a:t>
            </a:r>
            <a:endParaRPr b="0" i="0" sz="2340" u="none" cap="none" strike="noStrike"/>
          </a:p>
        </p:txBody>
      </p:sp>
      <p:sp>
        <p:nvSpPr>
          <p:cNvPr id="104" name="Google Shape;104;p8"/>
          <p:cNvSpPr/>
          <p:nvPr/>
        </p:nvSpPr>
        <p:spPr>
          <a:xfrm>
            <a:off x="1106424" y="5330952"/>
            <a:ext cx="581558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Protecting autonomous vehicles from cyberattacks is critical, as unauthorized access could lead to catastrophic failures or accidents.</a:t>
            </a:r>
            <a:endParaRPr b="0" i="0" sz="1850" u="none" cap="none" strike="noStrike"/>
          </a:p>
        </p:txBody>
      </p:sp>
      <p:sp>
        <p:nvSpPr>
          <p:cNvPr id="105" name="Google Shape;105;p8"/>
          <p:cNvSpPr/>
          <p:nvPr/>
        </p:nvSpPr>
        <p:spPr>
          <a:xfrm>
            <a:off x="7717536" y="2596896"/>
            <a:ext cx="58155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Weather Conditions</a:t>
            </a:r>
            <a:endParaRPr b="0" i="0" sz="2340" u="none" cap="none" strike="noStrike"/>
          </a:p>
        </p:txBody>
      </p:sp>
      <p:sp>
        <p:nvSpPr>
          <p:cNvPr id="106" name="Google Shape;106;p8"/>
          <p:cNvSpPr/>
          <p:nvPr/>
        </p:nvSpPr>
        <p:spPr>
          <a:xfrm>
            <a:off x="1106424" y="2596896"/>
            <a:ext cx="58155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Technical Challenges</a:t>
            </a:r>
            <a:endParaRPr b="0" i="0" sz="2340" u="none" cap="none" strike="noStrike"/>
          </a:p>
        </p:txBody>
      </p:sp>
      <p:sp>
        <p:nvSpPr>
          <p:cNvPr id="107" name="Google Shape;107;p8"/>
          <p:cNvSpPr/>
          <p:nvPr/>
        </p:nvSpPr>
        <p:spPr>
          <a:xfrm>
            <a:off x="7717536" y="3154680"/>
            <a:ext cx="581558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Adverse weather can significantly affect the functionality of sensors, making it challenging for autonomous systems to operate safely.</a:t>
            </a:r>
            <a:endParaRPr b="0" i="0" sz="1850" u="none" cap="none" strike="noStrike"/>
          </a:p>
        </p:txBody>
      </p:sp>
      <p:sp>
        <p:nvSpPr>
          <p:cNvPr id="108" name="Google Shape;108;p8"/>
          <p:cNvSpPr/>
          <p:nvPr/>
        </p:nvSpPr>
        <p:spPr>
          <a:xfrm>
            <a:off x="7717536" y="4773168"/>
            <a:ext cx="58155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Regulatory Challenges</a:t>
            </a:r>
            <a:endParaRPr b="0" i="0" sz="2340" u="none" cap="none" strike="noStrike"/>
          </a:p>
        </p:txBody>
      </p:sp>
      <p:sp>
        <p:nvSpPr>
          <p:cNvPr id="109" name="Google Shape;109;p8"/>
          <p:cNvSpPr/>
          <p:nvPr/>
        </p:nvSpPr>
        <p:spPr>
          <a:xfrm>
            <a:off x="1106424" y="3154680"/>
            <a:ext cx="581558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Developing reliable autonomous systems is complex due to the need for sophisticated algorithms and extensive data processing capabilities.</a:t>
            </a:r>
            <a:endParaRPr b="0" i="0" sz="1850" u="none" cap="none" strike="noStrike"/>
          </a:p>
        </p:txBody>
      </p:sp>
      <p:sp>
        <p:nvSpPr>
          <p:cNvPr id="110" name="Google Shape;110;p8"/>
          <p:cNvSpPr/>
          <p:nvPr/>
        </p:nvSpPr>
        <p:spPr>
          <a:xfrm>
            <a:off x="832104" y="1325880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Challenges and Limitations</a:t>
            </a:r>
            <a:endParaRPr b="0" i="0" sz="4690" u="none" cap="none" strike="noStrike"/>
          </a:p>
        </p:txBody>
      </p:sp>
      <p:sp>
        <p:nvSpPr>
          <p:cNvPr id="111" name="Google Shape;111;p8"/>
          <p:cNvSpPr/>
          <p:nvPr/>
        </p:nvSpPr>
        <p:spPr>
          <a:xfrm>
            <a:off x="7717536" y="5330952"/>
            <a:ext cx="5815584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Creating a regulatory framework that addresses safety, liability, and operational guidelines is essential for widespread adoption and integration into public roads.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1667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488" y="4114800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7488" y="4114800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7488" y="4114800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7488" y="4114800"/>
            <a:ext cx="4544568" cy="45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7488" y="4114800"/>
            <a:ext cx="4544568" cy="454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/>
          <p:nvPr/>
        </p:nvSpPr>
        <p:spPr>
          <a:xfrm>
            <a:off x="7726680" y="4654296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20" u="none" cap="none" strike="noStrike"/>
          </a:p>
        </p:txBody>
      </p:sp>
      <p:sp>
        <p:nvSpPr>
          <p:cNvPr id="124" name="Google Shape;124;p9"/>
          <p:cNvSpPr/>
          <p:nvPr/>
        </p:nvSpPr>
        <p:spPr>
          <a:xfrm>
            <a:off x="5952744" y="5230368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20" u="none" cap="none" strike="noStrike"/>
          </a:p>
        </p:txBody>
      </p:sp>
      <p:sp>
        <p:nvSpPr>
          <p:cNvPr id="125" name="Google Shape;125;p9"/>
          <p:cNvSpPr/>
          <p:nvPr/>
        </p:nvSpPr>
        <p:spPr>
          <a:xfrm>
            <a:off x="5952744" y="7095744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320" u="none" cap="none" strike="noStrike"/>
          </a:p>
        </p:txBody>
      </p:sp>
      <p:sp>
        <p:nvSpPr>
          <p:cNvPr id="126" name="Google Shape;126;p9"/>
          <p:cNvSpPr/>
          <p:nvPr/>
        </p:nvSpPr>
        <p:spPr>
          <a:xfrm>
            <a:off x="8823960" y="6163056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320" u="none" cap="none" strike="noStrike"/>
          </a:p>
        </p:txBody>
      </p:sp>
      <p:sp>
        <p:nvSpPr>
          <p:cNvPr id="127" name="Google Shape;127;p9"/>
          <p:cNvSpPr/>
          <p:nvPr/>
        </p:nvSpPr>
        <p:spPr>
          <a:xfrm>
            <a:off x="7726680" y="7671816"/>
            <a:ext cx="173736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320" u="none" cap="none" strike="noStrike"/>
          </a:p>
        </p:txBody>
      </p:sp>
      <p:sp>
        <p:nvSpPr>
          <p:cNvPr id="128" name="Google Shape;128;p9"/>
          <p:cNvSpPr/>
          <p:nvPr/>
        </p:nvSpPr>
        <p:spPr>
          <a:xfrm>
            <a:off x="10177272" y="6181344"/>
            <a:ext cx="3511296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Autonomous vehicles are poised to be integral to smart city initiatives, optimizing traffic flow and reducing congestion through coordinated systems.</a:t>
            </a:r>
            <a:endParaRPr b="0" i="0" sz="1850" u="none" cap="none" strike="noStrike"/>
          </a:p>
        </p:txBody>
      </p:sp>
      <p:sp>
        <p:nvSpPr>
          <p:cNvPr id="129" name="Google Shape;129;p9"/>
          <p:cNvSpPr/>
          <p:nvPr/>
        </p:nvSpPr>
        <p:spPr>
          <a:xfrm>
            <a:off x="9710928" y="8567928"/>
            <a:ext cx="39867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743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Market Perspectives</a:t>
            </a:r>
            <a:endParaRPr b="0" i="0" sz="2340" u="none" cap="none" strike="noStrike"/>
          </a:p>
        </p:txBody>
      </p:sp>
      <p:sp>
        <p:nvSpPr>
          <p:cNvPr id="130" name="Google Shape;130;p9"/>
          <p:cNvSpPr/>
          <p:nvPr/>
        </p:nvSpPr>
        <p:spPr>
          <a:xfrm>
            <a:off x="9710928" y="9253728"/>
            <a:ext cx="3986784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The demand for autonomous vehicles is expected to grow, with major automakers investing heavily in technology development and partnerships.</a:t>
            </a:r>
            <a:endParaRPr b="0" i="0" sz="1850" u="none" cap="none" strike="noStrike"/>
          </a:p>
        </p:txBody>
      </p:sp>
      <p:sp>
        <p:nvSpPr>
          <p:cNvPr id="131" name="Google Shape;131;p9"/>
          <p:cNvSpPr/>
          <p:nvPr/>
        </p:nvSpPr>
        <p:spPr>
          <a:xfrm>
            <a:off x="950976" y="8586216"/>
            <a:ext cx="3986784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Initial skepticism exists, but as technology proves reliable, consumer acceptance is anticipated to rise, transforming personal and public transportation.</a:t>
            </a:r>
            <a:endParaRPr b="0" i="0" sz="1850" u="none" cap="none" strike="noStrike"/>
          </a:p>
        </p:txBody>
      </p:sp>
      <p:sp>
        <p:nvSpPr>
          <p:cNvPr id="132" name="Google Shape;132;p9"/>
          <p:cNvSpPr/>
          <p:nvPr/>
        </p:nvSpPr>
        <p:spPr>
          <a:xfrm>
            <a:off x="9710928" y="2011680"/>
            <a:ext cx="39867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743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Technological Advances</a:t>
            </a:r>
            <a:endParaRPr b="0" i="0" sz="2340" u="none" cap="none" strike="noStrike"/>
          </a:p>
        </p:txBody>
      </p:sp>
      <p:sp>
        <p:nvSpPr>
          <p:cNvPr id="133" name="Google Shape;133;p9"/>
          <p:cNvSpPr/>
          <p:nvPr/>
        </p:nvSpPr>
        <p:spPr>
          <a:xfrm>
            <a:off x="950976" y="3566160"/>
            <a:ext cx="3986784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Advances in AI, sensor technology, and connectivity continue to evolve, paving the way for safer and more efficient autonomous driving solutions.</a:t>
            </a:r>
            <a:endParaRPr b="0" i="0" sz="1850" u="none" cap="none" strike="noStrike"/>
          </a:p>
        </p:txBody>
      </p:sp>
      <p:sp>
        <p:nvSpPr>
          <p:cNvPr id="134" name="Google Shape;134;p9"/>
          <p:cNvSpPr/>
          <p:nvPr/>
        </p:nvSpPr>
        <p:spPr>
          <a:xfrm>
            <a:off x="950976" y="7488936"/>
            <a:ext cx="3986784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743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Consumer Adoption Rates</a:t>
            </a:r>
            <a:endParaRPr b="0" i="0" sz="2340" u="none" cap="none" strike="noStrike"/>
          </a:p>
        </p:txBody>
      </p:sp>
      <p:sp>
        <p:nvSpPr>
          <p:cNvPr id="135" name="Google Shape;135;p9"/>
          <p:cNvSpPr/>
          <p:nvPr/>
        </p:nvSpPr>
        <p:spPr>
          <a:xfrm>
            <a:off x="950976" y="2880360"/>
            <a:ext cx="3986784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743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Trends and Innovations</a:t>
            </a:r>
            <a:endParaRPr b="0" i="0" sz="2340" u="none" cap="none" strike="noStrike"/>
          </a:p>
        </p:txBody>
      </p:sp>
      <p:sp>
        <p:nvSpPr>
          <p:cNvPr id="136" name="Google Shape;136;p9"/>
          <p:cNvSpPr/>
          <p:nvPr/>
        </p:nvSpPr>
        <p:spPr>
          <a:xfrm>
            <a:off x="9710928" y="2697480"/>
            <a:ext cx="3986784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Clr>
                <a:srgbClr val="22277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222770"/>
                </a:solidFill>
                <a:latin typeface="Arial"/>
                <a:ea typeface="Arial"/>
                <a:cs typeface="Arial"/>
                <a:sym typeface="Arial"/>
              </a:rPr>
              <a:t>Ongoing research focuses on improving vehicle communication, enhancing AI algorithms, and integrating deeper with smart infrastructure.</a:t>
            </a:r>
            <a:endParaRPr b="0" i="0" sz="1850" u="none" cap="none" strike="noStrike"/>
          </a:p>
        </p:txBody>
      </p:sp>
      <p:sp>
        <p:nvSpPr>
          <p:cNvPr id="137" name="Google Shape;137;p9"/>
          <p:cNvSpPr/>
          <p:nvPr/>
        </p:nvSpPr>
        <p:spPr>
          <a:xfrm>
            <a:off x="10177272" y="5084064"/>
            <a:ext cx="3511296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743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Integration with Smart Cities</a:t>
            </a:r>
            <a:endParaRPr b="0" i="0" sz="2340" u="none" cap="none" strike="noStrike"/>
          </a:p>
        </p:txBody>
      </p:sp>
      <p:sp>
        <p:nvSpPr>
          <p:cNvPr id="138" name="Google Shape;138;p9"/>
          <p:cNvSpPr/>
          <p:nvPr/>
        </p:nvSpPr>
        <p:spPr>
          <a:xfrm>
            <a:off x="832104" y="649224"/>
            <a:ext cx="12984480" cy="832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14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60"/>
              <a:buFont typeface="Arial"/>
              <a:buNone/>
            </a:pPr>
            <a:r>
              <a:rPr b="0" i="0" lang="en-US" sz="466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Future of Autonomous Driving</a:t>
            </a:r>
            <a:endParaRPr b="0" i="0" sz="466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3488" y="4187952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248" y="4919472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248" y="4187952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3488" y="4919472"/>
            <a:ext cx="475488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7488936" y="427024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20" u="none" cap="none" strike="noStrike"/>
          </a:p>
        </p:txBody>
      </p:sp>
      <p:sp>
        <p:nvSpPr>
          <p:cNvPr id="150" name="Google Shape;150;p10"/>
          <p:cNvSpPr/>
          <p:nvPr/>
        </p:nvSpPr>
        <p:spPr>
          <a:xfrm>
            <a:off x="996696" y="5010912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320" u="none" cap="none" strike="noStrike"/>
          </a:p>
        </p:txBody>
      </p:sp>
      <p:sp>
        <p:nvSpPr>
          <p:cNvPr id="151" name="Google Shape;151;p10"/>
          <p:cNvSpPr/>
          <p:nvPr/>
        </p:nvSpPr>
        <p:spPr>
          <a:xfrm>
            <a:off x="996696" y="4270248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20" u="none" cap="none" strike="noStrike"/>
          </a:p>
        </p:txBody>
      </p:sp>
      <p:sp>
        <p:nvSpPr>
          <p:cNvPr id="152" name="Google Shape;152;p10"/>
          <p:cNvSpPr/>
          <p:nvPr/>
        </p:nvSpPr>
        <p:spPr>
          <a:xfrm>
            <a:off x="7488936" y="5010912"/>
            <a:ext cx="173736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2320"/>
              <a:buFont typeface="Arial"/>
              <a:buNone/>
            </a:pPr>
            <a:r>
              <a:rPr b="0" i="0" lang="en-US" sz="232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320" u="none" cap="none" strike="noStrike"/>
          </a:p>
        </p:txBody>
      </p:sp>
      <p:sp>
        <p:nvSpPr>
          <p:cNvPr id="153" name="Google Shape;153;p10"/>
          <p:cNvSpPr/>
          <p:nvPr/>
        </p:nvSpPr>
        <p:spPr>
          <a:xfrm>
            <a:off x="8101584" y="421538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2340" u="none" cap="none" strike="noStrike"/>
          </a:p>
        </p:txBody>
      </p:sp>
      <p:sp>
        <p:nvSpPr>
          <p:cNvPr id="154" name="Google Shape;154;p10"/>
          <p:cNvSpPr/>
          <p:nvPr/>
        </p:nvSpPr>
        <p:spPr>
          <a:xfrm>
            <a:off x="1609344" y="494690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lang="en-US" sz="2340">
                <a:solidFill>
                  <a:srgbClr val="3642C6"/>
                </a:solidFill>
              </a:rPr>
              <a:t>google colab </a:t>
            </a:r>
            <a:endParaRPr sz="2340">
              <a:solidFill>
                <a:srgbClr val="3642C6"/>
              </a:solidFill>
            </a:endParaRPr>
          </a:p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t/>
            </a:r>
            <a:endParaRPr sz="2340">
              <a:solidFill>
                <a:srgbClr val="3642C6"/>
              </a:solidFill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832104" y="2834640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0" i="0" sz="4690" u="none" cap="none" strike="noStrike"/>
          </a:p>
        </p:txBody>
      </p:sp>
      <p:sp>
        <p:nvSpPr>
          <p:cNvPr id="156" name="Google Shape;156;p10"/>
          <p:cNvSpPr/>
          <p:nvPr/>
        </p:nvSpPr>
        <p:spPr>
          <a:xfrm>
            <a:off x="1609344" y="421538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340" u="none" cap="none" strike="noStrike"/>
          </a:p>
        </p:txBody>
      </p:sp>
      <p:sp>
        <p:nvSpPr>
          <p:cNvPr id="157" name="Google Shape;157;p10"/>
          <p:cNvSpPr/>
          <p:nvPr/>
        </p:nvSpPr>
        <p:spPr>
          <a:xfrm>
            <a:off x="8101584" y="4946904"/>
            <a:ext cx="5696712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rPr lang="en-US" sz="2340">
                <a:solidFill>
                  <a:srgbClr val="3642C6"/>
                </a:solidFill>
              </a:rPr>
              <a:t>jupeter </a:t>
            </a:r>
            <a:r>
              <a:rPr lang="en-US" sz="2340">
                <a:solidFill>
                  <a:srgbClr val="3642C6"/>
                </a:solidFill>
              </a:rPr>
              <a:t>notebook</a:t>
            </a:r>
            <a:r>
              <a:rPr lang="en-US" sz="2340">
                <a:solidFill>
                  <a:srgbClr val="3642C6"/>
                </a:solidFill>
              </a:rPr>
              <a:t> </a:t>
            </a:r>
            <a:endParaRPr sz="2340">
              <a:solidFill>
                <a:srgbClr val="3642C6"/>
              </a:solidFill>
            </a:endParaRPr>
          </a:p>
          <a:p>
            <a:pPr indent="0" lvl="0" marL="0" marR="0" rtl="0" algn="l">
              <a:lnSpc>
                <a:spcPct val="140170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2340"/>
              <a:buFont typeface="Arial"/>
              <a:buNone/>
            </a:pPr>
            <a:r>
              <a:t/>
            </a:r>
            <a:endParaRPr sz="2340">
              <a:solidFill>
                <a:srgbClr val="3642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/>
          <p:nvPr/>
        </p:nvSpPr>
        <p:spPr>
          <a:xfrm>
            <a:off x="832104" y="3392424"/>
            <a:ext cx="1298448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5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90"/>
              <a:buFont typeface="Arial"/>
              <a:buNone/>
            </a:pPr>
            <a:r>
              <a:rPr b="0" i="0" lang="en-US" sz="469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4690" u="none" cap="none" strike="noStrike"/>
          </a:p>
        </p:txBody>
      </p:sp>
      <p:sp>
        <p:nvSpPr>
          <p:cNvPr id="166" name="Google Shape;166;p11"/>
          <p:cNvSpPr/>
          <p:nvPr/>
        </p:nvSpPr>
        <p:spPr>
          <a:xfrm>
            <a:off x="832104" y="4489704"/>
            <a:ext cx="1298448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pic>
        <p:nvPicPr>
          <p:cNvPr id="167" name="Google Shape;16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00" y="704850"/>
            <a:ext cx="6154275" cy="68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3900" y="704850"/>
            <a:ext cx="7058025" cy="674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/>
          <p:nvPr/>
        </p:nvSpPr>
        <p:spPr>
          <a:xfrm>
            <a:off x="908775" y="114875"/>
            <a:ext cx="11493000" cy="59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Codes show histogram of our dataset classes 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38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/>
          <p:nvPr/>
        </p:nvSpPr>
        <p:spPr>
          <a:xfrm>
            <a:off x="832104" y="3401568"/>
            <a:ext cx="12984480" cy="832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Clr>
                <a:srgbClr val="3642C6"/>
              </a:buClr>
              <a:buSzPts val="4640"/>
              <a:buFont typeface="Arial"/>
              <a:buNone/>
            </a:pPr>
            <a:r>
              <a:rPr b="0" i="0" lang="en-US" sz="4640" u="none" cap="none" strike="noStrike">
                <a:solidFill>
                  <a:srgbClr val="3642C6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4640" u="none" cap="none" strike="noStrike"/>
          </a:p>
        </p:txBody>
      </p:sp>
      <p:sp>
        <p:nvSpPr>
          <p:cNvPr id="178" name="Google Shape;178;p12"/>
          <p:cNvSpPr/>
          <p:nvPr/>
        </p:nvSpPr>
        <p:spPr>
          <a:xfrm>
            <a:off x="832104" y="4489704"/>
            <a:ext cx="1298448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27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79" name="Google Shape;179;p12"/>
          <p:cNvSpPr/>
          <p:nvPr/>
        </p:nvSpPr>
        <p:spPr>
          <a:xfrm>
            <a:off x="11716025" y="516875"/>
            <a:ext cx="2695800" cy="71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Use the pretrain model . models are :faster rcnn and resnet 50</a:t>
            </a:r>
            <a:endParaRPr sz="3900"/>
          </a:p>
        </p:txBody>
      </p:sp>
      <p:pic>
        <p:nvPicPr>
          <p:cNvPr id="180" name="Google Shape;1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25" y="457200"/>
            <a:ext cx="11445774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