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11089519" r:id="rId2"/>
    <p:sldId id="11089521" r:id="rId3"/>
    <p:sldId id="11089520" r:id="rId4"/>
    <p:sldId id="11089522" r:id="rId5"/>
    <p:sldId id="11089523" r:id="rId6"/>
    <p:sldId id="11089525" r:id="rId7"/>
    <p:sldId id="11089526" r:id="rId8"/>
    <p:sldId id="1108952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/>
    <p:restoredTop sz="94652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9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6AD5-E820-4F40-875E-5D9574AB734A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DEBBE-3194-BF42-AF18-85CCE272E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DEBBE-3194-BF42-AF18-85CCE272EE4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245D7-E59B-81CF-CFAB-D3DD1CB9CB7D}"/>
              </a:ext>
            </a:extLst>
          </p:cNvPr>
          <p:cNvSpPr txBox="1"/>
          <p:nvPr userDrawn="1"/>
        </p:nvSpPr>
        <p:spPr>
          <a:xfrm>
            <a:off x="10901680" y="136525"/>
            <a:ext cx="113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0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F3B7C5-D306-E0A1-08A4-B1B0C5523822}"/>
              </a:ext>
            </a:extLst>
          </p:cNvPr>
          <p:cNvSpPr txBox="1"/>
          <p:nvPr userDrawn="1"/>
        </p:nvSpPr>
        <p:spPr>
          <a:xfrm>
            <a:off x="10489324" y="180459"/>
            <a:ext cx="162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1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8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3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7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9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4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FE7CC69-7ECE-9519-E38F-7F39FDBF441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r>
              <a:rPr kumimoji="1" lang="zh-CN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高级计划与排程</a:t>
            </a:r>
            <a:endParaRPr kumimoji="1" lang="en-US" altLang="zh-CN" sz="36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软件需求分析</a:t>
            </a:r>
            <a:b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讲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工艺路线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04C6C72-EDE7-2F92-C9A2-AAF14C3A1160}"/>
              </a:ext>
            </a:extLst>
          </p:cNvPr>
          <p:cNvSpPr txBox="1">
            <a:spLocks/>
          </p:cNvSpPr>
          <p:nvPr/>
        </p:nvSpPr>
        <p:spPr>
          <a:xfrm>
            <a:off x="1524000" y="42660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V0.0.1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2023081601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7CA3E-2D46-D166-E974-F4AE1D981EAC}"/>
              </a:ext>
            </a:extLst>
          </p:cNvPr>
          <p:cNvSpPr txBox="1"/>
          <p:nvPr/>
        </p:nvSpPr>
        <p:spPr>
          <a:xfrm>
            <a:off x="3024692" y="5840891"/>
            <a:ext cx="661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WALKCAP-APS-SRS-01-01 APS.WALKCAP®软件需求规格说明书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</a:p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V0.1.2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2023081601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F709-F8CA-2FD7-3B6A-3F49B33F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8C383-AB01-D4CD-D455-DE695A1E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工艺路线（</a:t>
            </a:r>
            <a:r>
              <a:rPr kumimoji="1"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Routing</a:t>
            </a: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）是描述所有物料的制造流程。</a:t>
            </a:r>
            <a:endParaRPr kumimoji="1"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每个物料（除原料）有一条或多条工艺路线。</a:t>
            </a:r>
            <a:endParaRPr kumimoji="1"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每条工艺路线由多道工序顺序连接而成。</a:t>
            </a:r>
            <a:endParaRPr kumimoji="1"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每道工序由投料、加工、产出三个步骤组成。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2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7A3DDA-8E55-3C02-4A63-AA1B1758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原理图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5F5461-54B3-8764-4CFE-C47C9984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3" y="1126341"/>
            <a:ext cx="11438134" cy="5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14ED4DF-01EE-7FFE-9097-F6877437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工序接续关系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CBC56-357A-2DA2-9D7F-50107A9D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8" y="1438314"/>
            <a:ext cx="5276284" cy="199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49CFEF-6146-920A-C31F-537540FF54BF}"/>
              </a:ext>
            </a:extLst>
          </p:cNvPr>
          <p:cNvSpPr txBox="1"/>
          <p:nvPr/>
        </p:nvSpPr>
        <p:spPr>
          <a:xfrm>
            <a:off x="7535732" y="1824074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ES: End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说明：前工序结束后，后工序开始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0BFC3-0E01-A34D-BA7B-DF0A7E90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64" y="3973455"/>
            <a:ext cx="3157146" cy="2039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9E1067-3E1A-C679-4553-4E07D8C6061F}"/>
              </a:ext>
            </a:extLst>
          </p:cNvPr>
          <p:cNvSpPr txBox="1"/>
          <p:nvPr/>
        </p:nvSpPr>
        <p:spPr>
          <a:xfrm>
            <a:off x="7535732" y="4531490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SS: Start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说明：前后工序一起开始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</p:spTree>
    <p:extLst>
      <p:ext uri="{BB962C8B-B14F-4D97-AF65-F5344CB8AC3E}">
        <p14:creationId xmlns:p14="http://schemas.microsoft.com/office/powerpoint/2010/main" val="9278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857376-4871-310B-1EB2-0FF4AACB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2212601"/>
            <a:ext cx="8109323" cy="243279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工序转移时间</a:t>
            </a:r>
          </a:p>
        </p:txBody>
      </p:sp>
    </p:spTree>
    <p:extLst>
      <p:ext uri="{BB962C8B-B14F-4D97-AF65-F5344CB8AC3E}">
        <p14:creationId xmlns:p14="http://schemas.microsoft.com/office/powerpoint/2010/main" val="68713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工序基准时间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891EB-9A1C-AF6E-CBAA-6BC59A95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22" y="1044059"/>
            <a:ext cx="7698665" cy="56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5A9E28-DEE2-2743-FACD-6169537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工序路线实例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E4083FB-C524-265C-7FC0-5EBB038F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3" y="1204028"/>
            <a:ext cx="11066454" cy="50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95390E-F05B-1CF4-8AE9-1D96B3AF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0258"/>
              </p:ext>
            </p:extLst>
          </p:nvPr>
        </p:nvGraphicFramePr>
        <p:xfrm>
          <a:off x="542005" y="1660488"/>
          <a:ext cx="10854742" cy="4299251"/>
        </p:xfrm>
        <a:graphic>
          <a:graphicData uri="http://schemas.openxmlformats.org/drawingml/2006/table">
            <a:tbl>
              <a:tblPr firstRow="1" firstCol="1" bandRow="1"/>
              <a:tblGrid>
                <a:gridCol w="788340">
                  <a:extLst>
                    <a:ext uri="{9D8B030D-6E8A-4147-A177-3AD203B41FA5}">
                      <a16:colId xmlns:a16="http://schemas.microsoft.com/office/drawing/2014/main" val="721912467"/>
                    </a:ext>
                  </a:extLst>
                </a:gridCol>
                <a:gridCol w="1177872">
                  <a:extLst>
                    <a:ext uri="{9D8B030D-6E8A-4147-A177-3AD203B41FA5}">
                      <a16:colId xmlns:a16="http://schemas.microsoft.com/office/drawing/2014/main" val="1508314276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4272316664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1805486789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2301607969"/>
                    </a:ext>
                  </a:extLst>
                </a:gridCol>
                <a:gridCol w="985424">
                  <a:extLst>
                    <a:ext uri="{9D8B030D-6E8A-4147-A177-3AD203B41FA5}">
                      <a16:colId xmlns:a16="http://schemas.microsoft.com/office/drawing/2014/main" val="3714110689"/>
                    </a:ext>
                  </a:extLst>
                </a:gridCol>
                <a:gridCol w="986584">
                  <a:extLst>
                    <a:ext uri="{9D8B030D-6E8A-4147-A177-3AD203B41FA5}">
                      <a16:colId xmlns:a16="http://schemas.microsoft.com/office/drawing/2014/main" val="2005875953"/>
                    </a:ext>
                  </a:extLst>
                </a:gridCol>
                <a:gridCol w="821960">
                  <a:extLst>
                    <a:ext uri="{9D8B030D-6E8A-4147-A177-3AD203B41FA5}">
                      <a16:colId xmlns:a16="http://schemas.microsoft.com/office/drawing/2014/main" val="2487700668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728790826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962158771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步骤类型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准备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生产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拆卸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接续关系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转移时间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4806105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3086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8233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446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918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062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710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284657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7451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3672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625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2F8C916E-21AE-4383-CA8C-A8E2415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工序路线实例</a:t>
            </a:r>
          </a:p>
        </p:txBody>
      </p:sp>
    </p:spTree>
    <p:extLst>
      <p:ext uri="{BB962C8B-B14F-4D97-AF65-F5344CB8AC3E}">
        <p14:creationId xmlns:p14="http://schemas.microsoft.com/office/powerpoint/2010/main" val="143917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50CCB5-A6B4-8F33-C14B-4E2DC779721F}"/>
              </a:ext>
            </a:extLst>
          </p:cNvPr>
          <p:cNvSpPr txBox="1"/>
          <p:nvPr/>
        </p:nvSpPr>
        <p:spPr>
          <a:xfrm>
            <a:off x="2830285" y="2071692"/>
            <a:ext cx="6096000" cy="1150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60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kumimoji="1"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小形科技</a:t>
            </a:r>
            <a:endParaRPr lang="en-US" altLang="zh-CN" sz="3200" dirty="0"/>
          </a:p>
          <a:p>
            <a:r>
              <a:rPr lang="zh-CN" altLang="en-US" sz="3200" dirty="0"/>
              <a:t>让生产排程更简单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8B3E5-5731-1CC5-EAEB-613D9BE895D0}"/>
              </a:ext>
            </a:extLst>
          </p:cNvPr>
          <p:cNvSpPr txBox="1"/>
          <p:nvPr/>
        </p:nvSpPr>
        <p:spPr>
          <a:xfrm>
            <a:off x="1159329" y="4301832"/>
            <a:ext cx="9873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针对按订单制造型（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）、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按订单装配型（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ATO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以及存货型（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MTS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的机群式布置、多品种小批量、能力波动范围大、约束多变数多的离散型制造业企业制定生产作业计划。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E549F-655E-3E9E-A8D4-0BB91EEC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92" y="5158094"/>
            <a:ext cx="3987424" cy="1370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124875-19E9-2C27-1D9B-CD033BE88E64}"/>
              </a:ext>
            </a:extLst>
          </p:cNvPr>
          <p:cNvSpPr txBox="1"/>
          <p:nvPr/>
        </p:nvSpPr>
        <p:spPr>
          <a:xfrm>
            <a:off x="1273629" y="5669378"/>
            <a:ext cx="432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更多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APS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研发知识，请查看作者公众号</a:t>
            </a:r>
            <a:endParaRPr lang="zh-CN" altLang="en-US" b="1" dirty="0"/>
          </a:p>
        </p:txBody>
      </p:sp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5FE136AA-77EA-1295-F27B-043B3642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307" y="565849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7601</TotalTime>
  <Words>385</Words>
  <Application>Microsoft Macintosh PowerPoint</Application>
  <PresentationFormat>宽屏</PresentationFormat>
  <Paragraphs>129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-webkit-standard</vt:lpstr>
      <vt:lpstr>DengXian</vt:lpstr>
      <vt:lpstr>DengXian</vt:lpstr>
      <vt:lpstr>FangSong</vt:lpstr>
      <vt:lpstr>SimHei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定义</vt:lpstr>
      <vt:lpstr>原理图</vt:lpstr>
      <vt:lpstr>工序接续关系</vt:lpstr>
      <vt:lpstr>工序转移时间</vt:lpstr>
      <vt:lpstr>工序基准时间</vt:lpstr>
      <vt:lpstr>工序路线实例</vt:lpstr>
      <vt:lpstr>工序路线实例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高级计划与排程 Advanced Planning and Scheduling, APS</dc:title>
  <dc:creator>Microsoft Office User</dc:creator>
  <cp:lastModifiedBy>滕国栋</cp:lastModifiedBy>
  <cp:revision>196</cp:revision>
  <dcterms:created xsi:type="dcterms:W3CDTF">2022-10-07T02:06:56Z</dcterms:created>
  <dcterms:modified xsi:type="dcterms:W3CDTF">2023-08-16T09:51:47Z</dcterms:modified>
</cp:coreProperties>
</file>