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11089519" r:id="rId2"/>
    <p:sldId id="11089521" r:id="rId3"/>
    <p:sldId id="11089520" r:id="rId4"/>
    <p:sldId id="11089522" r:id="rId5"/>
    <p:sldId id="11089523" r:id="rId6"/>
    <p:sldId id="11089525" r:id="rId7"/>
    <p:sldId id="11089530" r:id="rId8"/>
    <p:sldId id="11089531" r:id="rId9"/>
    <p:sldId id="11089526" r:id="rId10"/>
    <p:sldId id="11089527" r:id="rId11"/>
    <p:sldId id="11089532" r:id="rId12"/>
    <p:sldId id="266" r:id="rId13"/>
    <p:sldId id="1108952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/>
    <p:restoredTop sz="94652"/>
  </p:normalViewPr>
  <p:slideViewPr>
    <p:cSldViewPr snapToGrid="0">
      <p:cViewPr varScale="1">
        <p:scale>
          <a:sx n="119" d="100"/>
          <a:sy n="11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9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D6AD5-E820-4F40-875E-5D9574AB734A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DEBBE-3194-BF42-AF18-85CCE272EE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3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DEBBE-3194-BF42-AF18-85CCE272EE4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7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8245D7-E59B-81CF-CFAB-D3DD1CB9CB7D}"/>
              </a:ext>
            </a:extLst>
          </p:cNvPr>
          <p:cNvSpPr txBox="1"/>
          <p:nvPr userDrawn="1"/>
        </p:nvSpPr>
        <p:spPr>
          <a:xfrm>
            <a:off x="10901680" y="136525"/>
            <a:ext cx="113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b="1" dirty="0">
                <a:latin typeface="SimHei" panose="02010609060101010101" pitchFamily="49" charset="-122"/>
                <a:ea typeface="SimHei" panose="02010609060101010101" pitchFamily="49" charset="-122"/>
              </a:rPr>
              <a:t>WALKCAP®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09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F3B7C5-D306-E0A1-08A4-B1B0C5523822}"/>
              </a:ext>
            </a:extLst>
          </p:cNvPr>
          <p:cNvSpPr txBox="1"/>
          <p:nvPr userDrawn="1"/>
        </p:nvSpPr>
        <p:spPr>
          <a:xfrm>
            <a:off x="10489324" y="180459"/>
            <a:ext cx="1621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b="1" dirty="0">
                <a:latin typeface="SimHei" panose="02010609060101010101" pitchFamily="49" charset="-122"/>
                <a:ea typeface="SimHei" panose="02010609060101010101" pitchFamily="49" charset="-122"/>
              </a:rPr>
              <a:t>APS.WALKCAP®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3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1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8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85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39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7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9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4684-C191-C545-9650-3B0542A020C1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2031-BC78-0C40-94F9-29033A80B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4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FE7CC69-7ECE-9519-E38F-7F39FDBF441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APS.WALKCAP®</a:t>
            </a:r>
            <a:r>
              <a:rPr kumimoji="1" lang="zh-CN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高级计划与排程</a:t>
            </a:r>
            <a:endParaRPr kumimoji="1" lang="en-US" altLang="zh-CN" sz="36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软件需求分析</a:t>
            </a:r>
            <a:b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讲</a:t>
            </a:r>
            <a:r>
              <a:rPr kumimoji="1"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 APS</a:t>
            </a:r>
            <a:r>
              <a:rPr kumimoji="1"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工艺路线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04C6C72-EDE7-2F92-C9A2-AAF14C3A1160}"/>
              </a:ext>
            </a:extLst>
          </p:cNvPr>
          <p:cNvSpPr txBox="1">
            <a:spLocks/>
          </p:cNvSpPr>
          <p:nvPr/>
        </p:nvSpPr>
        <p:spPr>
          <a:xfrm>
            <a:off x="1524000" y="426606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ctr">
              <a:buNone/>
            </a:pP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文件版本：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V0.0.2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（内部版本号：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Ver. 2023081801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indent="0" algn="ctr">
              <a:buNone/>
            </a:pP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07CA3E-2D46-D166-E974-F4AE1D981EAC}"/>
              </a:ext>
            </a:extLst>
          </p:cNvPr>
          <p:cNvSpPr txBox="1"/>
          <p:nvPr/>
        </p:nvSpPr>
        <p:spPr>
          <a:xfrm>
            <a:off x="3024692" y="5840891"/>
            <a:ext cx="6614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WALKCAP-APS-SRS-01-01 APS.WALKCAP®软件需求规格说明书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</a:p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文件版本：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V0.1.2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（内部版本号：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Ver. 2023081601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87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95390E-F05B-1CF4-8AE9-1D96B3AF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8452"/>
              </p:ext>
            </p:extLst>
          </p:nvPr>
        </p:nvGraphicFramePr>
        <p:xfrm>
          <a:off x="542005" y="1660488"/>
          <a:ext cx="10854742" cy="4299251"/>
        </p:xfrm>
        <a:graphic>
          <a:graphicData uri="http://schemas.openxmlformats.org/drawingml/2006/table">
            <a:tbl>
              <a:tblPr firstRow="1" firstCol="1" bandRow="1"/>
              <a:tblGrid>
                <a:gridCol w="788340">
                  <a:extLst>
                    <a:ext uri="{9D8B030D-6E8A-4147-A177-3AD203B41FA5}">
                      <a16:colId xmlns:a16="http://schemas.microsoft.com/office/drawing/2014/main" val="721912467"/>
                    </a:ext>
                  </a:extLst>
                </a:gridCol>
                <a:gridCol w="1177872">
                  <a:extLst>
                    <a:ext uri="{9D8B030D-6E8A-4147-A177-3AD203B41FA5}">
                      <a16:colId xmlns:a16="http://schemas.microsoft.com/office/drawing/2014/main" val="1508314276"/>
                    </a:ext>
                  </a:extLst>
                </a:gridCol>
                <a:gridCol w="1151208">
                  <a:extLst>
                    <a:ext uri="{9D8B030D-6E8A-4147-A177-3AD203B41FA5}">
                      <a16:colId xmlns:a16="http://schemas.microsoft.com/office/drawing/2014/main" val="4272316664"/>
                    </a:ext>
                  </a:extLst>
                </a:gridCol>
                <a:gridCol w="1150049">
                  <a:extLst>
                    <a:ext uri="{9D8B030D-6E8A-4147-A177-3AD203B41FA5}">
                      <a16:colId xmlns:a16="http://schemas.microsoft.com/office/drawing/2014/main" val="1805486789"/>
                    </a:ext>
                  </a:extLst>
                </a:gridCol>
                <a:gridCol w="1321628">
                  <a:extLst>
                    <a:ext uri="{9D8B030D-6E8A-4147-A177-3AD203B41FA5}">
                      <a16:colId xmlns:a16="http://schemas.microsoft.com/office/drawing/2014/main" val="2301607969"/>
                    </a:ext>
                  </a:extLst>
                </a:gridCol>
                <a:gridCol w="985424">
                  <a:extLst>
                    <a:ext uri="{9D8B030D-6E8A-4147-A177-3AD203B41FA5}">
                      <a16:colId xmlns:a16="http://schemas.microsoft.com/office/drawing/2014/main" val="3714110689"/>
                    </a:ext>
                  </a:extLst>
                </a:gridCol>
                <a:gridCol w="986584">
                  <a:extLst>
                    <a:ext uri="{9D8B030D-6E8A-4147-A177-3AD203B41FA5}">
                      <a16:colId xmlns:a16="http://schemas.microsoft.com/office/drawing/2014/main" val="2005875953"/>
                    </a:ext>
                  </a:extLst>
                </a:gridCol>
                <a:gridCol w="821960">
                  <a:extLst>
                    <a:ext uri="{9D8B030D-6E8A-4147-A177-3AD203B41FA5}">
                      <a16:colId xmlns:a16="http://schemas.microsoft.com/office/drawing/2014/main" val="2487700668"/>
                    </a:ext>
                  </a:extLst>
                </a:gridCol>
                <a:gridCol w="1321628">
                  <a:extLst>
                    <a:ext uri="{9D8B030D-6E8A-4147-A177-3AD203B41FA5}">
                      <a16:colId xmlns:a16="http://schemas.microsoft.com/office/drawing/2014/main" val="728790826"/>
                    </a:ext>
                  </a:extLst>
                </a:gridCol>
                <a:gridCol w="1150049">
                  <a:extLst>
                    <a:ext uri="{9D8B030D-6E8A-4147-A177-3AD203B41FA5}">
                      <a16:colId xmlns:a16="http://schemas.microsoft.com/office/drawing/2014/main" val="962158771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物料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工序编号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工序名称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步骤类型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物料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资源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准备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</a:rPr>
                        <a:t>加工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拆卸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接续关系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转移时间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4806105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73086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8233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3446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8918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机加工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0625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35710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投料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284657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装配线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7451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装配线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3672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装配线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6sp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7625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2F8C916E-21AE-4383-CA8C-A8E2415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工艺路线实例</a:t>
            </a:r>
          </a:p>
        </p:txBody>
      </p:sp>
    </p:spTree>
    <p:extLst>
      <p:ext uri="{BB962C8B-B14F-4D97-AF65-F5344CB8AC3E}">
        <p14:creationId xmlns:p14="http://schemas.microsoft.com/office/powerpoint/2010/main" val="143917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7313137-3043-11DB-8D43-804052FD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工艺路线用例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8E18DD-D9FD-23DA-2382-41209181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29" y="1148455"/>
            <a:ext cx="8447542" cy="52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1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50CCB5-A6B4-8F33-C14B-4E2DC779721F}"/>
              </a:ext>
            </a:extLst>
          </p:cNvPr>
          <p:cNvSpPr txBox="1"/>
          <p:nvPr/>
        </p:nvSpPr>
        <p:spPr>
          <a:xfrm>
            <a:off x="2830285" y="2071692"/>
            <a:ext cx="6096000" cy="1150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600"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kumimoji="1"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小形科技</a:t>
            </a:r>
            <a:endParaRPr lang="en-US" altLang="zh-CN" sz="3200" dirty="0"/>
          </a:p>
          <a:p>
            <a:r>
              <a:rPr lang="zh-CN" altLang="en-US" sz="3200" dirty="0"/>
              <a:t>让生产排程更简单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8B3E5-5731-1CC5-EAEB-613D9BE895D0}"/>
              </a:ext>
            </a:extLst>
          </p:cNvPr>
          <p:cNvSpPr txBox="1"/>
          <p:nvPr/>
        </p:nvSpPr>
        <p:spPr>
          <a:xfrm>
            <a:off x="1159329" y="4301832"/>
            <a:ext cx="9873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针对按订单制造型（</a:t>
            </a:r>
            <a:r>
              <a:rPr lang="en" altLang="zh-C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MTO</a:t>
            </a:r>
            <a:r>
              <a:rPr lang="zh-CN" altLang="e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）、</a:t>
            </a:r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按订单装配型（</a:t>
            </a:r>
            <a:r>
              <a:rPr lang="en" altLang="zh-C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ATO</a:t>
            </a:r>
            <a:r>
              <a:rPr lang="zh-CN" altLang="e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）</a:t>
            </a:r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以及存货型（</a:t>
            </a:r>
            <a:r>
              <a:rPr lang="en" altLang="zh-C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MTS</a:t>
            </a:r>
            <a:r>
              <a:rPr lang="zh-CN" altLang="en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）</a:t>
            </a:r>
            <a:r>
              <a:rPr lang="zh-CN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-webkit-standard"/>
              </a:rPr>
              <a:t>的机群式布置、多品种小批量、能力波动范围大、约束多变数多的离散型制造业企业制定生产作业计划。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2E549F-655E-3E9E-A8D4-0BB91EEC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92" y="5158094"/>
            <a:ext cx="3987424" cy="1370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124875-19E9-2C27-1D9B-CD033BE88E64}"/>
              </a:ext>
            </a:extLst>
          </p:cNvPr>
          <p:cNvSpPr txBox="1"/>
          <p:nvPr/>
        </p:nvSpPr>
        <p:spPr>
          <a:xfrm>
            <a:off x="1273629" y="5669378"/>
            <a:ext cx="432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-webkit-standard"/>
              </a:rPr>
              <a:t>更多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-webkit-standard"/>
              </a:rPr>
              <a:t>APS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-webkit-standard"/>
              </a:rPr>
              <a:t>研发知识，请查看作者公众号</a:t>
            </a:r>
            <a:endParaRPr lang="zh-CN" altLang="en-US" b="1" dirty="0"/>
          </a:p>
        </p:txBody>
      </p:sp>
      <p:pic>
        <p:nvPicPr>
          <p:cNvPr id="9" name="图形 8" descr="指向右边的反手食指">
            <a:extLst>
              <a:ext uri="{FF2B5EF4-FFF2-40B4-BE49-F238E27FC236}">
                <a16:creationId xmlns:a16="http://schemas.microsoft.com/office/drawing/2014/main" id="{5FE136AA-77EA-1295-F27B-043B3642A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5307" y="565849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F10116-43DF-5F45-BBDF-2C2F961D8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31271"/>
              </p:ext>
            </p:extLst>
          </p:nvPr>
        </p:nvGraphicFramePr>
        <p:xfrm>
          <a:off x="469022" y="1244917"/>
          <a:ext cx="11253956" cy="1188720"/>
        </p:xfrm>
        <a:graphic>
          <a:graphicData uri="http://schemas.openxmlformats.org/drawingml/2006/table">
            <a:tbl>
              <a:tblPr/>
              <a:tblGrid>
                <a:gridCol w="1456890">
                  <a:extLst>
                    <a:ext uri="{9D8B030D-6E8A-4147-A177-3AD203B41FA5}">
                      <a16:colId xmlns:a16="http://schemas.microsoft.com/office/drawing/2014/main" val="510381086"/>
                    </a:ext>
                  </a:extLst>
                </a:gridCol>
                <a:gridCol w="2057332">
                  <a:extLst>
                    <a:ext uri="{9D8B030D-6E8A-4147-A177-3AD203B41FA5}">
                      <a16:colId xmlns:a16="http://schemas.microsoft.com/office/drawing/2014/main" val="1099698079"/>
                    </a:ext>
                  </a:extLst>
                </a:gridCol>
                <a:gridCol w="6113928">
                  <a:extLst>
                    <a:ext uri="{9D8B030D-6E8A-4147-A177-3AD203B41FA5}">
                      <a16:colId xmlns:a16="http://schemas.microsoft.com/office/drawing/2014/main" val="3033723051"/>
                    </a:ext>
                  </a:extLst>
                </a:gridCol>
                <a:gridCol w="1625806">
                  <a:extLst>
                    <a:ext uri="{9D8B030D-6E8A-4147-A177-3AD203B41FA5}">
                      <a16:colId xmlns:a16="http://schemas.microsoft.com/office/drawing/2014/main" val="56033736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627380" algn="ctr"/>
                        </a:tabLst>
                      </a:pPr>
                      <a:r>
                        <a:rPr lang="zh-CN" sz="14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版本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修改内容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4340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V0.0.1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2023-0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新建文件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滕国栋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745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V0.0.2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2023-0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增加工序基准时间：</a:t>
                      </a:r>
                      <a:r>
                        <a:rPr lang="en-US" alt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</a:t>
                      </a:r>
                      <a:r>
                        <a:rPr lang="zh-CN" altLang="en-US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滕国栋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66443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F5546BE1-7245-461D-5A1E-61E88DA0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文档修改记录</a:t>
            </a:r>
          </a:p>
        </p:txBody>
      </p:sp>
    </p:spTree>
    <p:extLst>
      <p:ext uri="{BB962C8B-B14F-4D97-AF65-F5344CB8AC3E}">
        <p14:creationId xmlns:p14="http://schemas.microsoft.com/office/powerpoint/2010/main" val="78508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8C383-AB01-D4CD-D455-DE695A1E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36" y="1082879"/>
            <a:ext cx="11300528" cy="2178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工艺路线是描述所有物料的制造流程。</a:t>
            </a:r>
            <a:endParaRPr kumimoji="1"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物料</a:t>
            </a:r>
            <a:r>
              <a:rPr kumimoji="1" lang="zh-CN" altLang="en" sz="20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Material</a:t>
            </a:r>
            <a:r>
              <a:rPr kumimoji="1" lang="zh-CN" altLang="en" sz="20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：有一条或多条工艺路线。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工艺路线（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Routing)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：由多道工序顺序连接而成。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工序（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Process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）：由投料（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Input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）、加工（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Processing</a:t>
            </a:r>
            <a:r>
              <a:rPr kumimoji="1" lang="zh-C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）、产出（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Output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）三个步骤（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Step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）组成。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加工（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Processing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）：步骤由资源（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Resource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）的准备时间、加工时间和拆卸时间三个时间段组成。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13EA412-E8D0-B9C6-1D50-38AFC461D1C9}"/>
              </a:ext>
            </a:extLst>
          </p:cNvPr>
          <p:cNvSpPr txBox="1">
            <a:spLocks/>
          </p:cNvSpPr>
          <p:nvPr/>
        </p:nvSpPr>
        <p:spPr>
          <a:xfrm>
            <a:off x="455944" y="268623"/>
            <a:ext cx="10515600" cy="5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定义：概念及其关系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B83781A-09B8-E4F3-7433-4EDB8E1380BB}"/>
              </a:ext>
            </a:extLst>
          </p:cNvPr>
          <p:cNvGrpSpPr/>
          <p:nvPr/>
        </p:nvGrpSpPr>
        <p:grpSpPr>
          <a:xfrm>
            <a:off x="1863135" y="3505057"/>
            <a:ext cx="8240354" cy="2971670"/>
            <a:chOff x="1798589" y="3527891"/>
            <a:chExt cx="8240354" cy="297167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8AC6AEC-102D-7958-0BB1-B2303079B6A0}"/>
                </a:ext>
              </a:extLst>
            </p:cNvPr>
            <p:cNvGrpSpPr/>
            <p:nvPr/>
          </p:nvGrpSpPr>
          <p:grpSpPr>
            <a:xfrm>
              <a:off x="1798589" y="3527891"/>
              <a:ext cx="8240354" cy="2971670"/>
              <a:chOff x="1660263" y="3632684"/>
              <a:chExt cx="8240354" cy="297167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773594E-A58D-8864-94C8-7778D01EEA11}"/>
                  </a:ext>
                </a:extLst>
              </p:cNvPr>
              <p:cNvSpPr/>
              <p:nvPr/>
            </p:nvSpPr>
            <p:spPr>
              <a:xfrm>
                <a:off x="3153783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工艺</a:t>
                </a:r>
                <a:endParaRPr kumimoji="1" lang="en-US" altLang="zh-CN" sz="1400" dirty="0"/>
              </a:p>
              <a:p>
                <a:pPr algn="ctr"/>
                <a:r>
                  <a:rPr kumimoji="1" lang="zh-CN" altLang="en-US" sz="1400" dirty="0"/>
                  <a:t>路线</a:t>
                </a: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93FEF3F-8464-6147-D833-E1DEF38DE869}"/>
                  </a:ext>
                </a:extLst>
              </p:cNvPr>
              <p:cNvSpPr/>
              <p:nvPr/>
            </p:nvSpPr>
            <p:spPr>
              <a:xfrm>
                <a:off x="1660263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物料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FCF02D6-9EE7-4AE9-F53B-AFBE240F274A}"/>
                  </a:ext>
                </a:extLst>
              </p:cNvPr>
              <p:cNvSpPr/>
              <p:nvPr/>
            </p:nvSpPr>
            <p:spPr>
              <a:xfrm>
                <a:off x="4647302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工序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80B3D67-6639-33F6-C955-34164CF0F5B1}"/>
                  </a:ext>
                </a:extLst>
              </p:cNvPr>
              <p:cNvSpPr/>
              <p:nvPr/>
            </p:nvSpPr>
            <p:spPr>
              <a:xfrm>
                <a:off x="6140821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加工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0B23A4A-9D70-E653-12BB-8CFB57F7C96B}"/>
                  </a:ext>
                </a:extLst>
              </p:cNvPr>
              <p:cNvSpPr/>
              <p:nvPr/>
            </p:nvSpPr>
            <p:spPr>
              <a:xfrm>
                <a:off x="6140821" y="3632684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投料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FB72694-4ECC-3E0F-37CC-B7251048B382}"/>
                  </a:ext>
                </a:extLst>
              </p:cNvPr>
              <p:cNvSpPr/>
              <p:nvPr/>
            </p:nvSpPr>
            <p:spPr>
              <a:xfrm>
                <a:off x="6140821" y="5846506"/>
                <a:ext cx="772758" cy="742939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产出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1AFB24-056B-7DD6-1372-36F784BB5DFE}"/>
                  </a:ext>
                </a:extLst>
              </p:cNvPr>
              <p:cNvSpPr/>
              <p:nvPr/>
            </p:nvSpPr>
            <p:spPr>
              <a:xfrm>
                <a:off x="7634340" y="469033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资源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4E82C6A-A8E3-BCF9-73E6-8010B0D2C740}"/>
                  </a:ext>
                </a:extLst>
              </p:cNvPr>
              <p:cNvSpPr/>
              <p:nvPr/>
            </p:nvSpPr>
            <p:spPr>
              <a:xfrm>
                <a:off x="9127859" y="4720152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加工时间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30AEC61-07C3-67B5-303D-344C225249E9}"/>
                  </a:ext>
                </a:extLst>
              </p:cNvPr>
              <p:cNvSpPr/>
              <p:nvPr/>
            </p:nvSpPr>
            <p:spPr>
              <a:xfrm>
                <a:off x="9127859" y="3662503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准备时间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04F8176-000B-74E1-B10E-14F6B35A1C81}"/>
                  </a:ext>
                </a:extLst>
              </p:cNvPr>
              <p:cNvSpPr/>
              <p:nvPr/>
            </p:nvSpPr>
            <p:spPr>
              <a:xfrm>
                <a:off x="9127859" y="5831596"/>
                <a:ext cx="772758" cy="772758"/>
              </a:xfrm>
              <a:prstGeom prst="ellipse">
                <a:avLst/>
              </a:prstGeom>
              <a:solidFill>
                <a:srgbClr val="FEA73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拆卸时间</a:t>
                </a:r>
              </a:p>
            </p:txBody>
          </p: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BA47E0CF-EC3C-6FDA-DA04-4DC622DEA0EF}"/>
                  </a:ext>
                </a:extLst>
              </p:cNvPr>
              <p:cNvCxnSpPr>
                <a:stCxn id="5" idx="6"/>
                <a:endCxn id="4" idx="2"/>
              </p:cNvCxnSpPr>
              <p:nvPr/>
            </p:nvCxnSpPr>
            <p:spPr>
              <a:xfrm>
                <a:off x="2433021" y="5076712"/>
                <a:ext cx="7207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箭头连接符 18">
                <a:extLst>
                  <a:ext uri="{FF2B5EF4-FFF2-40B4-BE49-F238E27FC236}">
                    <a16:creationId xmlns:a16="http://schemas.microsoft.com/office/drawing/2014/main" id="{8F06F1A7-38EE-9E18-878F-77208558F1C7}"/>
                  </a:ext>
                </a:extLst>
              </p:cNvPr>
              <p:cNvCxnSpPr>
                <a:stCxn id="4" idx="6"/>
                <a:endCxn id="7" idx="2"/>
              </p:cNvCxnSpPr>
              <p:nvPr/>
            </p:nvCxnSpPr>
            <p:spPr>
              <a:xfrm>
                <a:off x="3926541" y="5076712"/>
                <a:ext cx="720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72CBBB67-9171-A854-0DA7-963E3544F5C3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5420060" y="5076712"/>
                <a:ext cx="720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A332B99D-98D6-A875-B5D4-C9340F799849}"/>
                  </a:ext>
                </a:extLst>
              </p:cNvPr>
              <p:cNvCxnSpPr>
                <a:cxnSpLocks/>
                <a:stCxn id="7" idx="6"/>
                <a:endCxn id="9" idx="3"/>
              </p:cNvCxnSpPr>
              <p:nvPr/>
            </p:nvCxnSpPr>
            <p:spPr>
              <a:xfrm flipV="1">
                <a:off x="5420060" y="4292274"/>
                <a:ext cx="833929" cy="784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>
                <a:extLst>
                  <a:ext uri="{FF2B5EF4-FFF2-40B4-BE49-F238E27FC236}">
                    <a16:creationId xmlns:a16="http://schemas.microsoft.com/office/drawing/2014/main" id="{5F5C85F2-30E8-FB03-70A4-A397A4712654}"/>
                  </a:ext>
                </a:extLst>
              </p:cNvPr>
              <p:cNvCxnSpPr>
                <a:cxnSpLocks/>
                <a:stCxn id="7" idx="6"/>
                <a:endCxn id="10" idx="1"/>
              </p:cNvCxnSpPr>
              <p:nvPr/>
            </p:nvCxnSpPr>
            <p:spPr>
              <a:xfrm>
                <a:off x="5420060" y="5076712"/>
                <a:ext cx="833929" cy="878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C65D083C-4807-A801-2224-BB9C44F785B9}"/>
                  </a:ext>
                </a:extLst>
              </p:cNvPr>
              <p:cNvCxnSpPr/>
              <p:nvPr/>
            </p:nvCxnSpPr>
            <p:spPr>
              <a:xfrm>
                <a:off x="6913579" y="5076712"/>
                <a:ext cx="720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6A902A44-19C1-DF5F-D133-AD6C16305ED3}"/>
                  </a:ext>
                </a:extLst>
              </p:cNvPr>
              <p:cNvCxnSpPr/>
              <p:nvPr/>
            </p:nvCxnSpPr>
            <p:spPr>
              <a:xfrm>
                <a:off x="8407098" y="5076712"/>
                <a:ext cx="720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BE7A20CF-1ADC-40E5-993C-7396C625D726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V="1">
                <a:off x="8407098" y="4322093"/>
                <a:ext cx="833929" cy="7546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02E5C818-F923-474B-BD4E-33BB727E3B4E}"/>
                  </a:ext>
                </a:extLst>
              </p:cNvPr>
              <p:cNvCxnSpPr>
                <a:cxnSpLocks/>
                <a:stCxn id="11" idx="6"/>
                <a:endCxn id="15" idx="1"/>
              </p:cNvCxnSpPr>
              <p:nvPr/>
            </p:nvCxnSpPr>
            <p:spPr>
              <a:xfrm>
                <a:off x="8407098" y="5076712"/>
                <a:ext cx="833929" cy="8680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FD2237F-DD53-293B-E9B3-93CCEF75770E}"/>
                </a:ext>
              </a:extLst>
            </p:cNvPr>
            <p:cNvSpPr txBox="1"/>
            <p:nvPr/>
          </p:nvSpPr>
          <p:spPr>
            <a:xfrm>
              <a:off x="2450189" y="4405792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50FF74B-772E-06C5-7A06-94ECE3FFE9C1}"/>
                </a:ext>
              </a:extLst>
            </p:cNvPr>
            <p:cNvSpPr txBox="1"/>
            <p:nvPr/>
          </p:nvSpPr>
          <p:spPr>
            <a:xfrm>
              <a:off x="3060173" y="4395034"/>
              <a:ext cx="4268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n</a:t>
              </a:r>
              <a:r>
                <a:rPr lang="en-US" altLang="zh-CN" sz="1600" baseline="30000" dirty="0"/>
                <a:t>*</a:t>
              </a:r>
              <a:endParaRPr lang="zh-CN" altLang="en-US" sz="1600" baseline="300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D041B24-9F22-BFBC-FC0A-D2337C2F5858}"/>
                </a:ext>
              </a:extLst>
            </p:cNvPr>
            <p:cNvSpPr txBox="1"/>
            <p:nvPr/>
          </p:nvSpPr>
          <p:spPr>
            <a:xfrm>
              <a:off x="3965492" y="4416263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888427F-510D-766A-A08B-439157BB9648}"/>
                </a:ext>
              </a:extLst>
            </p:cNvPr>
            <p:cNvSpPr txBox="1"/>
            <p:nvPr/>
          </p:nvSpPr>
          <p:spPr>
            <a:xfrm>
              <a:off x="4575476" y="4405505"/>
              <a:ext cx="4268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n</a:t>
              </a:r>
              <a:r>
                <a:rPr lang="en-US" altLang="zh-CN" sz="1600" baseline="30000" dirty="0"/>
                <a:t>+</a:t>
              </a:r>
              <a:endParaRPr lang="zh-CN" altLang="en-US" sz="1600" baseline="300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069424-2981-CABE-6638-722DF149AAD6}"/>
                </a:ext>
              </a:extLst>
            </p:cNvPr>
            <p:cNvSpPr txBox="1"/>
            <p:nvPr/>
          </p:nvSpPr>
          <p:spPr>
            <a:xfrm>
              <a:off x="5486400" y="4467007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BFC275A-C11C-683B-9DC3-33FA146CC87A}"/>
                </a:ext>
              </a:extLst>
            </p:cNvPr>
            <p:cNvSpPr txBox="1"/>
            <p:nvPr/>
          </p:nvSpPr>
          <p:spPr>
            <a:xfrm>
              <a:off x="5987659" y="3914270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1EEE759-C581-BFA3-21A0-9D99FFC9CCAF}"/>
                </a:ext>
              </a:extLst>
            </p:cNvPr>
            <p:cNvSpPr txBox="1"/>
            <p:nvPr/>
          </p:nvSpPr>
          <p:spPr>
            <a:xfrm>
              <a:off x="5975350" y="4464486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8FE8AAD-8C26-65BA-B7D0-E4699DEADC43}"/>
                </a:ext>
              </a:extLst>
            </p:cNvPr>
            <p:cNvSpPr txBox="1"/>
            <p:nvPr/>
          </p:nvSpPr>
          <p:spPr>
            <a:xfrm>
              <a:off x="5987659" y="5681237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94FE2E2-F61E-0BE5-75F1-6EC734380E2C}"/>
                </a:ext>
              </a:extLst>
            </p:cNvPr>
            <p:cNvSpPr txBox="1"/>
            <p:nvPr/>
          </p:nvSpPr>
          <p:spPr>
            <a:xfrm>
              <a:off x="6958013" y="4490920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C1629BA-7DB6-3263-0741-8F11D3B5DA7E}"/>
                </a:ext>
              </a:extLst>
            </p:cNvPr>
            <p:cNvSpPr txBox="1"/>
            <p:nvPr/>
          </p:nvSpPr>
          <p:spPr>
            <a:xfrm>
              <a:off x="7507742" y="4464486"/>
              <a:ext cx="4268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n</a:t>
              </a:r>
              <a:r>
                <a:rPr lang="en-US" altLang="zh-CN" sz="1600" baseline="30000" dirty="0"/>
                <a:t>+</a:t>
              </a:r>
              <a:endParaRPr lang="zh-CN" altLang="en-US" sz="1600" baseline="300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BAC54A6-5E1C-189C-FB0B-9B9E9EAAF014}"/>
                </a:ext>
              </a:extLst>
            </p:cNvPr>
            <p:cNvSpPr txBox="1"/>
            <p:nvPr/>
          </p:nvSpPr>
          <p:spPr>
            <a:xfrm>
              <a:off x="8413060" y="4472064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7C6FB44-B382-EB26-614E-6C6A46D7310F}"/>
                </a:ext>
              </a:extLst>
            </p:cNvPr>
            <p:cNvSpPr txBox="1"/>
            <p:nvPr/>
          </p:nvSpPr>
          <p:spPr>
            <a:xfrm>
              <a:off x="8946463" y="3920669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68C1610-A0A6-5C40-1709-A2EBDAF132D7}"/>
                </a:ext>
              </a:extLst>
            </p:cNvPr>
            <p:cNvSpPr txBox="1"/>
            <p:nvPr/>
          </p:nvSpPr>
          <p:spPr>
            <a:xfrm>
              <a:off x="8934154" y="4470885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0EACB22-8FF5-E91A-7CF2-B4C381D3E159}"/>
                </a:ext>
              </a:extLst>
            </p:cNvPr>
            <p:cNvSpPr txBox="1"/>
            <p:nvPr/>
          </p:nvSpPr>
          <p:spPr>
            <a:xfrm>
              <a:off x="8946463" y="5687636"/>
              <a:ext cx="2423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28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CFFE20-D77B-86E0-809D-FE6CB77D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4" y="1158612"/>
            <a:ext cx="11303070" cy="529597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9879FB7-93B9-8F54-D1CF-72E49193FF3D}"/>
              </a:ext>
            </a:extLst>
          </p:cNvPr>
          <p:cNvSpPr txBox="1">
            <a:spLocks/>
          </p:cNvSpPr>
          <p:nvPr/>
        </p:nvSpPr>
        <p:spPr>
          <a:xfrm>
            <a:off x="455944" y="268623"/>
            <a:ext cx="10515600" cy="5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定义：示意图</a:t>
            </a:r>
          </a:p>
        </p:txBody>
      </p:sp>
    </p:spTree>
    <p:extLst>
      <p:ext uri="{BB962C8B-B14F-4D97-AF65-F5344CB8AC3E}">
        <p14:creationId xmlns:p14="http://schemas.microsoft.com/office/powerpoint/2010/main" val="37779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14ED4DF-01EE-7FFE-9097-F6877437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工序接续关系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CBC56-357A-2DA2-9D7F-50107A9D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16" y="1230321"/>
            <a:ext cx="5276284" cy="1990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49CFEF-6146-920A-C31F-537540FF54BF}"/>
              </a:ext>
            </a:extLst>
          </p:cNvPr>
          <p:cNvSpPr txBox="1"/>
          <p:nvPr/>
        </p:nvSpPr>
        <p:spPr>
          <a:xfrm>
            <a:off x="7008607" y="1894352"/>
            <a:ext cx="4222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effectLst/>
                <a:latin typeface="Calibri" panose="020F0502020204030204" pitchFamily="34" charset="0"/>
              </a:rPr>
              <a:t>ES: End Start</a:t>
            </a:r>
          </a:p>
          <a:p>
            <a:r>
              <a:rPr lang="zh-CN" altLang="en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Calibri" panose="020F0502020204030204" pitchFamily="34" charset="0"/>
              </a:rPr>
              <a:t>1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r>
              <a:rPr lang="zh-CN" altLang="en-US" dirty="0">
                <a:effectLst/>
                <a:latin typeface="Helvetica" pitchFamily="2" charset="0"/>
              </a:rPr>
              <a:t>说明：前工序结束后，后工序开始</a:t>
            </a:r>
          </a:p>
          <a:p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-US" altLang="zh-CN" dirty="0">
                <a:effectLst/>
                <a:latin typeface="Calibri" panose="020F0502020204030204" pitchFamily="34" charset="0"/>
              </a:rPr>
              <a:t>2</a:t>
            </a:r>
            <a:r>
              <a:rPr lang="zh-CN" altLang="en-US" dirty="0">
                <a:effectLst/>
                <a:latin typeface="Helvetica" pitchFamily="2" charset="0"/>
              </a:rPr>
              <a:t>）方向：向右分派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10BFC3-0E01-A34D-BA7B-DF0A7E90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496" y="3654946"/>
            <a:ext cx="3157146" cy="20393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9E1067-3E1A-C679-4553-4E07D8C6061F}"/>
              </a:ext>
            </a:extLst>
          </p:cNvPr>
          <p:cNvSpPr txBox="1"/>
          <p:nvPr/>
        </p:nvSpPr>
        <p:spPr>
          <a:xfrm>
            <a:off x="7148456" y="4212980"/>
            <a:ext cx="4222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effectLst/>
                <a:latin typeface="Calibri" panose="020F0502020204030204" pitchFamily="34" charset="0"/>
              </a:rPr>
              <a:t>SS: Start Start</a:t>
            </a:r>
          </a:p>
          <a:p>
            <a:r>
              <a:rPr lang="zh-CN" altLang="en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Calibri" panose="020F0502020204030204" pitchFamily="34" charset="0"/>
              </a:rPr>
              <a:t>1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r>
              <a:rPr lang="zh-CN" altLang="en-US" dirty="0">
                <a:effectLst/>
                <a:latin typeface="Helvetica" pitchFamily="2" charset="0"/>
              </a:rPr>
              <a:t>说明：前后工序一起开始</a:t>
            </a:r>
          </a:p>
          <a:p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-US" altLang="zh-CN" dirty="0">
                <a:effectLst/>
                <a:latin typeface="Calibri" panose="020F0502020204030204" pitchFamily="34" charset="0"/>
              </a:rPr>
              <a:t>2</a:t>
            </a:r>
            <a:r>
              <a:rPr lang="zh-CN" altLang="en-US" dirty="0">
                <a:effectLst/>
                <a:latin typeface="Helvetica" pitchFamily="2" charset="0"/>
              </a:rPr>
              <a:t>）方向：向右分派</a:t>
            </a:r>
          </a:p>
        </p:txBody>
      </p:sp>
    </p:spTree>
    <p:extLst>
      <p:ext uri="{BB962C8B-B14F-4D97-AF65-F5344CB8AC3E}">
        <p14:creationId xmlns:p14="http://schemas.microsoft.com/office/powerpoint/2010/main" val="92786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857376-4871-310B-1EB2-0FF4AACB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2" y="2212601"/>
            <a:ext cx="8109323" cy="243279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0F30FEF-E699-C6E2-4BB2-9D8B6B9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工序转移时间</a:t>
            </a:r>
          </a:p>
        </p:txBody>
      </p:sp>
    </p:spTree>
    <p:extLst>
      <p:ext uri="{BB962C8B-B14F-4D97-AF65-F5344CB8AC3E}">
        <p14:creationId xmlns:p14="http://schemas.microsoft.com/office/powerpoint/2010/main" val="68713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F30FEF-E699-C6E2-4BB2-9D8B6B9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工序基准时间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9802EC-96B4-1F9A-F42E-A2BEABCED6A2}"/>
              </a:ext>
            </a:extLst>
          </p:cNvPr>
          <p:cNvSpPr txBox="1"/>
          <p:nvPr/>
        </p:nvSpPr>
        <p:spPr>
          <a:xfrm>
            <a:off x="4888094" y="5151128"/>
            <a:ext cx="1651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Helvetica" pitchFamily="2" charset="0"/>
              </a:rPr>
              <a:t>工序的时间点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488045-0A3D-4D69-C457-7C37D8F9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89" y="2275579"/>
            <a:ext cx="8654739" cy="198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2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0F30FEF-E699-C6E2-4BB2-9D8B6B9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工序基准时间：</a:t>
            </a:r>
            <a:r>
              <a:rPr kumimoji="1" lang="en-US" altLang="zh-CN" dirty="0"/>
              <a:t>ES</a:t>
            </a:r>
            <a:r>
              <a:rPr kumimoji="1" lang="zh-CN" altLang="en-US" dirty="0"/>
              <a:t>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3891EB-9A1C-AF6E-CBAA-6BC59A95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22" y="1044059"/>
            <a:ext cx="7698665" cy="56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6DD631-0D4B-7528-2327-B3129113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115677"/>
            <a:ext cx="5537200" cy="54737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B51CD60-EB8F-D559-A07D-468E0524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工序基准时间：</a:t>
            </a:r>
            <a:r>
              <a:rPr kumimoji="1" lang="en-US" altLang="zh-CN" dirty="0"/>
              <a:t>SS</a:t>
            </a:r>
            <a:r>
              <a:rPr kumimoji="1" lang="zh-CN" altLang="en-US" dirty="0"/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24260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D5A9E28-DEE2-2743-FACD-61695373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4" y="268623"/>
            <a:ext cx="10515600" cy="52776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工艺路线实例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9E4083FB-C524-265C-7FC0-5EBB038F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3" y="1204028"/>
            <a:ext cx="11066454" cy="50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0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9401</TotalTime>
  <Words>509</Words>
  <Application>Microsoft Macintosh PowerPoint</Application>
  <PresentationFormat>宽屏</PresentationFormat>
  <Paragraphs>172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-webkit-standard</vt:lpstr>
      <vt:lpstr>DengXian</vt:lpstr>
      <vt:lpstr>DengXian</vt:lpstr>
      <vt:lpstr>FangSong</vt:lpstr>
      <vt:lpstr>SimHei</vt:lpstr>
      <vt:lpstr>Arial</vt:lpstr>
      <vt:lpstr>Calibri</vt:lpstr>
      <vt:lpstr>Calibri Light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工序接续关系</vt:lpstr>
      <vt:lpstr>工序转移时间</vt:lpstr>
      <vt:lpstr>工序基准时间</vt:lpstr>
      <vt:lpstr>工序基准时间：ES为例</vt:lpstr>
      <vt:lpstr>工序基准时间：SS为例</vt:lpstr>
      <vt:lpstr>工艺路线实例</vt:lpstr>
      <vt:lpstr>工艺路线实例</vt:lpstr>
      <vt:lpstr>工艺路线用例</vt:lpstr>
      <vt:lpstr>PowerPoint 演示文稿</vt:lpstr>
      <vt:lpstr>文档修改记录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高级计划与排程 Advanced Planning and Scheduling, APS</dc:title>
  <dc:creator>Microsoft Office User</dc:creator>
  <cp:lastModifiedBy>滕国栋</cp:lastModifiedBy>
  <cp:revision>238</cp:revision>
  <dcterms:created xsi:type="dcterms:W3CDTF">2022-10-07T02:06:56Z</dcterms:created>
  <dcterms:modified xsi:type="dcterms:W3CDTF">2023-08-17T16:01:04Z</dcterms:modified>
</cp:coreProperties>
</file>