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4" r:id="rId1"/>
  </p:sldMasterIdLst>
  <p:notesMasterIdLst>
    <p:notesMasterId r:id="rId38"/>
  </p:notesMasterIdLst>
  <p:sldIdLst>
    <p:sldId id="256" r:id="rId2"/>
    <p:sldId id="260" r:id="rId3"/>
    <p:sldId id="297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95" r:id="rId18"/>
    <p:sldId id="294" r:id="rId19"/>
    <p:sldId id="292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8" r:id="rId34"/>
    <p:sldId id="296" r:id="rId35"/>
    <p:sldId id="299" r:id="rId36"/>
    <p:sldId id="300" r:id="rId37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3"/>
    <p:restoredTop sz="92517" autoAdjust="0"/>
  </p:normalViewPr>
  <p:slideViewPr>
    <p:cSldViewPr snapToGrid="0" snapToObjects="1">
      <p:cViewPr varScale="1">
        <p:scale>
          <a:sx n="105" d="100"/>
          <a:sy n="105" d="100"/>
        </p:scale>
        <p:origin x="552" y="1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01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3199" y="2619023"/>
            <a:ext cx="9596968" cy="3228619"/>
          </a:xfrm>
        </p:spPr>
        <p:txBody>
          <a:bodyPr anchor="b">
            <a:normAutofit/>
          </a:bodyPr>
          <a:lstStyle>
            <a:lvl1pPr algn="r">
              <a:defRPr sz="6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199" y="5847643"/>
            <a:ext cx="9596968" cy="1873956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cap="all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10077" y="7827434"/>
            <a:ext cx="2133600" cy="503767"/>
          </a:xfrm>
        </p:spPr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199" y="7827434"/>
            <a:ext cx="6525277" cy="503767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145278" y="7827434"/>
            <a:ext cx="734889" cy="503767"/>
          </a:xfrm>
        </p:spPr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307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310487"/>
            <a:ext cx="13508569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8801" y="1242816"/>
            <a:ext cx="11679769" cy="421996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7066137"/>
            <a:ext cx="13508569" cy="65828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25725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812802"/>
            <a:ext cx="13508569" cy="4165599"/>
          </a:xfrm>
        </p:spPr>
        <p:txBody>
          <a:bodyPr anchor="ctr">
            <a:normAutofit/>
          </a:bodyPr>
          <a:lstStyle>
            <a:lvl1pPr algn="l">
              <a:defRPr sz="4267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791200"/>
            <a:ext cx="13508571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14558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50489" y="3657600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033" y="1097783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024" y="812802"/>
            <a:ext cx="12733865" cy="3657599"/>
          </a:xfrm>
        </p:spPr>
        <p:txBody>
          <a:bodyPr anchor="ctr">
            <a:normAutofit/>
          </a:bodyPr>
          <a:lstStyle>
            <a:lvl1pPr algn="l">
              <a:defRPr sz="4267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3834" y="4470400"/>
            <a:ext cx="12452245" cy="508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621" y="5791200"/>
            <a:ext cx="13536489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12614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4411441"/>
            <a:ext cx="13508567" cy="1958400"/>
          </a:xfrm>
        </p:spPr>
        <p:txBody>
          <a:bodyPr anchor="b">
            <a:normAutofit/>
          </a:bodyPr>
          <a:lstStyle>
            <a:lvl1pPr algn="l">
              <a:defRPr sz="4267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6369841"/>
            <a:ext cx="13508568" cy="1147200"/>
          </a:xfrm>
        </p:spPr>
        <p:txBody>
          <a:bodyPr anchor="t">
            <a:normAutofit/>
          </a:bodyPr>
          <a:lstStyle>
            <a:lvl1pPr marL="0" indent="0" algn="l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9432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650489" y="3657600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1033" y="1097783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323024" y="812802"/>
            <a:ext cx="12733865" cy="3657599"/>
          </a:xfrm>
        </p:spPr>
        <p:txBody>
          <a:bodyPr anchor="ctr">
            <a:normAutofit/>
          </a:bodyPr>
          <a:lstStyle>
            <a:lvl1pPr algn="l">
              <a:defRPr sz="4267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4400" y="5181600"/>
            <a:ext cx="13513915" cy="11853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6366933"/>
            <a:ext cx="13513915" cy="135466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67872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812802"/>
            <a:ext cx="13508569" cy="36575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4401" y="4673600"/>
            <a:ext cx="13508571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73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791200"/>
            <a:ext cx="13508571" cy="19304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66642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2" y="812801"/>
            <a:ext cx="13508567" cy="19416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950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44900" y="812800"/>
            <a:ext cx="2878069" cy="69088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812800"/>
            <a:ext cx="10442821" cy="69088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53796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501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56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8478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411441"/>
            <a:ext cx="13508569" cy="1958400"/>
          </a:xfrm>
        </p:spPr>
        <p:txBody>
          <a:bodyPr anchor="b"/>
          <a:lstStyle>
            <a:lvl1pPr algn="l">
              <a:defRPr sz="5333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6369841"/>
            <a:ext cx="13508571" cy="1147200"/>
          </a:xfrm>
        </p:spPr>
        <p:txBody>
          <a:bodyPr anchor="t">
            <a:normAutofit/>
          </a:bodyPr>
          <a:lstStyle>
            <a:lvl1pPr marL="0" indent="0" algn="l">
              <a:buNone/>
              <a:defRPr sz="2667" cap="all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09646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3" y="2856089"/>
            <a:ext cx="6660445" cy="486551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62527" y="2856090"/>
            <a:ext cx="6660443" cy="486551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13271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227" y="2957690"/>
            <a:ext cx="6278739" cy="768349"/>
          </a:xfrm>
        </p:spPr>
        <p:txBody>
          <a:bodyPr anchor="b">
            <a:noAutofit/>
          </a:bodyPr>
          <a:lstStyle>
            <a:lvl1pPr marL="0" indent="0">
              <a:buNone/>
              <a:defRPr sz="3733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2" y="3826935"/>
            <a:ext cx="6662564" cy="3894664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28005" y="2968979"/>
            <a:ext cx="6297084" cy="768349"/>
          </a:xfrm>
        </p:spPr>
        <p:txBody>
          <a:bodyPr anchor="b">
            <a:noAutofit/>
          </a:bodyPr>
          <a:lstStyle>
            <a:lvl1pPr marL="0" indent="0">
              <a:buNone/>
              <a:defRPr sz="3733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64644" y="3826935"/>
            <a:ext cx="6660445" cy="3894664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92214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34332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26102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65777"/>
            <a:ext cx="4907847" cy="18288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601" y="812801"/>
            <a:ext cx="8225368" cy="69088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4594577"/>
            <a:ext cx="4907847" cy="2438400"/>
          </a:xfrm>
        </p:spPr>
        <p:txBody>
          <a:bodyPr anchor="t"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9809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251767" cy="9141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3600"/>
            <a:ext cx="8219537" cy="1828800"/>
          </a:xfrm>
        </p:spPr>
        <p:txBody>
          <a:bodyPr anchor="b">
            <a:normAutofit/>
          </a:bodyPr>
          <a:lstStyle>
            <a:lvl1pPr algn="l">
              <a:defRPr sz="3733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48337" y="1219200"/>
            <a:ext cx="4374632" cy="6096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962400"/>
            <a:ext cx="8219537" cy="2438400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19077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2" y="812801"/>
            <a:ext cx="13508567" cy="19416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2" y="2856090"/>
            <a:ext cx="13508567" cy="4865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52880" y="7827434"/>
            <a:ext cx="2133600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F676AB-709A-D34E-8659-173065435B6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7827434"/>
            <a:ext cx="10436879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88081" y="7827434"/>
            <a:ext cx="734889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84A063-9CBB-2C4A-8567-97635663FE03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1460FB0-C3C1-CF42-BAC1-7655A05BA3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202D95E-D0D9-1F4E-8B3B-5E9DA420D3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639558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8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990" indent="-380990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213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00160" indent="-380990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186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057349" indent="-228594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666933" indent="-228594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0"/>
        </a:spcBef>
        <a:spcAft>
          <a:spcPts val="1333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48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29542" y="4864151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2707" y="79470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095290" y="5382025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[0-9]+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x = ‘My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[0-9]+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[AEIOUM]+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[‘M’]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idx="1"/>
          </p:nvPr>
        </p:nvSpPr>
        <p:spPr>
          <a:xfrm>
            <a:off x="760839" y="2603500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</a:t>
            </a:r>
            <a:r>
              <a:rPr lang="en-US" sz="3600" u="sng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^F.+: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^F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.+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^F.+?: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^F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.+?</a:t>
            </a:r>
            <a:r>
              <a:rPr lang="en-US" sz="6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\S+@\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S+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’]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57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^From</a:t>
            </a:r>
            <a:r>
              <a:rPr lang="en-US" sz="48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221789" y="6508649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4281523" y="6435748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\S+@\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S+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^From (\S+@\S+)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A37E0D5-F525-A546-95B7-27EA6AE08F5A}"/>
              </a:ext>
            </a:extLst>
          </p:cNvPr>
          <p:cNvSpPr/>
          <p:nvPr/>
        </p:nvSpPr>
        <p:spPr>
          <a:xfrm>
            <a:off x="2142731" y="3140839"/>
            <a:ext cx="109979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600" dirty="0">
                <a:solidFill>
                  <a:srgbClr val="9CDCFE"/>
                </a:solidFill>
                <a:latin typeface="Consolas,  Courier New"/>
              </a:rPr>
              <a:t>x</a:t>
            </a:r>
            <a:r>
              <a:rPr lang="en" altLang="zh-TW" sz="3600" dirty="0">
                <a:solidFill>
                  <a:srgbClr val="D4D4D4"/>
                </a:solidFill>
                <a:latin typeface="Consolas,  Courier New"/>
              </a:rPr>
              <a:t> = </a:t>
            </a:r>
            <a:r>
              <a:rPr lang="en" altLang="zh-TW" sz="3600" dirty="0">
                <a:solidFill>
                  <a:srgbClr val="CE9178"/>
                </a:solidFill>
                <a:latin typeface="Consolas,  Courier New"/>
              </a:rPr>
              <a:t>"From: </a:t>
            </a:r>
            <a:r>
              <a:rPr lang="en" altLang="zh-TW" sz="3600" dirty="0" err="1">
                <a:solidFill>
                  <a:srgbClr val="CE9178"/>
                </a:solidFill>
                <a:latin typeface="Consolas,  Courier New"/>
              </a:rPr>
              <a:t>test@ntut.edu.tw</a:t>
            </a:r>
            <a:r>
              <a:rPr lang="en" altLang="zh-TW" sz="3600" dirty="0">
                <a:solidFill>
                  <a:srgbClr val="CE9178"/>
                </a:solidFill>
                <a:latin typeface="Consolas,  Courier New"/>
              </a:rPr>
              <a:t> to Kevin"</a:t>
            </a:r>
            <a:endParaRPr lang="en" altLang="zh-TW" sz="3600" dirty="0">
              <a:solidFill>
                <a:srgbClr val="D4D4D4"/>
              </a:solidFill>
              <a:latin typeface="Consolas,  Courier New"/>
            </a:endParaRPr>
          </a:p>
          <a:p>
            <a:r>
              <a:rPr lang="en" altLang="zh-TW" sz="3600" dirty="0">
                <a:solidFill>
                  <a:srgbClr val="9CDCFE"/>
                </a:solidFill>
                <a:latin typeface="Consolas,  Courier New"/>
              </a:rPr>
              <a:t>ret</a:t>
            </a:r>
            <a:r>
              <a:rPr lang="en" altLang="zh-TW" sz="3600" dirty="0">
                <a:solidFill>
                  <a:srgbClr val="D4D4D4"/>
                </a:solidFill>
                <a:latin typeface="Consolas,  Courier New"/>
              </a:rPr>
              <a:t> = </a:t>
            </a:r>
            <a:r>
              <a:rPr lang="en" altLang="zh-TW" sz="3600" dirty="0" err="1">
                <a:solidFill>
                  <a:srgbClr val="4EC9B0"/>
                </a:solidFill>
                <a:latin typeface="Consolas,  Courier New"/>
              </a:rPr>
              <a:t>re</a:t>
            </a:r>
            <a:r>
              <a:rPr lang="en" altLang="zh-TW" sz="3600" dirty="0" err="1">
                <a:solidFill>
                  <a:srgbClr val="D4D4D4"/>
                </a:solidFill>
                <a:latin typeface="Consolas,  Courier New"/>
              </a:rPr>
              <a:t>.</a:t>
            </a:r>
            <a:r>
              <a:rPr lang="en" altLang="zh-TW" sz="3600" dirty="0" err="1">
                <a:solidFill>
                  <a:srgbClr val="DCDCAA"/>
                </a:solidFill>
                <a:latin typeface="Consolas,  Courier New"/>
              </a:rPr>
              <a:t>findall</a:t>
            </a:r>
            <a:r>
              <a:rPr lang="en" altLang="zh-TW" sz="3600" dirty="0">
                <a:solidFill>
                  <a:srgbClr val="D4D4D4"/>
                </a:solidFill>
                <a:latin typeface="Consolas,  Courier New"/>
              </a:rPr>
              <a:t>(</a:t>
            </a:r>
            <a:r>
              <a:rPr lang="en" altLang="zh-TW" sz="3600" dirty="0">
                <a:solidFill>
                  <a:srgbClr val="CE9178"/>
                </a:solidFill>
                <a:latin typeface="Consolas,  Courier New"/>
              </a:rPr>
              <a:t>"^F.+: (\S+@\S+)"</a:t>
            </a:r>
            <a:r>
              <a:rPr lang="en" altLang="zh-TW" sz="3600" dirty="0">
                <a:solidFill>
                  <a:srgbClr val="D4D4D4"/>
                </a:solidFill>
                <a:latin typeface="Consolas,  Courier New"/>
              </a:rPr>
              <a:t>, </a:t>
            </a:r>
            <a:r>
              <a:rPr lang="en" altLang="zh-TW" sz="3600" dirty="0">
                <a:solidFill>
                  <a:srgbClr val="9CDCFE"/>
                </a:solidFill>
                <a:latin typeface="Consolas,  Courier New"/>
              </a:rPr>
              <a:t>x</a:t>
            </a:r>
            <a:r>
              <a:rPr lang="en" altLang="zh-TW" sz="3600" dirty="0">
                <a:solidFill>
                  <a:srgbClr val="D4D4D4"/>
                </a:solidFill>
                <a:latin typeface="Consolas,  Courier New"/>
              </a:rPr>
              <a:t>)</a:t>
            </a:r>
          </a:p>
          <a:p>
            <a:r>
              <a:rPr lang="en" altLang="zh-TW" sz="3600" dirty="0">
                <a:solidFill>
                  <a:srgbClr val="DCDCAA"/>
                </a:solidFill>
                <a:latin typeface="Consolas,  Courier New"/>
              </a:rPr>
              <a:t>print</a:t>
            </a:r>
            <a:r>
              <a:rPr lang="en" altLang="zh-TW" sz="3600" dirty="0">
                <a:solidFill>
                  <a:srgbClr val="D4D4D4"/>
                </a:solidFill>
                <a:latin typeface="Consolas,  Courier New"/>
              </a:rPr>
              <a:t>(</a:t>
            </a:r>
            <a:r>
              <a:rPr lang="en" altLang="zh-TW" sz="3600" dirty="0">
                <a:solidFill>
                  <a:srgbClr val="9CDCFE"/>
                </a:solidFill>
                <a:latin typeface="Consolas,  Courier New"/>
              </a:rPr>
              <a:t>ret</a:t>
            </a:r>
            <a:r>
              <a:rPr lang="en" altLang="zh-TW" sz="3600" dirty="0">
                <a:solidFill>
                  <a:srgbClr val="D4D4D4"/>
                </a:solidFill>
                <a:latin typeface="Consolas,  Courier New"/>
              </a:rPr>
              <a:t>)</a:t>
            </a:r>
            <a:endParaRPr lang="en" altLang="zh-TW" sz="3600" b="0" dirty="0">
              <a:solidFill>
                <a:srgbClr val="D4D4D4"/>
              </a:solidFill>
              <a:effectLst/>
              <a:latin typeface="Consolas,  Courier New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5C6EC5-EEA1-B24C-BB5E-06D4D538E0AD}"/>
              </a:ext>
            </a:extLst>
          </p:cNvPr>
          <p:cNvSpPr/>
          <p:nvPr/>
        </p:nvSpPr>
        <p:spPr>
          <a:xfrm>
            <a:off x="2142731" y="5151647"/>
            <a:ext cx="3590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['test@ntut.edu.tw']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D4AD4E-52F2-434A-AB25-8AAA24A60054}"/>
              </a:ext>
            </a:extLst>
          </p:cNvPr>
          <p:cNvSpPr txBox="1"/>
          <p:nvPr/>
        </p:nvSpPr>
        <p:spPr>
          <a:xfrm>
            <a:off x="1146138" y="668762"/>
            <a:ext cx="12569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sym typeface="Wingdings" pitchFamily="2" charset="2"/>
              </a:rPr>
              <a:t>Summary: Use </a:t>
            </a:r>
            <a:r>
              <a:rPr kumimoji="1" lang="en-US" altLang="zh-TW" sz="4800" dirty="0" err="1">
                <a:sym typeface="Wingdings" pitchFamily="2" charset="2"/>
              </a:rPr>
              <a:t>re.findall</a:t>
            </a:r>
            <a:r>
              <a:rPr kumimoji="1" lang="en-US" altLang="zh-TW" sz="4800" dirty="0">
                <a:sym typeface="Wingdings" pitchFamily="2" charset="2"/>
              </a:rPr>
              <a:t> to perform extraction </a:t>
            </a:r>
            <a:endParaRPr kumimoji="1" lang="zh-TW" altLang="en-US" sz="4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EDB360-BB5A-4948-988C-E2469A07F7D3}"/>
              </a:ext>
            </a:extLst>
          </p:cNvPr>
          <p:cNvSpPr/>
          <p:nvPr/>
        </p:nvSpPr>
        <p:spPr>
          <a:xfrm>
            <a:off x="2142730" y="6074580"/>
            <a:ext cx="104514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600" dirty="0">
                <a:solidFill>
                  <a:srgbClr val="9CDCFE"/>
                </a:solidFill>
                <a:latin typeface="Consolas,  Courier New"/>
              </a:rPr>
              <a:t>x</a:t>
            </a:r>
            <a:r>
              <a:rPr lang="en" altLang="zh-TW" sz="3600" dirty="0">
                <a:solidFill>
                  <a:srgbClr val="D4D4D4"/>
                </a:solidFill>
                <a:latin typeface="Consolas,  Courier New"/>
              </a:rPr>
              <a:t> = </a:t>
            </a:r>
            <a:r>
              <a:rPr lang="en" altLang="zh-TW" sz="3600" dirty="0">
                <a:solidFill>
                  <a:srgbClr val="CE9178"/>
                </a:solidFill>
                <a:latin typeface="Consolas,  Courier New"/>
              </a:rPr>
              <a:t>"From: Bill to Kevin"</a:t>
            </a:r>
            <a:endParaRPr lang="en" altLang="zh-TW" sz="3600" dirty="0">
              <a:solidFill>
                <a:srgbClr val="D4D4D4"/>
              </a:solidFill>
              <a:latin typeface="Consolas,  Courier New"/>
            </a:endParaRPr>
          </a:p>
          <a:p>
            <a:r>
              <a:rPr lang="en" altLang="zh-TW" sz="3600" dirty="0">
                <a:solidFill>
                  <a:srgbClr val="9CDCFE"/>
                </a:solidFill>
                <a:latin typeface="Consolas,  Courier New"/>
              </a:rPr>
              <a:t>ret</a:t>
            </a:r>
            <a:r>
              <a:rPr lang="en" altLang="zh-TW" sz="3600" dirty="0">
                <a:solidFill>
                  <a:srgbClr val="D4D4D4"/>
                </a:solidFill>
                <a:latin typeface="Consolas,  Courier New"/>
              </a:rPr>
              <a:t> = </a:t>
            </a:r>
            <a:r>
              <a:rPr lang="en" altLang="zh-TW" sz="3600" dirty="0" err="1">
                <a:solidFill>
                  <a:srgbClr val="4EC9B0"/>
                </a:solidFill>
                <a:latin typeface="Consolas,  Courier New"/>
              </a:rPr>
              <a:t>re</a:t>
            </a:r>
            <a:r>
              <a:rPr lang="en" altLang="zh-TW" sz="3600" dirty="0" err="1">
                <a:solidFill>
                  <a:srgbClr val="D4D4D4"/>
                </a:solidFill>
                <a:latin typeface="Consolas,  Courier New"/>
              </a:rPr>
              <a:t>.</a:t>
            </a:r>
            <a:r>
              <a:rPr lang="en" altLang="zh-TW" sz="3600" dirty="0" err="1">
                <a:solidFill>
                  <a:srgbClr val="DCDCAA"/>
                </a:solidFill>
                <a:latin typeface="Consolas,  Courier New"/>
              </a:rPr>
              <a:t>findall</a:t>
            </a:r>
            <a:r>
              <a:rPr lang="en" altLang="zh-TW" sz="3600" dirty="0">
                <a:solidFill>
                  <a:srgbClr val="D4D4D4"/>
                </a:solidFill>
                <a:latin typeface="Consolas,  Courier New"/>
              </a:rPr>
              <a:t>(</a:t>
            </a:r>
            <a:r>
              <a:rPr lang="en" altLang="zh-TW" sz="3600" dirty="0">
                <a:solidFill>
                  <a:srgbClr val="CE9178"/>
                </a:solidFill>
                <a:latin typeface="Consolas,  Courier New"/>
              </a:rPr>
              <a:t>"^F.+: (\S+@\S+)"</a:t>
            </a:r>
            <a:r>
              <a:rPr lang="en" altLang="zh-TW" sz="3600" dirty="0">
                <a:solidFill>
                  <a:srgbClr val="D4D4D4"/>
                </a:solidFill>
                <a:latin typeface="Consolas,  Courier New"/>
              </a:rPr>
              <a:t>, </a:t>
            </a:r>
            <a:r>
              <a:rPr lang="en" altLang="zh-TW" sz="3600" dirty="0">
                <a:solidFill>
                  <a:srgbClr val="9CDCFE"/>
                </a:solidFill>
                <a:latin typeface="Consolas,  Courier New"/>
              </a:rPr>
              <a:t>x</a:t>
            </a:r>
            <a:r>
              <a:rPr lang="en" altLang="zh-TW" sz="3600" dirty="0">
                <a:solidFill>
                  <a:srgbClr val="D4D4D4"/>
                </a:solidFill>
                <a:latin typeface="Consolas,  Courier New"/>
              </a:rPr>
              <a:t>)</a:t>
            </a:r>
          </a:p>
          <a:p>
            <a:r>
              <a:rPr lang="en" altLang="zh-TW" sz="3600" dirty="0">
                <a:solidFill>
                  <a:srgbClr val="DCDCAA"/>
                </a:solidFill>
                <a:latin typeface="Consolas,  Courier New"/>
              </a:rPr>
              <a:t>print</a:t>
            </a:r>
            <a:r>
              <a:rPr lang="en" altLang="zh-TW" sz="3600" dirty="0">
                <a:solidFill>
                  <a:srgbClr val="D4D4D4"/>
                </a:solidFill>
                <a:latin typeface="Consolas,  Courier New"/>
              </a:rPr>
              <a:t>(</a:t>
            </a:r>
            <a:r>
              <a:rPr lang="en" altLang="zh-TW" sz="3600" dirty="0">
                <a:solidFill>
                  <a:srgbClr val="9CDCFE"/>
                </a:solidFill>
                <a:latin typeface="Consolas,  Courier New"/>
              </a:rPr>
              <a:t>ret</a:t>
            </a:r>
            <a:r>
              <a:rPr lang="en" altLang="zh-TW" sz="3600" dirty="0">
                <a:solidFill>
                  <a:srgbClr val="D4D4D4"/>
                </a:solidFill>
                <a:latin typeface="Consolas,  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232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39D9F53-AC6C-A349-9892-5166D0BD342E}"/>
              </a:ext>
            </a:extLst>
          </p:cNvPr>
          <p:cNvSpPr/>
          <p:nvPr/>
        </p:nvSpPr>
        <p:spPr>
          <a:xfrm>
            <a:off x="1269428" y="1837180"/>
            <a:ext cx="100218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dirty="0">
                <a:solidFill>
                  <a:srgbClr val="C586C0"/>
                </a:solidFill>
                <a:latin typeface="Consolas,  Courier New"/>
              </a:rPr>
              <a:t>import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 </a:t>
            </a:r>
            <a:r>
              <a:rPr lang="en" altLang="zh-TW" sz="3200" dirty="0">
                <a:solidFill>
                  <a:srgbClr val="4EC9B0"/>
                </a:solidFill>
                <a:latin typeface="Consolas,  Courier New"/>
              </a:rPr>
              <a:t>re</a:t>
            </a:r>
            <a:endParaRPr lang="en" altLang="zh-TW" sz="3200" dirty="0">
              <a:solidFill>
                <a:srgbClr val="D4D4D4"/>
              </a:solidFill>
              <a:latin typeface="Consolas,  Courier New"/>
            </a:endParaRPr>
          </a:p>
          <a:p>
            <a:br>
              <a:rPr lang="en" altLang="zh-TW" sz="3200" dirty="0">
                <a:solidFill>
                  <a:srgbClr val="D4D4D4"/>
                </a:solidFill>
                <a:latin typeface="Consolas,  Courier New"/>
              </a:rPr>
            </a:br>
            <a:r>
              <a:rPr lang="en" altLang="zh-TW" sz="3200" dirty="0">
                <a:solidFill>
                  <a:srgbClr val="9CDCFE"/>
                </a:solidFill>
                <a:latin typeface="Consolas,  Courier New"/>
              </a:rPr>
              <a:t>x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 = </a:t>
            </a:r>
            <a:r>
              <a:rPr lang="en" altLang="zh-TW" sz="3200" dirty="0">
                <a:solidFill>
                  <a:srgbClr val="CE9178"/>
                </a:solidFill>
                <a:latin typeface="Consolas,  Courier New"/>
              </a:rPr>
              <a:t>"From: </a:t>
            </a:r>
            <a:r>
              <a:rPr lang="en" altLang="zh-TW" sz="3200" dirty="0" err="1">
                <a:solidFill>
                  <a:srgbClr val="CE9178"/>
                </a:solidFill>
                <a:latin typeface="Consolas,  Courier New"/>
              </a:rPr>
              <a:t>test@ntut.edu.tw</a:t>
            </a:r>
            <a:r>
              <a:rPr lang="en" altLang="zh-TW" sz="3200" dirty="0">
                <a:solidFill>
                  <a:srgbClr val="CE9178"/>
                </a:solidFill>
                <a:latin typeface="Consolas,  Courier New"/>
              </a:rPr>
              <a:t> to QQQQ"</a:t>
            </a:r>
            <a:endParaRPr lang="en" altLang="zh-TW" sz="3200" dirty="0">
              <a:solidFill>
                <a:srgbClr val="D4D4D4"/>
              </a:solidFill>
              <a:latin typeface="Consolas,  Courier New"/>
            </a:endParaRPr>
          </a:p>
          <a:p>
            <a:r>
              <a:rPr lang="en" altLang="zh-TW" sz="3200" dirty="0">
                <a:solidFill>
                  <a:srgbClr val="9CDCFE"/>
                </a:solidFill>
                <a:latin typeface="Consolas,  Courier New"/>
              </a:rPr>
              <a:t>ret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 = </a:t>
            </a:r>
            <a:r>
              <a:rPr lang="en" altLang="zh-TW" sz="3200" dirty="0" err="1">
                <a:solidFill>
                  <a:srgbClr val="4EC9B0"/>
                </a:solidFill>
                <a:latin typeface="Consolas,  Courier New"/>
              </a:rPr>
              <a:t>re</a:t>
            </a:r>
            <a:r>
              <a:rPr lang="en" altLang="zh-TW" sz="3200" dirty="0" err="1">
                <a:solidFill>
                  <a:srgbClr val="D4D4D4"/>
                </a:solidFill>
                <a:latin typeface="Consolas,  Courier New"/>
              </a:rPr>
              <a:t>.</a:t>
            </a:r>
            <a:r>
              <a:rPr lang="en" altLang="zh-TW" sz="3200" dirty="0" err="1">
                <a:solidFill>
                  <a:srgbClr val="DCDCAA"/>
                </a:solidFill>
                <a:latin typeface="Consolas,  Courier New"/>
              </a:rPr>
              <a:t>search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(</a:t>
            </a:r>
            <a:r>
              <a:rPr lang="en" altLang="zh-TW" sz="3200" dirty="0">
                <a:solidFill>
                  <a:srgbClr val="CE9178"/>
                </a:solidFill>
                <a:latin typeface="Consolas,  Courier New"/>
              </a:rPr>
              <a:t>"^F.+:"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, </a:t>
            </a:r>
            <a:r>
              <a:rPr lang="en" altLang="zh-TW" sz="3200" dirty="0">
                <a:solidFill>
                  <a:srgbClr val="9CDCFE"/>
                </a:solidFill>
                <a:latin typeface="Consolas,  Courier New"/>
              </a:rPr>
              <a:t>x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)</a:t>
            </a:r>
          </a:p>
          <a:p>
            <a:r>
              <a:rPr lang="en" altLang="zh-TW" sz="3200" dirty="0">
                <a:solidFill>
                  <a:srgbClr val="C586C0"/>
                </a:solidFill>
                <a:latin typeface="Consolas,  Courier New"/>
              </a:rPr>
              <a:t>if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 </a:t>
            </a:r>
            <a:r>
              <a:rPr lang="en" altLang="zh-TW" sz="3200" dirty="0">
                <a:solidFill>
                  <a:srgbClr val="9CDCFE"/>
                </a:solidFill>
                <a:latin typeface="Consolas,  Courier New"/>
              </a:rPr>
              <a:t>ret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:</a:t>
            </a:r>
          </a:p>
          <a:p>
            <a:r>
              <a:rPr lang="en" altLang="zh-TW" sz="3200" dirty="0">
                <a:solidFill>
                  <a:srgbClr val="DCDCAA"/>
                </a:solidFill>
                <a:latin typeface="Consolas,  Courier New"/>
              </a:rPr>
              <a:t>    print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(</a:t>
            </a:r>
            <a:r>
              <a:rPr lang="en" altLang="zh-TW" sz="3200" dirty="0">
                <a:solidFill>
                  <a:srgbClr val="9CDCFE"/>
                </a:solidFill>
                <a:latin typeface="Consolas,  Courier New"/>
              </a:rPr>
              <a:t>x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[</a:t>
            </a:r>
            <a:r>
              <a:rPr lang="en" altLang="zh-TW" sz="3200" dirty="0" err="1">
                <a:solidFill>
                  <a:srgbClr val="9CDCFE"/>
                </a:solidFill>
                <a:latin typeface="Consolas,  Courier New"/>
              </a:rPr>
              <a:t>ret</a:t>
            </a:r>
            <a:r>
              <a:rPr lang="en" altLang="zh-TW" sz="3200" dirty="0" err="1">
                <a:solidFill>
                  <a:srgbClr val="D4D4D4"/>
                </a:solidFill>
                <a:latin typeface="Consolas,  Courier New"/>
              </a:rPr>
              <a:t>.</a:t>
            </a:r>
            <a:r>
              <a:rPr lang="en" altLang="zh-TW" sz="3200" dirty="0" err="1">
                <a:solidFill>
                  <a:srgbClr val="DCDCAA"/>
                </a:solidFill>
                <a:latin typeface="Consolas,  Courier New"/>
              </a:rPr>
              <a:t>end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():])</a:t>
            </a:r>
          </a:p>
          <a:p>
            <a:br>
              <a:rPr lang="en" altLang="zh-TW" sz="3200" dirty="0">
                <a:solidFill>
                  <a:srgbClr val="D4D4D4"/>
                </a:solidFill>
                <a:latin typeface="Consolas,  Courier New"/>
              </a:rPr>
            </a:b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    </a:t>
            </a:r>
            <a:r>
              <a:rPr lang="en" altLang="zh-TW" sz="3200" dirty="0">
                <a:solidFill>
                  <a:srgbClr val="9CDCFE"/>
                </a:solidFill>
                <a:latin typeface="Consolas,  Courier New"/>
              </a:rPr>
              <a:t>x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 = </a:t>
            </a:r>
            <a:r>
              <a:rPr lang="en" altLang="zh-TW" sz="3200" dirty="0">
                <a:solidFill>
                  <a:srgbClr val="9CDCFE"/>
                </a:solidFill>
                <a:latin typeface="Consolas,  Courier New"/>
              </a:rPr>
              <a:t>x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[</a:t>
            </a:r>
            <a:r>
              <a:rPr lang="en" altLang="zh-TW" sz="3200" dirty="0" err="1">
                <a:solidFill>
                  <a:srgbClr val="9CDCFE"/>
                </a:solidFill>
                <a:latin typeface="Consolas,  Courier New"/>
              </a:rPr>
              <a:t>ret</a:t>
            </a:r>
            <a:r>
              <a:rPr lang="en" altLang="zh-TW" sz="3200" dirty="0" err="1">
                <a:solidFill>
                  <a:srgbClr val="D4D4D4"/>
                </a:solidFill>
                <a:latin typeface="Consolas,  Courier New"/>
              </a:rPr>
              <a:t>.</a:t>
            </a:r>
            <a:r>
              <a:rPr lang="en" altLang="zh-TW" sz="3200" dirty="0" err="1">
                <a:solidFill>
                  <a:srgbClr val="DCDCAA"/>
                </a:solidFill>
                <a:latin typeface="Consolas,  Courier New"/>
              </a:rPr>
              <a:t>end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():]</a:t>
            </a:r>
          </a:p>
          <a:p>
            <a:r>
              <a:rPr lang="en" altLang="zh-TW" sz="3200" dirty="0">
                <a:solidFill>
                  <a:srgbClr val="9CDCFE"/>
                </a:solidFill>
                <a:latin typeface="Consolas,  Courier New"/>
              </a:rPr>
              <a:t>    ret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 = </a:t>
            </a:r>
            <a:r>
              <a:rPr lang="en" altLang="zh-TW" sz="3200" dirty="0" err="1">
                <a:solidFill>
                  <a:srgbClr val="4EC9B0"/>
                </a:solidFill>
                <a:latin typeface="Consolas,  Courier New"/>
              </a:rPr>
              <a:t>re</a:t>
            </a:r>
            <a:r>
              <a:rPr lang="en" altLang="zh-TW" sz="3200" dirty="0" err="1">
                <a:solidFill>
                  <a:srgbClr val="D4D4D4"/>
                </a:solidFill>
                <a:latin typeface="Consolas,  Courier New"/>
              </a:rPr>
              <a:t>.</a:t>
            </a:r>
            <a:r>
              <a:rPr lang="en" altLang="zh-TW" sz="3200" dirty="0" err="1">
                <a:solidFill>
                  <a:srgbClr val="DCDCAA"/>
                </a:solidFill>
                <a:latin typeface="Consolas,  Courier New"/>
              </a:rPr>
              <a:t>search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(</a:t>
            </a:r>
            <a:r>
              <a:rPr lang="en" altLang="zh-TW" sz="3200" dirty="0">
                <a:solidFill>
                  <a:srgbClr val="CE9178"/>
                </a:solidFill>
                <a:latin typeface="Consolas,  Courier New"/>
              </a:rPr>
              <a:t>"\S+@\S+"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, </a:t>
            </a:r>
            <a:r>
              <a:rPr lang="en" altLang="zh-TW" sz="3200" dirty="0">
                <a:solidFill>
                  <a:srgbClr val="9CDCFE"/>
                </a:solidFill>
                <a:latin typeface="Consolas,  Courier New"/>
              </a:rPr>
              <a:t>x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)</a:t>
            </a:r>
          </a:p>
          <a:p>
            <a:r>
              <a:rPr lang="en" altLang="zh-TW" sz="3200" dirty="0">
                <a:solidFill>
                  <a:srgbClr val="DCDCAA"/>
                </a:solidFill>
                <a:latin typeface="Consolas,  Courier New"/>
              </a:rPr>
              <a:t>    print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(</a:t>
            </a:r>
            <a:r>
              <a:rPr lang="en" altLang="zh-TW" sz="3200" dirty="0" err="1">
                <a:solidFill>
                  <a:srgbClr val="9CDCFE"/>
                </a:solidFill>
                <a:latin typeface="Consolas,  Courier New"/>
              </a:rPr>
              <a:t>ret</a:t>
            </a:r>
            <a:r>
              <a:rPr lang="en" altLang="zh-TW" sz="3200" dirty="0" err="1">
                <a:solidFill>
                  <a:srgbClr val="D4D4D4"/>
                </a:solidFill>
                <a:latin typeface="Consolas,  Courier New"/>
              </a:rPr>
              <a:t>.</a:t>
            </a:r>
            <a:r>
              <a:rPr lang="en" altLang="zh-TW" sz="3200" dirty="0" err="1">
                <a:solidFill>
                  <a:srgbClr val="DCDCAA"/>
                </a:solidFill>
                <a:latin typeface="Consolas,  Courier New"/>
              </a:rPr>
              <a:t>group</a:t>
            </a:r>
            <a:r>
              <a:rPr lang="en" altLang="zh-TW" sz="3200" dirty="0">
                <a:solidFill>
                  <a:srgbClr val="D4D4D4"/>
                </a:solidFill>
                <a:latin typeface="Consolas,  Courier New"/>
              </a:rPr>
              <a:t>())</a:t>
            </a:r>
            <a:endParaRPr lang="en" altLang="zh-TW" sz="3200" b="0" dirty="0">
              <a:solidFill>
                <a:srgbClr val="D4D4D4"/>
              </a:solidFill>
              <a:effectLst/>
              <a:latin typeface="Consolas,  Courier New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5AC1AD-4C29-3D47-8086-F349622B5068}"/>
              </a:ext>
            </a:extLst>
          </p:cNvPr>
          <p:cNvSpPr/>
          <p:nvPr/>
        </p:nvSpPr>
        <p:spPr>
          <a:xfrm>
            <a:off x="4814013" y="7090243"/>
            <a:ext cx="68368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ryanpan@RyanPanPC $ python3 test.py</a:t>
            </a:r>
          </a:p>
          <a:p>
            <a:r>
              <a:rPr lang="zh-TW" altLang="en-US" sz="2800" dirty="0"/>
              <a:t> test@ntut.edu.tw to QQQQ</a:t>
            </a:r>
          </a:p>
          <a:p>
            <a:r>
              <a:rPr lang="zh-TW" altLang="en-US" sz="2800" dirty="0"/>
              <a:t>test@ntut.edu.tw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3807AA-F1D9-F34A-B627-F863BD2FB9F1}"/>
              </a:ext>
            </a:extLst>
          </p:cNvPr>
          <p:cNvSpPr txBox="1"/>
          <p:nvPr/>
        </p:nvSpPr>
        <p:spPr>
          <a:xfrm>
            <a:off x="1146138" y="668762"/>
            <a:ext cx="1287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sym typeface="Wingdings" pitchFamily="2" charset="2"/>
              </a:rPr>
              <a:t>Another way: Use </a:t>
            </a:r>
            <a:r>
              <a:rPr kumimoji="1" lang="en-US" altLang="zh-TW" sz="4800" dirty="0" err="1">
                <a:sym typeface="Wingdings" pitchFamily="2" charset="2"/>
              </a:rPr>
              <a:t>re.search</a:t>
            </a:r>
            <a:r>
              <a:rPr kumimoji="1" lang="en-US" altLang="zh-TW" sz="4800" dirty="0">
                <a:sym typeface="Wingdings" pitchFamily="2" charset="2"/>
              </a:rPr>
              <a:t> to perform extraction 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54305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Parsing Examples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@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4806512" y="82944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6738445" y="862777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5092262" y="148507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7017844" y="1523176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5092262" y="2461824"/>
            <a:ext cx="1797269" cy="952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42175" y="561047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words =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email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pieces</a:t>
            </a:r>
            <a:r>
              <a:rPr lang="en-US" sz="2600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2600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email.split</a:t>
            </a:r>
            <a:r>
              <a:rPr lang="en-US" sz="2600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</a:t>
            </a:r>
            <a:r>
              <a:rPr lang="en-US" sz="2600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pieces[1]</a:t>
            </a:r>
            <a:r>
              <a:rPr lang="en-US" sz="26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@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stephen.marquard@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line = 'From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'@([^ </a:t>
            </a:r>
            <a:r>
              <a:rPr lang="en-US" sz="2800" i="0" u="none" strike="noStrike" cap="none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]*)'</a:t>
            </a:r>
            <a:r>
              <a:rPr lang="en-US" sz="2800" i="0" u="none" strike="noStrike" cap="none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,line)</a:t>
            </a:r>
            <a:endParaRPr lang="en-US" sz="2800" i="0" u="none" strike="noStrike" cap="none" dirty="0">
              <a:solidFill>
                <a:schemeClr val="lt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2800" i="0" u="none" strike="noStrike" cap="none" dirty="0">
              <a:solidFill>
                <a:schemeClr val="lt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']</a:t>
            </a: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'@(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[^ ]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*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stephen.marquard@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'@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[^ ]*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stephen.marquard@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^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stephen.marquard@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'^From 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.*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@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stephen.marquard@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stephen.marquard@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'^From .*@(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[^ ]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'^From .*@([^ ]+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 stephen.marquard@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Example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AA359B-39C1-79EC-DC3B-578BE06F9B2D}"/>
              </a:ext>
            </a:extLst>
          </p:cNvPr>
          <p:cNvSpPr/>
          <p:nvPr/>
        </p:nvSpPr>
        <p:spPr>
          <a:xfrm>
            <a:off x="803326" y="2598733"/>
            <a:ext cx="142134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600" dirty="0">
                <a:solidFill>
                  <a:srgbClr val="CE9178"/>
                </a:solidFill>
                <a:latin typeface="Consolas,  Courier New"/>
              </a:rPr>
              <a:t>Give you a string </a:t>
            </a:r>
            <a:r>
              <a:rPr lang="en" altLang="zh-TW" sz="3600" dirty="0">
                <a:solidFill>
                  <a:srgbClr val="CE9178"/>
                </a:solidFill>
                <a:latin typeface="Consolas,  Courier New"/>
                <a:sym typeface="Wingdings" pitchFamily="2" charset="2"/>
              </a:rPr>
              <a:t> </a:t>
            </a:r>
            <a:r>
              <a:rPr lang="en" altLang="zh-TW" sz="3600" dirty="0">
                <a:solidFill>
                  <a:srgbClr val="CE9178"/>
                </a:solidFill>
                <a:latin typeface="Consolas,  Courier New"/>
              </a:rPr>
              <a:t>”From: </a:t>
            </a:r>
            <a:r>
              <a:rPr lang="en" altLang="zh-TW" sz="3600" dirty="0" err="1">
                <a:solidFill>
                  <a:srgbClr val="CE9178"/>
                </a:solidFill>
                <a:latin typeface="Consolas,  Courier New"/>
              </a:rPr>
              <a:t>test@ntut.edu.tw</a:t>
            </a:r>
            <a:r>
              <a:rPr lang="en" altLang="zh-TW" sz="3600" dirty="0">
                <a:solidFill>
                  <a:srgbClr val="CE9178"/>
                </a:solidFill>
                <a:latin typeface="Consolas,  Courier New"/>
              </a:rPr>
              <a:t> to Kevin”</a:t>
            </a:r>
          </a:p>
          <a:p>
            <a:endParaRPr lang="en" altLang="zh-TW" sz="3600" dirty="0">
              <a:solidFill>
                <a:srgbClr val="CE9178"/>
              </a:solidFill>
              <a:latin typeface="Consolas,  Courier New"/>
            </a:endParaRPr>
          </a:p>
          <a:p>
            <a:r>
              <a:rPr lang="en" altLang="zh-TW" sz="3600" dirty="0">
                <a:solidFill>
                  <a:srgbClr val="CE9178"/>
                </a:solidFill>
                <a:latin typeface="Consolas,  Courier New"/>
              </a:rPr>
              <a:t>How to identify the e-mail ?</a:t>
            </a:r>
          </a:p>
          <a:p>
            <a:endParaRPr lang="en" altLang="zh-TW" sz="3600" dirty="0">
              <a:solidFill>
                <a:srgbClr val="CE9178"/>
              </a:solidFill>
              <a:latin typeface="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7311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709747" y="2581762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hand = open('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mbox-short.txt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line =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line.rstrip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</a:t>
            </a:r>
            <a:r>
              <a:rPr lang="en-US" sz="300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^X-DSPAM-Confidence: 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[0-9.]+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if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len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 != 1 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float(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rgbClr val="00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[0]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numlist.append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print('Maximum:', max(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A6F607-C372-374F-BC48-7D620FD1A3FF}"/>
              </a:ext>
            </a:extLst>
          </p:cNvPr>
          <p:cNvSpPr/>
          <p:nvPr/>
        </p:nvSpPr>
        <p:spPr>
          <a:xfrm>
            <a:off x="8996629" y="1953443"/>
            <a:ext cx="6603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altLang="zh-TW" sz="3200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</a:t>
            </a:r>
            <a:r>
              <a:rPr lang="en-US" altLang="zh-TW" sz="3200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-DSPAM-Confidence</a:t>
            </a:r>
            <a:r>
              <a:rPr lang="en-US" altLang="zh-TW" sz="3200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-US" altLang="zh-TW" sz="3200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0.8475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x = 'We just received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\$[0-9.]+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\$</a:t>
            </a:r>
            <a:r>
              <a:rPr lang="en-US" sz="49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[0-9.]</a:t>
            </a:r>
            <a:r>
              <a:rPr lang="en-US" sz="4900" i="0" u="none" strike="noStrike" cap="none" dirty="0">
                <a:solidFill>
                  <a:srgbClr val="FF7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1E43E-B70B-0948-B93E-54B35EC47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HW 1</a:t>
            </a:r>
            <a:endParaRPr kumimoji="1"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B05E8A0A-BE28-4A4C-9F1C-96A35A72F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3755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A487F91-81BB-8941-8AEB-069DEC514330}"/>
              </a:ext>
            </a:extLst>
          </p:cNvPr>
          <p:cNvSpPr txBox="1"/>
          <p:nvPr/>
        </p:nvSpPr>
        <p:spPr>
          <a:xfrm>
            <a:off x="585628" y="1438383"/>
            <a:ext cx="858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I will give you a </a:t>
            </a:r>
            <a:r>
              <a:rPr kumimoji="1" lang="en-US" altLang="zh-TW" sz="3600" dirty="0" err="1"/>
              <a:t>LOG.txt</a:t>
            </a:r>
            <a:r>
              <a:rPr kumimoji="1" lang="en-US" altLang="zh-TW" sz="3600" dirty="0"/>
              <a:t> like this</a:t>
            </a:r>
            <a:endParaRPr kumimoji="1"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8FFDA7-39C8-4148-BB66-A79FDB16465B}"/>
              </a:ext>
            </a:extLst>
          </p:cNvPr>
          <p:cNvSpPr/>
          <p:nvPr/>
        </p:nvSpPr>
        <p:spPr>
          <a:xfrm>
            <a:off x="585628" y="2376019"/>
            <a:ext cx="611769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=== LOG.txt ===</a:t>
            </a:r>
          </a:p>
          <a:p>
            <a:endParaRPr lang="zh-TW" altLang="en-US" sz="2800" dirty="0"/>
          </a:p>
          <a:p>
            <a:r>
              <a:rPr lang="zh-TW" altLang="en-US" sz="2800" dirty="0"/>
              <a:t>Hella buys Computer for $734</a:t>
            </a:r>
          </a:p>
          <a:p>
            <a:r>
              <a:rPr lang="zh-TW" altLang="en-US" sz="2800" dirty="0"/>
              <a:t>Alice buys Computer for $548</a:t>
            </a:r>
          </a:p>
          <a:p>
            <a:r>
              <a:rPr lang="zh-TW" altLang="en-US" sz="2800" dirty="0"/>
              <a:t>[VIP] Peter buys Computer for $666</a:t>
            </a:r>
          </a:p>
          <a:p>
            <a:r>
              <a:rPr lang="zh-TW" altLang="en-US" sz="2800" dirty="0"/>
              <a:t>[VIP] Peter buys Book for $973</a:t>
            </a:r>
          </a:p>
          <a:p>
            <a:r>
              <a:rPr lang="zh-TW" altLang="en-US" sz="2800" dirty="0"/>
              <a:t>Alice buys Paper for $545</a:t>
            </a:r>
          </a:p>
          <a:p>
            <a:r>
              <a:rPr lang="zh-TW" altLang="en-US" sz="2800" dirty="0"/>
              <a:t>Alice buys Notebook for $501</a:t>
            </a:r>
          </a:p>
          <a:p>
            <a:r>
              <a:rPr lang="zh-TW" altLang="en-US" sz="2800" dirty="0"/>
              <a:t>Bob buys Paper for $182</a:t>
            </a:r>
          </a:p>
          <a:p>
            <a:r>
              <a:rPr lang="zh-TW" altLang="en-US" sz="2800" dirty="0"/>
              <a:t>[VIP] Sue buys Notebook for $396</a:t>
            </a:r>
          </a:p>
          <a:p>
            <a:r>
              <a:rPr lang="zh-TW" altLang="en-US" sz="2800" dirty="0"/>
              <a:t>[VIP] Sue buys Notebook for $4</a:t>
            </a:r>
          </a:p>
          <a:p>
            <a:r>
              <a:rPr lang="zh-TW" altLang="en-US" sz="2800" dirty="0"/>
              <a:t>Bob buys Book for $850</a:t>
            </a:r>
          </a:p>
          <a:p>
            <a:r>
              <a:rPr lang="zh-TW" altLang="en-US" sz="2800" dirty="0"/>
              <a:t>Bob buys Book for $691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027C94-54EF-E64D-8E80-A446395A818C}"/>
              </a:ext>
            </a:extLst>
          </p:cNvPr>
          <p:cNvSpPr txBox="1"/>
          <p:nvPr/>
        </p:nvSpPr>
        <p:spPr>
          <a:xfrm>
            <a:off x="7666806" y="1438382"/>
            <a:ext cx="664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Please analyze to a file like this</a:t>
            </a:r>
            <a:endParaRPr kumimoji="1" lang="zh-TW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3535D1-93B6-B443-B27F-B9890560D61F}"/>
              </a:ext>
            </a:extLst>
          </p:cNvPr>
          <p:cNvSpPr/>
          <p:nvPr/>
        </p:nvSpPr>
        <p:spPr>
          <a:xfrm>
            <a:off x="7679363" y="1889504"/>
            <a:ext cx="8128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sz="2800" dirty="0"/>
          </a:p>
          <a:p>
            <a:r>
              <a:rPr lang="zh-TW" altLang="en-US" sz="2800" dirty="0"/>
              <a:t>=== Analysis_result.txt === </a:t>
            </a:r>
          </a:p>
          <a:p>
            <a:endParaRPr lang="zh-TW" altLang="en-US" sz="2800" dirty="0"/>
          </a:p>
          <a:p>
            <a:r>
              <a:rPr lang="zh-TW" altLang="en-US" sz="2800" dirty="0"/>
              <a:t>[VIP]</a:t>
            </a:r>
          </a:p>
          <a:p>
            <a:r>
              <a:rPr lang="zh-TW" altLang="en-US" sz="2800" dirty="0"/>
              <a:t>Peter buys Computer: 666, Book: 973</a:t>
            </a:r>
          </a:p>
          <a:p>
            <a:r>
              <a:rPr lang="zh-TW" altLang="en-US" sz="2800" dirty="0"/>
              <a:t>Sue buys NoteBook: 400</a:t>
            </a:r>
          </a:p>
          <a:p>
            <a:endParaRPr lang="zh-TW" altLang="en-US" sz="2800" dirty="0"/>
          </a:p>
          <a:p>
            <a:r>
              <a:rPr lang="zh-TW" altLang="en-US" sz="2800" dirty="0"/>
              <a:t>[Member]</a:t>
            </a:r>
          </a:p>
          <a:p>
            <a:r>
              <a:rPr lang="zh-TW" altLang="en-US" sz="2800" dirty="0"/>
              <a:t>Hella buys Computer: 734</a:t>
            </a:r>
          </a:p>
          <a:p>
            <a:r>
              <a:rPr lang="zh-TW" altLang="en-US" sz="2800" dirty="0"/>
              <a:t>Alice buys Computer: 548, Paper 545, Notebook: 501</a:t>
            </a:r>
          </a:p>
          <a:p>
            <a:r>
              <a:rPr lang="zh-TW" altLang="en-US" sz="2800" dirty="0"/>
              <a:t>Bob buys Paper: 182, Book 1541</a:t>
            </a:r>
          </a:p>
          <a:p>
            <a:endParaRPr lang="zh-TW" altLang="en-US" sz="2800" dirty="0"/>
          </a:p>
          <a:p>
            <a:r>
              <a:rPr lang="zh-TW" altLang="en-US" sz="2800" dirty="0"/>
              <a:t>Total Computer sales: 1948</a:t>
            </a:r>
          </a:p>
          <a:p>
            <a:r>
              <a:rPr lang="zh-TW" altLang="en-US" sz="2800" dirty="0"/>
              <a:t>Total NoteBook sales: 901</a:t>
            </a:r>
          </a:p>
          <a:p>
            <a:r>
              <a:rPr lang="zh-TW" altLang="en-US" sz="2800" dirty="0"/>
              <a:t>Total Paper sales: 627</a:t>
            </a:r>
          </a:p>
          <a:p>
            <a:r>
              <a:rPr lang="zh-TW" altLang="en-US" sz="2800" dirty="0"/>
              <a:t>Total Book sales: 2514</a:t>
            </a:r>
          </a:p>
        </p:txBody>
      </p:sp>
    </p:spTree>
    <p:extLst>
      <p:ext uri="{BB962C8B-B14F-4D97-AF65-F5344CB8AC3E}">
        <p14:creationId xmlns:p14="http://schemas.microsoft.com/office/powerpoint/2010/main" val="192865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B1FEA-1560-FF41-965C-99207507B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HW2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DBF00A-A07E-9142-9372-0FC9FD07D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245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33956C-8207-EB45-8E46-951C0EF8EA0A}"/>
              </a:ext>
            </a:extLst>
          </p:cNvPr>
          <p:cNvSpPr/>
          <p:nvPr/>
        </p:nvSpPr>
        <p:spPr>
          <a:xfrm>
            <a:off x="678688" y="1683818"/>
            <a:ext cx="15142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/>
              <a:t>import requests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for i in range(1):</a:t>
            </a:r>
          </a:p>
          <a:p>
            <a:r>
              <a:rPr lang="zh-TW" altLang="en-US" dirty="0"/>
              <a:t>        url = f'https://exam.naer.edu.tw/searchResult.php?page={i}&amp;orderBy=lastest&amp;keyword=&amp;selCountry=&amp;selCategory=0&amp;selTech=0&amp;selYear=&amp;selTerm=&amp;selType=&amp;selPublisher='</a:t>
            </a:r>
          </a:p>
          <a:p>
            <a:r>
              <a:rPr lang="zh-TW" altLang="en-US" dirty="0"/>
              <a:t>        res = requests.get(url)</a:t>
            </a:r>
          </a:p>
          <a:p>
            <a:r>
              <a:rPr lang="zh-TW" altLang="en-US" dirty="0"/>
              <a:t>        print(res.text)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37A658-9D2A-394D-8210-F6F6AFD16452}"/>
              </a:ext>
            </a:extLst>
          </p:cNvPr>
          <p:cNvSpPr/>
          <p:nvPr/>
        </p:nvSpPr>
        <p:spPr>
          <a:xfrm>
            <a:off x="678688" y="4572000"/>
            <a:ext cx="13016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縣立國聖國小 六年級 112 下學期 數學領域 /otc/testStoreFile/100286866612ac2ecf28.pdf</a:t>
            </a:r>
          </a:p>
          <a:p>
            <a:r>
              <a:rPr lang="zh-TW" altLang="en-US" dirty="0"/>
              <a:t>縣立國聖國小 六年級 112 下學期 語文領域 /otc/testStoreFile/100286866612ac2c65ce.pdf</a:t>
            </a:r>
          </a:p>
          <a:p>
            <a:r>
              <a:rPr lang="zh-TW" altLang="en-US" dirty="0"/>
              <a:t>縣立內安國小 六年級 112 下學期 數學領域 /otc/testStoreFile/1002958665fcf3eb6f57.pdf</a:t>
            </a:r>
          </a:p>
          <a:p>
            <a:r>
              <a:rPr lang="zh-TW" altLang="en-US" dirty="0"/>
              <a:t>縣立內安國小 六年級 112 下學期 語文領域 /otc/testStoreFile/1002958665fcf3eb47c7.pdf</a:t>
            </a:r>
          </a:p>
          <a:p>
            <a:r>
              <a:rPr lang="zh-TW" altLang="en-US" dirty="0"/>
              <a:t>縣立內安國小 六年級 112 下學期 數學領域 /otc/testStoreFile/1002958665fce9ec1fc8.pdf</a:t>
            </a:r>
          </a:p>
          <a:p>
            <a:r>
              <a:rPr lang="zh-TW" altLang="en-US" dirty="0"/>
              <a:t>縣立內安國小 六年級 112 下學期 語文領域 /otc/testStoreFile/1002958665fce9e5de85.pdf</a:t>
            </a:r>
          </a:p>
          <a:p>
            <a:r>
              <a:rPr lang="zh-TW" altLang="en-US" dirty="0"/>
              <a:t>市立石門國中 八年級 112 下學期 社會領域 /otc/testStoreFile/1002028665d0a8f0b8d3.pdf</a:t>
            </a:r>
          </a:p>
          <a:p>
            <a:r>
              <a:rPr lang="zh-TW" altLang="en-US" dirty="0"/>
              <a:t>市立石門國中 七年級 112 下學期 社會領域 /otc/testStoreFile/1002028665d0a8f0b144.pdf</a:t>
            </a:r>
            <a:endParaRPr lang="en-US" altLang="zh-TW" dirty="0"/>
          </a:p>
          <a:p>
            <a:r>
              <a:rPr lang="en-US" altLang="zh-TW" dirty="0"/>
              <a:t>…………..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83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061003" y="2729086"/>
            <a:ext cx="13026697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^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Matches the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beginning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$ 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Matches the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Matches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any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\s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Matches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\S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Matches any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non-whitespace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*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Repeats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*?  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Repeats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Repeats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+?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Repeats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aeiou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]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Matches a single character in the listed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[^XYZ]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Matches a single character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not in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the listed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[a-z0-9]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The set of characters can include a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Indicates where string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extraction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 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Indicates where string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extraction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is to 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expression, similar to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</a:t>
            </a:r>
            <a:r>
              <a:rPr lang="en-US" sz="3600" u="sng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 portions of a string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match your regular expression, similar to a combination of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[5:10]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print(line)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line.find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print(line)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12898" y="814388"/>
            <a:ext cx="14621325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hand = open('mbox-short.txt', ‘r’)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^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print(line)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line.startswith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print(line)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006869" y="206191"/>
            <a:ext cx="13508567" cy="194168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119418" y="4925324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-DSPAM-Confidence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-Content-Type-Message-Body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46D858-C109-48FA-630C-B235222CBA3B}"/>
              </a:ext>
            </a:extLst>
          </p:cNvPr>
          <p:cNvSpPr txBox="1"/>
          <p:nvPr/>
        </p:nvSpPr>
        <p:spPr>
          <a:xfrm>
            <a:off x="1707987" y="7141423"/>
            <a:ext cx="5409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" altLang="zh-TW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"X-Sieve: CMU Sieve 2.3"</a:t>
            </a:r>
            <a:endParaRPr lang="en" altLang="zh-TW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" altLang="zh-TW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" altLang="zh-TW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" altLang="zh-TW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"^X.*:"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" altLang="zh-TW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" altLang="zh-TW" sz="2400" dirty="0">
                <a:solidFill>
                  <a:srgbClr val="D4D4D4"/>
                </a:solidFill>
                <a:latin typeface="Consolas" panose="020B0609020204030204" pitchFamily="49" charset="0"/>
                <a:sym typeface="Wingdings" pitchFamily="2" charset="2"/>
              </a:rPr>
              <a:t> ['X-Sieve:']</a:t>
            </a:r>
            <a:endParaRPr lang="en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908813" y="560080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A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Plane is behind schedule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{329C6077-69AE-3A40-94D8-34170EAFA928}tf10001058</Template>
  <TotalTime>3468</TotalTime>
  <Words>2655</Words>
  <Application>Microsoft Macintosh PowerPoint</Application>
  <PresentationFormat>自訂</PresentationFormat>
  <Paragraphs>353</Paragraphs>
  <Slides>36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7" baseType="lpstr">
      <vt:lpstr>Arial Regular</vt:lpstr>
      <vt:lpstr>Cabin</vt:lpstr>
      <vt:lpstr>Consolas,  Courier New</vt:lpstr>
      <vt:lpstr>Arial</vt:lpstr>
      <vt:lpstr>Calibri</vt:lpstr>
      <vt:lpstr>Calibri Light</vt:lpstr>
      <vt:lpstr>Consolas</vt:lpstr>
      <vt:lpstr>Courier</vt:lpstr>
      <vt:lpstr>Courier New</vt:lpstr>
      <vt:lpstr>Gill Sans</vt:lpstr>
      <vt:lpstr>天體</vt:lpstr>
      <vt:lpstr>Regular Expressions</vt:lpstr>
      <vt:lpstr>Understanding Regular Expressions</vt:lpstr>
      <vt:lpstr>Example 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PowerPoint 簡報</vt:lpstr>
      <vt:lpstr>PowerPoint 簡報</vt:lpstr>
      <vt:lpstr>String Parsing Examples…</vt:lpstr>
      <vt:lpstr>PowerPoint 簡報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HW 1</vt:lpstr>
      <vt:lpstr>PowerPoint 簡報</vt:lpstr>
      <vt:lpstr>HW2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Microsoft Office User</cp:lastModifiedBy>
  <cp:revision>133</cp:revision>
  <dcterms:modified xsi:type="dcterms:W3CDTF">2024-06-06T13:39:18Z</dcterms:modified>
</cp:coreProperties>
</file>