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2"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6382900a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6382900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382900a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382900a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6382900a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6382900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6382900a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6382900a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6382900a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6382900a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6382900a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6382900a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8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382900a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382900a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5 - Hidden MArkov Model POS Tagging</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By: Andrew Walker &amp; Everett Wilson</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7105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What is a Markov Chain?</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latin typeface="Lato"/>
                <a:ea typeface="Lato"/>
                <a:cs typeface="Lato"/>
                <a:sym typeface="Lato"/>
              </a:rPr>
              <a:t>A Markov chain is a stochastic model describing a sequence of possible events in which the probability of each event depends only on the state attained in the previous event</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572000" y="3233244"/>
            <a:ext cx="3977449" cy="1348850"/>
          </a:xfrm>
          <a:prstGeom prst="rect">
            <a:avLst/>
          </a:prstGeom>
          <a:noFill/>
          <a:ln>
            <a:noFill/>
          </a:ln>
        </p:spPr>
      </p:pic>
      <p:sp>
        <p:nvSpPr>
          <p:cNvPr id="81" name="Google Shape;81;p14"/>
          <p:cNvSpPr txBox="1"/>
          <p:nvPr/>
        </p:nvSpPr>
        <p:spPr>
          <a:xfrm>
            <a:off x="535775" y="4277900"/>
            <a:ext cx="30636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Lato"/>
                <a:ea typeface="Lato"/>
                <a:cs typeface="Lato"/>
                <a:sym typeface="Lato"/>
              </a:rPr>
              <a:t>https://en.wikipedia.org/wiki/Markov_chain</a:t>
            </a:r>
            <a:endParaRPr sz="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What is a Hidden Markov Model?</a:t>
            </a:r>
            <a:endParaRPr sz="2400"/>
          </a:p>
        </p:txBody>
      </p:sp>
      <p:sp>
        <p:nvSpPr>
          <p:cNvPr id="87" name="Google Shape;87;p15"/>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latin typeface="Lato"/>
                <a:ea typeface="Lato"/>
                <a:cs typeface="Lato"/>
                <a:sym typeface="Lato"/>
              </a:rPr>
              <a:t>Hidden Markov Model (HMM) is a statistical Markov model in which the system being modeled is assumed to be a Markov process with unobserved (i.e. hidden) states.</a:t>
            </a:r>
            <a:endParaRPr sz="1700">
              <a:latin typeface="Lato"/>
              <a:ea typeface="Lato"/>
              <a:cs typeface="Lato"/>
              <a:sym typeface="Lato"/>
            </a:endParaRPr>
          </a:p>
        </p:txBody>
      </p:sp>
      <p:sp>
        <p:nvSpPr>
          <p:cNvPr id="88" name="Google Shape;88;p15"/>
          <p:cNvSpPr txBox="1"/>
          <p:nvPr/>
        </p:nvSpPr>
        <p:spPr>
          <a:xfrm>
            <a:off x="535775" y="4277900"/>
            <a:ext cx="30636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Lato"/>
                <a:ea typeface="Lato"/>
                <a:cs typeface="Lato"/>
                <a:sym typeface="Lato"/>
              </a:rPr>
              <a:t>https://en.wikipedia.org/wiki/Hidden_Markov_model</a:t>
            </a:r>
            <a:endParaRPr sz="800">
              <a:latin typeface="Lato"/>
              <a:ea typeface="Lato"/>
              <a:cs typeface="Lato"/>
              <a:sym typeface="Lato"/>
            </a:endParaRPr>
          </a:p>
        </p:txBody>
      </p:sp>
      <p:pic>
        <p:nvPicPr>
          <p:cNvPr id="89" name="Google Shape;89;p15"/>
          <p:cNvPicPr preferRelativeResize="0"/>
          <p:nvPr/>
        </p:nvPicPr>
        <p:blipFill>
          <a:blip r:embed="rId3">
            <a:alphaModFix/>
          </a:blip>
          <a:stretch>
            <a:fillRect/>
          </a:stretch>
        </p:blipFill>
        <p:spPr>
          <a:xfrm>
            <a:off x="5774075" y="2261650"/>
            <a:ext cx="2857500"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NLTK HiddenMarkovModelTrainer</a:t>
            </a:r>
            <a:endParaRPr sz="2400"/>
          </a:p>
        </p:txBody>
      </p:sp>
      <p:sp>
        <p:nvSpPr>
          <p:cNvPr id="95" name="Google Shape;95;p16"/>
          <p:cNvSpPr txBox="1">
            <a:spLocks noGrp="1"/>
          </p:cNvSpPr>
          <p:nvPr>
            <p:ph type="title" idx="4294967295"/>
          </p:nvPr>
        </p:nvSpPr>
        <p:spPr>
          <a:xfrm>
            <a:off x="535775" y="1480150"/>
            <a:ext cx="7359900" cy="306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Takes a corpus of tagged sentence </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Creates a HiddenMarkovModelTagger object that is trained on the corpus</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The main method is train_supervised() which takes a list of tagged sentences and returns the HiddenMarkovModelTagger object</a:t>
            </a:r>
            <a:endParaRPr sz="1800" b="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NLTK HiddenMarkovModelTagger</a:t>
            </a:r>
            <a:endParaRPr sz="2400"/>
          </a:p>
        </p:txBody>
      </p:sp>
      <p:sp>
        <p:nvSpPr>
          <p:cNvPr id="101" name="Google Shape;101;p17"/>
          <p:cNvSpPr txBox="1">
            <a:spLocks noGrp="1"/>
          </p:cNvSpPr>
          <p:nvPr>
            <p:ph type="title" idx="4294967295"/>
          </p:nvPr>
        </p:nvSpPr>
        <p:spPr>
          <a:xfrm>
            <a:off x="535775" y="1480150"/>
            <a:ext cx="7713600" cy="306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Tagger that is trained by the HiddenMarkovModelTrainer</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Provides a tag() method to tag a new sentence</a:t>
            </a:r>
            <a:endParaRPr sz="1800" b="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HMMTagger2</a:t>
            </a:r>
            <a:endParaRPr sz="2400"/>
          </a:p>
        </p:txBody>
      </p:sp>
      <p:sp>
        <p:nvSpPr>
          <p:cNvPr id="107" name="Google Shape;107;p18"/>
          <p:cNvSpPr txBox="1">
            <a:spLocks noGrp="1"/>
          </p:cNvSpPr>
          <p:nvPr>
            <p:ph type="title" idx="4294967295"/>
          </p:nvPr>
        </p:nvSpPr>
        <p:spPr>
          <a:xfrm>
            <a:off x="535775" y="1480150"/>
            <a:ext cx="7713600" cy="306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Constructor:</a:t>
            </a:r>
            <a:endParaRPr sz="1800" b="0" dirty="0">
              <a:latin typeface="Lato"/>
              <a:ea typeface="Lato"/>
              <a:cs typeface="Lato"/>
              <a:sym typeface="Lato"/>
            </a:endParaRPr>
          </a:p>
          <a:p>
            <a:pPr marL="1371600" marR="0" lvl="2"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Labeled_sequences: The training set, with the same format as those used by the HiddenMarkovModelTrainer</a:t>
            </a:r>
            <a:endParaRPr sz="1800" b="0" dirty="0">
              <a:latin typeface="Lato"/>
              <a:ea typeface="Lato"/>
              <a:cs typeface="Lato"/>
              <a:sym typeface="Lato"/>
            </a:endParaRPr>
          </a:p>
          <a:p>
            <a:pPr marL="1371600" marR="0" lvl="2"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Substitute: A dictionary where the key is the (sub)set of the  tags in the training set. Each tag that is the key of an entry is  to be substituted by the corresponding values. Tags that do not appear in the dictionary are not substituted</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tagger(): Returns the tagger object that is created by the constructor</a:t>
            </a:r>
            <a:endParaRPr sz="1800" b="0"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Additional Methods</a:t>
            </a:r>
            <a:endParaRPr sz="2400"/>
          </a:p>
        </p:txBody>
      </p:sp>
      <p:sp>
        <p:nvSpPr>
          <p:cNvPr id="113" name="Google Shape;113;p19"/>
          <p:cNvSpPr txBox="1">
            <a:spLocks noGrp="1"/>
          </p:cNvSpPr>
          <p:nvPr>
            <p:ph type="title" idx="4294967295"/>
          </p:nvPr>
        </p:nvSpPr>
        <p:spPr>
          <a:xfrm>
            <a:off x="535775" y="1480150"/>
            <a:ext cx="7713600" cy="306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process_lines(): Takes a list of sentences and substitutes the tags with the dictionary</a:t>
            </a:r>
            <a:endParaRPr sz="1800" b="0"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600" dirty="0">
                <a:solidFill>
                  <a:schemeClr val="dk1"/>
                </a:solidFill>
              </a:rPr>
              <a:t>Process</a:t>
            </a:r>
            <a:endParaRPr sz="2400" dirty="0"/>
          </a:p>
        </p:txBody>
      </p:sp>
      <p:sp>
        <p:nvSpPr>
          <p:cNvPr id="113" name="Google Shape;113;p19"/>
          <p:cNvSpPr txBox="1">
            <a:spLocks noGrp="1"/>
          </p:cNvSpPr>
          <p:nvPr>
            <p:ph type="title" idx="4294967295"/>
          </p:nvPr>
        </p:nvSpPr>
        <p:spPr>
          <a:xfrm>
            <a:off x="535775" y="1480150"/>
            <a:ext cx="7713600" cy="3067500"/>
          </a:xfrm>
          <a:prstGeom prst="rect">
            <a:avLst/>
          </a:prstGeom>
        </p:spPr>
        <p:txBody>
          <a:bodyPr spcFirstLastPara="1" wrap="square" lIns="91425" tIns="91425" rIns="91425" bIns="91425" anchor="t" anchorCtr="0">
            <a:noAutofit/>
          </a:bodyPr>
          <a:lstStyle/>
          <a:p>
            <a:pPr marL="114300" marR="0" lvl="0" algn="l" rtl="0">
              <a:lnSpc>
                <a:spcPct val="115000"/>
              </a:lnSpc>
              <a:spcBef>
                <a:spcPts val="0"/>
              </a:spcBef>
              <a:spcAft>
                <a:spcPts val="0"/>
              </a:spcAft>
              <a:buSzPts val="1800"/>
            </a:pPr>
            <a:r>
              <a:rPr lang="en-US" sz="1800" b="0" dirty="0">
                <a:latin typeface="Lato"/>
                <a:ea typeface="Lato"/>
                <a:cs typeface="Lato"/>
                <a:sym typeface="Lato"/>
              </a:rPr>
              <a:t>Train on corpus with substituted tags</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Run on untagged corpus</a:t>
            </a:r>
            <a:br>
              <a:rPr lang="en-US" sz="1800" b="0" dirty="0">
                <a:latin typeface="Lato"/>
                <a:ea typeface="Lato"/>
                <a:cs typeface="Lato"/>
                <a:sym typeface="Lato"/>
              </a:rPr>
            </a:br>
            <a:br>
              <a:rPr lang="en-US" sz="1800" b="0" dirty="0">
                <a:latin typeface="Lato"/>
                <a:ea typeface="Lato"/>
                <a:cs typeface="Lato"/>
                <a:sym typeface="Lato"/>
              </a:rPr>
            </a:br>
            <a:r>
              <a:rPr lang="en-US" sz="1800" b="0" dirty="0">
                <a:latin typeface="Lato"/>
                <a:ea typeface="Lato"/>
                <a:cs typeface="Lato"/>
                <a:sym typeface="Lato"/>
              </a:rPr>
              <a:t>Compare results</a:t>
            </a:r>
            <a:br>
              <a:rPr lang="en-US" sz="1800" b="0" dirty="0">
                <a:latin typeface="Lato"/>
                <a:ea typeface="Lato"/>
                <a:cs typeface="Lato"/>
                <a:sym typeface="Lato"/>
              </a:rPr>
            </a:br>
            <a:br>
              <a:rPr lang="en-US" sz="1800" b="0">
                <a:latin typeface="Lato"/>
                <a:ea typeface="Lato"/>
                <a:cs typeface="Lato"/>
                <a:sym typeface="Lato"/>
              </a:rPr>
            </a:br>
            <a:r>
              <a:rPr lang="en-US" sz="1800" b="0">
                <a:latin typeface="Lato"/>
                <a:ea typeface="Lato"/>
                <a:cs typeface="Lato"/>
                <a:sym typeface="Lato"/>
              </a:rPr>
              <a:t>Profit</a:t>
            </a:r>
            <a:endParaRPr sz="1800" b="0" dirty="0">
              <a:latin typeface="Lato"/>
              <a:ea typeface="Lato"/>
              <a:cs typeface="Lato"/>
              <a:sym typeface="Lato"/>
            </a:endParaRPr>
          </a:p>
        </p:txBody>
      </p:sp>
    </p:spTree>
    <p:extLst>
      <p:ext uri="{BB962C8B-B14F-4D97-AF65-F5344CB8AC3E}">
        <p14:creationId xmlns:p14="http://schemas.microsoft.com/office/powerpoint/2010/main" val="86512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idx="4294967295"/>
          </p:nvPr>
        </p:nvSpPr>
        <p:spPr>
          <a:xfrm>
            <a:off x="535775" y="712150"/>
            <a:ext cx="8095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Demo</a:t>
            </a:r>
            <a:endParaRPr sz="2400"/>
          </a:p>
        </p:txBody>
      </p:sp>
      <p:sp>
        <p:nvSpPr>
          <p:cNvPr id="119" name="Google Shape;119;p20"/>
          <p:cNvSpPr txBox="1">
            <a:spLocks noGrp="1"/>
          </p:cNvSpPr>
          <p:nvPr>
            <p:ph type="title" idx="4294967295"/>
          </p:nvPr>
        </p:nvSpPr>
        <p:spPr>
          <a:xfrm>
            <a:off x="535775" y="1480150"/>
            <a:ext cx="7713600" cy="3067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800" b="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287</Words>
  <Application>Microsoft Office PowerPoint</Application>
  <PresentationFormat>On-screen Show (16:9)</PresentationFormat>
  <Paragraphs>25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Raleway</vt:lpstr>
      <vt:lpstr>Arial</vt:lpstr>
      <vt:lpstr>Lato</vt:lpstr>
      <vt:lpstr>Swiss</vt:lpstr>
      <vt:lpstr>Group 5 - Hidden MArkov Model POS Tagging</vt:lpstr>
      <vt:lpstr>What is a Markov Chain?</vt:lpstr>
      <vt:lpstr>What is a Hidden Markov Model?</vt:lpstr>
      <vt:lpstr>NLTK HiddenMarkovModelTrainer</vt:lpstr>
      <vt:lpstr>NLTK HiddenMarkovModelTagger</vt:lpstr>
      <vt:lpstr>HMMTagger2</vt:lpstr>
      <vt:lpstr>Additional Methods</vt:lpstr>
      <vt:lpstr>Process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 Hidden MArkov Model POS Tagging</dc:title>
  <dc:creator>Andrew Walker</dc:creator>
  <cp:lastModifiedBy>Andrew Walker</cp:lastModifiedBy>
  <cp:revision>2</cp:revision>
  <dcterms:modified xsi:type="dcterms:W3CDTF">2019-04-10T18:09:51Z</dcterms:modified>
</cp:coreProperties>
</file>