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89000"/>
              </a:lnSpc>
            </a:pP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Click to edit Master title style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D3092B0-C8E8-45BD-A987-E92239EB7F59}" type="datetime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5/8/19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FB83FC6-0CD0-42D8-9476-4B7122AEF1FC}" type="slidenum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6" name="CustomShape 7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 flipH="1" flipV="1">
              <a:off x="752760" y="743760"/>
              <a:ext cx="3275280" cy="440820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Click to edit the outline text format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Second Outline Level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Third Outline Level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Fourth Outline Level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Click to edit Master text styles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Second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3716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Third level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8288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Fourth level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2860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Fifth level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4E9CADD-5C40-44E1-ADD8-8D2F7CC0C2E7}" type="datetime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5/8/19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046BBE2-C97F-4E79-AD5E-42C51FA770CF}" type="slidenum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9000"/>
              </a:lnSpc>
            </a:pPr>
            <a:r>
              <a:rPr b="0" lang="en-US" sz="6600" spc="-1" strike="noStrike" cap="all">
                <a:solidFill>
                  <a:srgbClr val="191b0e"/>
                </a:solidFill>
                <a:latin typeface="Franklin Gothic Book"/>
              </a:rPr>
              <a:t>Aspect Based sentiment analysis</a:t>
            </a:r>
            <a:endParaRPr b="0" lang="en-US" sz="6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679840" y="3956400"/>
            <a:ext cx="6831360" cy="1085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12000"/>
              </a:lnSpc>
            </a:pPr>
            <a:r>
              <a:rPr b="0" lang="en-US" sz="2300" spc="-1" strike="noStrike">
                <a:solidFill>
                  <a:srgbClr val="191b0e"/>
                </a:solidFill>
                <a:latin typeface="Franklin Gothic Book"/>
              </a:rPr>
              <a:t>By: Andrew Walker &amp; Ian Laird</a:t>
            </a:r>
            <a:endParaRPr b="0" lang="en-US" sz="23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Questions?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The Problem – What is Aspect Based Sentiment Analysis?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Given: a set of reviews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Assumed that the reviews are about the same general thing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Goal: find how the reviews feel about the item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Based on aspects common across the reviews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Example: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Aspects of reviews about cell phones will probably include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Battery, screen, OS, weight, usability, etc.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Required Libraries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NLTK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SciPy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Scikit-learn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CoreNLP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Can be downloaded for free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We use the Stanford dependency parser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Requires Java to run</a:t>
            </a:r>
            <a:endParaRPr b="0" i="1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Major Classes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AspectDetector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SentimentAnalyzer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CorpusReader_TFIDF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MyCorpusReader       – Group 1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MyWordNetSimilarity – Group 2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Algorithm - AspectDetector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Weight each word in review corpus with it’s TF-IDF value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Take top 1%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Find common bigrams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If a bigram contains two unigrams (“battery life” contains “battery” and “life”) then only consider the first unigram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  <a:ea typeface="Noto Sans CJK SC Regular"/>
              </a:rPr>
              <a:t>Uses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BigramCollocationFinder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Only consider aspects that appear most commonly as nouns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Filter out any potential aspects that appear too often in the corpus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No aspect are allowed that have punctuation or 0-9 included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Algorithm - SentimentAnalyzer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Uses two corpa from IMDB for sentiment analysis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Trains a LinearSVC from scikit-learn using a CountVectorizer transformed to the training data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To analyze a sentence: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Transform to a new sentence using the CountVectorizer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Then predict using the LinearSVC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Algorithm - runner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Use the top 20% of the potential aspects generated earlier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Find average Wu-Palmer similarity between an aspect and all others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Remove any aspects who have too low of an average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Using dependency parsing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Remove any potential aspects that aren’t ever the subject of a sentence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For every aspect, find all “sentence chunks” that contain it and run sentiment analysis on that chunk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Raw Output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371600" y="2087280"/>
            <a:ext cx="9600840" cy="397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ourier New"/>
              </a:rPr>
              <a:t>keyboard 2 0 1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Courier New"/>
              </a:rPr>
              <a:t>buttons 3 0 0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Courier New"/>
              </a:rPr>
              <a:t>battery 1 0 2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Courier New"/>
              </a:rPr>
              <a:t>keys 1 0 1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Courier New"/>
              </a:rPr>
              <a:t>quality 3 0 0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Courier New"/>
              </a:rPr>
              <a:t>rating 0 0 1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Courier New"/>
              </a:rPr>
              <a:t>phones 1 0 0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Courier New"/>
              </a:rPr>
              <a:t>setup 1 0 0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Courier New"/>
              </a:rPr>
              <a:t>heel 1 0 0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Courier New"/>
              </a:rPr>
              <a:t>favorites 1 0 0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Courier New"/>
              </a:rPr>
              <a:t>beloved 1 0 0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Courier New"/>
              </a:rPr>
              <a:t>card 1 0 0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Courier New"/>
              </a:rPr>
              <a:t>purchase 1 0 0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Courier New"/>
              </a:rPr>
              <a:t>reception 1 0 0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Courier New"/>
              </a:rPr>
              <a:t>screen 1 0 0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Courier New"/>
              </a:rPr>
              <a:t>ring 1 0 0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Courier New"/>
              </a:rPr>
              <a:t>call 2 0 0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Courier New"/>
              </a:rPr>
              <a:t>price 1 0 0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Courier New"/>
              </a:rPr>
              <a:t>features 1 0 0</a:t>
            </a:r>
            <a:endParaRPr b="0" lang="en-US" sz="9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Breaking Down the Output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371600" y="2087280"/>
            <a:ext cx="9600840" cy="397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ourier New"/>
              </a:rPr>
              <a:t>keyboard 2 0 1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Courier New"/>
              </a:rPr>
              <a:t>buttons 3 0 0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Courier New"/>
              </a:rPr>
              <a:t>battery 1 0 2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Courier New"/>
              </a:rPr>
              <a:t>screen 1 0 0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Courier New"/>
              </a:rPr>
              <a:t>ring 1 0 0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Courier New"/>
              </a:rPr>
              <a:t>price 1 0 0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Courier New"/>
              </a:rPr>
              <a:t>setup 1 0 0</a:t>
            </a:r>
            <a:endParaRPr b="0" lang="en-US" sz="9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30</TotalTime>
  <Application>LibreOffice/6.0.7.3$Linux_X86_64 LibreOffice_project/00m0$Build-3</Application>
  <Words>313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2019-05-07T19:36:23Z</dcterms:created>
  <dc:creator>Andrew Walker</dc:creator>
  <dc:description/>
  <dc:language>en-US</dc:language>
  <cp:lastModifiedBy/>
  <dcterms:modified xsi:type="dcterms:W3CDTF">2019-05-08T13:22:51Z</dcterms:modified>
  <cp:revision>11</cp:revision>
  <dc:subject/>
  <dc:title>Aspect Based sentiment analysis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