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0" r:id="rId7"/>
    <p:sldId id="261" r:id="rId8"/>
    <p:sldId id="262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0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F8501-4336-23D3-E27A-97AA47128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FEF743-A2B0-B379-2590-ECA670BA1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9498F-FF2C-5BEF-0E4F-CA500E05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1D1D6-27D3-B958-4D98-0B133B7C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B4518-6F70-1167-DFCE-C99A8C6B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766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FC9B5-8416-5B01-B1CF-4360325D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0C4866-079D-B0DD-80B6-943120D77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06A64-3043-4CE5-13B4-173998C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61188-0EAB-21B9-FE06-294C18F7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42B66-0F97-E452-1479-5015BCF5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857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A9A852-A50D-91BC-9763-A3CB9E3FF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6F85D-AA0A-9BE4-AEC4-4C2C81C4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30CC2-E6CF-9168-74CF-55CE33D3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A1506-7387-6084-9F00-E420054D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E83A0-9CD1-F3D2-B0F7-3A1ECDC9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876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36B52-0EBC-5A01-0A4B-F091476D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3B292-31FD-8470-E585-91C10A7C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2BA95-319B-81E0-DDA0-5E52AA73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DAED8-2053-2281-A589-A65E308B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AEF90-F9CE-3C77-3233-CC325D14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826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77311-F0AE-D926-CEC5-D02D2707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4ED97-1DCA-4AF6-5C24-981A96CBC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4CE37-CD57-7664-E038-5F00EFED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1D5F4-B017-978E-0993-CF82B464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50A47-80B8-D17E-7489-F0ACECF0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286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A5C76-407C-07CA-9989-2DD4D72B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B5E23-BC20-02FD-8022-2FEAADE65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A6EC2-BAE1-BC68-53B3-6F8902373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6AD0D-DCE9-472F-5971-68A03424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503A9-4643-1B48-AA22-A267353E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E6F44-6B4A-245E-6D29-7091B58A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77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45BC3-CD3B-B530-DB68-43589428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F98C8-82FE-E1CB-4C72-3862181AB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60C070-9626-1A6A-7F01-68EF8C7C3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6BDA4D-AECF-48C5-585F-B95AECF57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CC632A-3CE7-16BA-FB3E-83328CA1E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DB5A16-66AD-A63B-321B-A9CDC628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4BC0B-90D2-45B3-40B5-BFD2DD29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5506A1-05EB-FF81-FF01-22E5404D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705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FDC31-EB24-D0C0-DBAA-128DD640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CF2A60-7CD5-8881-033F-7B390E93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258CF1-E0A6-DC1D-AF1F-2F439844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C1E73C-796C-3FCA-F50E-B889DCE6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906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4DBDCC-3426-78D8-D600-633F0C50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8B17C-6C9F-6781-39A8-4C0F2A2C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009A71-8CDD-B732-DEB3-48A66818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635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FAF88-7943-7DA2-E66E-955207CA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D5206-E1CF-C500-59B8-77D120FA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FAAD1-F234-036F-380F-F2EA1998C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39367-5363-7E8D-87DC-75741CB4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BE108-9109-EAC9-8C99-520936D5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53023-BCFD-0DE7-C40C-79761FC6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989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847FD-B5F2-5B8D-4C0D-965717BC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5058B3-F337-0163-A699-9D5A552E7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4D4A3F-09C4-79C0-CA5A-F2726CAF7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A7AE8-F4C3-FCD8-5D7C-F8EF24BF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49F94-4E31-24FE-5726-A40E3D47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BDBE57-0A46-CE00-7E17-2D84D199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376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5F0C05-D977-630A-7325-D0F23556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C834A-B297-BAB6-6A14-13087E1D4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4D264-27EF-E5D8-2008-48B86B2DC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A7562-D2FF-4F86-B3AC-50CE3717B223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D62C3-6078-E8DC-BF03-B934D3A00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38FA7-DB4D-ABB3-3DF8-94D8B6EAC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891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7A3A7D-89D7-CBEF-8329-348D4520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274" y="2221718"/>
            <a:ext cx="4848902" cy="1181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884263-A183-8596-36C1-516483CC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246" y="3269805"/>
            <a:ext cx="6858957" cy="933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F9A548-1560-960D-70B3-E5F6807727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30" b="56291"/>
          <a:stretch/>
        </p:blipFill>
        <p:spPr>
          <a:xfrm>
            <a:off x="28574" y="1571542"/>
            <a:ext cx="4591051" cy="231465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154E755-8E3A-2317-C5D1-93EAE81A596E}"/>
              </a:ext>
            </a:extLst>
          </p:cNvPr>
          <p:cNvSpPr txBox="1"/>
          <p:nvPr/>
        </p:nvSpPr>
        <p:spPr>
          <a:xfrm>
            <a:off x="178067" y="235819"/>
            <a:ext cx="52024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Forward Problem </a:t>
            </a:r>
            <a:r>
              <a:rPr lang="en-US" altLang="zh-CN" sz="2800" dirty="0"/>
              <a:t>(Stiffness Matrix </a:t>
            </a:r>
            <a:r>
              <a:rPr lang="en-US" altLang="zh-CN" sz="2800" dirty="0" err="1"/>
              <a:t>Equivelance</a:t>
            </a:r>
            <a:r>
              <a:rPr lang="en-US" altLang="zh-CN" sz="2800" dirty="0"/>
              <a:t>)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140997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23E35C-6FAE-7366-3186-B295291A91E0}"/>
              </a:ext>
            </a:extLst>
          </p:cNvPr>
          <p:cNvSpPr txBox="1"/>
          <p:nvPr/>
        </p:nvSpPr>
        <p:spPr>
          <a:xfrm>
            <a:off x="178067" y="235819"/>
            <a:ext cx="5202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Truss Dataset</a:t>
            </a:r>
            <a:endParaRPr lang="en-CH" sz="4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A113ED-BA8A-2785-3CC8-B86332EC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53" y="1445177"/>
            <a:ext cx="7849401" cy="48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8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65088405-C805-4BD0-CBB9-F115122892D6}"/>
              </a:ext>
            </a:extLst>
          </p:cNvPr>
          <p:cNvGrpSpPr/>
          <p:nvPr/>
        </p:nvGrpSpPr>
        <p:grpSpPr>
          <a:xfrm>
            <a:off x="726461" y="1341619"/>
            <a:ext cx="10739078" cy="3948309"/>
            <a:chOff x="1922746" y="2717310"/>
            <a:chExt cx="8568994" cy="312725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E878045-203C-11BF-72D2-EFF9D506745F}"/>
                </a:ext>
              </a:extLst>
            </p:cNvPr>
            <p:cNvSpPr/>
            <p:nvPr/>
          </p:nvSpPr>
          <p:spPr>
            <a:xfrm>
              <a:off x="1922746" y="2968016"/>
              <a:ext cx="942975" cy="952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389837-1B51-F1E9-9E24-010B9C287BE9}"/>
                </a:ext>
              </a:extLst>
            </p:cNvPr>
            <p:cNvSpPr/>
            <p:nvPr/>
          </p:nvSpPr>
          <p:spPr>
            <a:xfrm>
              <a:off x="2865721" y="2968016"/>
              <a:ext cx="942975" cy="952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A5C4C7D-6461-9B82-03BA-EC19170C10A1}"/>
                </a:ext>
              </a:extLst>
            </p:cNvPr>
            <p:cNvSpPr/>
            <p:nvPr/>
          </p:nvSpPr>
          <p:spPr>
            <a:xfrm>
              <a:off x="3808696" y="2968016"/>
              <a:ext cx="942975" cy="952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778444D-7BEB-95AA-DCF8-A3651DD0BFB3}"/>
                </a:ext>
              </a:extLst>
            </p:cNvPr>
            <p:cNvSpPr/>
            <p:nvPr/>
          </p:nvSpPr>
          <p:spPr>
            <a:xfrm>
              <a:off x="1922746" y="3920516"/>
              <a:ext cx="942975" cy="952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B384373-B4AB-AE8B-E6E6-7850A43176A3}"/>
                </a:ext>
              </a:extLst>
            </p:cNvPr>
            <p:cNvSpPr/>
            <p:nvPr/>
          </p:nvSpPr>
          <p:spPr>
            <a:xfrm>
              <a:off x="2865721" y="3920516"/>
              <a:ext cx="942975" cy="952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6A4147-432B-8388-18C8-AFDD73E59F66}"/>
                </a:ext>
              </a:extLst>
            </p:cNvPr>
            <p:cNvSpPr/>
            <p:nvPr/>
          </p:nvSpPr>
          <p:spPr>
            <a:xfrm>
              <a:off x="3808696" y="3920516"/>
              <a:ext cx="942975" cy="952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356C94A-CE86-15C3-9357-E1F457FB376B}"/>
                </a:ext>
              </a:extLst>
            </p:cNvPr>
            <p:cNvSpPr/>
            <p:nvPr/>
          </p:nvSpPr>
          <p:spPr>
            <a:xfrm>
              <a:off x="1922746" y="4873016"/>
              <a:ext cx="942975" cy="952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C8E2872-E622-5FCA-4C41-485D21FFC148}"/>
                </a:ext>
              </a:extLst>
            </p:cNvPr>
            <p:cNvSpPr/>
            <p:nvPr/>
          </p:nvSpPr>
          <p:spPr>
            <a:xfrm>
              <a:off x="2865721" y="4873016"/>
              <a:ext cx="942975" cy="952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75F26B-3C04-27BB-ABAE-24D2BFE13A49}"/>
                </a:ext>
              </a:extLst>
            </p:cNvPr>
            <p:cNvSpPr/>
            <p:nvPr/>
          </p:nvSpPr>
          <p:spPr>
            <a:xfrm>
              <a:off x="3808696" y="4873016"/>
              <a:ext cx="942975" cy="952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084199-C5B6-FFA7-22F0-588BD2686E4E}"/>
                </a:ext>
              </a:extLst>
            </p:cNvPr>
            <p:cNvSpPr/>
            <p:nvPr/>
          </p:nvSpPr>
          <p:spPr>
            <a:xfrm>
              <a:off x="7580299" y="2946587"/>
              <a:ext cx="942975" cy="952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0B75D7-9750-595B-4DB2-15D13DF08135}"/>
                </a:ext>
              </a:extLst>
            </p:cNvPr>
            <p:cNvSpPr/>
            <p:nvPr/>
          </p:nvSpPr>
          <p:spPr>
            <a:xfrm>
              <a:off x="8523274" y="2946587"/>
              <a:ext cx="942975" cy="952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5215965-870B-22B9-5A31-032CF6031767}"/>
                </a:ext>
              </a:extLst>
            </p:cNvPr>
            <p:cNvSpPr/>
            <p:nvPr/>
          </p:nvSpPr>
          <p:spPr>
            <a:xfrm>
              <a:off x="9466249" y="2946587"/>
              <a:ext cx="942975" cy="952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11F8ED2-E49C-8BB8-FFF4-D665674DB8CE}"/>
                </a:ext>
              </a:extLst>
            </p:cNvPr>
            <p:cNvCxnSpPr>
              <a:cxnSpLocks/>
            </p:cNvCxnSpPr>
            <p:nvPr/>
          </p:nvCxnSpPr>
          <p:spPr>
            <a:xfrm>
              <a:off x="7580299" y="2927538"/>
              <a:ext cx="942975" cy="9715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0BAF22C-5E19-4C78-401A-A8DD78B31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0299" y="2937063"/>
              <a:ext cx="942975" cy="9429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3DBB206-8CE6-0582-91DF-C48086E03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3273" y="2975161"/>
              <a:ext cx="942975" cy="9429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4D4217F-07DA-6F34-6EF3-47ABA8439A5F}"/>
                </a:ext>
              </a:extLst>
            </p:cNvPr>
            <p:cNvCxnSpPr>
              <a:cxnSpLocks/>
            </p:cNvCxnSpPr>
            <p:nvPr/>
          </p:nvCxnSpPr>
          <p:spPr>
            <a:xfrm>
              <a:off x="8523272" y="2927538"/>
              <a:ext cx="942975" cy="9715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18ACC74-6698-22A1-FFFA-8B0FE336E111}"/>
                </a:ext>
              </a:extLst>
            </p:cNvPr>
            <p:cNvCxnSpPr>
              <a:cxnSpLocks/>
            </p:cNvCxnSpPr>
            <p:nvPr/>
          </p:nvCxnSpPr>
          <p:spPr>
            <a:xfrm>
              <a:off x="9490063" y="2960873"/>
              <a:ext cx="942975" cy="9715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E89EBC3-4C07-51C6-656E-D39B2D1BB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2435" y="2958493"/>
              <a:ext cx="942975" cy="9429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386D6C0-5350-153D-437A-20C80D867FCD}"/>
                </a:ext>
              </a:extLst>
            </p:cNvPr>
            <p:cNvSpPr/>
            <p:nvPr/>
          </p:nvSpPr>
          <p:spPr>
            <a:xfrm>
              <a:off x="7473967" y="2748265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312E19D-42E5-8381-9E1D-915F032525CB}"/>
                </a:ext>
              </a:extLst>
            </p:cNvPr>
            <p:cNvSpPr/>
            <p:nvPr/>
          </p:nvSpPr>
          <p:spPr>
            <a:xfrm>
              <a:off x="8393128" y="2733978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744DCC9-E4E1-B39C-5CF2-B812E969C6EB}"/>
                </a:ext>
              </a:extLst>
            </p:cNvPr>
            <p:cNvSpPr/>
            <p:nvPr/>
          </p:nvSpPr>
          <p:spPr>
            <a:xfrm>
              <a:off x="9359917" y="2717310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7942D92-99F5-771F-BF7D-6E9100BC42EA}"/>
                </a:ext>
              </a:extLst>
            </p:cNvPr>
            <p:cNvSpPr/>
            <p:nvPr/>
          </p:nvSpPr>
          <p:spPr>
            <a:xfrm>
              <a:off x="10279080" y="2723026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A8935C1-B525-8403-8E5B-87D7E64E86DE}"/>
                </a:ext>
              </a:extLst>
            </p:cNvPr>
            <p:cNvSpPr/>
            <p:nvPr/>
          </p:nvSpPr>
          <p:spPr>
            <a:xfrm>
              <a:off x="7580297" y="3896706"/>
              <a:ext cx="942975" cy="952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07EAF69-63AD-4147-20AC-65EE1673AAF7}"/>
                </a:ext>
              </a:extLst>
            </p:cNvPr>
            <p:cNvSpPr/>
            <p:nvPr/>
          </p:nvSpPr>
          <p:spPr>
            <a:xfrm>
              <a:off x="8523272" y="3896706"/>
              <a:ext cx="942975" cy="952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A8179D3-ED12-EC93-0A56-D58891DFCD7C}"/>
                </a:ext>
              </a:extLst>
            </p:cNvPr>
            <p:cNvSpPr/>
            <p:nvPr/>
          </p:nvSpPr>
          <p:spPr>
            <a:xfrm>
              <a:off x="9466247" y="3896706"/>
              <a:ext cx="942975" cy="952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94B1107-652F-9935-2CDE-5C0414923ED0}"/>
                </a:ext>
              </a:extLst>
            </p:cNvPr>
            <p:cNvCxnSpPr>
              <a:cxnSpLocks/>
            </p:cNvCxnSpPr>
            <p:nvPr/>
          </p:nvCxnSpPr>
          <p:spPr>
            <a:xfrm>
              <a:off x="7580297" y="3877657"/>
              <a:ext cx="942975" cy="9715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B049775-E2F5-6E8F-F41A-D8C1540D04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0297" y="3887182"/>
              <a:ext cx="942975" cy="9429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2EE1744-F378-123F-8701-52D32A826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3271" y="3925280"/>
              <a:ext cx="942975" cy="9429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C4E1802-810C-1A9D-D24D-0E9FF1FF62A4}"/>
                </a:ext>
              </a:extLst>
            </p:cNvPr>
            <p:cNvCxnSpPr>
              <a:cxnSpLocks/>
            </p:cNvCxnSpPr>
            <p:nvPr/>
          </p:nvCxnSpPr>
          <p:spPr>
            <a:xfrm>
              <a:off x="8523270" y="3877657"/>
              <a:ext cx="942975" cy="9715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A745C8F-D17B-D301-47EE-74783A3FF72E}"/>
                </a:ext>
              </a:extLst>
            </p:cNvPr>
            <p:cNvCxnSpPr>
              <a:cxnSpLocks/>
            </p:cNvCxnSpPr>
            <p:nvPr/>
          </p:nvCxnSpPr>
          <p:spPr>
            <a:xfrm>
              <a:off x="9490061" y="3910992"/>
              <a:ext cx="942975" cy="9715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B57990B-60CA-1AE1-75B7-63309E496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2433" y="3908612"/>
              <a:ext cx="942975" cy="9429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9D4FD31-07A6-0796-DA86-C95F4AB73A00}"/>
                </a:ext>
              </a:extLst>
            </p:cNvPr>
            <p:cNvSpPr/>
            <p:nvPr/>
          </p:nvSpPr>
          <p:spPr>
            <a:xfrm>
              <a:off x="7473965" y="3698384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BE56E52-97D3-9166-A7AC-D72512AF6AE9}"/>
                </a:ext>
              </a:extLst>
            </p:cNvPr>
            <p:cNvSpPr/>
            <p:nvPr/>
          </p:nvSpPr>
          <p:spPr>
            <a:xfrm>
              <a:off x="8393126" y="3684097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6B8CC93-1929-3CFE-D067-06A867EAC6F0}"/>
                </a:ext>
              </a:extLst>
            </p:cNvPr>
            <p:cNvSpPr/>
            <p:nvPr/>
          </p:nvSpPr>
          <p:spPr>
            <a:xfrm>
              <a:off x="9359915" y="3667429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5830FD9-5CBA-A792-DEE2-F9F33DA911E3}"/>
                </a:ext>
              </a:extLst>
            </p:cNvPr>
            <p:cNvSpPr/>
            <p:nvPr/>
          </p:nvSpPr>
          <p:spPr>
            <a:xfrm>
              <a:off x="10279078" y="3673145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BA8D731-F442-F6D7-4839-70872CB59107}"/>
                </a:ext>
              </a:extLst>
            </p:cNvPr>
            <p:cNvSpPr/>
            <p:nvPr/>
          </p:nvSpPr>
          <p:spPr>
            <a:xfrm>
              <a:off x="7580295" y="4858730"/>
              <a:ext cx="942975" cy="952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48BDFB3-CEFC-1D80-5EFF-70FB38A5058A}"/>
                </a:ext>
              </a:extLst>
            </p:cNvPr>
            <p:cNvSpPr/>
            <p:nvPr/>
          </p:nvSpPr>
          <p:spPr>
            <a:xfrm>
              <a:off x="8523270" y="4858730"/>
              <a:ext cx="942975" cy="952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F25DE84-769E-3587-6963-717D7B59D07F}"/>
                </a:ext>
              </a:extLst>
            </p:cNvPr>
            <p:cNvSpPr/>
            <p:nvPr/>
          </p:nvSpPr>
          <p:spPr>
            <a:xfrm>
              <a:off x="9466245" y="4858730"/>
              <a:ext cx="942975" cy="952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0F3B83C-32F8-9F60-F19C-6B995C1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7580295" y="4839681"/>
              <a:ext cx="942975" cy="9715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DD7783C-4E2C-7BEA-AFF3-7EC9DAE4D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0295" y="4849206"/>
              <a:ext cx="942975" cy="9429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297678B-47F4-8896-4548-7451F781B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3269" y="4887304"/>
              <a:ext cx="942975" cy="9429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B7FCE0D-D57B-0A91-6831-9AC713BDFAA2}"/>
                </a:ext>
              </a:extLst>
            </p:cNvPr>
            <p:cNvCxnSpPr>
              <a:cxnSpLocks/>
            </p:cNvCxnSpPr>
            <p:nvPr/>
          </p:nvCxnSpPr>
          <p:spPr>
            <a:xfrm>
              <a:off x="8523268" y="4839681"/>
              <a:ext cx="942975" cy="9715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BCA5660-2F7F-B6BA-DC2A-CD22C7815253}"/>
                </a:ext>
              </a:extLst>
            </p:cNvPr>
            <p:cNvCxnSpPr>
              <a:cxnSpLocks/>
            </p:cNvCxnSpPr>
            <p:nvPr/>
          </p:nvCxnSpPr>
          <p:spPr>
            <a:xfrm>
              <a:off x="9490059" y="4873016"/>
              <a:ext cx="942975" cy="9715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E5A9F00-8CC9-301E-4010-94FDA568A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2431" y="4870636"/>
              <a:ext cx="942975" cy="9429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D8121D1-14BE-C700-01BC-02FD67CF2B22}"/>
                </a:ext>
              </a:extLst>
            </p:cNvPr>
            <p:cNvSpPr/>
            <p:nvPr/>
          </p:nvSpPr>
          <p:spPr>
            <a:xfrm>
              <a:off x="7473963" y="4660408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EA27372-DFC9-90BC-2961-61370C593640}"/>
                </a:ext>
              </a:extLst>
            </p:cNvPr>
            <p:cNvSpPr/>
            <p:nvPr/>
          </p:nvSpPr>
          <p:spPr>
            <a:xfrm>
              <a:off x="8393124" y="4646121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C1F76EC-DDAC-21E0-9A54-53359B346CBA}"/>
                </a:ext>
              </a:extLst>
            </p:cNvPr>
            <p:cNvSpPr/>
            <p:nvPr/>
          </p:nvSpPr>
          <p:spPr>
            <a:xfrm>
              <a:off x="9359913" y="4629453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FE4545B-1D58-C205-92E5-39D3E68E9223}"/>
                </a:ext>
              </a:extLst>
            </p:cNvPr>
            <p:cNvSpPr/>
            <p:nvPr/>
          </p:nvSpPr>
          <p:spPr>
            <a:xfrm>
              <a:off x="10279076" y="4635169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" name="箭头: 左右 51">
              <a:extLst>
                <a:ext uri="{FF2B5EF4-FFF2-40B4-BE49-F238E27FC236}">
                  <a16:creationId xmlns:a16="http://schemas.microsoft.com/office/drawing/2014/main" id="{59ACABDB-B15B-3EF5-8CA3-0251D4B49217}"/>
                </a:ext>
              </a:extLst>
            </p:cNvPr>
            <p:cNvSpPr/>
            <p:nvPr/>
          </p:nvSpPr>
          <p:spPr>
            <a:xfrm>
              <a:off x="5158091" y="3992417"/>
              <a:ext cx="1972508" cy="808698"/>
            </a:xfrm>
            <a:prstGeom prst="leftRightArrow">
              <a:avLst>
                <a:gd name="adj1" fmla="val 23259"/>
                <a:gd name="adj2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220030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B7E9EE59-8C24-9957-7551-C451F28BB5A6}"/>
              </a:ext>
            </a:extLst>
          </p:cNvPr>
          <p:cNvGrpSpPr/>
          <p:nvPr/>
        </p:nvGrpSpPr>
        <p:grpSpPr>
          <a:xfrm>
            <a:off x="1805066" y="689546"/>
            <a:ext cx="8581868" cy="5366479"/>
            <a:chOff x="4154274" y="2420376"/>
            <a:chExt cx="4712096" cy="307315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0CFB8EA-4CBC-7FFC-1165-6D166708D879}"/>
                </a:ext>
              </a:extLst>
            </p:cNvPr>
            <p:cNvSpPr/>
            <p:nvPr/>
          </p:nvSpPr>
          <p:spPr>
            <a:xfrm>
              <a:off x="5587869" y="4521981"/>
              <a:ext cx="942975" cy="952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BB7DF20-63CC-0C62-77E2-143500ABB165}"/>
                </a:ext>
              </a:extLst>
            </p:cNvPr>
            <p:cNvSpPr/>
            <p:nvPr/>
          </p:nvSpPr>
          <p:spPr>
            <a:xfrm>
              <a:off x="6530844" y="4521981"/>
              <a:ext cx="942975" cy="952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9FE2C97-8134-65F9-85E1-571D2B154921}"/>
                </a:ext>
              </a:extLst>
            </p:cNvPr>
            <p:cNvCxnSpPr/>
            <p:nvPr/>
          </p:nvCxnSpPr>
          <p:spPr>
            <a:xfrm>
              <a:off x="5587869" y="4502932"/>
              <a:ext cx="942975" cy="9715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A086357-0152-2E80-0BEB-901FCFA8F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869" y="4512457"/>
              <a:ext cx="942975" cy="9429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25928D-31C0-674A-F3E1-2497EE7C0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0843" y="4550555"/>
              <a:ext cx="942975" cy="9429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3057624-0B7B-1B16-DA7F-1F3C721AA6A6}"/>
                </a:ext>
              </a:extLst>
            </p:cNvPr>
            <p:cNvCxnSpPr/>
            <p:nvPr/>
          </p:nvCxnSpPr>
          <p:spPr>
            <a:xfrm>
              <a:off x="6530842" y="4502932"/>
              <a:ext cx="942975" cy="9715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A2B200-92AE-E35E-1171-751DAA2CDC0D}"/>
                </a:ext>
              </a:extLst>
            </p:cNvPr>
            <p:cNvSpPr/>
            <p:nvPr/>
          </p:nvSpPr>
          <p:spPr>
            <a:xfrm>
              <a:off x="5481537" y="4323659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D66612E-B43B-C70D-EF8A-DE93BECFE3E5}"/>
                </a:ext>
              </a:extLst>
            </p:cNvPr>
            <p:cNvSpPr/>
            <p:nvPr/>
          </p:nvSpPr>
          <p:spPr>
            <a:xfrm>
              <a:off x="6400698" y="4309372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65B3A2D-7B7F-35F9-2A52-050EBC2FB292}"/>
                </a:ext>
              </a:extLst>
            </p:cNvPr>
            <p:cNvSpPr/>
            <p:nvPr/>
          </p:nvSpPr>
          <p:spPr>
            <a:xfrm>
              <a:off x="7367487" y="4292704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B2B3188-5F95-4618-17B2-6ACFFC1D3E04}"/>
                </a:ext>
              </a:extLst>
            </p:cNvPr>
            <p:cNvSpPr/>
            <p:nvPr/>
          </p:nvSpPr>
          <p:spPr>
            <a:xfrm>
              <a:off x="5481535" y="5273778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FBD0BFC-747B-0E7C-E49C-44B7E2C92E1B}"/>
                </a:ext>
              </a:extLst>
            </p:cNvPr>
            <p:cNvSpPr/>
            <p:nvPr/>
          </p:nvSpPr>
          <p:spPr>
            <a:xfrm>
              <a:off x="6400696" y="5259491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7CF0A70-C6C8-81AE-9FB3-AA98EC1C4187}"/>
                </a:ext>
              </a:extLst>
            </p:cNvPr>
            <p:cNvSpPr/>
            <p:nvPr/>
          </p:nvSpPr>
          <p:spPr>
            <a:xfrm>
              <a:off x="7367485" y="5242823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2D274CB-2228-D2B5-98F7-C046A3D529D4}"/>
                </a:ext>
              </a:extLst>
            </p:cNvPr>
            <p:cNvSpPr/>
            <p:nvPr/>
          </p:nvSpPr>
          <p:spPr>
            <a:xfrm>
              <a:off x="4260608" y="2728429"/>
              <a:ext cx="942975" cy="952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0674F59-E5A4-8210-3C0F-C39E0D7DDCE9}"/>
                </a:ext>
              </a:extLst>
            </p:cNvPr>
            <p:cNvCxnSpPr/>
            <p:nvPr/>
          </p:nvCxnSpPr>
          <p:spPr>
            <a:xfrm>
              <a:off x="4260608" y="2709380"/>
              <a:ext cx="942975" cy="9715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9DA54FE-8426-EE4A-DDDB-657DF06E9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0608" y="2718905"/>
              <a:ext cx="942975" cy="9429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76EBF92-7278-9FAD-05AC-CEAB8546FFBC}"/>
                </a:ext>
              </a:extLst>
            </p:cNvPr>
            <p:cNvSpPr/>
            <p:nvPr/>
          </p:nvSpPr>
          <p:spPr>
            <a:xfrm>
              <a:off x="4154276" y="2530107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EBC9AF5-FED3-1F74-32E2-93F1D94F4C99}"/>
                </a:ext>
              </a:extLst>
            </p:cNvPr>
            <p:cNvSpPr/>
            <p:nvPr/>
          </p:nvSpPr>
          <p:spPr>
            <a:xfrm>
              <a:off x="5073437" y="2515820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39D94BE-BE65-9272-3EBA-BE93054FD64D}"/>
                </a:ext>
              </a:extLst>
            </p:cNvPr>
            <p:cNvSpPr/>
            <p:nvPr/>
          </p:nvSpPr>
          <p:spPr>
            <a:xfrm>
              <a:off x="4154274" y="3480226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D6E30E6-8E3D-0EF2-9951-B58DA9EAD7FD}"/>
                </a:ext>
              </a:extLst>
            </p:cNvPr>
            <p:cNvSpPr/>
            <p:nvPr/>
          </p:nvSpPr>
          <p:spPr>
            <a:xfrm>
              <a:off x="5073435" y="3465939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A42EF5D-048C-930C-9A2B-257A074DCFCA}"/>
                </a:ext>
              </a:extLst>
            </p:cNvPr>
            <p:cNvSpPr/>
            <p:nvPr/>
          </p:nvSpPr>
          <p:spPr>
            <a:xfrm>
              <a:off x="7840881" y="2632985"/>
              <a:ext cx="942975" cy="952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BB58F1C-E394-E9AD-FEEC-F88844991ED9}"/>
                </a:ext>
              </a:extLst>
            </p:cNvPr>
            <p:cNvCxnSpPr/>
            <p:nvPr/>
          </p:nvCxnSpPr>
          <p:spPr>
            <a:xfrm>
              <a:off x="7840881" y="2613936"/>
              <a:ext cx="942975" cy="9715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C0755BD-4F45-38BD-F7B3-B1DF0A7F0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881" y="2623461"/>
              <a:ext cx="942975" cy="9429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3B76790-A6FF-0074-A449-9C9CBE3E0085}"/>
                </a:ext>
              </a:extLst>
            </p:cNvPr>
            <p:cNvSpPr/>
            <p:nvPr/>
          </p:nvSpPr>
          <p:spPr>
            <a:xfrm>
              <a:off x="7734549" y="2434663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A7E128B-C000-9922-6DC1-4B0B4FE00FED}"/>
                </a:ext>
              </a:extLst>
            </p:cNvPr>
            <p:cNvSpPr/>
            <p:nvPr/>
          </p:nvSpPr>
          <p:spPr>
            <a:xfrm>
              <a:off x="8653710" y="2420376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07E71FF-835E-65C3-D61E-4B4C37AF5DE9}"/>
                </a:ext>
              </a:extLst>
            </p:cNvPr>
            <p:cNvSpPr/>
            <p:nvPr/>
          </p:nvSpPr>
          <p:spPr>
            <a:xfrm>
              <a:off x="7734547" y="3384782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EBBB867-E2A4-EA5E-B52E-8A8A8FE1CE2B}"/>
                </a:ext>
              </a:extLst>
            </p:cNvPr>
            <p:cNvSpPr/>
            <p:nvPr/>
          </p:nvSpPr>
          <p:spPr>
            <a:xfrm>
              <a:off x="8653708" y="3370495"/>
              <a:ext cx="212660" cy="207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7F6B69A-2226-BCA3-5E55-14EE31DFDB27}"/>
                </a:ext>
              </a:extLst>
            </p:cNvPr>
            <p:cNvCxnSpPr>
              <a:cxnSpLocks/>
              <a:stCxn id="19" idx="4"/>
              <a:endCxn id="10" idx="4"/>
            </p:cNvCxnSpPr>
            <p:nvPr/>
          </p:nvCxnSpPr>
          <p:spPr>
            <a:xfrm>
              <a:off x="4260606" y="2737954"/>
              <a:ext cx="1327261" cy="1793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6D2CD6D-E8D5-C170-7C40-D3A4CAEF9AB2}"/>
                </a:ext>
              </a:extLst>
            </p:cNvPr>
            <p:cNvCxnSpPr>
              <a:cxnSpLocks/>
              <a:stCxn id="16" idx="1"/>
              <a:endCxn id="4" idx="1"/>
            </p:cNvCxnSpPr>
            <p:nvPr/>
          </p:nvCxnSpPr>
          <p:spPr>
            <a:xfrm>
              <a:off x="4260608" y="3204679"/>
              <a:ext cx="1327261" cy="1793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530121D-4B69-83A5-3A81-58392A2B023F}"/>
                </a:ext>
              </a:extLst>
            </p:cNvPr>
            <p:cNvCxnSpPr>
              <a:cxnSpLocks/>
              <a:stCxn id="16" idx="3"/>
              <a:endCxn id="5" idx="1"/>
            </p:cNvCxnSpPr>
            <p:nvPr/>
          </p:nvCxnSpPr>
          <p:spPr>
            <a:xfrm>
              <a:off x="5203583" y="3204679"/>
              <a:ext cx="1327261" cy="1793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E24532D3-69C7-E824-C737-9DFB40F56762}"/>
                </a:ext>
              </a:extLst>
            </p:cNvPr>
            <p:cNvCxnSpPr>
              <a:cxnSpLocks/>
              <a:stCxn id="23" idx="1"/>
              <a:endCxn id="4" idx="3"/>
            </p:cNvCxnSpPr>
            <p:nvPr/>
          </p:nvCxnSpPr>
          <p:spPr>
            <a:xfrm flipH="1">
              <a:off x="6530844" y="3109235"/>
              <a:ext cx="1310037" cy="1888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B589696-AAEB-1E38-ED9C-E96DC7A3B0DC}"/>
                </a:ext>
              </a:extLst>
            </p:cNvPr>
            <p:cNvCxnSpPr>
              <a:cxnSpLocks/>
              <a:stCxn id="28" idx="4"/>
              <a:endCxn id="14" idx="4"/>
            </p:cNvCxnSpPr>
            <p:nvPr/>
          </p:nvCxnSpPr>
          <p:spPr>
            <a:xfrm flipH="1">
              <a:off x="6507026" y="3592629"/>
              <a:ext cx="1333851" cy="1874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3CAF3D5-68BA-302A-D357-1B4037173E73}"/>
                </a:ext>
              </a:extLst>
            </p:cNvPr>
            <p:cNvCxnSpPr>
              <a:cxnSpLocks/>
              <a:stCxn id="22" idx="4"/>
              <a:endCxn id="14" idx="4"/>
            </p:cNvCxnSpPr>
            <p:nvPr/>
          </p:nvCxnSpPr>
          <p:spPr>
            <a:xfrm>
              <a:off x="5179765" y="3673786"/>
              <a:ext cx="1327261" cy="1793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022B469-EEA9-A5BE-8AE3-B663EF68D4EA}"/>
                </a:ext>
              </a:extLst>
            </p:cNvPr>
            <p:cNvCxnSpPr>
              <a:cxnSpLocks/>
              <a:stCxn id="20" idx="4"/>
              <a:endCxn id="11" idx="4"/>
            </p:cNvCxnSpPr>
            <p:nvPr/>
          </p:nvCxnSpPr>
          <p:spPr>
            <a:xfrm>
              <a:off x="5179767" y="2723667"/>
              <a:ext cx="1327261" cy="1793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2586C225-4377-878D-D9BD-BB160AE98FE0}"/>
                </a:ext>
              </a:extLst>
            </p:cNvPr>
            <p:cNvCxnSpPr>
              <a:cxnSpLocks/>
              <a:stCxn id="26" idx="5"/>
              <a:endCxn id="11" idx="4"/>
            </p:cNvCxnSpPr>
            <p:nvPr/>
          </p:nvCxnSpPr>
          <p:spPr>
            <a:xfrm flipH="1">
              <a:off x="6507028" y="2612072"/>
              <a:ext cx="1409038" cy="1905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635BC4B-DAAA-3A5D-AC6A-759875306433}"/>
                </a:ext>
              </a:extLst>
            </p:cNvPr>
            <p:cNvCxnSpPr>
              <a:cxnSpLocks/>
              <a:stCxn id="23" idx="2"/>
              <a:endCxn id="5" idx="2"/>
            </p:cNvCxnSpPr>
            <p:nvPr/>
          </p:nvCxnSpPr>
          <p:spPr>
            <a:xfrm flipH="1">
              <a:off x="7002332" y="3585485"/>
              <a:ext cx="1310037" cy="1888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2E08867-D816-0ECD-1396-0F1B44B51E14}"/>
                </a:ext>
              </a:extLst>
            </p:cNvPr>
            <p:cNvCxnSpPr>
              <a:cxnSpLocks/>
              <a:stCxn id="29" idx="4"/>
              <a:endCxn id="15" idx="4"/>
            </p:cNvCxnSpPr>
            <p:nvPr/>
          </p:nvCxnSpPr>
          <p:spPr>
            <a:xfrm flipH="1">
              <a:off x="7473815" y="3578342"/>
              <a:ext cx="1286223" cy="1872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F0300D1-543F-B931-252E-2C25742E3375}"/>
                </a:ext>
              </a:extLst>
            </p:cNvPr>
            <p:cNvCxnSpPr>
              <a:cxnSpLocks/>
              <a:stCxn id="23" idx="3"/>
              <a:endCxn id="5" idx="3"/>
            </p:cNvCxnSpPr>
            <p:nvPr/>
          </p:nvCxnSpPr>
          <p:spPr>
            <a:xfrm flipH="1">
              <a:off x="7473819" y="3109235"/>
              <a:ext cx="1310037" cy="1888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4B763BF3-F860-0995-59A9-584A5F772D54}"/>
                </a:ext>
              </a:extLst>
            </p:cNvPr>
            <p:cNvCxnSpPr>
              <a:cxnSpLocks/>
              <a:stCxn id="27" idx="4"/>
              <a:endCxn id="12" idx="4"/>
            </p:cNvCxnSpPr>
            <p:nvPr/>
          </p:nvCxnSpPr>
          <p:spPr>
            <a:xfrm flipH="1">
              <a:off x="7473817" y="2628223"/>
              <a:ext cx="1286223" cy="1872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7ECC0DB-250E-137A-4150-CFE1FEC68E06}"/>
                </a:ext>
              </a:extLst>
            </p:cNvPr>
            <p:cNvCxnSpPr>
              <a:cxnSpLocks/>
              <a:stCxn id="23" idx="0"/>
              <a:endCxn id="5" idx="0"/>
            </p:cNvCxnSpPr>
            <p:nvPr/>
          </p:nvCxnSpPr>
          <p:spPr>
            <a:xfrm flipH="1">
              <a:off x="7002332" y="2632985"/>
              <a:ext cx="1310037" cy="1888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8DB3C6D-6C25-65C6-F12C-9862B4507F9A}"/>
                </a:ext>
              </a:extLst>
            </p:cNvPr>
            <p:cNvCxnSpPr>
              <a:cxnSpLocks/>
              <a:stCxn id="16" idx="2"/>
              <a:endCxn id="4" idx="2"/>
            </p:cNvCxnSpPr>
            <p:nvPr/>
          </p:nvCxnSpPr>
          <p:spPr>
            <a:xfrm>
              <a:off x="4732096" y="3680929"/>
              <a:ext cx="1327261" cy="1793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D63F2ED-0085-1C19-02B9-06C01FD285FB}"/>
                </a:ext>
              </a:extLst>
            </p:cNvPr>
            <p:cNvCxnSpPr>
              <a:cxnSpLocks/>
              <a:stCxn id="21" idx="4"/>
              <a:endCxn id="13" idx="4"/>
            </p:cNvCxnSpPr>
            <p:nvPr/>
          </p:nvCxnSpPr>
          <p:spPr>
            <a:xfrm>
              <a:off x="4260604" y="3688073"/>
              <a:ext cx="1327261" cy="1793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7B60043-0FF9-1562-6562-19C1E87E9135}"/>
                </a:ext>
              </a:extLst>
            </p:cNvPr>
            <p:cNvCxnSpPr>
              <a:cxnSpLocks/>
              <a:stCxn id="16" idx="0"/>
              <a:endCxn id="4" idx="0"/>
            </p:cNvCxnSpPr>
            <p:nvPr/>
          </p:nvCxnSpPr>
          <p:spPr>
            <a:xfrm>
              <a:off x="4732096" y="2728429"/>
              <a:ext cx="1327261" cy="1793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39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8884263-A183-8596-36C1-516483CC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71" y="1212405"/>
            <a:ext cx="6858957" cy="933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F9A548-1560-960D-70B3-E5F680772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" b="34414"/>
          <a:stretch/>
        </p:blipFill>
        <p:spPr>
          <a:xfrm>
            <a:off x="28574" y="1571542"/>
            <a:ext cx="4686301" cy="34671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59DB98-3F3E-D88D-775D-49FC896D1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699" y="2266606"/>
            <a:ext cx="5172797" cy="187668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AACE565-E826-0B83-E016-9D3FD3DB02E3}"/>
              </a:ext>
            </a:extLst>
          </p:cNvPr>
          <p:cNvSpPr txBox="1"/>
          <p:nvPr/>
        </p:nvSpPr>
        <p:spPr>
          <a:xfrm>
            <a:off x="178067" y="235819"/>
            <a:ext cx="52024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Forward Problem </a:t>
            </a:r>
            <a:r>
              <a:rPr lang="en-US" altLang="zh-CN" sz="2800" dirty="0"/>
              <a:t>(Stiffness Matrix </a:t>
            </a:r>
            <a:r>
              <a:rPr lang="en-US" altLang="zh-CN" sz="2800" dirty="0" err="1"/>
              <a:t>Equivelance</a:t>
            </a:r>
            <a:r>
              <a:rPr lang="en-US" altLang="zh-CN" sz="2800" dirty="0"/>
              <a:t>)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788547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8884263-A183-8596-36C1-516483CC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71" y="1212405"/>
            <a:ext cx="6858957" cy="933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F9A548-1560-960D-70B3-E5F680772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0" b="18559"/>
          <a:stretch/>
        </p:blipFill>
        <p:spPr>
          <a:xfrm>
            <a:off x="28574" y="1571542"/>
            <a:ext cx="4591051" cy="43053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59DB98-3F3E-D88D-775D-49FC896D1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699" y="2266606"/>
            <a:ext cx="5172797" cy="18766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36BB4CD-8219-3E58-F557-0B43229E9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874" y="4048215"/>
            <a:ext cx="6634987" cy="10161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3B1377-8EBF-C137-4CE6-24CD156B9A52}"/>
              </a:ext>
            </a:extLst>
          </p:cNvPr>
          <p:cNvSpPr txBox="1"/>
          <p:nvPr/>
        </p:nvSpPr>
        <p:spPr>
          <a:xfrm>
            <a:off x="178067" y="235819"/>
            <a:ext cx="52024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Forward Problem </a:t>
            </a:r>
            <a:r>
              <a:rPr lang="en-US" altLang="zh-CN" sz="2800" dirty="0"/>
              <a:t>(Stiffness Matrix </a:t>
            </a:r>
            <a:r>
              <a:rPr lang="en-US" altLang="zh-CN" sz="2800" dirty="0" err="1"/>
              <a:t>Equivelance</a:t>
            </a:r>
            <a:r>
              <a:rPr lang="en-US" altLang="zh-CN" sz="2800" dirty="0"/>
              <a:t>)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2163064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8884263-A183-8596-36C1-516483CC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746" y="850455"/>
            <a:ext cx="6858957" cy="933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F9A548-1560-960D-70B3-E5F680772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1571542"/>
            <a:ext cx="4697176" cy="52864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59DB98-3F3E-D88D-775D-49FC896D1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774" y="1904656"/>
            <a:ext cx="5172797" cy="18766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36BB4CD-8219-3E58-F557-0B43229E9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49" y="3686265"/>
            <a:ext cx="6634987" cy="10161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3199833-9D6A-D0E7-BB43-E17AC2681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966" y="4670806"/>
            <a:ext cx="4363059" cy="7621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DA17D41-06A3-D2FC-AB5B-06285A81E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8746" y="5379809"/>
            <a:ext cx="3677163" cy="10478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4ECBF0-F6ED-A523-1223-24319B58EEC2}"/>
              </a:ext>
            </a:extLst>
          </p:cNvPr>
          <p:cNvSpPr txBox="1"/>
          <p:nvPr/>
        </p:nvSpPr>
        <p:spPr>
          <a:xfrm>
            <a:off x="178067" y="235819"/>
            <a:ext cx="52024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Forward Problem </a:t>
            </a:r>
            <a:r>
              <a:rPr lang="en-US" altLang="zh-CN" sz="2800" dirty="0"/>
              <a:t>(Stiffness Matrix </a:t>
            </a:r>
            <a:r>
              <a:rPr lang="en-US" altLang="zh-CN" sz="2800" dirty="0" err="1"/>
              <a:t>Equivelance</a:t>
            </a:r>
            <a:r>
              <a:rPr lang="en-US" altLang="zh-CN" sz="2800" dirty="0"/>
              <a:t>)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3841459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A04B02-D56E-FDFF-374B-B5FB7B07EBD6}"/>
              </a:ext>
            </a:extLst>
          </p:cNvPr>
          <p:cNvSpPr txBox="1"/>
          <p:nvPr/>
        </p:nvSpPr>
        <p:spPr>
          <a:xfrm>
            <a:off x="2223435" y="2170740"/>
            <a:ext cx="885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Learn the </a:t>
            </a:r>
            <a:r>
              <a:rPr lang="en-US" sz="3200" dirty="0">
                <a:solidFill>
                  <a:srgbClr val="FFC000"/>
                </a:solidFill>
              </a:rPr>
              <a:t>quadrature rule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B0F0"/>
                </a:solidFill>
              </a:rPr>
              <a:t>shape function</a:t>
            </a:r>
            <a:endParaRPr lang="en-CH" sz="3200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A1BC80-CD4F-B7AC-F064-933702B88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506" y="3428552"/>
            <a:ext cx="6634987" cy="10161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3A2486-5057-A01A-49E2-8BC240A739EF}"/>
              </a:ext>
            </a:extLst>
          </p:cNvPr>
          <p:cNvSpPr txBox="1"/>
          <p:nvPr/>
        </p:nvSpPr>
        <p:spPr>
          <a:xfrm>
            <a:off x="178067" y="235819"/>
            <a:ext cx="52024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Forward Problem </a:t>
            </a:r>
            <a:r>
              <a:rPr lang="en-US" altLang="zh-CN" sz="2800" dirty="0"/>
              <a:t>(Stiffness Matrix </a:t>
            </a:r>
            <a:r>
              <a:rPr lang="en-US" altLang="zh-CN" sz="2800" dirty="0" err="1"/>
              <a:t>Equivelance</a:t>
            </a:r>
            <a:r>
              <a:rPr lang="en-US" altLang="zh-CN" sz="2800" dirty="0"/>
              <a:t>)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157294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F2A3EA-97AB-5585-9B10-34824C7BBDBB}"/>
              </a:ext>
            </a:extLst>
          </p:cNvPr>
          <p:cNvSpPr/>
          <p:nvPr/>
        </p:nvSpPr>
        <p:spPr>
          <a:xfrm>
            <a:off x="1922746" y="29680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BA06FE-3742-B4CF-528D-067613FC6DB7}"/>
              </a:ext>
            </a:extLst>
          </p:cNvPr>
          <p:cNvSpPr/>
          <p:nvPr/>
        </p:nvSpPr>
        <p:spPr>
          <a:xfrm>
            <a:off x="2865721" y="29680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299CFB-77BF-FFA8-C21E-DD8E5FAD5A59}"/>
              </a:ext>
            </a:extLst>
          </p:cNvPr>
          <p:cNvSpPr/>
          <p:nvPr/>
        </p:nvSpPr>
        <p:spPr>
          <a:xfrm>
            <a:off x="3808696" y="29680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8CBA66-A059-7D44-37DA-762FB362A027}"/>
              </a:ext>
            </a:extLst>
          </p:cNvPr>
          <p:cNvSpPr/>
          <p:nvPr/>
        </p:nvSpPr>
        <p:spPr>
          <a:xfrm>
            <a:off x="1922746" y="39205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B70571-A24C-B8BA-ADEB-2C98CEBE3017}"/>
              </a:ext>
            </a:extLst>
          </p:cNvPr>
          <p:cNvSpPr/>
          <p:nvPr/>
        </p:nvSpPr>
        <p:spPr>
          <a:xfrm>
            <a:off x="2865721" y="39205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BDBABE-284B-CB38-EDEF-89E1CD35A36A}"/>
              </a:ext>
            </a:extLst>
          </p:cNvPr>
          <p:cNvSpPr/>
          <p:nvPr/>
        </p:nvSpPr>
        <p:spPr>
          <a:xfrm>
            <a:off x="3808696" y="39205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C57F62-6C53-2C17-8B69-6D509763A485}"/>
              </a:ext>
            </a:extLst>
          </p:cNvPr>
          <p:cNvSpPr/>
          <p:nvPr/>
        </p:nvSpPr>
        <p:spPr>
          <a:xfrm>
            <a:off x="1922746" y="48730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02EC6F-A48E-18A5-8E2B-6DFCD8B5175C}"/>
              </a:ext>
            </a:extLst>
          </p:cNvPr>
          <p:cNvSpPr/>
          <p:nvPr/>
        </p:nvSpPr>
        <p:spPr>
          <a:xfrm>
            <a:off x="2865721" y="48730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F97A9D-5A64-C37E-3D76-12CB0897429F}"/>
              </a:ext>
            </a:extLst>
          </p:cNvPr>
          <p:cNvSpPr/>
          <p:nvPr/>
        </p:nvSpPr>
        <p:spPr>
          <a:xfrm>
            <a:off x="3808696" y="48730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08C65C-6906-CDB4-05AB-663ED54A6F59}"/>
              </a:ext>
            </a:extLst>
          </p:cNvPr>
          <p:cNvSpPr/>
          <p:nvPr/>
        </p:nvSpPr>
        <p:spPr>
          <a:xfrm>
            <a:off x="7580299" y="2946587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0EFF6A-330F-DDEA-3B23-0327927047E2}"/>
              </a:ext>
            </a:extLst>
          </p:cNvPr>
          <p:cNvSpPr/>
          <p:nvPr/>
        </p:nvSpPr>
        <p:spPr>
          <a:xfrm>
            <a:off x="8523274" y="2946587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D39ED8-3230-06CF-5CE4-B77737B4C04A}"/>
              </a:ext>
            </a:extLst>
          </p:cNvPr>
          <p:cNvSpPr/>
          <p:nvPr/>
        </p:nvSpPr>
        <p:spPr>
          <a:xfrm>
            <a:off x="9466249" y="2946587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E8E0CC-E448-4D81-64CB-BC106752543A}"/>
              </a:ext>
            </a:extLst>
          </p:cNvPr>
          <p:cNvCxnSpPr/>
          <p:nvPr/>
        </p:nvCxnSpPr>
        <p:spPr>
          <a:xfrm>
            <a:off x="7580299" y="2927538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DBA262C-3121-DE5C-1390-F2E86746FF7C}"/>
              </a:ext>
            </a:extLst>
          </p:cNvPr>
          <p:cNvCxnSpPr>
            <a:cxnSpLocks/>
          </p:cNvCxnSpPr>
          <p:nvPr/>
        </p:nvCxnSpPr>
        <p:spPr>
          <a:xfrm flipV="1">
            <a:off x="7580299" y="2937063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A80EF6-E864-C12A-BD67-59F5F969BC69}"/>
              </a:ext>
            </a:extLst>
          </p:cNvPr>
          <p:cNvCxnSpPr>
            <a:cxnSpLocks/>
          </p:cNvCxnSpPr>
          <p:nvPr/>
        </p:nvCxnSpPr>
        <p:spPr>
          <a:xfrm flipV="1">
            <a:off x="8523273" y="2975161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8983EE5-1EF7-746E-4BAB-4CCA7AE5F47C}"/>
              </a:ext>
            </a:extLst>
          </p:cNvPr>
          <p:cNvCxnSpPr/>
          <p:nvPr/>
        </p:nvCxnSpPr>
        <p:spPr>
          <a:xfrm>
            <a:off x="8523272" y="2927538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137DC74-C3C2-AFC5-DEB6-02F9A27BFE80}"/>
              </a:ext>
            </a:extLst>
          </p:cNvPr>
          <p:cNvCxnSpPr/>
          <p:nvPr/>
        </p:nvCxnSpPr>
        <p:spPr>
          <a:xfrm>
            <a:off x="9490063" y="2960873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1385641-A6ED-CB6B-7344-093C497549DE}"/>
              </a:ext>
            </a:extLst>
          </p:cNvPr>
          <p:cNvCxnSpPr>
            <a:cxnSpLocks/>
          </p:cNvCxnSpPr>
          <p:nvPr/>
        </p:nvCxnSpPr>
        <p:spPr>
          <a:xfrm flipV="1">
            <a:off x="9442435" y="2958493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28A0FB97-680D-1C7D-4C15-21B35766C5CF}"/>
              </a:ext>
            </a:extLst>
          </p:cNvPr>
          <p:cNvSpPr/>
          <p:nvPr/>
        </p:nvSpPr>
        <p:spPr>
          <a:xfrm>
            <a:off x="7473967" y="2748265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61072D0-20AD-7EA7-9378-41C945F34D42}"/>
              </a:ext>
            </a:extLst>
          </p:cNvPr>
          <p:cNvSpPr/>
          <p:nvPr/>
        </p:nvSpPr>
        <p:spPr>
          <a:xfrm>
            <a:off x="8393128" y="2733978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71FFDDC-99C6-3F55-E103-F31131ECDEF5}"/>
              </a:ext>
            </a:extLst>
          </p:cNvPr>
          <p:cNvSpPr/>
          <p:nvPr/>
        </p:nvSpPr>
        <p:spPr>
          <a:xfrm>
            <a:off x="9359917" y="2717310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D7B0A1A-5EEB-982D-5A28-9C0B1D27ACE8}"/>
              </a:ext>
            </a:extLst>
          </p:cNvPr>
          <p:cNvSpPr/>
          <p:nvPr/>
        </p:nvSpPr>
        <p:spPr>
          <a:xfrm>
            <a:off x="10279080" y="2723026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971D902-0F0F-622F-0557-DCD78A4CB85C}"/>
              </a:ext>
            </a:extLst>
          </p:cNvPr>
          <p:cNvSpPr/>
          <p:nvPr/>
        </p:nvSpPr>
        <p:spPr>
          <a:xfrm>
            <a:off x="7580297" y="3896706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D6C4A8-31EF-544F-2A24-DC2B2C07476F}"/>
              </a:ext>
            </a:extLst>
          </p:cNvPr>
          <p:cNvSpPr/>
          <p:nvPr/>
        </p:nvSpPr>
        <p:spPr>
          <a:xfrm>
            <a:off x="8523272" y="3896706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F7DDF03-E0C0-6747-EB7F-B229D2524EA2}"/>
              </a:ext>
            </a:extLst>
          </p:cNvPr>
          <p:cNvSpPr/>
          <p:nvPr/>
        </p:nvSpPr>
        <p:spPr>
          <a:xfrm>
            <a:off x="9466247" y="3896706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D543206-29B1-74D7-9A89-292CDA96A0E2}"/>
              </a:ext>
            </a:extLst>
          </p:cNvPr>
          <p:cNvCxnSpPr/>
          <p:nvPr/>
        </p:nvCxnSpPr>
        <p:spPr>
          <a:xfrm>
            <a:off x="7580297" y="3877657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B32393D-ACF6-D8EB-C56B-520351F43EED}"/>
              </a:ext>
            </a:extLst>
          </p:cNvPr>
          <p:cNvCxnSpPr>
            <a:cxnSpLocks/>
          </p:cNvCxnSpPr>
          <p:nvPr/>
        </p:nvCxnSpPr>
        <p:spPr>
          <a:xfrm flipV="1">
            <a:off x="7580297" y="3887182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5DEEDA8-E354-8804-1177-8AE374CFA86D}"/>
              </a:ext>
            </a:extLst>
          </p:cNvPr>
          <p:cNvCxnSpPr>
            <a:cxnSpLocks/>
          </p:cNvCxnSpPr>
          <p:nvPr/>
        </p:nvCxnSpPr>
        <p:spPr>
          <a:xfrm flipV="1">
            <a:off x="8523271" y="3925280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F17F36E-A47E-AD46-30B1-F6FCEDFCA75F}"/>
              </a:ext>
            </a:extLst>
          </p:cNvPr>
          <p:cNvCxnSpPr/>
          <p:nvPr/>
        </p:nvCxnSpPr>
        <p:spPr>
          <a:xfrm>
            <a:off x="8523270" y="3877657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48BB5B8-9421-4C62-4E00-CC4FE43C1D95}"/>
              </a:ext>
            </a:extLst>
          </p:cNvPr>
          <p:cNvCxnSpPr/>
          <p:nvPr/>
        </p:nvCxnSpPr>
        <p:spPr>
          <a:xfrm>
            <a:off x="9490061" y="3910992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0482AD0-0EAA-CFF2-16C0-E5EF9797912F}"/>
              </a:ext>
            </a:extLst>
          </p:cNvPr>
          <p:cNvCxnSpPr>
            <a:cxnSpLocks/>
          </p:cNvCxnSpPr>
          <p:nvPr/>
        </p:nvCxnSpPr>
        <p:spPr>
          <a:xfrm flipV="1">
            <a:off x="9442433" y="3908612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DD24AC96-F8DA-FA22-68EC-E33FC0027A96}"/>
              </a:ext>
            </a:extLst>
          </p:cNvPr>
          <p:cNvSpPr/>
          <p:nvPr/>
        </p:nvSpPr>
        <p:spPr>
          <a:xfrm>
            <a:off x="7473965" y="3698384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E0302471-4883-9F00-E7FC-017D12858E4B}"/>
              </a:ext>
            </a:extLst>
          </p:cNvPr>
          <p:cNvSpPr/>
          <p:nvPr/>
        </p:nvSpPr>
        <p:spPr>
          <a:xfrm>
            <a:off x="8393126" y="3684097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812D803-D9D6-737C-A50C-24B24BDCEB59}"/>
              </a:ext>
            </a:extLst>
          </p:cNvPr>
          <p:cNvSpPr/>
          <p:nvPr/>
        </p:nvSpPr>
        <p:spPr>
          <a:xfrm>
            <a:off x="9359915" y="3667429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7FA5688C-2F80-8D1A-314F-3DA7AC9E22AB}"/>
              </a:ext>
            </a:extLst>
          </p:cNvPr>
          <p:cNvSpPr/>
          <p:nvPr/>
        </p:nvSpPr>
        <p:spPr>
          <a:xfrm>
            <a:off x="10279078" y="3673145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F013C07-2943-AA40-E00C-367BD444EED9}"/>
              </a:ext>
            </a:extLst>
          </p:cNvPr>
          <p:cNvSpPr/>
          <p:nvPr/>
        </p:nvSpPr>
        <p:spPr>
          <a:xfrm>
            <a:off x="7580295" y="4858730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36AF57C-E140-5C3A-82F7-1B0804FE5BFD}"/>
              </a:ext>
            </a:extLst>
          </p:cNvPr>
          <p:cNvSpPr/>
          <p:nvPr/>
        </p:nvSpPr>
        <p:spPr>
          <a:xfrm>
            <a:off x="8523270" y="4858730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81D6DC5-BE71-15D2-2FA6-78EF5BE9E0E1}"/>
              </a:ext>
            </a:extLst>
          </p:cNvPr>
          <p:cNvSpPr/>
          <p:nvPr/>
        </p:nvSpPr>
        <p:spPr>
          <a:xfrm>
            <a:off x="9466245" y="4858730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80FCDB6-B870-3435-A1A6-B78B83D700A0}"/>
              </a:ext>
            </a:extLst>
          </p:cNvPr>
          <p:cNvCxnSpPr/>
          <p:nvPr/>
        </p:nvCxnSpPr>
        <p:spPr>
          <a:xfrm>
            <a:off x="7580295" y="4839681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7A97C0A-9F55-4EAC-309B-4CD212500A7E}"/>
              </a:ext>
            </a:extLst>
          </p:cNvPr>
          <p:cNvCxnSpPr>
            <a:cxnSpLocks/>
          </p:cNvCxnSpPr>
          <p:nvPr/>
        </p:nvCxnSpPr>
        <p:spPr>
          <a:xfrm flipV="1">
            <a:off x="7580295" y="4849206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47FB0D2-A122-A810-C62A-C9A44A00ECE9}"/>
              </a:ext>
            </a:extLst>
          </p:cNvPr>
          <p:cNvCxnSpPr>
            <a:cxnSpLocks/>
          </p:cNvCxnSpPr>
          <p:nvPr/>
        </p:nvCxnSpPr>
        <p:spPr>
          <a:xfrm flipV="1">
            <a:off x="8523269" y="4887304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516ACBE-ED75-2C1E-2AF6-158297796D9A}"/>
              </a:ext>
            </a:extLst>
          </p:cNvPr>
          <p:cNvCxnSpPr/>
          <p:nvPr/>
        </p:nvCxnSpPr>
        <p:spPr>
          <a:xfrm>
            <a:off x="8523268" y="4839681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FDE7250-2DF1-D91B-6441-227400A3A135}"/>
              </a:ext>
            </a:extLst>
          </p:cNvPr>
          <p:cNvCxnSpPr/>
          <p:nvPr/>
        </p:nvCxnSpPr>
        <p:spPr>
          <a:xfrm>
            <a:off x="9490059" y="4873016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D39FD645-E8AC-453A-580A-B13511C571B1}"/>
              </a:ext>
            </a:extLst>
          </p:cNvPr>
          <p:cNvCxnSpPr>
            <a:cxnSpLocks/>
          </p:cNvCxnSpPr>
          <p:nvPr/>
        </p:nvCxnSpPr>
        <p:spPr>
          <a:xfrm flipV="1">
            <a:off x="9442431" y="4870636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006D5AA9-A5D5-5756-78EF-74163BC7E4A3}"/>
              </a:ext>
            </a:extLst>
          </p:cNvPr>
          <p:cNvSpPr/>
          <p:nvPr/>
        </p:nvSpPr>
        <p:spPr>
          <a:xfrm>
            <a:off x="7473963" y="4660408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0456EFE-5096-1D55-E66E-DB9958D53E68}"/>
              </a:ext>
            </a:extLst>
          </p:cNvPr>
          <p:cNvSpPr/>
          <p:nvPr/>
        </p:nvSpPr>
        <p:spPr>
          <a:xfrm>
            <a:off x="8393124" y="4646121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8829F4B-B1CE-120D-8370-5F36DBE59149}"/>
              </a:ext>
            </a:extLst>
          </p:cNvPr>
          <p:cNvSpPr/>
          <p:nvPr/>
        </p:nvSpPr>
        <p:spPr>
          <a:xfrm>
            <a:off x="9359913" y="4629453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A4FDAC5-FE63-8F62-1C69-0387C09C0A66}"/>
              </a:ext>
            </a:extLst>
          </p:cNvPr>
          <p:cNvSpPr/>
          <p:nvPr/>
        </p:nvSpPr>
        <p:spPr>
          <a:xfrm>
            <a:off x="10279076" y="4635169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9097E54-4364-A7EB-512E-242899FF19E5}"/>
              </a:ext>
            </a:extLst>
          </p:cNvPr>
          <p:cNvSpPr txBox="1"/>
          <p:nvPr/>
        </p:nvSpPr>
        <p:spPr>
          <a:xfrm>
            <a:off x="2865721" y="1771954"/>
            <a:ext cx="108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Mesh</a:t>
            </a:r>
            <a:endParaRPr lang="en-CH" sz="28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7D40A5C-26C3-F209-BF15-F995D8522CE0}"/>
              </a:ext>
            </a:extLst>
          </p:cNvPr>
          <p:cNvSpPr txBox="1"/>
          <p:nvPr/>
        </p:nvSpPr>
        <p:spPr>
          <a:xfrm>
            <a:off x="7190071" y="1771954"/>
            <a:ext cx="418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Undirected </a:t>
            </a:r>
            <a:r>
              <a:rPr lang="en-US" sz="2800" dirty="0" err="1"/>
              <a:t>Selfloop</a:t>
            </a:r>
            <a:r>
              <a:rPr lang="en-US" sz="2800" dirty="0"/>
              <a:t> Graph</a:t>
            </a:r>
            <a:endParaRPr lang="en-CH" sz="2800" dirty="0"/>
          </a:p>
        </p:txBody>
      </p:sp>
      <p:sp>
        <p:nvSpPr>
          <p:cNvPr id="89" name="箭头: 左右 88">
            <a:extLst>
              <a:ext uri="{FF2B5EF4-FFF2-40B4-BE49-F238E27FC236}">
                <a16:creationId xmlns:a16="http://schemas.microsoft.com/office/drawing/2014/main" id="{67757722-9341-0274-03F2-9A40CAFBE285}"/>
              </a:ext>
            </a:extLst>
          </p:cNvPr>
          <p:cNvSpPr/>
          <p:nvPr/>
        </p:nvSpPr>
        <p:spPr>
          <a:xfrm>
            <a:off x="5158091" y="3992417"/>
            <a:ext cx="1972508" cy="808698"/>
          </a:xfrm>
          <a:prstGeom prst="leftRightArrow">
            <a:avLst>
              <a:gd name="adj1" fmla="val 23259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73A59C8-BCBC-659C-A382-4D384AA15590}"/>
              </a:ext>
            </a:extLst>
          </p:cNvPr>
          <p:cNvSpPr txBox="1"/>
          <p:nvPr/>
        </p:nvSpPr>
        <p:spPr>
          <a:xfrm>
            <a:off x="178067" y="235819"/>
            <a:ext cx="52024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Forward Problem </a:t>
            </a:r>
            <a:r>
              <a:rPr lang="en-US" altLang="zh-CN" sz="2800" dirty="0"/>
              <a:t>(Stiffness Matrix </a:t>
            </a:r>
            <a:r>
              <a:rPr lang="en-US" altLang="zh-CN" sz="2800" dirty="0" err="1"/>
              <a:t>Equivelance</a:t>
            </a:r>
            <a:r>
              <a:rPr lang="en-US" altLang="zh-CN" sz="2800" dirty="0"/>
              <a:t>)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212486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308C65C-6906-CDB4-05AB-663ED54A6F59}"/>
              </a:ext>
            </a:extLst>
          </p:cNvPr>
          <p:cNvSpPr/>
          <p:nvPr/>
        </p:nvSpPr>
        <p:spPr>
          <a:xfrm>
            <a:off x="5587869" y="4521981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0EFF6A-330F-DDEA-3B23-0327927047E2}"/>
              </a:ext>
            </a:extLst>
          </p:cNvPr>
          <p:cNvSpPr/>
          <p:nvPr/>
        </p:nvSpPr>
        <p:spPr>
          <a:xfrm>
            <a:off x="6530844" y="4521981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E8E0CC-E448-4D81-64CB-BC106752543A}"/>
              </a:ext>
            </a:extLst>
          </p:cNvPr>
          <p:cNvCxnSpPr/>
          <p:nvPr/>
        </p:nvCxnSpPr>
        <p:spPr>
          <a:xfrm>
            <a:off x="5587869" y="4502932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DBA262C-3121-DE5C-1390-F2E86746FF7C}"/>
              </a:ext>
            </a:extLst>
          </p:cNvPr>
          <p:cNvCxnSpPr>
            <a:cxnSpLocks/>
          </p:cNvCxnSpPr>
          <p:nvPr/>
        </p:nvCxnSpPr>
        <p:spPr>
          <a:xfrm flipV="1">
            <a:off x="5587869" y="4512457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A80EF6-E864-C12A-BD67-59F5F969BC69}"/>
              </a:ext>
            </a:extLst>
          </p:cNvPr>
          <p:cNvCxnSpPr>
            <a:cxnSpLocks/>
          </p:cNvCxnSpPr>
          <p:nvPr/>
        </p:nvCxnSpPr>
        <p:spPr>
          <a:xfrm flipV="1">
            <a:off x="6530843" y="4550555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8983EE5-1EF7-746E-4BAB-4CCA7AE5F47C}"/>
              </a:ext>
            </a:extLst>
          </p:cNvPr>
          <p:cNvCxnSpPr/>
          <p:nvPr/>
        </p:nvCxnSpPr>
        <p:spPr>
          <a:xfrm>
            <a:off x="6530842" y="4502932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28A0FB97-680D-1C7D-4C15-21B35766C5CF}"/>
              </a:ext>
            </a:extLst>
          </p:cNvPr>
          <p:cNvSpPr/>
          <p:nvPr/>
        </p:nvSpPr>
        <p:spPr>
          <a:xfrm>
            <a:off x="5481537" y="4323659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61072D0-20AD-7EA7-9378-41C945F34D42}"/>
              </a:ext>
            </a:extLst>
          </p:cNvPr>
          <p:cNvSpPr/>
          <p:nvPr/>
        </p:nvSpPr>
        <p:spPr>
          <a:xfrm>
            <a:off x="6400698" y="4309372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71FFDDC-99C6-3F55-E103-F31131ECDEF5}"/>
              </a:ext>
            </a:extLst>
          </p:cNvPr>
          <p:cNvSpPr/>
          <p:nvPr/>
        </p:nvSpPr>
        <p:spPr>
          <a:xfrm>
            <a:off x="7367487" y="4292704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D24AC96-F8DA-FA22-68EC-E33FC0027A96}"/>
              </a:ext>
            </a:extLst>
          </p:cNvPr>
          <p:cNvSpPr/>
          <p:nvPr/>
        </p:nvSpPr>
        <p:spPr>
          <a:xfrm>
            <a:off x="5481535" y="5273778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E0302471-4883-9F00-E7FC-017D12858E4B}"/>
              </a:ext>
            </a:extLst>
          </p:cNvPr>
          <p:cNvSpPr/>
          <p:nvPr/>
        </p:nvSpPr>
        <p:spPr>
          <a:xfrm>
            <a:off x="6400696" y="5259491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812D803-D9D6-737C-A50C-24B24BDCEB59}"/>
              </a:ext>
            </a:extLst>
          </p:cNvPr>
          <p:cNvSpPr/>
          <p:nvPr/>
        </p:nvSpPr>
        <p:spPr>
          <a:xfrm>
            <a:off x="7367485" y="5242823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7D40A5C-26C3-F209-BF15-F995D8522CE0}"/>
              </a:ext>
            </a:extLst>
          </p:cNvPr>
          <p:cNvSpPr txBox="1"/>
          <p:nvPr/>
        </p:nvSpPr>
        <p:spPr>
          <a:xfrm>
            <a:off x="4310793" y="1697006"/>
            <a:ext cx="381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Assemble of </a:t>
            </a:r>
            <a:r>
              <a:rPr lang="en-US" sz="2800" dirty="0" err="1"/>
              <a:t>SubGraphs</a:t>
            </a:r>
            <a:endParaRPr lang="en-CH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79B85F-EFE1-AE56-4F10-DFA52D1E161F}"/>
              </a:ext>
            </a:extLst>
          </p:cNvPr>
          <p:cNvSpPr/>
          <p:nvPr/>
        </p:nvSpPr>
        <p:spPr>
          <a:xfrm>
            <a:off x="4260608" y="2728429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6535454-9719-AB31-16A4-964EB72A1819}"/>
              </a:ext>
            </a:extLst>
          </p:cNvPr>
          <p:cNvCxnSpPr/>
          <p:nvPr/>
        </p:nvCxnSpPr>
        <p:spPr>
          <a:xfrm>
            <a:off x="4260608" y="2709380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6CBE44A-4CD9-B55D-F35F-F1E91F7EB04E}"/>
              </a:ext>
            </a:extLst>
          </p:cNvPr>
          <p:cNvCxnSpPr>
            <a:cxnSpLocks/>
          </p:cNvCxnSpPr>
          <p:nvPr/>
        </p:nvCxnSpPr>
        <p:spPr>
          <a:xfrm flipV="1">
            <a:off x="4260608" y="2718905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847C2D8-9776-A894-4E05-79D892AFC616}"/>
              </a:ext>
            </a:extLst>
          </p:cNvPr>
          <p:cNvSpPr/>
          <p:nvPr/>
        </p:nvSpPr>
        <p:spPr>
          <a:xfrm>
            <a:off x="4154276" y="2530107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7525948-8890-20AB-DFED-8C87937B7581}"/>
              </a:ext>
            </a:extLst>
          </p:cNvPr>
          <p:cNvSpPr/>
          <p:nvPr/>
        </p:nvSpPr>
        <p:spPr>
          <a:xfrm>
            <a:off x="5073437" y="2515820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788BE3F-B73F-ED23-C13E-C9D6316D77BF}"/>
              </a:ext>
            </a:extLst>
          </p:cNvPr>
          <p:cNvSpPr/>
          <p:nvPr/>
        </p:nvSpPr>
        <p:spPr>
          <a:xfrm>
            <a:off x="4154274" y="3480226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E1E89A4-894B-9A13-6FB2-F755AE414370}"/>
              </a:ext>
            </a:extLst>
          </p:cNvPr>
          <p:cNvSpPr/>
          <p:nvPr/>
        </p:nvSpPr>
        <p:spPr>
          <a:xfrm>
            <a:off x="5073435" y="3465939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29E3C2-4397-6335-2531-AEAF93DAC5EA}"/>
              </a:ext>
            </a:extLst>
          </p:cNvPr>
          <p:cNvSpPr/>
          <p:nvPr/>
        </p:nvSpPr>
        <p:spPr>
          <a:xfrm>
            <a:off x="7840881" y="2632985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4611E9E-EA47-1572-AE50-24150276DDBE}"/>
              </a:ext>
            </a:extLst>
          </p:cNvPr>
          <p:cNvCxnSpPr/>
          <p:nvPr/>
        </p:nvCxnSpPr>
        <p:spPr>
          <a:xfrm>
            <a:off x="7840881" y="2613936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F10161B-8CDD-1FF3-989C-12797A0C8EA1}"/>
              </a:ext>
            </a:extLst>
          </p:cNvPr>
          <p:cNvCxnSpPr>
            <a:cxnSpLocks/>
          </p:cNvCxnSpPr>
          <p:nvPr/>
        </p:nvCxnSpPr>
        <p:spPr>
          <a:xfrm flipV="1">
            <a:off x="7840881" y="2623461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EEBD89E1-D5A7-713E-4754-5D0E022FD001}"/>
              </a:ext>
            </a:extLst>
          </p:cNvPr>
          <p:cNvSpPr/>
          <p:nvPr/>
        </p:nvSpPr>
        <p:spPr>
          <a:xfrm>
            <a:off x="7734549" y="2434663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E9D36D5-4DF9-466B-81DE-6BD084C22BBB}"/>
              </a:ext>
            </a:extLst>
          </p:cNvPr>
          <p:cNvSpPr/>
          <p:nvPr/>
        </p:nvSpPr>
        <p:spPr>
          <a:xfrm>
            <a:off x="8653710" y="2420376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9042FC2-659E-DA31-4D6E-3631DFC80F29}"/>
              </a:ext>
            </a:extLst>
          </p:cNvPr>
          <p:cNvSpPr/>
          <p:nvPr/>
        </p:nvSpPr>
        <p:spPr>
          <a:xfrm>
            <a:off x="7734547" y="3384782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7346987-AF0C-94D9-B9C3-0D091F677A61}"/>
              </a:ext>
            </a:extLst>
          </p:cNvPr>
          <p:cNvSpPr/>
          <p:nvPr/>
        </p:nvSpPr>
        <p:spPr>
          <a:xfrm>
            <a:off x="8653708" y="3370495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4E9C28-F07C-343D-B261-FCB15520AF31}"/>
              </a:ext>
            </a:extLst>
          </p:cNvPr>
          <p:cNvCxnSpPr>
            <a:cxnSpLocks/>
            <a:stCxn id="17" idx="4"/>
            <a:endCxn id="41" idx="4"/>
          </p:cNvCxnSpPr>
          <p:nvPr/>
        </p:nvCxnSpPr>
        <p:spPr>
          <a:xfrm>
            <a:off x="4260606" y="2737954"/>
            <a:ext cx="1327261" cy="1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0FAC6F9-F204-9C67-8F72-04775D46CA2D}"/>
              </a:ext>
            </a:extLst>
          </p:cNvPr>
          <p:cNvCxnSpPr>
            <a:cxnSpLocks/>
            <a:stCxn id="2" idx="1"/>
            <a:endCxn id="13" idx="1"/>
          </p:cNvCxnSpPr>
          <p:nvPr/>
        </p:nvCxnSpPr>
        <p:spPr>
          <a:xfrm>
            <a:off x="4260608" y="3204679"/>
            <a:ext cx="1327261" cy="1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5FD8B8A-B25E-0B4A-4333-AD51F838328E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5203583" y="3204679"/>
            <a:ext cx="1327261" cy="1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AD41124-85B4-C0E5-88B4-A7587C3C6815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6530844" y="3109235"/>
            <a:ext cx="1310037" cy="188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C0DA86C-8068-3DFE-43C1-3F82148B9963}"/>
              </a:ext>
            </a:extLst>
          </p:cNvPr>
          <p:cNvCxnSpPr>
            <a:cxnSpLocks/>
            <a:stCxn id="32" idx="4"/>
            <a:endCxn id="68" idx="4"/>
          </p:cNvCxnSpPr>
          <p:nvPr/>
        </p:nvCxnSpPr>
        <p:spPr>
          <a:xfrm flipH="1">
            <a:off x="6507026" y="3592629"/>
            <a:ext cx="1333851" cy="187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FBB5B4F9-52C0-9C6D-26FF-45397CCD2921}"/>
              </a:ext>
            </a:extLst>
          </p:cNvPr>
          <p:cNvCxnSpPr>
            <a:cxnSpLocks/>
            <a:stCxn id="20" idx="4"/>
            <a:endCxn id="68" idx="4"/>
          </p:cNvCxnSpPr>
          <p:nvPr/>
        </p:nvCxnSpPr>
        <p:spPr>
          <a:xfrm>
            <a:off x="5179765" y="3673786"/>
            <a:ext cx="1327261" cy="1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F9BD79B-A2CC-401E-2DA0-6D4DF4FF7DFD}"/>
              </a:ext>
            </a:extLst>
          </p:cNvPr>
          <p:cNvCxnSpPr>
            <a:cxnSpLocks/>
            <a:stCxn id="18" idx="4"/>
            <a:endCxn id="42" idx="4"/>
          </p:cNvCxnSpPr>
          <p:nvPr/>
        </p:nvCxnSpPr>
        <p:spPr>
          <a:xfrm>
            <a:off x="5179767" y="2723667"/>
            <a:ext cx="1327261" cy="1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919FCB7B-AEA2-0E3E-D6F7-D7E378434CC5}"/>
              </a:ext>
            </a:extLst>
          </p:cNvPr>
          <p:cNvCxnSpPr>
            <a:cxnSpLocks/>
            <a:stCxn id="26" idx="5"/>
            <a:endCxn id="42" idx="4"/>
          </p:cNvCxnSpPr>
          <p:nvPr/>
        </p:nvCxnSpPr>
        <p:spPr>
          <a:xfrm flipH="1">
            <a:off x="6507028" y="2612072"/>
            <a:ext cx="1409038" cy="190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3CA5D7B-C47A-3A53-35CE-E131332A9F33}"/>
              </a:ext>
            </a:extLst>
          </p:cNvPr>
          <p:cNvCxnSpPr>
            <a:cxnSpLocks/>
            <a:stCxn id="21" idx="2"/>
            <a:endCxn id="14" idx="2"/>
          </p:cNvCxnSpPr>
          <p:nvPr/>
        </p:nvCxnSpPr>
        <p:spPr>
          <a:xfrm flipH="1">
            <a:off x="7002332" y="3585485"/>
            <a:ext cx="1310037" cy="188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BD0D8596-5A11-9994-81B3-2A58D177DA8B}"/>
              </a:ext>
            </a:extLst>
          </p:cNvPr>
          <p:cNvCxnSpPr>
            <a:cxnSpLocks/>
            <a:stCxn id="33" idx="4"/>
            <a:endCxn id="69" idx="4"/>
          </p:cNvCxnSpPr>
          <p:nvPr/>
        </p:nvCxnSpPr>
        <p:spPr>
          <a:xfrm flipH="1">
            <a:off x="7473815" y="3578342"/>
            <a:ext cx="1286223" cy="187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B33C930-E4E3-3FBC-0752-939216840E1C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 flipH="1">
            <a:off x="7473819" y="3109235"/>
            <a:ext cx="1310037" cy="188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DD61EC77-6077-2A91-4B79-B1D3FD9F8866}"/>
              </a:ext>
            </a:extLst>
          </p:cNvPr>
          <p:cNvCxnSpPr>
            <a:cxnSpLocks/>
            <a:stCxn id="31" idx="4"/>
            <a:endCxn id="43" idx="4"/>
          </p:cNvCxnSpPr>
          <p:nvPr/>
        </p:nvCxnSpPr>
        <p:spPr>
          <a:xfrm flipH="1">
            <a:off x="7473817" y="2628223"/>
            <a:ext cx="1286223" cy="187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7CB6A8-C906-626F-031C-5FF0ED1D336C}"/>
              </a:ext>
            </a:extLst>
          </p:cNvPr>
          <p:cNvCxnSpPr>
            <a:cxnSpLocks/>
            <a:stCxn id="21" idx="0"/>
            <a:endCxn id="14" idx="0"/>
          </p:cNvCxnSpPr>
          <p:nvPr/>
        </p:nvCxnSpPr>
        <p:spPr>
          <a:xfrm flipH="1">
            <a:off x="7002332" y="2632985"/>
            <a:ext cx="1310037" cy="188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EAF0FAD9-C8B2-E72F-6FD1-896865DCC5EE}"/>
              </a:ext>
            </a:extLst>
          </p:cNvPr>
          <p:cNvCxnSpPr>
            <a:cxnSpLocks/>
            <a:stCxn id="2" idx="2"/>
            <a:endCxn id="13" idx="2"/>
          </p:cNvCxnSpPr>
          <p:nvPr/>
        </p:nvCxnSpPr>
        <p:spPr>
          <a:xfrm>
            <a:off x="4732096" y="3680929"/>
            <a:ext cx="1327261" cy="1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34C0700F-1390-809D-7E89-78AE13CB81BB}"/>
              </a:ext>
            </a:extLst>
          </p:cNvPr>
          <p:cNvCxnSpPr>
            <a:cxnSpLocks/>
            <a:stCxn id="19" idx="4"/>
            <a:endCxn id="67" idx="4"/>
          </p:cNvCxnSpPr>
          <p:nvPr/>
        </p:nvCxnSpPr>
        <p:spPr>
          <a:xfrm>
            <a:off x="4260604" y="3688073"/>
            <a:ext cx="1327261" cy="1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E1F580E3-EF72-127A-C393-42F543727542}"/>
              </a:ext>
            </a:extLst>
          </p:cNvPr>
          <p:cNvCxnSpPr>
            <a:cxnSpLocks/>
            <a:stCxn id="2" idx="0"/>
            <a:endCxn id="13" idx="0"/>
          </p:cNvCxnSpPr>
          <p:nvPr/>
        </p:nvCxnSpPr>
        <p:spPr>
          <a:xfrm>
            <a:off x="4732096" y="2728429"/>
            <a:ext cx="1327261" cy="1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FBB0A256-B505-E46F-0061-E9E22FE98862}"/>
              </a:ext>
            </a:extLst>
          </p:cNvPr>
          <p:cNvSpPr txBox="1"/>
          <p:nvPr/>
        </p:nvSpPr>
        <p:spPr>
          <a:xfrm>
            <a:off x="178067" y="235819"/>
            <a:ext cx="52024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Forward Problem </a:t>
            </a:r>
            <a:r>
              <a:rPr lang="en-US" altLang="zh-CN" sz="2800" dirty="0"/>
              <a:t>(Stiffness Matrix </a:t>
            </a:r>
            <a:r>
              <a:rPr lang="en-US" altLang="zh-CN" sz="2800" dirty="0" err="1"/>
              <a:t>Equivelance</a:t>
            </a:r>
            <a:r>
              <a:rPr lang="en-US" altLang="zh-CN" sz="2800" dirty="0"/>
              <a:t>)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262615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C7D40A5C-26C3-F209-BF15-F995D8522CE0}"/>
              </a:ext>
            </a:extLst>
          </p:cNvPr>
          <p:cNvSpPr txBox="1"/>
          <p:nvPr/>
        </p:nvSpPr>
        <p:spPr>
          <a:xfrm>
            <a:off x="7126163" y="3033080"/>
            <a:ext cx="5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Element as node of graph</a:t>
            </a:r>
            <a:endParaRPr lang="en-CH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CB7F8A-EA41-06BB-E906-22F6A7FF3A5E}"/>
              </a:ext>
            </a:extLst>
          </p:cNvPr>
          <p:cNvSpPr txBox="1"/>
          <p:nvPr/>
        </p:nvSpPr>
        <p:spPr>
          <a:xfrm>
            <a:off x="533144" y="3033080"/>
            <a:ext cx="5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Basis/Vertex/Point as node of graph</a:t>
            </a:r>
            <a:endParaRPr lang="en-CH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ABB635-7ED1-B5BB-C1BA-1E5BEF99C9A6}"/>
              </a:ext>
            </a:extLst>
          </p:cNvPr>
          <p:cNvSpPr txBox="1"/>
          <p:nvPr/>
        </p:nvSpPr>
        <p:spPr>
          <a:xfrm>
            <a:off x="3163345" y="4176485"/>
            <a:ext cx="665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Galerkin</a:t>
            </a:r>
            <a:r>
              <a:rPr lang="en-US" sz="2000" dirty="0"/>
              <a:t> matrix is for each </a:t>
            </a:r>
            <a:r>
              <a:rPr lang="en-US" sz="2000" dirty="0" err="1"/>
              <a:t>each</a:t>
            </a:r>
            <a:r>
              <a:rPr lang="en-US" sz="2000" dirty="0"/>
              <a:t> basis not for  each element</a:t>
            </a:r>
            <a:endParaRPr lang="en-CH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5AF4D4-09B3-F742-0CA4-13E6A246CD4F}"/>
              </a:ext>
            </a:extLst>
          </p:cNvPr>
          <p:cNvSpPr txBox="1"/>
          <p:nvPr/>
        </p:nvSpPr>
        <p:spPr>
          <a:xfrm>
            <a:off x="178067" y="235819"/>
            <a:ext cx="52024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Forward Problem </a:t>
            </a:r>
            <a:r>
              <a:rPr lang="en-US" altLang="zh-CN" sz="2800" dirty="0"/>
              <a:t>(Stiffness Matrix </a:t>
            </a:r>
            <a:r>
              <a:rPr lang="en-US" altLang="zh-CN" sz="2800" dirty="0" err="1"/>
              <a:t>Equivelance</a:t>
            </a:r>
            <a:r>
              <a:rPr lang="en-US" altLang="zh-CN" sz="2800" dirty="0"/>
              <a:t>)</a:t>
            </a:r>
            <a:endParaRPr lang="en-CH" sz="28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045D88E-3B4B-BBD5-7382-03E62083C734}"/>
              </a:ext>
            </a:extLst>
          </p:cNvPr>
          <p:cNvCxnSpPr/>
          <p:nvPr/>
        </p:nvCxnSpPr>
        <p:spPr>
          <a:xfrm flipV="1">
            <a:off x="6454877" y="2610465"/>
            <a:ext cx="0" cy="1435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23E35C-6FAE-7366-3186-B295291A91E0}"/>
              </a:ext>
            </a:extLst>
          </p:cNvPr>
          <p:cNvSpPr txBox="1"/>
          <p:nvPr/>
        </p:nvSpPr>
        <p:spPr>
          <a:xfrm>
            <a:off x="178067" y="235819"/>
            <a:ext cx="5202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Relative  Position</a:t>
            </a:r>
            <a:endParaRPr lang="en-CH" sz="4800" dirty="0"/>
          </a:p>
        </p:txBody>
      </p:sp>
    </p:spTree>
    <p:extLst>
      <p:ext uri="{BB962C8B-B14F-4D97-AF65-F5344CB8AC3E}">
        <p14:creationId xmlns:p14="http://schemas.microsoft.com/office/powerpoint/2010/main" val="113688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99</Words>
  <Application>Microsoft Office PowerPoint</Application>
  <PresentationFormat>宽屏</PresentationFormat>
  <Paragraphs>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walker chi</dc:creator>
  <cp:lastModifiedBy>walker chi</cp:lastModifiedBy>
  <cp:revision>6</cp:revision>
  <dcterms:created xsi:type="dcterms:W3CDTF">2023-10-17T08:40:00Z</dcterms:created>
  <dcterms:modified xsi:type="dcterms:W3CDTF">2023-11-13T15:27:28Z</dcterms:modified>
</cp:coreProperties>
</file>