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8" r:id="rId5"/>
    <p:sldId id="258" r:id="rId6"/>
    <p:sldId id="263" r:id="rId7"/>
    <p:sldId id="259" r:id="rId8"/>
    <p:sldId id="260" r:id="rId9"/>
    <p:sldId id="261" r:id="rId10"/>
    <p:sldId id="262" r:id="rId11"/>
    <p:sldId id="267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9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0CDB0-954D-C6D9-0A9D-0C88CD4DE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6699F2-054F-3968-EDE5-5F0F45BC4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912BD7-2618-F5BB-3B2C-9444B9D2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4B24-1781-4F2D-9AC6-263D2F332CF3}" type="datetimeFigureOut">
              <a:rPr lang="en-CH" smtClean="0"/>
              <a:t>31/10/2023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AAE19-CDFD-CFF5-FB87-0FF71A95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D3F5DB-31F8-BCD8-0A75-B6019DD4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D973-708E-4DD9-9D52-B44C2DB661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953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ED693-625A-CADB-AF48-453DE6D7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4A944B-623C-D157-9F38-D6FED7990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FDBD50-EACD-9EC8-6F55-7AD870FB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4B24-1781-4F2D-9AC6-263D2F332CF3}" type="datetimeFigureOut">
              <a:rPr lang="en-CH" smtClean="0"/>
              <a:t>31/10/2023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D77E1B-45DD-4EA6-762D-64F5A01C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7AE222-D83B-94B8-426A-C89521FE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D973-708E-4DD9-9D52-B44C2DB661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0022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BE1D94-8941-A52C-C984-A6EED1562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93EBF8-D509-7D71-2373-6BD090A72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E4E8F-7DCC-8660-FC8E-611DDF0D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4B24-1781-4F2D-9AC6-263D2F332CF3}" type="datetimeFigureOut">
              <a:rPr lang="en-CH" smtClean="0"/>
              <a:t>31/10/2023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E2678-29CC-CC00-799B-28AC4DDBC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9312EB-6F56-1772-E091-B468FB79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D973-708E-4DD9-9D52-B44C2DB661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7574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0777D-F3E0-B4F4-2F2A-5CE912B4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C88ED-ED16-ABA8-DFB1-E64E68A1C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5C3490-1CAE-2166-84B3-EEB743DC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4B24-1781-4F2D-9AC6-263D2F332CF3}" type="datetimeFigureOut">
              <a:rPr lang="en-CH" smtClean="0"/>
              <a:t>31/10/2023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462E5E-132D-AC02-1CF3-440C87A9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DF94C-A5F2-3404-C807-842FD6B6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D973-708E-4DD9-9D52-B44C2DB661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3099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2254A-6F82-1DE8-A981-5F29CAFBD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AC2A1-ED1A-D11C-BACD-E9563C863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9AE034-6376-A630-9C35-7C7DC762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4B24-1781-4F2D-9AC6-263D2F332CF3}" type="datetimeFigureOut">
              <a:rPr lang="en-CH" smtClean="0"/>
              <a:t>31/10/2023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7FF818-D5B5-5750-889A-079F6462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9022E-221E-ED71-7C69-02B6A202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D973-708E-4DD9-9D52-B44C2DB661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014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15FE7-3534-0E4A-1157-C3A752C8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D37CAD-0FCF-24A9-9882-0FDEB14BA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DE483D-0898-D7BE-9611-63210BE05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61B175-0CE2-42BD-FFDC-24B37101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4B24-1781-4F2D-9AC6-263D2F332CF3}" type="datetimeFigureOut">
              <a:rPr lang="en-CH" smtClean="0"/>
              <a:t>31/10/2023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83A43D-D9B6-847A-2F8F-F68AE855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6B271B-E70D-F4CB-35B7-55DE8B94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D973-708E-4DD9-9D52-B44C2DB661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4732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A670D-40EC-87B7-41F8-0609EC5B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39A79D-9EA5-6959-6558-DFCBF5B83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AF5711-2246-A4E1-D21D-4D31813E3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ED37DF-243C-E391-64D7-94A658310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25F737-A9C6-2E2A-AE8E-6101C7BF0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BFFCFE-9376-5A32-50BF-40AEEC88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4B24-1781-4F2D-9AC6-263D2F332CF3}" type="datetimeFigureOut">
              <a:rPr lang="en-CH" smtClean="0"/>
              <a:t>31/10/2023</a:t>
            </a:fld>
            <a:endParaRPr lang="en-CH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F932AD-CA51-0EA4-CBFC-B41DF535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015808-F347-43CE-6F9E-A1F896F5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D973-708E-4DD9-9D52-B44C2DB661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6932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53458-C32D-AFDA-4A75-E8B22407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C3C228-0B99-709D-1E86-6A7BF902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4B24-1781-4F2D-9AC6-263D2F332CF3}" type="datetimeFigureOut">
              <a:rPr lang="en-CH" smtClean="0"/>
              <a:t>31/10/2023</a:t>
            </a:fld>
            <a:endParaRPr lang="en-CH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843012-B88C-CDCA-95EB-AEA601E6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07D6A8-FAE3-A7E3-00DC-2022554C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D973-708E-4DD9-9D52-B44C2DB661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7394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A808EE-9EFC-7DA1-6247-48CAF188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4B24-1781-4F2D-9AC6-263D2F332CF3}" type="datetimeFigureOut">
              <a:rPr lang="en-CH" smtClean="0"/>
              <a:t>31/10/2023</a:t>
            </a:fld>
            <a:endParaRPr lang="en-CH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0158CB-CDA1-061E-54B8-179B1AEA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481773-2309-63EF-01FF-9D4B043C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D973-708E-4DD9-9D52-B44C2DB661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2310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54F48-1CD7-F4F5-C5C5-E5773102E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E7ECCB-CA9E-1845-B618-AE7F233F5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7531A2-17CC-A8F3-6848-E5C141027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33C8F3-3DF1-1F0D-586A-4BFE80702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4B24-1781-4F2D-9AC6-263D2F332CF3}" type="datetimeFigureOut">
              <a:rPr lang="en-CH" smtClean="0"/>
              <a:t>31/10/2023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F771F5-AE34-9E49-C3C3-A5F909F9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F98C73-64F7-93E9-D695-7BDBED14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D973-708E-4DD9-9D52-B44C2DB661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1475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692D6-1874-B1D9-5997-C64DF811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F66D8A-24F1-1173-ADDA-96D77AA4D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0F8ECB-3D31-273E-5723-31421ED8F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8F0963-F073-E50F-1DB4-D826C81B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4B24-1781-4F2D-9AC6-263D2F332CF3}" type="datetimeFigureOut">
              <a:rPr lang="en-CH" smtClean="0"/>
              <a:t>31/10/2023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13F4A0-FBBA-2C18-54C7-2195B7253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93A2B7-889C-5B6D-6735-86F06B4A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D973-708E-4DD9-9D52-B44C2DB661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092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7A7AE5-D768-2FBE-0A71-C620F248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CB9493-8088-799B-B8CE-4AA1BFF3E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D6D78A-FD9E-2B5E-B5CC-80F0472F3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E4B24-1781-4F2D-9AC6-263D2F332CF3}" type="datetimeFigureOut">
              <a:rPr lang="en-CH" smtClean="0"/>
              <a:t>31/10/2023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F0C766-351F-D2C7-0239-49F02272F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812BC-1F23-4D18-36F1-2E20D0AA7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ED973-708E-4DD9-9D52-B44C2DB661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762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8DC60D3-80A2-4ABA-6FCE-72A536B4F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125" y="2006772"/>
            <a:ext cx="8465877" cy="42329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1003A6-06F6-A8EA-5011-F6F505A3F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823" y="885725"/>
            <a:ext cx="4648849" cy="142894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4B2E5C7-E899-0CA7-E03D-D920AEFA12AD}"/>
              </a:ext>
            </a:extLst>
          </p:cNvPr>
          <p:cNvSpPr txBox="1"/>
          <p:nvPr/>
        </p:nvSpPr>
        <p:spPr>
          <a:xfrm>
            <a:off x="178132" y="0"/>
            <a:ext cx="3503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Forward Problem</a:t>
            </a:r>
            <a:endParaRPr lang="en-CH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03B3E1-E7C4-D164-C47B-1A17968A02D5}"/>
              </a:ext>
            </a:extLst>
          </p:cNvPr>
          <p:cNvSpPr txBox="1"/>
          <p:nvPr/>
        </p:nvSpPr>
        <p:spPr>
          <a:xfrm>
            <a:off x="178131" y="681197"/>
            <a:ext cx="3203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Direct Learn Global </a:t>
            </a:r>
            <a:r>
              <a:rPr lang="en-US" sz="2000" dirty="0" err="1"/>
              <a:t>Galkerkin</a:t>
            </a:r>
            <a:r>
              <a:rPr lang="en-US" sz="2000" dirty="0"/>
              <a:t> 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156686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4CD96C0-4CAA-6767-53C1-30D311226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685794"/>
            <a:ext cx="9144018" cy="54864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E1F7B21-309A-7643-A7DA-19F4CEC41C42}"/>
              </a:ext>
            </a:extLst>
          </p:cNvPr>
          <p:cNvSpPr txBox="1"/>
          <p:nvPr/>
        </p:nvSpPr>
        <p:spPr>
          <a:xfrm>
            <a:off x="3770110" y="6247377"/>
            <a:ext cx="557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not converge and hardly learning anything</a:t>
            </a:r>
            <a:endParaRPr lang="en-CH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90DCF4-53D9-F083-D908-CD74B052736F}"/>
              </a:ext>
            </a:extLst>
          </p:cNvPr>
          <p:cNvSpPr txBox="1"/>
          <p:nvPr/>
        </p:nvSpPr>
        <p:spPr>
          <a:xfrm>
            <a:off x="178132" y="0"/>
            <a:ext cx="5917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Multi graphs Dataset</a:t>
            </a:r>
            <a:endParaRPr lang="en-CH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38E083-DC48-E03B-F7C1-1222EC856EEC}"/>
              </a:ext>
            </a:extLst>
          </p:cNvPr>
          <p:cNvSpPr txBox="1"/>
          <p:nvPr/>
        </p:nvSpPr>
        <p:spPr>
          <a:xfrm>
            <a:off x="178131" y="681197"/>
            <a:ext cx="5682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GAT </a:t>
            </a:r>
            <a:r>
              <a:rPr lang="en-US" sz="2000" dirty="0" err="1"/>
              <a:t>Trainig</a:t>
            </a:r>
            <a:r>
              <a:rPr lang="en-US" sz="2000" dirty="0"/>
              <a:t> Loss at </a:t>
            </a:r>
            <a:r>
              <a:rPr lang="en-US" sz="2000" dirty="0" err="1"/>
              <a:t>trainig</a:t>
            </a:r>
            <a:r>
              <a:rPr lang="en-US" sz="2000" dirty="0"/>
              <a:t> ratio 0.5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2038925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E1F7B21-309A-7643-A7DA-19F4CEC41C42}"/>
              </a:ext>
            </a:extLst>
          </p:cNvPr>
          <p:cNvSpPr txBox="1"/>
          <p:nvPr/>
        </p:nvSpPr>
        <p:spPr>
          <a:xfrm>
            <a:off x="4413464" y="2430216"/>
            <a:ext cx="5570271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Problem: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Dataset too small</a:t>
            </a:r>
          </a:p>
          <a:p>
            <a:pPr>
              <a:lnSpc>
                <a:spcPct val="150000"/>
              </a:lnSpc>
            </a:pPr>
            <a:r>
              <a:rPr lang="en-US" dirty="0"/>
              <a:t>Solution: </a:t>
            </a:r>
          </a:p>
          <a:p>
            <a:pPr>
              <a:lnSpc>
                <a:spcPct val="150000"/>
              </a:lnSpc>
            </a:pPr>
            <a:r>
              <a:rPr lang="en-US" dirty="0"/>
              <a:t>	Try physics loss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- strong form PINN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- weak form PINN</a:t>
            </a:r>
            <a:endParaRPr lang="en-CH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90DCF4-53D9-F083-D908-CD74B052736F}"/>
              </a:ext>
            </a:extLst>
          </p:cNvPr>
          <p:cNvSpPr txBox="1"/>
          <p:nvPr/>
        </p:nvSpPr>
        <p:spPr>
          <a:xfrm>
            <a:off x="178132" y="0"/>
            <a:ext cx="5917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Multi graphs Dataset</a:t>
            </a:r>
            <a:endParaRPr lang="en-CH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38E083-DC48-E03B-F7C1-1222EC856EEC}"/>
              </a:ext>
            </a:extLst>
          </p:cNvPr>
          <p:cNvSpPr txBox="1"/>
          <p:nvPr/>
        </p:nvSpPr>
        <p:spPr>
          <a:xfrm>
            <a:off x="178131" y="681197"/>
            <a:ext cx="5682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Conclusion</a:t>
            </a:r>
          </a:p>
          <a:p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3702980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190DCF4-53D9-F083-D908-CD74B052736F}"/>
              </a:ext>
            </a:extLst>
          </p:cNvPr>
          <p:cNvSpPr txBox="1"/>
          <p:nvPr/>
        </p:nvSpPr>
        <p:spPr>
          <a:xfrm>
            <a:off x="178132" y="0"/>
            <a:ext cx="5917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Validate </a:t>
            </a:r>
            <a:r>
              <a:rPr lang="en-US" sz="3200" dirty="0"/>
              <a:t>Dataset</a:t>
            </a:r>
            <a:endParaRPr lang="en-CH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51B378-6AA1-8CA4-511A-D358BE7C0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958"/>
            <a:ext cx="12192000" cy="370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02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F514EB4-80CD-7207-DCEC-4FDAF5CF0B6C}"/>
              </a:ext>
            </a:extLst>
          </p:cNvPr>
          <p:cNvSpPr txBox="1"/>
          <p:nvPr/>
        </p:nvSpPr>
        <p:spPr>
          <a:xfrm>
            <a:off x="178132" y="0"/>
            <a:ext cx="59178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SP Summary</a:t>
            </a:r>
          </a:p>
          <a:p>
            <a:endParaRPr lang="en-CH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6F54B3-67AD-5CB7-DFAA-192143AED6ED}"/>
              </a:ext>
            </a:extLst>
          </p:cNvPr>
          <p:cNvSpPr txBox="1"/>
          <p:nvPr/>
        </p:nvSpPr>
        <p:spPr>
          <a:xfrm>
            <a:off x="3590095" y="1077218"/>
            <a:ext cx="6548086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Dataset </a:t>
            </a:r>
          </a:p>
          <a:p>
            <a:pPr>
              <a:lnSpc>
                <a:spcPct val="150000"/>
              </a:lnSpc>
            </a:pPr>
            <a:r>
              <a:rPr lang="en-US" dirty="0"/>
              <a:t>	1d: bridges and  roofs</a:t>
            </a:r>
          </a:p>
          <a:p>
            <a:pPr>
              <a:lnSpc>
                <a:spcPct val="150000"/>
              </a:lnSpc>
            </a:pPr>
            <a:r>
              <a:rPr lang="en-US" dirty="0"/>
              <a:t>	2d: hollow rectangle </a:t>
            </a:r>
          </a:p>
          <a:p>
            <a:pPr>
              <a:lnSpc>
                <a:spcPct val="150000"/>
              </a:lnSpc>
            </a:pPr>
            <a:r>
              <a:rPr lang="en-US" dirty="0"/>
              <a:t>	3d: hollow sphere</a:t>
            </a:r>
          </a:p>
          <a:p>
            <a:pPr>
              <a:lnSpc>
                <a:spcPct val="150000"/>
              </a:lnSpc>
            </a:pPr>
            <a:r>
              <a:rPr lang="en-US" dirty="0"/>
              <a:t>Forward  Problem</a:t>
            </a:r>
          </a:p>
          <a:p>
            <a:pPr>
              <a:lnSpc>
                <a:spcPct val="150000"/>
              </a:lnSpc>
            </a:pPr>
            <a:r>
              <a:rPr lang="en-US" dirty="0"/>
              <a:t>	1. Local </a:t>
            </a:r>
            <a:r>
              <a:rPr lang="en-US" dirty="0" err="1"/>
              <a:t>Galerkin</a:t>
            </a:r>
            <a:r>
              <a:rPr lang="en-US" dirty="0"/>
              <a:t> Linear/Bilinear prediction</a:t>
            </a:r>
          </a:p>
          <a:p>
            <a:pPr>
              <a:lnSpc>
                <a:spcPct val="150000"/>
              </a:lnSpc>
            </a:pPr>
            <a:r>
              <a:rPr lang="en-US" dirty="0"/>
              <a:t>	2. Global </a:t>
            </a:r>
            <a:r>
              <a:rPr lang="en-US" dirty="0" err="1"/>
              <a:t>Galkerkin</a:t>
            </a:r>
            <a:r>
              <a:rPr lang="en-US" dirty="0"/>
              <a:t> prediction</a:t>
            </a:r>
          </a:p>
          <a:p>
            <a:pPr>
              <a:lnSpc>
                <a:spcPct val="150000"/>
              </a:lnSpc>
            </a:pPr>
            <a:r>
              <a:rPr lang="en-US" dirty="0"/>
              <a:t>Backward Problem</a:t>
            </a:r>
          </a:p>
          <a:p>
            <a:pPr>
              <a:lnSpc>
                <a:spcPct val="150000"/>
              </a:lnSpc>
            </a:pPr>
            <a:r>
              <a:rPr lang="en-US" dirty="0"/>
              <a:t>	1. Dirichlet </a:t>
            </a:r>
            <a:r>
              <a:rPr lang="en-US" dirty="0" err="1"/>
              <a:t>Equivelance</a:t>
            </a:r>
            <a:r>
              <a:rPr lang="en-US" dirty="0"/>
              <a:t> </a:t>
            </a:r>
            <a:r>
              <a:rPr lang="en-US" dirty="0" err="1"/>
              <a:t>Archtecture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	2. Training layout (one graph/multi graphs) </a:t>
            </a:r>
          </a:p>
          <a:p>
            <a:pPr>
              <a:lnSpc>
                <a:spcPct val="150000"/>
              </a:lnSpc>
            </a:pPr>
            <a:r>
              <a:rPr lang="en-US" dirty="0"/>
              <a:t>	3. Benchmark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768903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29902-60B1-510F-8FE9-737A91C6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295" y="880626"/>
            <a:ext cx="10337118" cy="5231739"/>
          </a:xfrm>
        </p:spPr>
        <p:txBody>
          <a:bodyPr>
            <a:normAutofit fontScale="90000"/>
          </a:bodyPr>
          <a:lstStyle/>
          <a:p>
            <a:r>
              <a:rPr lang="en-US" dirty="0"/>
              <a:t>1. Forward </a:t>
            </a:r>
            <a:br>
              <a:rPr lang="en-US" dirty="0"/>
            </a:br>
            <a:r>
              <a:rPr lang="en-US" dirty="0"/>
              <a:t>	1. GNN(</a:t>
            </a:r>
            <a:r>
              <a:rPr lang="en-US" dirty="0" err="1"/>
              <a:t>ndata</a:t>
            </a:r>
            <a:r>
              <a:rPr lang="en-US" dirty="0"/>
              <a:t>, </a:t>
            </a:r>
            <a:r>
              <a:rPr lang="en-US" dirty="0" err="1"/>
              <a:t>edge_index</a:t>
            </a:r>
            <a:r>
              <a:rPr lang="en-US" dirty="0"/>
              <a:t>) - &gt; </a:t>
            </a:r>
            <a:r>
              <a:rPr lang="en-US" dirty="0" err="1"/>
              <a:t>edata</a:t>
            </a:r>
            <a:br>
              <a:rPr lang="en-US" dirty="0"/>
            </a:br>
            <a:r>
              <a:rPr lang="en-US" dirty="0"/>
              <a:t>  		Siren</a:t>
            </a:r>
            <a:br>
              <a:rPr lang="en-US" dirty="0"/>
            </a:br>
            <a:r>
              <a:rPr lang="en-US" dirty="0"/>
              <a:t>	2. </a:t>
            </a:r>
            <a:r>
              <a:rPr lang="en-US"/>
              <a:t>x:nx2 u:n</a:t>
            </a:r>
            <a:br>
              <a:rPr lang="en-US" dirty="0"/>
            </a:br>
            <a:r>
              <a:rPr lang="en-US" dirty="0"/>
              <a:t>2. Backward</a:t>
            </a:r>
            <a:br>
              <a:rPr lang="en-US" dirty="0"/>
            </a:br>
            <a:r>
              <a:rPr lang="en-US" dirty="0"/>
              <a:t>	1. </a:t>
            </a:r>
            <a:r>
              <a:rPr lang="en-US" dirty="0" err="1"/>
              <a:t>matlab</a:t>
            </a:r>
            <a:r>
              <a:rPr lang="en-US" dirty="0"/>
              <a:t> generate data</a:t>
            </a:r>
            <a:br>
              <a:rPr lang="en-US" dirty="0"/>
            </a:br>
            <a:r>
              <a:rPr lang="en-US" dirty="0"/>
              <a:t>	2. revisit implementation</a:t>
            </a:r>
            <a:br>
              <a:rPr lang="en-US" dirty="0"/>
            </a:br>
            <a:r>
              <a:rPr lang="en-US" dirty="0"/>
              <a:t>	3. </a:t>
            </a:r>
            <a:r>
              <a:rPr lang="en-US" dirty="0" err="1"/>
              <a:t>edge_feature</a:t>
            </a:r>
            <a:r>
              <a:rPr lang="en-US" dirty="0"/>
              <a:t> relative GNN(from </a:t>
            </a:r>
            <a:r>
              <a:rPr lang="en-US" dirty="0" err="1"/>
              <a:t>pyg</a:t>
            </a:r>
            <a:r>
              <a:rPr lang="en-US" dirty="0"/>
              <a:t> if the y have)</a:t>
            </a:r>
            <a:br>
              <a:rPr lang="en-US" dirty="0"/>
            </a:b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1658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7D6124A-4314-82B8-52CC-277B30B0C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8A1A7EE-4272-8AF9-CF35-91E383B1D075}"/>
              </a:ext>
            </a:extLst>
          </p:cNvPr>
          <p:cNvSpPr txBox="1"/>
          <p:nvPr/>
        </p:nvSpPr>
        <p:spPr>
          <a:xfrm>
            <a:off x="178132" y="0"/>
            <a:ext cx="3503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Forward Problem</a:t>
            </a:r>
            <a:endParaRPr lang="en-CH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21A6A6-2ACC-4C39-6849-215C13E59F52}"/>
              </a:ext>
            </a:extLst>
          </p:cNvPr>
          <p:cNvSpPr txBox="1"/>
          <p:nvPr/>
        </p:nvSpPr>
        <p:spPr>
          <a:xfrm>
            <a:off x="178131" y="681197"/>
            <a:ext cx="3203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Direct Learn Global </a:t>
            </a:r>
            <a:r>
              <a:rPr lang="en-US" sz="2000" dirty="0" err="1"/>
              <a:t>Galkerkin</a:t>
            </a:r>
            <a:r>
              <a:rPr lang="en-US" sz="2000" dirty="0"/>
              <a:t> 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324516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53C972E3-0B78-23C4-0A18-BA68BC003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246" y="2244604"/>
            <a:ext cx="6304662" cy="31523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0990F3-E497-0AEB-E2B5-82DFEE6E4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2908" y="2175125"/>
            <a:ext cx="6548908" cy="327445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9895BFC-0A46-747A-4E4E-CDB75B44294C}"/>
              </a:ext>
            </a:extLst>
          </p:cNvPr>
          <p:cNvSpPr txBox="1"/>
          <p:nvPr/>
        </p:nvSpPr>
        <p:spPr>
          <a:xfrm>
            <a:off x="1724472" y="1195284"/>
            <a:ext cx="3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 Global </a:t>
            </a:r>
            <a:r>
              <a:rPr lang="en-US" dirty="0" err="1"/>
              <a:t>Galerkin</a:t>
            </a:r>
            <a:endParaRPr lang="en-CH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0BEE60-C69E-13DA-5D08-23C537637D17}"/>
              </a:ext>
            </a:extLst>
          </p:cNvPr>
          <p:cNvSpPr txBox="1"/>
          <p:nvPr/>
        </p:nvSpPr>
        <p:spPr>
          <a:xfrm>
            <a:off x="7805131" y="1264763"/>
            <a:ext cx="3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 Local </a:t>
            </a:r>
            <a:r>
              <a:rPr lang="en-US" dirty="0" err="1"/>
              <a:t>Galerkin</a:t>
            </a:r>
            <a:r>
              <a:rPr lang="en-US" dirty="0"/>
              <a:t>(Linear)</a:t>
            </a:r>
            <a:endParaRPr lang="en-CH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C67128-4287-2A13-5F9F-5587429D54F2}"/>
              </a:ext>
            </a:extLst>
          </p:cNvPr>
          <p:cNvSpPr txBox="1"/>
          <p:nvPr/>
        </p:nvSpPr>
        <p:spPr>
          <a:xfrm>
            <a:off x="178132" y="0"/>
            <a:ext cx="3503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Forward Problem</a:t>
            </a:r>
            <a:endParaRPr lang="en-CH" sz="3200" dirty="0"/>
          </a:p>
        </p:txBody>
      </p:sp>
    </p:spTree>
    <p:extLst>
      <p:ext uri="{BB962C8B-B14F-4D97-AF65-F5344CB8AC3E}">
        <p14:creationId xmlns:p14="http://schemas.microsoft.com/office/powerpoint/2010/main" val="27761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9895BFC-0A46-747A-4E4E-CDB75B44294C}"/>
              </a:ext>
            </a:extLst>
          </p:cNvPr>
          <p:cNvSpPr txBox="1"/>
          <p:nvPr/>
        </p:nvSpPr>
        <p:spPr>
          <a:xfrm>
            <a:off x="1724472" y="1195284"/>
            <a:ext cx="3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 Global </a:t>
            </a:r>
            <a:r>
              <a:rPr lang="en-US" dirty="0" err="1"/>
              <a:t>Galerkin</a:t>
            </a:r>
            <a:endParaRPr lang="en-CH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0BEE60-C69E-13DA-5D08-23C537637D17}"/>
              </a:ext>
            </a:extLst>
          </p:cNvPr>
          <p:cNvSpPr txBox="1"/>
          <p:nvPr/>
        </p:nvSpPr>
        <p:spPr>
          <a:xfrm>
            <a:off x="7805131" y="1264763"/>
            <a:ext cx="3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 Local </a:t>
            </a:r>
            <a:r>
              <a:rPr lang="en-US" dirty="0" err="1"/>
              <a:t>Galerkin</a:t>
            </a:r>
            <a:r>
              <a:rPr lang="en-US" dirty="0"/>
              <a:t>(Linear)</a:t>
            </a:r>
            <a:endParaRPr lang="en-CH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C67128-4287-2A13-5F9F-5587429D54F2}"/>
              </a:ext>
            </a:extLst>
          </p:cNvPr>
          <p:cNvSpPr txBox="1"/>
          <p:nvPr/>
        </p:nvSpPr>
        <p:spPr>
          <a:xfrm>
            <a:off x="178132" y="0"/>
            <a:ext cx="3503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Forward Problem</a:t>
            </a:r>
            <a:endParaRPr lang="en-CH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ECB6D6-6857-6D3D-437C-573AA842A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675" y="1804126"/>
            <a:ext cx="5251159" cy="39383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E6B1521-259D-F4F0-22F1-12A16E6FB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6" y="1883907"/>
            <a:ext cx="5038412" cy="377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2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28CB663-F003-831D-472A-C7F715196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770" y="656734"/>
            <a:ext cx="8316797" cy="55445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B465831-45A9-48C5-D432-EEFD770314C8}"/>
              </a:ext>
            </a:extLst>
          </p:cNvPr>
          <p:cNvSpPr txBox="1"/>
          <p:nvPr/>
        </p:nvSpPr>
        <p:spPr>
          <a:xfrm>
            <a:off x="178132" y="0"/>
            <a:ext cx="5917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Multi graphs Dataset</a:t>
            </a:r>
            <a:endParaRPr lang="en-CH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9E404B-8FCA-FD82-4BC5-FF92A90F4369}"/>
              </a:ext>
            </a:extLst>
          </p:cNvPr>
          <p:cNvSpPr txBox="1"/>
          <p:nvPr/>
        </p:nvSpPr>
        <p:spPr>
          <a:xfrm>
            <a:off x="178131" y="681197"/>
            <a:ext cx="3203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Scale Invariant Test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168371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B465831-45A9-48C5-D432-EEFD770314C8}"/>
              </a:ext>
            </a:extLst>
          </p:cNvPr>
          <p:cNvSpPr txBox="1"/>
          <p:nvPr/>
        </p:nvSpPr>
        <p:spPr>
          <a:xfrm>
            <a:off x="178132" y="0"/>
            <a:ext cx="5917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Multi graphs Dataset</a:t>
            </a:r>
            <a:endParaRPr lang="en-CH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9E404B-8FCA-FD82-4BC5-FF92A90F4369}"/>
              </a:ext>
            </a:extLst>
          </p:cNvPr>
          <p:cNvSpPr txBox="1"/>
          <p:nvPr/>
        </p:nvSpPr>
        <p:spPr>
          <a:xfrm>
            <a:off x="178131" y="681197"/>
            <a:ext cx="3203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Dataset </a:t>
            </a:r>
            <a:r>
              <a:rPr lang="en-US" altLang="zh-CN" sz="2000" dirty="0"/>
              <a:t>generation</a:t>
            </a:r>
          </a:p>
          <a:p>
            <a:endParaRPr lang="en-CH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B65505-05B1-E8E4-7CDC-B82414BF65A8}"/>
              </a:ext>
            </a:extLst>
          </p:cNvPr>
          <p:cNvSpPr txBox="1"/>
          <p:nvPr/>
        </p:nvSpPr>
        <p:spPr>
          <a:xfrm>
            <a:off x="822346" y="2156384"/>
            <a:ext cx="25775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bridge.pratt</a:t>
            </a:r>
            <a:r>
              <a:rPr lang="en-US" b="0" dirty="0">
                <a:effectLst/>
                <a:latin typeface="Consolas" panose="020B0609020204030204" pitchFamily="49" charset="0"/>
              </a:rPr>
              <a:t>", "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bridge.howe</a:t>
            </a:r>
            <a:r>
              <a:rPr lang="en-US" b="0" dirty="0">
                <a:effectLst/>
                <a:latin typeface="Consolas" panose="020B0609020204030204" pitchFamily="49" charset="0"/>
              </a:rPr>
              <a:t>", "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bridge.baltimore</a:t>
            </a:r>
            <a:r>
              <a:rPr lang="en-US" b="0" dirty="0">
                <a:effectLst/>
                <a:latin typeface="Consolas" panose="020B0609020204030204" pitchFamily="49" charset="0"/>
              </a:rPr>
              <a:t>", "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roof.pratt</a:t>
            </a:r>
            <a:r>
              <a:rPr lang="en-US" b="0" dirty="0">
                <a:effectLst/>
                <a:latin typeface="Consolas" panose="020B0609020204030204" pitchFamily="49" charset="0"/>
              </a:rPr>
              <a:t>", "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roof.howe</a:t>
            </a:r>
            <a:r>
              <a:rPr lang="en-US" b="0" dirty="0">
                <a:effectLst/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362EA8-E507-9015-E6A1-30E069ED88D7}"/>
              </a:ext>
            </a:extLst>
          </p:cNvPr>
          <p:cNvSpPr txBox="1"/>
          <p:nvPr/>
        </p:nvSpPr>
        <p:spPr>
          <a:xfrm>
            <a:off x="5596865" y="2156384"/>
            <a:ext cx="2258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0" dirty="0">
                <a:effectLst/>
                <a:latin typeface="Consolas" panose="020B0609020204030204" pitchFamily="49" charset="0"/>
              </a:rPr>
              <a:t>8 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CH" b="0" dirty="0">
                <a:effectLst/>
                <a:latin typeface="Consolas" panose="020B0609020204030204" pitchFamily="49" charset="0"/>
              </a:rPr>
              <a:t>12 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CH" b="0" dirty="0">
                <a:effectLst/>
                <a:latin typeface="Consolas" panose="020B0609020204030204" pitchFamily="49" charset="0"/>
              </a:rPr>
              <a:t>16 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CH" b="0" dirty="0">
                <a:effectLst/>
                <a:latin typeface="Consolas" panose="020B0609020204030204" pitchFamily="49" charset="0"/>
              </a:rPr>
              <a:t>20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CH" b="0" dirty="0">
                <a:effectLst/>
                <a:latin typeface="Consolas" panose="020B0609020204030204" pitchFamily="49" charset="0"/>
              </a:rPr>
              <a:t>24</a:t>
            </a:r>
          </a:p>
          <a:p>
            <a:endParaRPr lang="en-CH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ADA655-396D-C181-FB50-AD76CB257480}"/>
              </a:ext>
            </a:extLst>
          </p:cNvPr>
          <p:cNvSpPr txBox="1"/>
          <p:nvPr/>
        </p:nvSpPr>
        <p:spPr>
          <a:xfrm>
            <a:off x="8984441" y="2400192"/>
            <a:ext cx="1663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0" dirty="0">
                <a:effectLst/>
                <a:latin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CH" b="0" dirty="0">
                <a:effectLst/>
                <a:latin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CH" b="0" dirty="0">
                <a:effectLst/>
                <a:latin typeface="Consolas" panose="020B0609020204030204" pitchFamily="49" charset="0"/>
              </a:rPr>
              <a:t>3</a:t>
            </a:r>
          </a:p>
          <a:p>
            <a:endParaRPr lang="en-CH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2200F4-8F6A-493C-322C-98AD35E412E8}"/>
              </a:ext>
            </a:extLst>
          </p:cNvPr>
          <p:cNvSpPr txBox="1"/>
          <p:nvPr/>
        </p:nvSpPr>
        <p:spPr>
          <a:xfrm>
            <a:off x="1233809" y="1352076"/>
            <a:ext cx="1144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Geometry</a:t>
            </a:r>
          </a:p>
          <a:p>
            <a:endParaRPr lang="en-CH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FDC709-42CD-67A8-DB32-2FC818728FA1}"/>
              </a:ext>
            </a:extLst>
          </p:cNvPr>
          <p:cNvSpPr txBox="1"/>
          <p:nvPr/>
        </p:nvSpPr>
        <p:spPr>
          <a:xfrm>
            <a:off x="5277012" y="135207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n_grid</a:t>
            </a:r>
            <a:endParaRPr lang="en-CH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AB9B11-EDEE-C53C-BA30-BD1D75268A99}"/>
              </a:ext>
            </a:extLst>
          </p:cNvPr>
          <p:cNvSpPr txBox="1"/>
          <p:nvPr/>
        </p:nvSpPr>
        <p:spPr>
          <a:xfrm>
            <a:off x="8853809" y="1352076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n_support</a:t>
            </a:r>
            <a:endParaRPr lang="en-CH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19545BB-AC58-6E21-DD51-ACF3B5B16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672" y="3791689"/>
            <a:ext cx="4563818" cy="2733155"/>
          </a:xfrm>
          <a:prstGeom prst="rect">
            <a:avLst/>
          </a:prstGeom>
        </p:spPr>
      </p:pic>
      <p:sp>
        <p:nvSpPr>
          <p:cNvPr id="13" name="右大括号 12">
            <a:extLst>
              <a:ext uri="{FF2B5EF4-FFF2-40B4-BE49-F238E27FC236}">
                <a16:creationId xmlns:a16="http://schemas.microsoft.com/office/drawing/2014/main" id="{13754FDE-53FD-9B67-87F9-40087039B801}"/>
              </a:ext>
            </a:extLst>
          </p:cNvPr>
          <p:cNvSpPr/>
          <p:nvPr/>
        </p:nvSpPr>
        <p:spPr>
          <a:xfrm rot="5230298">
            <a:off x="4719285" y="6049233"/>
            <a:ext cx="220929" cy="56459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AF2771B5-3086-03A7-096E-A60FF6BF52B8}"/>
              </a:ext>
            </a:extLst>
          </p:cNvPr>
          <p:cNvSpPr/>
          <p:nvPr/>
        </p:nvSpPr>
        <p:spPr>
          <a:xfrm rot="5400000">
            <a:off x="3409938" y="4744096"/>
            <a:ext cx="131198" cy="305754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EFD3866-8905-93BC-9741-A8E40E542F78}"/>
              </a:ext>
            </a:extLst>
          </p:cNvPr>
          <p:cNvSpPr txBox="1"/>
          <p:nvPr/>
        </p:nvSpPr>
        <p:spPr>
          <a:xfrm>
            <a:off x="3112692" y="6271125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n_grid</a:t>
            </a:r>
            <a:endParaRPr lang="en-CH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F6F5EE-1FA7-6BF5-2067-81669CF50181}"/>
              </a:ext>
            </a:extLst>
          </p:cNvPr>
          <p:cNvSpPr txBox="1"/>
          <p:nvPr/>
        </p:nvSpPr>
        <p:spPr>
          <a:xfrm>
            <a:off x="4376856" y="6364312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n_support</a:t>
            </a:r>
            <a:endParaRPr lang="en-CH" dirty="0"/>
          </a:p>
        </p:txBody>
      </p:sp>
      <p:sp>
        <p:nvSpPr>
          <p:cNvPr id="17" name="乘号 16">
            <a:extLst>
              <a:ext uri="{FF2B5EF4-FFF2-40B4-BE49-F238E27FC236}">
                <a16:creationId xmlns:a16="http://schemas.microsoft.com/office/drawing/2014/main" id="{B6D89933-1022-8BA9-5B78-293C98385E4D}"/>
              </a:ext>
            </a:extLst>
          </p:cNvPr>
          <p:cNvSpPr/>
          <p:nvPr/>
        </p:nvSpPr>
        <p:spPr>
          <a:xfrm>
            <a:off x="3910575" y="2523259"/>
            <a:ext cx="601418" cy="542278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乘号 17">
            <a:extLst>
              <a:ext uri="{FF2B5EF4-FFF2-40B4-BE49-F238E27FC236}">
                <a16:creationId xmlns:a16="http://schemas.microsoft.com/office/drawing/2014/main" id="{83679B66-8605-E43F-8307-15C55AA4A0E1}"/>
              </a:ext>
            </a:extLst>
          </p:cNvPr>
          <p:cNvSpPr/>
          <p:nvPr/>
        </p:nvSpPr>
        <p:spPr>
          <a:xfrm>
            <a:off x="7569541" y="2520340"/>
            <a:ext cx="601418" cy="542278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90F64A-D1D1-69E3-EA04-9B752DA59092}"/>
              </a:ext>
            </a:extLst>
          </p:cNvPr>
          <p:cNvSpPr txBox="1"/>
          <p:nvPr/>
        </p:nvSpPr>
        <p:spPr>
          <a:xfrm>
            <a:off x="7996397" y="4561223"/>
            <a:ext cx="2350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75 graphs</a:t>
            </a:r>
          </a:p>
          <a:p>
            <a:r>
              <a:rPr lang="en-US" dirty="0"/>
              <a:t>Dataset too small</a:t>
            </a:r>
          </a:p>
        </p:txBody>
      </p:sp>
    </p:spTree>
    <p:extLst>
      <p:ext uri="{BB962C8B-B14F-4D97-AF65-F5344CB8AC3E}">
        <p14:creationId xmlns:p14="http://schemas.microsoft.com/office/powerpoint/2010/main" val="108786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28ECA6C-72A5-7678-B330-C60229F15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685794"/>
            <a:ext cx="9144018" cy="54864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E1F7B21-309A-7643-A7DA-19F4CEC41C42}"/>
              </a:ext>
            </a:extLst>
          </p:cNvPr>
          <p:cNvSpPr txBox="1"/>
          <p:nvPr/>
        </p:nvSpPr>
        <p:spPr>
          <a:xfrm>
            <a:off x="3770110" y="6247377"/>
            <a:ext cx="557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not converge and hardly learning anything</a:t>
            </a:r>
            <a:endParaRPr lang="en-CH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90DCF4-53D9-F083-D908-CD74B052736F}"/>
              </a:ext>
            </a:extLst>
          </p:cNvPr>
          <p:cNvSpPr txBox="1"/>
          <p:nvPr/>
        </p:nvSpPr>
        <p:spPr>
          <a:xfrm>
            <a:off x="178132" y="0"/>
            <a:ext cx="5917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Multi graphs Dataset</a:t>
            </a:r>
            <a:endParaRPr lang="en-CH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38E083-DC48-E03B-F7C1-1222EC856EEC}"/>
              </a:ext>
            </a:extLst>
          </p:cNvPr>
          <p:cNvSpPr txBox="1"/>
          <p:nvPr/>
        </p:nvSpPr>
        <p:spPr>
          <a:xfrm>
            <a:off x="178131" y="681197"/>
            <a:ext cx="3203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SIGN </a:t>
            </a:r>
            <a:r>
              <a:rPr lang="en-US" sz="2000" dirty="0" err="1"/>
              <a:t>Trainig</a:t>
            </a:r>
            <a:r>
              <a:rPr lang="en-US" sz="2000" dirty="0"/>
              <a:t> Loss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1811673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1BA0669-F384-F7C9-418A-1C4A50A86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685794"/>
            <a:ext cx="9144018" cy="54864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E1F7B21-309A-7643-A7DA-19F4CEC41C42}"/>
              </a:ext>
            </a:extLst>
          </p:cNvPr>
          <p:cNvSpPr txBox="1"/>
          <p:nvPr/>
        </p:nvSpPr>
        <p:spPr>
          <a:xfrm>
            <a:off x="3770110" y="6247377"/>
            <a:ext cx="557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not converge and hardly learning anything</a:t>
            </a:r>
            <a:endParaRPr lang="en-CH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90DCF4-53D9-F083-D908-CD74B052736F}"/>
              </a:ext>
            </a:extLst>
          </p:cNvPr>
          <p:cNvSpPr txBox="1"/>
          <p:nvPr/>
        </p:nvSpPr>
        <p:spPr>
          <a:xfrm>
            <a:off x="178132" y="0"/>
            <a:ext cx="5917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Multi graphs Dataset</a:t>
            </a:r>
            <a:endParaRPr lang="en-CH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38E083-DC48-E03B-F7C1-1222EC856EEC}"/>
              </a:ext>
            </a:extLst>
          </p:cNvPr>
          <p:cNvSpPr txBox="1"/>
          <p:nvPr/>
        </p:nvSpPr>
        <p:spPr>
          <a:xfrm>
            <a:off x="178131" y="681197"/>
            <a:ext cx="5682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GraphUNet</a:t>
            </a:r>
            <a:r>
              <a:rPr lang="en-US" sz="2000" dirty="0"/>
              <a:t> </a:t>
            </a:r>
            <a:r>
              <a:rPr lang="en-US" sz="2000" dirty="0" err="1"/>
              <a:t>Trainig</a:t>
            </a:r>
            <a:r>
              <a:rPr lang="en-US" sz="2000" dirty="0"/>
              <a:t> Loss at </a:t>
            </a:r>
            <a:r>
              <a:rPr lang="en-US" sz="2000" dirty="0" err="1"/>
              <a:t>trainig</a:t>
            </a:r>
            <a:r>
              <a:rPr lang="en-US" sz="2000" dirty="0"/>
              <a:t> ratio 0.5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2309356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1BA0669-F384-F7C9-418A-1C4A50A86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685794"/>
            <a:ext cx="9144018" cy="54864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E1F7B21-309A-7643-A7DA-19F4CEC41C42}"/>
              </a:ext>
            </a:extLst>
          </p:cNvPr>
          <p:cNvSpPr txBox="1"/>
          <p:nvPr/>
        </p:nvSpPr>
        <p:spPr>
          <a:xfrm>
            <a:off x="3770110" y="6247377"/>
            <a:ext cx="557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not converge and hardly learning anything</a:t>
            </a:r>
            <a:endParaRPr lang="en-CH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90DCF4-53D9-F083-D908-CD74B052736F}"/>
              </a:ext>
            </a:extLst>
          </p:cNvPr>
          <p:cNvSpPr txBox="1"/>
          <p:nvPr/>
        </p:nvSpPr>
        <p:spPr>
          <a:xfrm>
            <a:off x="178132" y="0"/>
            <a:ext cx="5917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Multi graphs Dataset</a:t>
            </a:r>
            <a:endParaRPr lang="en-CH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38E083-DC48-E03B-F7C1-1222EC856EEC}"/>
              </a:ext>
            </a:extLst>
          </p:cNvPr>
          <p:cNvSpPr txBox="1"/>
          <p:nvPr/>
        </p:nvSpPr>
        <p:spPr>
          <a:xfrm>
            <a:off x="178131" y="681197"/>
            <a:ext cx="5682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GraphUNet</a:t>
            </a:r>
            <a:r>
              <a:rPr lang="en-US" sz="2000" dirty="0"/>
              <a:t> </a:t>
            </a:r>
            <a:r>
              <a:rPr lang="en-US" sz="2000" dirty="0" err="1"/>
              <a:t>Trainig</a:t>
            </a:r>
            <a:r>
              <a:rPr lang="en-US" sz="2000" dirty="0"/>
              <a:t> Loss at </a:t>
            </a:r>
            <a:r>
              <a:rPr lang="en-US" sz="2000" dirty="0" err="1"/>
              <a:t>trainig</a:t>
            </a:r>
            <a:r>
              <a:rPr lang="en-US" sz="2000" dirty="0"/>
              <a:t> ratio 0.5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3665259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314</Words>
  <Application>Microsoft Office PowerPoint</Application>
  <PresentationFormat>宽屏</PresentationFormat>
  <Paragraphs>65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 Forward   1. GNN(ndata, edge_index) - &gt; edata     Siren  2. x:nx2 u:n 2. Backward  1. matlab generate data  2. revisit implementation  3. edge_feature relative GNN(from pyg if the y have)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walker chi</dc:creator>
  <cp:lastModifiedBy>walker chi</cp:lastModifiedBy>
  <cp:revision>8</cp:revision>
  <dcterms:created xsi:type="dcterms:W3CDTF">2023-10-30T21:06:00Z</dcterms:created>
  <dcterms:modified xsi:type="dcterms:W3CDTF">2023-10-31T15:14:58Z</dcterms:modified>
</cp:coreProperties>
</file>