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ersonal.tcu.edu/kylewalker/maps/educatio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nytimes.com/interactive/2014/10/03/upshot/ncaa-football-map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apbrief.com/2013/02/05/why-map-portals-dont-work-part-i/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arcgis.com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carto.com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mapbox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aps.google.com" TargetMode="External" /><Relationship Id="rId3" Type="http://schemas.openxmlformats.org/officeDocument/2006/relationships/hyperlink" Target="http://www.openstreetmap.org/#map=5/51.500/-0.100" TargetMode="External" /><Relationship Id="rId4" Type="http://schemas.openxmlformats.org/officeDocument/2006/relationships/hyperlink" Target="http://srogers.cartodb.com/viz/98cb3c42-4d7b-11e4-b811-0e4fddd5de28/embed_map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GEOG</a:t>
            </a:r>
            <a:r>
              <a:rPr/>
              <a:t> </a:t>
            </a:r>
            <a:r>
              <a:rPr/>
              <a:t>30313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Geospatial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Map services</a:t>
            </a:r>
            <a:r>
              <a:rPr/>
              <a:t>: geospatial data (maps) serves as images (e.g. JPEG, PNG)</a:t>
            </a:r>
          </a:p>
          <a:p>
            <a:pPr lvl="1"/>
            <a:r>
              <a:rPr b="1"/>
              <a:t>Tiled map service</a:t>
            </a:r>
            <a:r>
              <a:rPr/>
              <a:t>: maps generated from pre-made  stored in server’s cache</a:t>
            </a:r>
          </a:p>
          <a:p>
            <a:pPr lvl="1"/>
            <a:r>
              <a:rPr b="1"/>
              <a:t>Feature services</a:t>
            </a:r>
            <a:r>
              <a:rPr/>
              <a:t>: geospatial data served as vectors</a:t>
            </a:r>
          </a:p>
          <a:p>
            <a:pPr lvl="1"/>
            <a:r>
              <a:rPr/>
              <a:t>Allow users to create, edit, delete, and query 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Tiled</a:t>
            </a:r>
            <a:r>
              <a:rPr/>
              <a:t> </a:t>
            </a:r>
            <a:r>
              <a:rPr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speed browsing, web maps often display map services as </a:t>
            </a:r>
          </a:p>
          <a:p>
            <a:pPr lvl="1"/>
            <a:r>
              <a:rPr/>
              <a:t>Tiles are defined by their </a:t>
            </a:r>
            <a:r>
              <a:rPr b="1"/>
              <a:t>zoom level</a:t>
            </a:r>
            <a:r>
              <a:rPr/>
              <a:t> and </a:t>
            </a:r>
            <a:r>
              <a:rPr b="1"/>
              <a:t>coordinates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tiled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 Bing Maps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Mercator</a:t>
            </a:r>
            <a:r>
              <a:rPr/>
              <a:t> </a:t>
            </a:r>
            <a:r>
              <a:rPr/>
              <a:t>coordinate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Web mapping systems commonly use a variant of the Mercator projection</a:t>
            </a:r>
          </a:p>
          <a:p>
            <a:pPr lvl="1"/>
            <a:r>
              <a:rPr/>
              <a:t>Mercator used because of its </a:t>
            </a:r>
            <a:r>
              <a:rPr b="1"/>
              <a:t>conformal</a:t>
            </a:r>
            <a:r>
              <a:rPr/>
              <a:t> and </a:t>
            </a:r>
            <a:r>
              <a:rPr b="1"/>
              <a:t>cylindrical</a:t>
            </a:r>
            <a:r>
              <a:rPr/>
              <a:t> properties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Principles of web map design:</a:t>
            </a:r>
          </a:p>
          <a:p>
            <a:pPr lvl="1"/>
            <a:r>
              <a:rPr/>
              <a:t>Generalization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Minimalism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Important to consider purpose of your map when selecting resolution of your data</a:t>
            </a:r>
          </a:p>
          <a:p>
            <a:pPr lvl="0" marL="0" indent="0">
              <a:buNone/>
            </a:pP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At small scales, lots of detail can be unnecessary and computationally burdensome</a:t>
            </a:r>
          </a:p>
          <a:p>
            <a:pPr lvl="1"/>
            <a:r>
              <a:rPr/>
              <a:t>Large feature services can be very slow in web maps</a:t>
            </a:r>
          </a:p>
          <a:p>
            <a:pPr lvl="1"/>
            <a:r>
              <a:rPr/>
              <a:t>When building applications, ask yourself: how much detail do I need?</a:t>
            </a:r>
          </a:p>
          <a:p>
            <a:pPr lvl="1"/>
            <a:r>
              <a:rPr/>
              <a:t>In ArcGIS: look for the  toolset in the  toolbox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 </a:t>
            </a:r>
            <a:r>
              <a:rPr>
                <a:hlinkClick r:id="rId2"/>
              </a:rPr>
              <a:t>Educational Attainment in America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Minimalism</a:t>
            </a:r>
            <a:r>
              <a:rPr/>
              <a:t> </a:t>
            </a:r>
            <a:r>
              <a:rPr/>
              <a:t>(when</a:t>
            </a:r>
            <a:r>
              <a:rPr/>
              <a:t> </a:t>
            </a:r>
            <a:r>
              <a:rPr/>
              <a:t>appropriate)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Minimalist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NYT college football fan map</a:t>
            </a:r>
          </a:p>
          <a:p>
            <a:pPr lvl="1"/>
            <a:r>
              <a:rPr/>
              <a:t>For discussion:</a:t>
            </a:r>
          </a:p>
          <a:p>
            <a:pPr lvl="1"/>
            <a:r>
              <a:rPr/>
              <a:t>What is  about this map?</a:t>
            </a:r>
            <a:br/>
          </a:p>
          <a:p>
            <a:pPr lvl="1"/>
            <a:r>
              <a:rPr/>
              <a:t>How does this map differ from a static map? Is it better?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Principles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public-facing</a:t>
            </a:r>
            <a:r>
              <a:rPr/>
              <a:t> </a:t>
            </a:r>
            <a:r>
              <a:rPr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Brian Timoney - web maps should be:</a:t>
            </a:r>
          </a:p>
          <a:p>
            <a:pPr lvl="1"/>
            <a:r>
              <a:rPr/>
              <a:t>Fast</a:t>
            </a:r>
          </a:p>
          <a:p>
            <a:pPr lvl="1"/>
            <a:r>
              <a:rPr/>
              <a:t>Intuitive</a:t>
            </a:r>
          </a:p>
          <a:p>
            <a:pPr lvl="1"/>
            <a:r>
              <a:rPr/>
              <a:t>Informative</a:t>
            </a:r>
          </a:p>
          <a:p>
            <a:pPr lvl="1"/>
            <a:r>
              <a:rPr/>
              <a:t>Fast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More from Brian Timoney on why map portals don’t 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Cloud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Computing services that are served remotely over a network; not on an in-house physical server</a:t>
            </a:r>
          </a:p>
          <a:p>
            <a:pPr lvl="1"/>
            <a:r>
              <a:rPr/>
              <a:t>Types:</a:t>
            </a:r>
          </a:p>
          <a:p>
            <a:pPr lvl="1"/>
            <a:r>
              <a:rPr/>
              <a:t>Infrastructure as a Service (IaaS)</a:t>
            </a:r>
          </a:p>
          <a:p>
            <a:pPr lvl="1"/>
            <a:r>
              <a:rPr/>
              <a:t>Platform as a Service (PaaS)</a:t>
            </a:r>
          </a:p>
          <a:p>
            <a:pPr lvl="1"/>
            <a:r>
              <a:rPr/>
              <a:t>Software as a Service (Saas)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Cloud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Benefits:</a:t>
            </a:r>
          </a:p>
          <a:p>
            <a:pPr lvl="1"/>
            <a:r>
              <a:rPr/>
              <a:t>Pay-as-you-go model</a:t>
            </a:r>
          </a:p>
          <a:p>
            <a:pPr lvl="1"/>
            <a:r>
              <a:rPr/>
              <a:t>Less need to maintain/replace server hardware</a:t>
            </a:r>
          </a:p>
          <a:p>
            <a:pPr lvl="1"/>
            <a:r>
              <a:rPr/>
              <a:t>Efficiency (less power, air conditioning, space, etc.)</a:t>
            </a:r>
          </a:p>
          <a:p>
            <a:pPr lvl="1"/>
            <a:r>
              <a:rPr/>
              <a:t>Drawbacks:</a:t>
            </a:r>
          </a:p>
          <a:p>
            <a:pPr lvl="1"/>
            <a:r>
              <a:rPr/>
              <a:t>Privacy concerns</a:t>
            </a:r>
          </a:p>
          <a:p>
            <a:pPr lvl="1"/>
            <a:r>
              <a:rPr/>
              <a:t>Vendor constraints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ArcGIS</a:t>
            </a:r>
            <a:r>
              <a:rPr/>
              <a:t> </a:t>
            </a:r>
            <a:r>
              <a:rPr/>
              <a:t>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Subscription-based service; links with ArcGIS suite of products</a:t>
            </a:r>
          </a:p>
          <a:p>
            <a:pPr lvl="1"/>
            <a:r>
              <a:rPr/>
              <a:t>Hosts data as tiled or feature services</a:t>
            </a:r>
          </a:p>
          <a:p>
            <a:pPr lvl="1"/>
            <a:r>
              <a:rPr/>
              <a:t>Limitations:</a:t>
            </a:r>
          </a:p>
          <a:p>
            <a:pPr lvl="1"/>
            <a:r>
              <a:rPr/>
              <a:t>Can only display a maximum of 1000 features</a:t>
            </a:r>
          </a:p>
          <a:p>
            <a:pPr lvl="1"/>
            <a:r>
              <a:rPr/>
              <a:t>Confusing pricing structure</a:t>
            </a:r>
          </a:p>
          <a:p>
            <a:pPr lvl="1"/>
            <a:r>
              <a:rPr/>
              <a:t>Link: </a:t>
            </a:r>
            <a:r>
              <a:rPr>
                <a:hlinkClick r:id="rId2"/>
              </a:rPr>
              <a:t>http://www.arcgis.com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Tutorial:</a:t>
            </a:r>
            <a:r>
              <a:rPr/>
              <a:t> </a:t>
            </a:r>
            <a:r>
              <a:rPr/>
              <a:t>ArcGIS</a:t>
            </a:r>
            <a:r>
              <a:rPr/>
              <a:t> </a:t>
            </a:r>
            <a:r>
              <a:rPr/>
              <a:t>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Hundreds of World Regional Geography students at TCU have learned to make web maps with ArcGIS Online</a:t>
            </a:r>
          </a:p>
          <a:p>
            <a:pPr lvl="1"/>
            <a:r>
              <a:rPr/>
              <a:t>Let’s check it out!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Spatial database in the cloud</a:t>
            </a:r>
          </a:p>
          <a:p>
            <a:pPr lvl="1"/>
            <a:r>
              <a:rPr/>
              <a:t>Free accounts for students; enterprise plans tailored toward businesses</a:t>
            </a:r>
          </a:p>
          <a:p>
            <a:pPr lvl="1"/>
            <a:r>
              <a:rPr/>
              <a:t>Powerful interface for running queries, visualizing your data; dashboard capabilities</a:t>
            </a:r>
          </a:p>
          <a:p>
            <a:pPr lvl="1"/>
            <a:r>
              <a:rPr/>
              <a:t>Link: </a:t>
            </a:r>
            <a:r>
              <a:rPr>
                <a:hlinkClick r:id="rId2"/>
              </a:rPr>
              <a:t>http://www.carto.com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Mapbox/Mapbox</a:t>
            </a:r>
            <a:r>
              <a:rPr/>
              <a:t> </a:t>
            </a:r>
            <a:r>
              <a:rPr/>
              <a:t>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Mapbox Studio: Interactive design tool for web cartography; generates </a:t>
            </a:r>
            <a:r>
              <a:rPr i="1"/>
              <a:t>vector tiles</a:t>
            </a:r>
          </a:p>
          <a:p>
            <a:pPr lvl="1"/>
            <a:r>
              <a:rPr/>
              <a:t> service; will store certain amount of data for free, costs money for more storage</a:t>
            </a:r>
          </a:p>
          <a:p>
            <a:pPr lvl="1"/>
            <a:r>
              <a:rPr/>
              <a:t>Link: </a:t>
            </a:r>
            <a:r>
              <a:rPr>
                <a:hlinkClick r:id="rId2"/>
              </a:rPr>
              <a:t>http://www.mapbox.com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Web 2.0</a:t>
            </a:r>
            <a:r>
              <a:rPr/>
              <a:t>: emphasis on user-generated content and the web as a platform</a:t>
            </a:r>
          </a:p>
          <a:p>
            <a:pPr lvl="1"/>
            <a:r>
              <a:rPr/>
              <a:t>Internet content not simply top-down, but highly interactive</a:t>
            </a:r>
          </a:p>
          <a:p>
            <a:pPr lvl="1"/>
            <a:r>
              <a:rPr/>
              <a:t>Demand for applications that allow users to interact with (and create their own!) geographic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Google Maps</a:t>
            </a:r>
          </a:p>
          <a:p>
            <a:pPr lvl="1"/>
            <a:r>
              <a:rPr>
                <a:hlinkClick r:id="rId3"/>
              </a:rPr>
              <a:t>OpenStreetMap</a:t>
            </a:r>
          </a:p>
          <a:p>
            <a:pPr lvl="1"/>
            <a:r>
              <a:rPr>
                <a:hlinkClick r:id="rId4"/>
              </a:rPr>
              <a:t>Mapping Twitter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vs. 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discussion: can an internet mapping application be considered a GIS?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Designed to simulate desktop GIS experience in a browser or on a mobile device</a:t>
            </a:r>
          </a:p>
          <a:p>
            <a:pPr lvl="1"/>
            <a:r>
              <a:rPr/>
              <a:t>However, whereas a desktop GIS is geared toward a trained user (you all!), internet GIS applications should be designed for the average Internet user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Client/server</a:t>
            </a:r>
            <a:r>
              <a:rPr/>
              <a:t> </a:t>
            </a: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Web server</a:t>
            </a:r>
            <a:r>
              <a:rPr/>
              <a:t> hosts and serves sites and data to be consumed by </a:t>
            </a:r>
            <a:r>
              <a:rPr b="1"/>
              <a:t>web clients</a:t>
            </a:r>
            <a:r>
              <a:rPr/>
              <a:t> (e.g. your browser)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 Fu and Sun (2011)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GIS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 Fu and Sun (2011)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GIS</a:t>
            </a:r>
            <a:r>
              <a:rPr/>
              <a:t> </a:t>
            </a:r>
            <a:r>
              <a:rPr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Server: machine that hosts and  GIS services to clients</a:t>
            </a:r>
          </a:p>
          <a:p>
            <a:pPr lvl="1"/>
            <a:r>
              <a:rPr/>
              <a:t>GIS server software: ArcGIS for Server, GeoServer, MapServer (open source)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 Fu and Sun (2011)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on the Internet</dc:title>
  <dc:creator>GEOG 30313</dc:creator>
  <cp:keywords/>
  <dcterms:created xsi:type="dcterms:W3CDTF">2019-08-12T14:00:45Z</dcterms:created>
  <dcterms:modified xsi:type="dcterms:W3CDTF">2019-08-12T14:00:45Z</dcterms:modified>
</cp:coreProperties>
</file>