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6"/>
  </p:notesMasterIdLst>
  <p:handoutMasterIdLst>
    <p:handoutMasterId r:id="rId17"/>
  </p:handoutMasterIdLst>
  <p:sldIdLst>
    <p:sldId id="256" r:id="rId5"/>
    <p:sldId id="257" r:id="rId6"/>
    <p:sldId id="258" r:id="rId7"/>
    <p:sldId id="259" r:id="rId8"/>
    <p:sldId id="264" r:id="rId9"/>
    <p:sldId id="261" r:id="rId10"/>
    <p:sldId id="262" r:id="rId11"/>
    <p:sldId id="263"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fr-FR" b="1" i="0" dirty="0"/>
            <a:t>Introduction</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928B5CB8-3545-4EE5-8BED-981D3C6157A5}">
      <dgm:prSet phldrT="[Text]"/>
      <dgm:spPr/>
      <dgm:t>
        <a:bodyPr/>
        <a:lstStyle/>
        <a:p>
          <a:r>
            <a:rPr lang="fr-FR" b="1" i="0" dirty="0"/>
            <a:t>Principes de Fonctionnement de la </a:t>
          </a:r>
          <a:r>
            <a:rPr lang="fr-BF" b="1" i="0" dirty="0"/>
            <a:t>5</a:t>
          </a:r>
          <a:r>
            <a:rPr lang="fr-FR" b="1" i="0" dirty="0"/>
            <a:t>G</a:t>
          </a:r>
          <a:endParaRPr lang="fr-BF" b="1" i="0" dirty="0"/>
        </a:p>
        <a:p>
          <a:r>
            <a:rPr lang="fr-BF" b="1" i="0" dirty="0">
              <a:solidFill>
                <a:schemeClr val="tx1"/>
              </a:solidFill>
              <a:latin typeface="Tahoma" panose="020B0604030504040204" pitchFamily="34" charset="0"/>
              <a:ea typeface="Tahoma" panose="020B0604030504040204" pitchFamily="34" charset="0"/>
              <a:cs typeface="Tahoma" panose="020B0604030504040204" pitchFamily="34" charset="0"/>
            </a:rPr>
            <a:t>CONCLUSION</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7C7E78D8-31FB-4CE5-BA93-5C4B9C1515D7}">
      <dgm:prSet/>
      <dgm:spPr/>
      <dgm:t>
        <a:bodyPr/>
        <a:lstStyle/>
        <a:p>
          <a:r>
            <a:rPr lang="fr-FR" b="1" i="0" dirty="0"/>
            <a:t>Architecture de la </a:t>
          </a:r>
          <a:r>
            <a:rPr lang="fr-BF" b="1" i="0" dirty="0"/>
            <a:t>6</a:t>
          </a:r>
          <a:r>
            <a:rPr lang="fr-FR" b="1" i="0" dirty="0"/>
            <a:t>G</a:t>
          </a:r>
        </a:p>
      </dgm:t>
    </dgm:pt>
    <dgm:pt modelId="{C7028AF2-B349-45C8-93C6-980440DF39A0}" type="parTrans" cxnId="{B1D0FD95-975F-4B24-A4AA-5C5383F8CC64}">
      <dgm:prSet/>
      <dgm:spPr/>
      <dgm:t>
        <a:bodyPr/>
        <a:lstStyle/>
        <a:p>
          <a:endParaRPr lang="fr-BF"/>
        </a:p>
      </dgm:t>
    </dgm:pt>
    <dgm:pt modelId="{00C54F2F-BA68-4005-B383-8CD6F61FE840}" type="sibTrans" cxnId="{B1D0FD95-975F-4B24-A4AA-5C5383F8CC64}">
      <dgm:prSet/>
      <dgm:spPr/>
      <dgm:t>
        <a:bodyPr/>
        <a:lstStyle/>
        <a:p>
          <a:endParaRPr lang="fr-BF"/>
        </a:p>
      </dgm:t>
    </dgm:pt>
    <dgm:pt modelId="{A4A07536-6F19-456C-BBEB-CEFDA4E5C7E3}">
      <dgm:prSet/>
      <dgm:spPr/>
      <dgm:t>
        <a:bodyPr/>
        <a:lstStyle/>
        <a:p>
          <a:r>
            <a:rPr lang="fr-FR" b="1" i="0" dirty="0"/>
            <a:t>Principes de Fonctionnement de la </a:t>
          </a:r>
          <a:r>
            <a:rPr lang="fr-BF" b="1" i="0" dirty="0"/>
            <a:t>6</a:t>
          </a:r>
          <a:r>
            <a:rPr lang="fr-FR" b="1" i="0" dirty="0"/>
            <a:t>G</a:t>
          </a:r>
        </a:p>
      </dgm:t>
    </dgm:pt>
    <dgm:pt modelId="{0E1D66BC-4776-4E70-B608-A8B1617E9A44}" type="parTrans" cxnId="{A90A59E5-F89F-424B-BE5F-5E8BFAA1817C}">
      <dgm:prSet/>
      <dgm:spPr/>
      <dgm:t>
        <a:bodyPr/>
        <a:lstStyle/>
        <a:p>
          <a:endParaRPr lang="fr-BF"/>
        </a:p>
      </dgm:t>
    </dgm:pt>
    <dgm:pt modelId="{699E03A0-A3B5-492D-B2A9-AB401EDC1EE9}" type="sibTrans" cxnId="{A90A59E5-F89F-424B-BE5F-5E8BFAA1817C}">
      <dgm:prSet/>
      <dgm:spPr/>
      <dgm:t>
        <a:bodyPr/>
        <a:lstStyle/>
        <a:p>
          <a:endParaRPr lang="fr-BF"/>
        </a:p>
      </dgm:t>
    </dgm:pt>
    <dgm:pt modelId="{8C6F2E7D-D251-4B07-B27C-2E4D759703C0}">
      <dgm:prSet/>
      <dgm:spPr/>
      <dgm:t>
        <a:bodyPr/>
        <a:lstStyle/>
        <a:p>
          <a:r>
            <a:rPr lang="fr-BF" b="1" dirty="0">
              <a:solidFill>
                <a:schemeClr val="tx1"/>
              </a:solidFill>
              <a:latin typeface="Tahoma" panose="020B0604030504040204" pitchFamily="34" charset="0"/>
              <a:ea typeface="Tahoma" panose="020B0604030504040204" pitchFamily="34" charset="0"/>
              <a:cs typeface="Tahoma" panose="020B0604030504040204" pitchFamily="34" charset="0"/>
            </a:rPr>
            <a:t>Architecture de la 5G</a:t>
          </a:r>
          <a:endParaRPr lang="fr-FR" b="1" i="0" dirty="0"/>
        </a:p>
      </dgm:t>
    </dgm:pt>
    <dgm:pt modelId="{6FBBD3B5-B8F9-491A-B304-B0D9AFFF272D}" type="parTrans" cxnId="{B82425DD-F80D-4972-9E9D-13406E27FEE9}">
      <dgm:prSet/>
      <dgm:spPr/>
      <dgm:t>
        <a:bodyPr/>
        <a:lstStyle/>
        <a:p>
          <a:endParaRPr lang="fr-BF"/>
        </a:p>
      </dgm:t>
    </dgm:pt>
    <dgm:pt modelId="{24D43B6E-AA59-4640-92B9-0E1F2305B7CC}" type="sibTrans" cxnId="{B82425DD-F80D-4972-9E9D-13406E27FEE9}">
      <dgm:prSet/>
      <dgm:spPr/>
      <dgm:t>
        <a:bodyPr/>
        <a:lstStyle/>
        <a:p>
          <a:endParaRPr lang="fr-BF"/>
        </a:p>
      </dgm:t>
    </dgm:pt>
    <dgm:pt modelId="{53AE92CA-E1BB-4BB6-9E22-21CBD6B2715D}">
      <dgm:prSet/>
      <dgm:spPr/>
      <dgm:t>
        <a:bodyPr/>
        <a:lstStyle/>
        <a:p>
          <a:r>
            <a:rPr lang="fr-FR" b="1" i="0" dirty="0"/>
            <a:t>Introduction à la </a:t>
          </a:r>
          <a:r>
            <a:rPr lang="fr-BF" b="1" i="0" dirty="0"/>
            <a:t>5</a:t>
          </a:r>
          <a:r>
            <a:rPr lang="fr-FR" b="1" i="0" dirty="0"/>
            <a:t>G</a:t>
          </a:r>
          <a:endParaRPr lang="fr-BF" dirty="0"/>
        </a:p>
      </dgm:t>
    </dgm:pt>
    <dgm:pt modelId="{B6757B4C-A20D-40D6-AB13-03238800AF6E}" type="parTrans" cxnId="{82A9AAB7-C2AF-4FB1-B1A8-16D20DB3262E}">
      <dgm:prSet/>
      <dgm:spPr/>
      <dgm:t>
        <a:bodyPr/>
        <a:lstStyle/>
        <a:p>
          <a:endParaRPr lang="fr-BF"/>
        </a:p>
      </dgm:t>
    </dgm:pt>
    <dgm:pt modelId="{DF878C73-6E02-4DC2-9959-DB2E990DEB8F}" type="sibTrans" cxnId="{82A9AAB7-C2AF-4FB1-B1A8-16D20DB3262E}">
      <dgm:prSet/>
      <dgm:spPr/>
      <dgm:t>
        <a:bodyPr/>
        <a:lstStyle/>
        <a:p>
          <a:endParaRPr lang="fr-BF"/>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6" custLinFactNeighborX="0" custLinFactNeighborY="-4616">
        <dgm:presLayoutVars>
          <dgm:chMax val="1"/>
          <dgm:bulletEnabled val="1"/>
        </dgm:presLayoutVars>
      </dgm:prSet>
      <dgm:spPr/>
    </dgm:pt>
    <dgm:pt modelId="{3E4AEBB9-D07D-412D-A9F3-5F50CE85FF20}" type="pres">
      <dgm:prSet presAssocID="{6799645E-F42F-43D8-B2EA-A1377D84D0B3}" presName="sp" presStyleCnt="0"/>
      <dgm:spPr/>
    </dgm:pt>
    <dgm:pt modelId="{CFEB6EBF-2F98-47AF-9D05-7E1EA22D9611}" type="pres">
      <dgm:prSet presAssocID="{7C7E78D8-31FB-4CE5-BA93-5C4B9C1515D7}" presName="linNode" presStyleCnt="0"/>
      <dgm:spPr/>
    </dgm:pt>
    <dgm:pt modelId="{0A8749F2-8826-4419-A29F-B597ACFE9393}" type="pres">
      <dgm:prSet presAssocID="{7C7E78D8-31FB-4CE5-BA93-5C4B9C1515D7}" presName="parentText" presStyleLbl="node1" presStyleIdx="1" presStyleCnt="6">
        <dgm:presLayoutVars>
          <dgm:chMax val="1"/>
          <dgm:bulletEnabled val="1"/>
        </dgm:presLayoutVars>
      </dgm:prSet>
      <dgm:spPr/>
    </dgm:pt>
    <dgm:pt modelId="{03076118-00A2-409E-BBA7-FC6C15E670D2}" type="pres">
      <dgm:prSet presAssocID="{00C54F2F-BA68-4005-B383-8CD6F61FE840}" presName="sp" presStyleCnt="0"/>
      <dgm:spPr/>
    </dgm:pt>
    <dgm:pt modelId="{430D8C36-DC7F-4BC1-9585-76B6436E573B}" type="pres">
      <dgm:prSet presAssocID="{A4A07536-6F19-456C-BBEB-CEFDA4E5C7E3}" presName="linNode" presStyleCnt="0"/>
      <dgm:spPr/>
    </dgm:pt>
    <dgm:pt modelId="{85B4CF13-240E-48ED-9C10-10F9D2921E27}" type="pres">
      <dgm:prSet presAssocID="{A4A07536-6F19-456C-BBEB-CEFDA4E5C7E3}" presName="parentText" presStyleLbl="node1" presStyleIdx="2" presStyleCnt="6">
        <dgm:presLayoutVars>
          <dgm:chMax val="1"/>
          <dgm:bulletEnabled val="1"/>
        </dgm:presLayoutVars>
      </dgm:prSet>
      <dgm:spPr/>
    </dgm:pt>
    <dgm:pt modelId="{E197206E-E822-4D28-B299-51F14858D802}" type="pres">
      <dgm:prSet presAssocID="{699E03A0-A3B5-492D-B2A9-AB401EDC1EE9}" presName="sp" presStyleCnt="0"/>
      <dgm:spPr/>
    </dgm:pt>
    <dgm:pt modelId="{CD9BDC58-FFEB-4031-B6E4-5E0CCE28F4A9}" type="pres">
      <dgm:prSet presAssocID="{53AE92CA-E1BB-4BB6-9E22-21CBD6B2715D}" presName="linNode" presStyleCnt="0"/>
      <dgm:spPr/>
    </dgm:pt>
    <dgm:pt modelId="{F9751B0E-2A4F-4321-AEE0-E27F5ED020CC}" type="pres">
      <dgm:prSet presAssocID="{53AE92CA-E1BB-4BB6-9E22-21CBD6B2715D}" presName="parentText" presStyleLbl="node1" presStyleIdx="3" presStyleCnt="6">
        <dgm:presLayoutVars>
          <dgm:chMax val="1"/>
          <dgm:bulletEnabled val="1"/>
        </dgm:presLayoutVars>
      </dgm:prSet>
      <dgm:spPr/>
    </dgm:pt>
    <dgm:pt modelId="{9129D26B-E2DC-4B35-B36E-F3B87A59EF5D}" type="pres">
      <dgm:prSet presAssocID="{DF878C73-6E02-4DC2-9959-DB2E990DEB8F}" presName="sp" presStyleCnt="0"/>
      <dgm:spPr/>
    </dgm:pt>
    <dgm:pt modelId="{97D0DEEE-9502-46FB-98FD-AA70C0CCDD1F}" type="pres">
      <dgm:prSet presAssocID="{8C6F2E7D-D251-4B07-B27C-2E4D759703C0}" presName="linNode" presStyleCnt="0"/>
      <dgm:spPr/>
    </dgm:pt>
    <dgm:pt modelId="{4A786ECB-7986-45D4-8F20-E37F778B4D69}" type="pres">
      <dgm:prSet presAssocID="{8C6F2E7D-D251-4B07-B27C-2E4D759703C0}" presName="parentText" presStyleLbl="node1" presStyleIdx="4" presStyleCnt="6">
        <dgm:presLayoutVars>
          <dgm:chMax val="1"/>
          <dgm:bulletEnabled val="1"/>
        </dgm:presLayoutVars>
      </dgm:prSet>
      <dgm:spPr/>
    </dgm:pt>
    <dgm:pt modelId="{C34BD1C6-9C40-4D8F-B220-7E0BB2DEE6F1}" type="pres">
      <dgm:prSet presAssocID="{24D43B6E-AA59-4640-92B9-0E1F2305B7CC}"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5" presStyleCnt="6">
        <dgm:presLayoutVars>
          <dgm:chMax val="1"/>
          <dgm:bulletEnabled val="1"/>
        </dgm:presLayoutVars>
      </dgm:prSet>
      <dgm:spPr/>
    </dgm:pt>
  </dgm:ptLst>
  <dgm:cxnLst>
    <dgm:cxn modelId="{E5540C04-C6E0-4FC1-9402-2BDC8A483AE1}" type="presOf" srcId="{53AE92CA-E1BB-4BB6-9E22-21CBD6B2715D}" destId="{F9751B0E-2A4F-4321-AEE0-E27F5ED020CC}" srcOrd="0" destOrd="0" presId="urn:microsoft.com/office/officeart/2005/8/layout/vList5"/>
    <dgm:cxn modelId="{1AC13464-239E-4A86-A0CF-934B9B687E43}" type="presOf" srcId="{7C7E78D8-31FB-4CE5-BA93-5C4B9C1515D7}" destId="{0A8749F2-8826-4419-A29F-B597ACFE9393}"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5" destOrd="0" parTransId="{8452F8D0-82FD-4609-B6BD-446E31563D8A}" sibTransId="{8EF545BA-8D8A-4813-A428-2F18D76E61FA}"/>
    <dgm:cxn modelId="{53988784-A0E1-4D82-B36B-740DE83EB0C9}" type="presOf" srcId="{81269538-BFC5-48BB-BEA1-D7AF1F385FD5}" destId="{99FD7F24-5BB9-46E8-BB7C-4B477B73B815}" srcOrd="0" destOrd="0" presId="urn:microsoft.com/office/officeart/2005/8/layout/vList5"/>
    <dgm:cxn modelId="{B1D0FD95-975F-4B24-A4AA-5C5383F8CC64}" srcId="{81269538-BFC5-48BB-BEA1-D7AF1F385FD5}" destId="{7C7E78D8-31FB-4CE5-BA93-5C4B9C1515D7}" srcOrd="1" destOrd="0" parTransId="{C7028AF2-B349-45C8-93C6-980440DF39A0}" sibTransId="{00C54F2F-BA68-4005-B383-8CD6F61FE840}"/>
    <dgm:cxn modelId="{090295A9-1E90-4935-876D-255908F6D214}" type="presOf" srcId="{8C6F2E7D-D251-4B07-B27C-2E4D759703C0}" destId="{4A786ECB-7986-45D4-8F20-E37F778B4D69}" srcOrd="0" destOrd="0" presId="urn:microsoft.com/office/officeart/2005/8/layout/vList5"/>
    <dgm:cxn modelId="{82A9AAB7-C2AF-4FB1-B1A8-16D20DB3262E}" srcId="{81269538-BFC5-48BB-BEA1-D7AF1F385FD5}" destId="{53AE92CA-E1BB-4BB6-9E22-21CBD6B2715D}" srcOrd="3" destOrd="0" parTransId="{B6757B4C-A20D-40D6-AB13-03238800AF6E}" sibTransId="{DF878C73-6E02-4DC2-9959-DB2E990DEB8F}"/>
    <dgm:cxn modelId="{7709D6BB-9A92-44DC-A678-8D2BC43A81AC}" type="presOf" srcId="{A4A07536-6F19-456C-BBEB-CEFDA4E5C7E3}" destId="{85B4CF13-240E-48ED-9C10-10F9D2921E27}"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B82425DD-F80D-4972-9E9D-13406E27FEE9}" srcId="{81269538-BFC5-48BB-BEA1-D7AF1F385FD5}" destId="{8C6F2E7D-D251-4B07-B27C-2E4D759703C0}" srcOrd="4" destOrd="0" parTransId="{6FBBD3B5-B8F9-491A-B304-B0D9AFFF272D}" sibTransId="{24D43B6E-AA59-4640-92B9-0E1F2305B7CC}"/>
    <dgm:cxn modelId="{A90A59E5-F89F-424B-BE5F-5E8BFAA1817C}" srcId="{81269538-BFC5-48BB-BEA1-D7AF1F385FD5}" destId="{A4A07536-6F19-456C-BBEB-CEFDA4E5C7E3}" srcOrd="2" destOrd="0" parTransId="{0E1D66BC-4776-4E70-B608-A8B1617E9A44}" sibTransId="{699E03A0-A3B5-492D-B2A9-AB401EDC1EE9}"/>
    <dgm:cxn modelId="{A44DF6E5-2150-478D-AAB9-24BC6742BCEE}" type="presOf" srcId="{928B5CB8-3545-4EE5-8BED-981D3C6157A5}" destId="{B9324B26-5FF5-4FF7-9073-66103CBE8481}"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38B908FB-0EF2-4F8A-BEC0-DFC26CF04EBC}" type="presParOf" srcId="{99FD7F24-5BB9-46E8-BB7C-4B477B73B815}" destId="{CFEB6EBF-2F98-47AF-9D05-7E1EA22D9611}" srcOrd="2" destOrd="0" presId="urn:microsoft.com/office/officeart/2005/8/layout/vList5"/>
    <dgm:cxn modelId="{8957D3F6-71E1-450A-9BDE-DE30339CCC99}" type="presParOf" srcId="{CFEB6EBF-2F98-47AF-9D05-7E1EA22D9611}" destId="{0A8749F2-8826-4419-A29F-B597ACFE9393}" srcOrd="0" destOrd="0" presId="urn:microsoft.com/office/officeart/2005/8/layout/vList5"/>
    <dgm:cxn modelId="{A7D7748C-079B-431E-AA5D-F277621BF60D}" type="presParOf" srcId="{99FD7F24-5BB9-46E8-BB7C-4B477B73B815}" destId="{03076118-00A2-409E-BBA7-FC6C15E670D2}" srcOrd="3" destOrd="0" presId="urn:microsoft.com/office/officeart/2005/8/layout/vList5"/>
    <dgm:cxn modelId="{E4103A37-0DCA-4C65-A3B6-770415974791}" type="presParOf" srcId="{99FD7F24-5BB9-46E8-BB7C-4B477B73B815}" destId="{430D8C36-DC7F-4BC1-9585-76B6436E573B}" srcOrd="4" destOrd="0" presId="urn:microsoft.com/office/officeart/2005/8/layout/vList5"/>
    <dgm:cxn modelId="{5827F076-1FC6-4371-9819-5C52B5F18C80}" type="presParOf" srcId="{430D8C36-DC7F-4BC1-9585-76B6436E573B}" destId="{85B4CF13-240E-48ED-9C10-10F9D2921E27}" srcOrd="0" destOrd="0" presId="urn:microsoft.com/office/officeart/2005/8/layout/vList5"/>
    <dgm:cxn modelId="{543D00F7-B77F-4ADC-BA4A-AE6FFECB78A7}" type="presParOf" srcId="{99FD7F24-5BB9-46E8-BB7C-4B477B73B815}" destId="{E197206E-E822-4D28-B299-51F14858D802}" srcOrd="5" destOrd="0" presId="urn:microsoft.com/office/officeart/2005/8/layout/vList5"/>
    <dgm:cxn modelId="{7CE07F81-3D96-41E0-B8C3-3D3492F4CA41}" type="presParOf" srcId="{99FD7F24-5BB9-46E8-BB7C-4B477B73B815}" destId="{CD9BDC58-FFEB-4031-B6E4-5E0CCE28F4A9}" srcOrd="6" destOrd="0" presId="urn:microsoft.com/office/officeart/2005/8/layout/vList5"/>
    <dgm:cxn modelId="{E23387BC-0CAB-49F9-87CC-3BC74F67647C}" type="presParOf" srcId="{CD9BDC58-FFEB-4031-B6E4-5E0CCE28F4A9}" destId="{F9751B0E-2A4F-4321-AEE0-E27F5ED020CC}" srcOrd="0" destOrd="0" presId="urn:microsoft.com/office/officeart/2005/8/layout/vList5"/>
    <dgm:cxn modelId="{08DB1C2B-8579-4111-B823-91F63592841F}" type="presParOf" srcId="{99FD7F24-5BB9-46E8-BB7C-4B477B73B815}" destId="{9129D26B-E2DC-4B35-B36E-F3B87A59EF5D}" srcOrd="7" destOrd="0" presId="urn:microsoft.com/office/officeart/2005/8/layout/vList5"/>
    <dgm:cxn modelId="{20633479-9720-4FB8-8F9E-A28B55518B88}" type="presParOf" srcId="{99FD7F24-5BB9-46E8-BB7C-4B477B73B815}" destId="{97D0DEEE-9502-46FB-98FD-AA70C0CCDD1F}" srcOrd="8" destOrd="0" presId="urn:microsoft.com/office/officeart/2005/8/layout/vList5"/>
    <dgm:cxn modelId="{54334E23-C653-44D3-9E2A-C140A25A33FE}" type="presParOf" srcId="{97D0DEEE-9502-46FB-98FD-AA70C0CCDD1F}" destId="{4A786ECB-7986-45D4-8F20-E37F778B4D69}" srcOrd="0" destOrd="0" presId="urn:microsoft.com/office/officeart/2005/8/layout/vList5"/>
    <dgm:cxn modelId="{DD890C12-1C06-45A9-9A76-33D62A329063}" type="presParOf" srcId="{99FD7F24-5BB9-46E8-BB7C-4B477B73B815}" destId="{C34BD1C6-9C40-4D8F-B220-7E0BB2DEE6F1}" srcOrd="9" destOrd="0" presId="urn:microsoft.com/office/officeart/2005/8/layout/vList5"/>
    <dgm:cxn modelId="{677D4939-AE22-4645-A75D-BD07DA38E78F}" type="presParOf" srcId="{99FD7F24-5BB9-46E8-BB7C-4B477B73B815}" destId="{120DCED0-01FF-429D-8B4B-923E0875F75E}" srcOrd="10" destOrd="0" presId="urn:microsoft.com/office/officeart/2005/8/layout/vList5"/>
    <dgm:cxn modelId="{AF6385C2-1319-4602-9D19-9A89E6EBF57F}" type="presParOf" srcId="{120DCED0-01FF-429D-8B4B-923E0875F75E}" destId="{B9324B26-5FF5-4FF7-9073-66103CBE848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0722F-B757-4673-BD2F-9D4BAB5CEE8D}">
      <dsp:nvSpPr>
        <dsp:cNvPr id="0" name=""/>
        <dsp:cNvSpPr/>
      </dsp:nvSpPr>
      <dsp:spPr>
        <a:xfrm>
          <a:off x="3434963" y="0"/>
          <a:ext cx="3864334" cy="76036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fr-FR" sz="1800" b="1" i="0" kern="1200" dirty="0"/>
            <a:t>Introduction</a:t>
          </a:r>
          <a:endParaRPr lang="en-US" sz="18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472081" y="37118"/>
        <a:ext cx="3790098" cy="686126"/>
      </dsp:txXfrm>
    </dsp:sp>
    <dsp:sp modelId="{0A8749F2-8826-4419-A29F-B597ACFE9393}">
      <dsp:nvSpPr>
        <dsp:cNvPr id="0" name=""/>
        <dsp:cNvSpPr/>
      </dsp:nvSpPr>
      <dsp:spPr>
        <a:xfrm>
          <a:off x="3434963" y="799686"/>
          <a:ext cx="3864334" cy="76036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fr-FR" sz="1800" b="1" i="0" kern="1200" dirty="0"/>
            <a:t>Architecture de la </a:t>
          </a:r>
          <a:r>
            <a:rPr lang="fr-BF" sz="1800" b="1" i="0" kern="1200" dirty="0"/>
            <a:t>6</a:t>
          </a:r>
          <a:r>
            <a:rPr lang="fr-FR" sz="1800" b="1" i="0" kern="1200" dirty="0"/>
            <a:t>G</a:t>
          </a:r>
        </a:p>
      </dsp:txBody>
      <dsp:txXfrm>
        <a:off x="3472081" y="836804"/>
        <a:ext cx="3790098" cy="686126"/>
      </dsp:txXfrm>
    </dsp:sp>
    <dsp:sp modelId="{85B4CF13-240E-48ED-9C10-10F9D2921E27}">
      <dsp:nvSpPr>
        <dsp:cNvPr id="0" name=""/>
        <dsp:cNvSpPr/>
      </dsp:nvSpPr>
      <dsp:spPr>
        <a:xfrm>
          <a:off x="3434963" y="1598067"/>
          <a:ext cx="3864334" cy="76036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fr-FR" sz="1800" b="1" i="0" kern="1200" dirty="0"/>
            <a:t>Principes de Fonctionnement de la </a:t>
          </a:r>
          <a:r>
            <a:rPr lang="fr-BF" sz="1800" b="1" i="0" kern="1200" dirty="0"/>
            <a:t>6</a:t>
          </a:r>
          <a:r>
            <a:rPr lang="fr-FR" sz="1800" b="1" i="0" kern="1200" dirty="0"/>
            <a:t>G</a:t>
          </a:r>
        </a:p>
      </dsp:txBody>
      <dsp:txXfrm>
        <a:off x="3472081" y="1635185"/>
        <a:ext cx="3790098" cy="686126"/>
      </dsp:txXfrm>
    </dsp:sp>
    <dsp:sp modelId="{F9751B0E-2A4F-4321-AEE0-E27F5ED020CC}">
      <dsp:nvSpPr>
        <dsp:cNvPr id="0" name=""/>
        <dsp:cNvSpPr/>
      </dsp:nvSpPr>
      <dsp:spPr>
        <a:xfrm>
          <a:off x="3434963" y="2396448"/>
          <a:ext cx="3864334" cy="76036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fr-FR" sz="1800" b="1" i="0" kern="1200" dirty="0"/>
            <a:t>Introduction à la </a:t>
          </a:r>
          <a:r>
            <a:rPr lang="fr-BF" sz="1800" b="1" i="0" kern="1200" dirty="0"/>
            <a:t>5</a:t>
          </a:r>
          <a:r>
            <a:rPr lang="fr-FR" sz="1800" b="1" i="0" kern="1200" dirty="0"/>
            <a:t>G</a:t>
          </a:r>
          <a:endParaRPr lang="fr-BF" sz="1800" kern="1200" dirty="0"/>
        </a:p>
      </dsp:txBody>
      <dsp:txXfrm>
        <a:off x="3472081" y="2433566"/>
        <a:ext cx="3790098" cy="686126"/>
      </dsp:txXfrm>
    </dsp:sp>
    <dsp:sp modelId="{4A786ECB-7986-45D4-8F20-E37F778B4D69}">
      <dsp:nvSpPr>
        <dsp:cNvPr id="0" name=""/>
        <dsp:cNvSpPr/>
      </dsp:nvSpPr>
      <dsp:spPr>
        <a:xfrm>
          <a:off x="3434963" y="3194829"/>
          <a:ext cx="3864334" cy="76036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fr-BF"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Architecture de la 5G</a:t>
          </a:r>
          <a:endParaRPr lang="fr-FR" sz="1800" b="1" i="0" kern="1200" dirty="0"/>
        </a:p>
      </dsp:txBody>
      <dsp:txXfrm>
        <a:off x="3472081" y="3231947"/>
        <a:ext cx="3790098" cy="686126"/>
      </dsp:txXfrm>
    </dsp:sp>
    <dsp:sp modelId="{B9324B26-5FF5-4FF7-9073-66103CBE8481}">
      <dsp:nvSpPr>
        <dsp:cNvPr id="0" name=""/>
        <dsp:cNvSpPr/>
      </dsp:nvSpPr>
      <dsp:spPr>
        <a:xfrm>
          <a:off x="3434963" y="3993210"/>
          <a:ext cx="3864334" cy="76036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fr-FR" sz="1800" b="1" i="0" kern="1200" dirty="0"/>
            <a:t>Principes de Fonctionnement de la </a:t>
          </a:r>
          <a:r>
            <a:rPr lang="fr-BF" sz="1800" b="1" i="0" kern="1200" dirty="0"/>
            <a:t>5</a:t>
          </a:r>
          <a:r>
            <a:rPr lang="fr-FR" sz="1800" b="1" i="0" kern="1200" dirty="0"/>
            <a:t>G</a:t>
          </a:r>
          <a:endParaRPr lang="fr-BF" sz="1800" b="1" i="0" kern="1200" dirty="0"/>
        </a:p>
        <a:p>
          <a:pPr marL="0" lvl="0" indent="0" algn="ctr" defTabSz="800100">
            <a:lnSpc>
              <a:spcPct val="90000"/>
            </a:lnSpc>
            <a:spcBef>
              <a:spcPct val="0"/>
            </a:spcBef>
            <a:spcAft>
              <a:spcPct val="35000"/>
            </a:spcAft>
            <a:buNone/>
          </a:pPr>
          <a:r>
            <a:rPr lang="fr-BF" sz="1800" b="1" i="0" kern="1200" dirty="0">
              <a:solidFill>
                <a:schemeClr val="tx1"/>
              </a:solidFill>
              <a:latin typeface="Tahoma" panose="020B0604030504040204" pitchFamily="34" charset="0"/>
              <a:ea typeface="Tahoma" panose="020B0604030504040204" pitchFamily="34" charset="0"/>
              <a:cs typeface="Tahoma" panose="020B0604030504040204" pitchFamily="34" charset="0"/>
            </a:rPr>
            <a:t>CONCLUSION</a:t>
          </a:r>
          <a:endParaRPr lang="en-US" sz="18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472081" y="4030328"/>
        <a:ext cx="3790098" cy="68612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8/21/2024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‹N°›</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8/21/2024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‹N°›</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8/21/2024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ooks.google.com/books?hl=fr&amp;lr=&amp;id=OSDsDwAAQBAJ&amp;oi=fnd&amp;pg=PP1&amp;dq=Reseaux+5G&amp;ots=uHZ_Q0m3lI&amp;sig=VgF5QXV0fYLXYWrcvg-A81fp96M" TargetMode="External"/><Relationship Id="rId2" Type="http://schemas.openxmlformats.org/officeDocument/2006/relationships/hyperlink" Target="https://www.viavisolutions.com/fr-fr/quest-ce-que-larchitecture-5g" TargetMode="External"/><Relationship Id="rId1" Type="http://schemas.openxmlformats.org/officeDocument/2006/relationships/slideLayout" Target="../slideLayouts/slideLayout2.xml"/><Relationship Id="rId4" Type="http://schemas.openxmlformats.org/officeDocument/2006/relationships/hyperlink" Target="https://theses.fr/2017LIMO009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700212" y="2682239"/>
            <a:ext cx="8791575" cy="1335723"/>
          </a:xfrm>
        </p:spPr>
        <p:txBody>
          <a:bodyPr>
            <a:normAutofit fontScale="90000"/>
          </a:bodyPr>
          <a:lstStyle/>
          <a:p>
            <a:pPr algn="ctr"/>
            <a:r>
              <a:rPr lang="fr-BF" sz="5400" dirty="0">
                <a:latin typeface="Rockwell" panose="02060603020205020403" pitchFamily="18" charset="0"/>
              </a:rPr>
              <a:t>Exposée: </a:t>
            </a:r>
            <a:r>
              <a:rPr lang="fr-BF" sz="5400" dirty="0">
                <a:latin typeface="Tahoma" panose="020B0604030504040204" pitchFamily="34" charset="0"/>
                <a:ea typeface="Tahoma" panose="020B0604030504040204" pitchFamily="34" charset="0"/>
                <a:cs typeface="Tahoma" panose="020B0604030504040204" pitchFamily="34" charset="0"/>
              </a:rPr>
              <a:t>La technologie 5g et 6g EN RESEAU DE TELEPHONIE</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45944" y="4780599"/>
            <a:ext cx="8791575" cy="1655762"/>
          </a:xfrm>
        </p:spPr>
        <p:txBody>
          <a:bodyPr>
            <a:normAutofit/>
          </a:bodyPr>
          <a:lstStyle/>
          <a:p>
            <a:pPr algn="ctr"/>
            <a:r>
              <a:rPr lang="fr-BF" sz="2400" dirty="0">
                <a:latin typeface="Tahoma" panose="020B0604030504040204" pitchFamily="34" charset="0"/>
                <a:ea typeface="Tahoma" panose="020B0604030504040204" pitchFamily="34" charset="0"/>
                <a:cs typeface="Tahoma" panose="020B0604030504040204" pitchFamily="34" charset="0"/>
              </a:rPr>
              <a:t>présentateur: </a:t>
            </a:r>
            <a:r>
              <a:rPr lang="fr-BF" sz="2400" dirty="0" err="1">
                <a:latin typeface="Tahoma" panose="020B0604030504040204" pitchFamily="34" charset="0"/>
                <a:ea typeface="Tahoma" panose="020B0604030504040204" pitchFamily="34" charset="0"/>
                <a:cs typeface="Tahoma" panose="020B0604030504040204" pitchFamily="34" charset="0"/>
              </a:rPr>
              <a:t>Tarnagueda</a:t>
            </a:r>
            <a:r>
              <a:rPr lang="fr-BF" sz="2400" dirty="0">
                <a:latin typeface="Tahoma" panose="020B0604030504040204" pitchFamily="34" charset="0"/>
                <a:ea typeface="Tahoma" panose="020B0604030504040204" pitchFamily="34" charset="0"/>
                <a:cs typeface="Tahoma" panose="020B0604030504040204" pitchFamily="34" charset="0"/>
              </a:rPr>
              <a:t>  </a:t>
            </a:r>
            <a:r>
              <a:rPr lang="fr-BF" sz="2400" dirty="0" err="1">
                <a:latin typeface="Tahoma" panose="020B0604030504040204" pitchFamily="34" charset="0"/>
                <a:ea typeface="Tahoma" panose="020B0604030504040204" pitchFamily="34" charset="0"/>
                <a:cs typeface="Tahoma" panose="020B0604030504040204" pitchFamily="34" charset="0"/>
              </a:rPr>
              <a:t>cheick</a:t>
            </a:r>
            <a:r>
              <a:rPr lang="fr-BF" sz="2400" dirty="0">
                <a:latin typeface="Tahoma" panose="020B0604030504040204" pitchFamily="34" charset="0"/>
                <a:ea typeface="Tahoma" panose="020B0604030504040204" pitchFamily="34" charset="0"/>
                <a:cs typeface="Tahoma" panose="020B0604030504040204" pitchFamily="34" charset="0"/>
              </a:rPr>
              <a:t>  </a:t>
            </a:r>
            <a:r>
              <a:rPr lang="fr-BF" sz="2400" dirty="0" err="1">
                <a:latin typeface="Tahoma" panose="020B0604030504040204" pitchFamily="34" charset="0"/>
                <a:ea typeface="Tahoma" panose="020B0604030504040204" pitchFamily="34" charset="0"/>
                <a:cs typeface="Tahoma" panose="020B0604030504040204" pitchFamily="34" charset="0"/>
              </a:rPr>
              <a:t>oumar</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7D77B5-FB17-753D-5493-B863D7F34660}"/>
              </a:ext>
            </a:extLst>
          </p:cNvPr>
          <p:cNvSpPr>
            <a:spLocks noGrp="1"/>
          </p:cNvSpPr>
          <p:nvPr>
            <p:ph type="title"/>
          </p:nvPr>
        </p:nvSpPr>
        <p:spPr/>
        <p:txBody>
          <a:bodyPr/>
          <a:lstStyle/>
          <a:p>
            <a:r>
              <a:rPr lang="fr-BF" dirty="0"/>
              <a:t>BIBLIOGRAPHIE</a:t>
            </a:r>
          </a:p>
        </p:txBody>
      </p:sp>
      <p:sp>
        <p:nvSpPr>
          <p:cNvPr id="3" name="Espace réservé du contenu 2">
            <a:extLst>
              <a:ext uri="{FF2B5EF4-FFF2-40B4-BE49-F238E27FC236}">
                <a16:creationId xmlns:a16="http://schemas.microsoft.com/office/drawing/2014/main" id="{8517C754-14AB-7200-8A85-600C3E914CD9}"/>
              </a:ext>
            </a:extLst>
          </p:cNvPr>
          <p:cNvSpPr>
            <a:spLocks noGrp="1"/>
          </p:cNvSpPr>
          <p:nvPr>
            <p:ph idx="1"/>
          </p:nvPr>
        </p:nvSpPr>
        <p:spPr>
          <a:xfrm>
            <a:off x="1141412" y="2249487"/>
            <a:ext cx="9905999" cy="3196273"/>
          </a:xfrm>
        </p:spPr>
        <p:txBody>
          <a:bodyPr>
            <a:normAutofit fontScale="92500" lnSpcReduction="20000"/>
          </a:bodyPr>
          <a:lstStyle/>
          <a:p>
            <a:r>
              <a:rPr lang="fr-BF" sz="2000" kern="100" dirty="0">
                <a:effectLst/>
                <a:latin typeface="Calibri" panose="020F0502020204030204" pitchFamily="34" charset="0"/>
                <a:ea typeface="Calibri" panose="020F0502020204030204" pitchFamily="34" charset="0"/>
                <a:cs typeface="Calibri" panose="020F0502020204030204" pitchFamily="34" charset="0"/>
              </a:rPr>
              <a:t>« Architecture de réseau 5G. Architecture de cœur, RAN et de sécurité pour la 5G ». Consulté le 21 août 2024. </a:t>
            </a:r>
            <a:r>
              <a:rPr lang="fr-BF" sz="2000" kern="100" dirty="0">
                <a:effectLst/>
                <a:latin typeface="Calibri" panose="020F0502020204030204" pitchFamily="34" charset="0"/>
                <a:ea typeface="Calibri" panose="020F0502020204030204" pitchFamily="34" charset="0"/>
                <a:cs typeface="Calibri" panose="020F0502020204030204" pitchFamily="34" charset="0"/>
                <a:hlinkClick r:id="rId2"/>
              </a:rPr>
              <a:t>https://www.viavisolutions.com/fr-fr/quest-ce-que-larchitecture-5g</a:t>
            </a:r>
            <a:r>
              <a:rPr lang="fr-BF" sz="2000" kern="100" dirty="0">
                <a:effectLst/>
                <a:latin typeface="Calibri" panose="020F0502020204030204" pitchFamily="34" charset="0"/>
                <a:ea typeface="Calibri" panose="020F0502020204030204" pitchFamily="34" charset="0"/>
                <a:cs typeface="Calibri" panose="020F0502020204030204" pitchFamily="34" charset="0"/>
              </a:rPr>
              <a:t>.</a:t>
            </a:r>
          </a:p>
          <a:p>
            <a:r>
              <a:rPr lang="fr-BF" sz="2000" kern="100" dirty="0" err="1">
                <a:effectLst/>
                <a:latin typeface="Calibri" panose="020F0502020204030204" pitchFamily="34" charset="0"/>
                <a:ea typeface="Calibri" panose="020F0502020204030204" pitchFamily="34" charset="0"/>
                <a:cs typeface="Calibri" panose="020F0502020204030204" pitchFamily="34" charset="0"/>
              </a:rPr>
              <a:t>Pujolle</a:t>
            </a:r>
            <a:r>
              <a:rPr lang="fr-BF" sz="2000" kern="100" dirty="0">
                <a:effectLst/>
                <a:latin typeface="Calibri" panose="020F0502020204030204" pitchFamily="34" charset="0"/>
                <a:ea typeface="Calibri" panose="020F0502020204030204" pitchFamily="34" charset="0"/>
                <a:cs typeface="Calibri" panose="020F0502020204030204" pitchFamily="34" charset="0"/>
              </a:rPr>
              <a:t>, Guy. </a:t>
            </a:r>
            <a:r>
              <a:rPr lang="fr-BF" sz="2000" i="1" kern="100" dirty="0">
                <a:effectLst/>
                <a:latin typeface="Calibri" panose="020F0502020204030204" pitchFamily="34" charset="0"/>
                <a:ea typeface="Calibri" panose="020F0502020204030204" pitchFamily="34" charset="0"/>
                <a:cs typeface="Calibri" panose="020F0502020204030204" pitchFamily="34" charset="0"/>
              </a:rPr>
              <a:t>Réseaux logiciels: Du Cloud Networking à la 5G-2e édition revue et augmentée</a:t>
            </a:r>
            <a:r>
              <a:rPr lang="fr-BF" sz="2000" kern="100" dirty="0">
                <a:effectLst/>
                <a:latin typeface="Calibri" panose="020F0502020204030204" pitchFamily="34" charset="0"/>
                <a:ea typeface="Calibri" panose="020F0502020204030204" pitchFamily="34" charset="0"/>
                <a:cs typeface="Calibri" panose="020F0502020204030204" pitchFamily="34" charset="0"/>
              </a:rPr>
              <a:t>. Vol. 1. ISTE Group, 2020. </a:t>
            </a:r>
            <a:r>
              <a:rPr lang="fr-BF" sz="2000" kern="100" dirty="0">
                <a:effectLst/>
                <a:latin typeface="Calibri" panose="020F0502020204030204" pitchFamily="34" charset="0"/>
                <a:ea typeface="Calibri" panose="020F0502020204030204" pitchFamily="34" charset="0"/>
                <a:cs typeface="Calibri" panose="020F0502020204030204" pitchFamily="34" charset="0"/>
                <a:hlinkClick r:id="rId3"/>
              </a:rPr>
              <a:t>https://books.google.com/books?hl=fr&amp;lr=&amp;id=OSDsDwAAQBAJ&amp;oi=fnd&amp;pg=PP1&amp;dq=Reseaux+5G&amp;ots=uHZ_Q0m3lI&amp;sig=VgF5QXV0fYLXYWrcvg-A81fp96M</a:t>
            </a:r>
            <a:r>
              <a:rPr lang="fr-BF" sz="2000" kern="100" dirty="0">
                <a:effectLst/>
                <a:latin typeface="Calibri" panose="020F0502020204030204" pitchFamily="34" charset="0"/>
                <a:ea typeface="Calibri" panose="020F0502020204030204" pitchFamily="34" charset="0"/>
                <a:cs typeface="Calibri" panose="020F0502020204030204" pitchFamily="34" charset="0"/>
              </a:rPr>
              <a:t>.</a:t>
            </a:r>
            <a:endParaRPr lang="fr-BF"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fr-BF" sz="2000" kern="0" dirty="0">
                <a:effectLst/>
                <a:latin typeface="Times New Roman" panose="02020603050405020304" pitchFamily="18" charset="0"/>
                <a:ea typeface="Times New Roman" panose="02020603050405020304" pitchFamily="18" charset="0"/>
                <a:cs typeface="Times New Roman" panose="02020603050405020304" pitchFamily="18" charset="0"/>
              </a:rPr>
              <a:t>[5]	Z. </a:t>
            </a:r>
            <a:r>
              <a:rPr lang="fr-BF"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Tayq</a:t>
            </a:r>
            <a:r>
              <a:rPr lang="fr-BF" sz="2000" kern="0" dirty="0">
                <a:effectLst/>
                <a:latin typeface="Times New Roman" panose="02020603050405020304" pitchFamily="18" charset="0"/>
                <a:ea typeface="Times New Roman" panose="02020603050405020304" pitchFamily="18" charset="0"/>
                <a:cs typeface="Times New Roman" panose="02020603050405020304" pitchFamily="18" charset="0"/>
              </a:rPr>
              <a:t>, « Intégration et supervision des liens </a:t>
            </a:r>
            <a:r>
              <a:rPr lang="fr-BF"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Fronthaul</a:t>
            </a:r>
            <a:r>
              <a:rPr lang="fr-BF" sz="2000" kern="0" dirty="0">
                <a:effectLst/>
                <a:latin typeface="Times New Roman" panose="02020603050405020304" pitchFamily="18" charset="0"/>
                <a:ea typeface="Times New Roman" panose="02020603050405020304" pitchFamily="18" charset="0"/>
                <a:cs typeface="Times New Roman" panose="02020603050405020304" pitchFamily="18" charset="0"/>
              </a:rPr>
              <a:t> dans les réseaux 5G », PhD </a:t>
            </a:r>
            <a:r>
              <a:rPr lang="fr-BF"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Thesis</a:t>
            </a:r>
            <a:r>
              <a:rPr lang="fr-BF" sz="2000" kern="0" dirty="0">
                <a:effectLst/>
                <a:latin typeface="Times New Roman" panose="02020603050405020304" pitchFamily="18" charset="0"/>
                <a:ea typeface="Times New Roman" panose="02020603050405020304" pitchFamily="18" charset="0"/>
                <a:cs typeface="Times New Roman" panose="02020603050405020304" pitchFamily="18" charset="0"/>
              </a:rPr>
              <a:t>, Limoges, 2017. Consulté le: 21 août 2024. [En ligne]. Disponible sur: </a:t>
            </a:r>
            <a:r>
              <a:rPr lang="fr-BF" sz="2000" kern="0" dirty="0">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https://theses.fr/2017LIMO0092</a:t>
            </a:r>
            <a:endParaRPr lang="fr-BF"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BF" sz="3200" dirty="0"/>
          </a:p>
        </p:txBody>
      </p:sp>
    </p:spTree>
    <p:extLst>
      <p:ext uri="{BB962C8B-B14F-4D97-AF65-F5344CB8AC3E}">
        <p14:creationId xmlns:p14="http://schemas.microsoft.com/office/powerpoint/2010/main" val="357608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38FE58-AE1C-4714-B64F-CA973B8EBCAD}"/>
              </a:ext>
            </a:extLst>
          </p:cNvPr>
          <p:cNvSpPr>
            <a:spLocks noGrp="1"/>
          </p:cNvSpPr>
          <p:nvPr>
            <p:ph type="title"/>
          </p:nvPr>
        </p:nvSpPr>
        <p:spPr>
          <a:xfrm>
            <a:off x="1143022" y="1564640"/>
            <a:ext cx="9905955" cy="3429000"/>
          </a:xfrm>
        </p:spPr>
        <p:txBody>
          <a:bodyPr>
            <a:normAutofit/>
          </a:bodyPr>
          <a:lstStyle/>
          <a:p>
            <a:pPr algn="ctr"/>
            <a:r>
              <a:rPr lang="fr-BF" sz="5400" dirty="0"/>
              <a:t>MERCI POUR VOTRE AIMABLE ATTENTION!!!!!</a:t>
            </a:r>
          </a:p>
        </p:txBody>
      </p:sp>
    </p:spTree>
    <p:extLst>
      <p:ext uri="{BB962C8B-B14F-4D97-AF65-F5344CB8AC3E}">
        <p14:creationId xmlns:p14="http://schemas.microsoft.com/office/powerpoint/2010/main" val="177557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50352" y="73516"/>
            <a:ext cx="9905998" cy="1478570"/>
          </a:xfrm>
        </p:spPr>
        <p:txBody>
          <a:bodyPr>
            <a:normAutofit/>
          </a:bodyPr>
          <a:lstStyle/>
          <a:p>
            <a:r>
              <a:rPr lang="fr-BF" sz="4400" dirty="0">
                <a:latin typeface="Rockwell" panose="02060603020205020403" pitchFamily="18" charset="0"/>
              </a:rPr>
              <a:t>Plan</a:t>
            </a: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36972246"/>
              </p:ext>
            </p:extLst>
          </p:nvPr>
        </p:nvGraphicFramePr>
        <p:xfrm>
          <a:off x="307386" y="1310640"/>
          <a:ext cx="10734262" cy="4754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fr-BF" sz="4400" dirty="0">
                <a:latin typeface="Rockwell" panose="02060603020205020403" pitchFamily="18" charset="0"/>
              </a:rPr>
              <a:t>INTRODUCTION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0" indent="0" algn="ctr">
              <a:buNone/>
            </a:pPr>
            <a:r>
              <a:rPr lang="fr-FR" sz="3200" b="0" i="0" dirty="0">
                <a:effectLst/>
                <a:latin typeface="-apple-system"/>
              </a:rPr>
              <a:t>La 6G est la prochaine génération de réseaux mobiles, prévue pour 2030, qui offrira des débits de données ultra-rapides et une latence extrêmement faible grâce à l’utilisation du spectre térahertz et de l’intelligence artificielle.</a:t>
            </a:r>
            <a:endParaRPr lang="fr-FR" sz="4000" b="0" i="0" dirty="0">
              <a:effectLst/>
              <a:latin typeface="-apple-system"/>
            </a:endParaRP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lvl="0"/>
            <a:r>
              <a:rPr lang="fr-FR" b="1" i="0" dirty="0"/>
              <a:t>Architecture de la </a:t>
            </a:r>
            <a:r>
              <a:rPr lang="fr-BF" b="1" dirty="0"/>
              <a:t>6</a:t>
            </a:r>
            <a:r>
              <a:rPr lang="fr-FR" b="1" i="0" dirty="0"/>
              <a:t>G</a:t>
            </a:r>
          </a:p>
        </p:txBody>
      </p:sp>
      <p:sp>
        <p:nvSpPr>
          <p:cNvPr id="5" name="Espace réservé du contenu 4">
            <a:extLst>
              <a:ext uri="{FF2B5EF4-FFF2-40B4-BE49-F238E27FC236}">
                <a16:creationId xmlns:a16="http://schemas.microsoft.com/office/drawing/2014/main" id="{7F70B749-018C-70BC-326F-83F58FF38A34}"/>
              </a:ext>
            </a:extLst>
          </p:cNvPr>
          <p:cNvSpPr>
            <a:spLocks noGrp="1"/>
          </p:cNvSpPr>
          <p:nvPr>
            <p:ph idx="1"/>
          </p:nvPr>
        </p:nvSpPr>
        <p:spPr>
          <a:xfrm>
            <a:off x="1143000" y="2489200"/>
            <a:ext cx="9905999" cy="3362960"/>
          </a:xfrm>
        </p:spPr>
        <p:txBody>
          <a:bodyPr>
            <a:normAutofit/>
          </a:bodyPr>
          <a:lstStyle/>
          <a:p>
            <a:pPr algn="l">
              <a:buFont typeface="+mj-lt"/>
              <a:buAutoNum type="arabicPeriod"/>
            </a:pPr>
            <a:r>
              <a:rPr lang="fr-FR" b="1" dirty="0">
                <a:latin typeface="-apple-system"/>
              </a:rPr>
              <a:t>Réseau d’Accès Radio (RAN) Distribué</a:t>
            </a:r>
            <a:r>
              <a:rPr lang="fr-FR" dirty="0">
                <a:latin typeface="-apple-system"/>
              </a:rPr>
              <a:t> : </a:t>
            </a:r>
            <a:endParaRPr lang="fr-BF" dirty="0">
              <a:latin typeface="-apple-system"/>
            </a:endParaRPr>
          </a:p>
          <a:p>
            <a:pPr algn="l">
              <a:buFont typeface="+mj-lt"/>
              <a:buAutoNum type="arabicPeriod"/>
            </a:pPr>
            <a:r>
              <a:rPr lang="fr-FR" b="1" dirty="0">
                <a:latin typeface="-apple-system"/>
              </a:rPr>
              <a:t>Informatique de Périphérie (Edge </a:t>
            </a:r>
            <a:r>
              <a:rPr lang="fr-FR" b="1" dirty="0" err="1">
                <a:latin typeface="-apple-system"/>
              </a:rPr>
              <a:t>Computing</a:t>
            </a:r>
            <a:r>
              <a:rPr lang="fr-FR" b="1" dirty="0">
                <a:latin typeface="-apple-system"/>
              </a:rPr>
              <a:t>)</a:t>
            </a:r>
            <a:r>
              <a:rPr lang="fr-FR" dirty="0">
                <a:latin typeface="-apple-system"/>
              </a:rPr>
              <a:t> </a:t>
            </a:r>
            <a:r>
              <a:rPr lang="fr-FR" b="1" dirty="0">
                <a:latin typeface="-apple-system"/>
              </a:rPr>
              <a:t>Intelligence Artificielle (IA)</a:t>
            </a:r>
            <a:r>
              <a:rPr lang="fr-FR" dirty="0">
                <a:latin typeface="-apple-system"/>
              </a:rPr>
              <a:t> </a:t>
            </a:r>
            <a:endParaRPr lang="fr-BF" dirty="0">
              <a:latin typeface="-apple-system"/>
            </a:endParaRPr>
          </a:p>
          <a:p>
            <a:pPr algn="l">
              <a:buFont typeface="+mj-lt"/>
              <a:buAutoNum type="arabicPeriod"/>
            </a:pPr>
            <a:r>
              <a:rPr lang="fr-FR" dirty="0">
                <a:latin typeface="-apple-system"/>
              </a:rPr>
              <a:t> </a:t>
            </a:r>
            <a:r>
              <a:rPr lang="fr-FR" b="1" dirty="0">
                <a:latin typeface="-apple-system"/>
              </a:rPr>
              <a:t>Sécurité et Confidentialité</a:t>
            </a:r>
            <a:r>
              <a:rPr lang="fr-FR" dirty="0">
                <a:latin typeface="-apple-system"/>
              </a:rPr>
              <a:t> </a:t>
            </a:r>
            <a:endParaRPr lang="fr-BF" dirty="0">
              <a:latin typeface="-apple-system"/>
            </a:endParaRPr>
          </a:p>
          <a:p>
            <a:pPr algn="l">
              <a:buFont typeface="+mj-lt"/>
              <a:buAutoNum type="arabicPeriod"/>
            </a:pPr>
            <a:r>
              <a:rPr lang="fr-FR" b="1" dirty="0">
                <a:latin typeface="-apple-system"/>
              </a:rPr>
              <a:t>Applications Innovantes</a:t>
            </a:r>
            <a:r>
              <a:rPr lang="fr-FR" dirty="0">
                <a:latin typeface="-apple-system"/>
              </a:rPr>
              <a:t> </a:t>
            </a:r>
            <a:endParaRPr lang="fr-FR" b="0" i="0" dirty="0">
              <a:effectLst/>
              <a:latin typeface="-apple-system"/>
            </a:endParaRPr>
          </a:p>
          <a:p>
            <a:endParaRPr lang="fr-BF" dirty="0"/>
          </a:p>
        </p:txBody>
      </p:sp>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7A290-C28A-F32A-3EB7-0F4AE8E91426}"/>
              </a:ext>
            </a:extLst>
          </p:cNvPr>
          <p:cNvSpPr>
            <a:spLocks noGrp="1"/>
          </p:cNvSpPr>
          <p:nvPr>
            <p:ph type="title"/>
          </p:nvPr>
        </p:nvSpPr>
        <p:spPr/>
        <p:txBody>
          <a:bodyPr/>
          <a:lstStyle/>
          <a:p>
            <a:r>
              <a:rPr lang="fr-FR" b="1" i="0" dirty="0"/>
              <a:t>Principes de Fonctionnement de la </a:t>
            </a:r>
            <a:r>
              <a:rPr lang="fr-BF" b="1" i="0" dirty="0"/>
              <a:t>6</a:t>
            </a:r>
            <a:r>
              <a:rPr lang="fr-FR" b="1" i="0" dirty="0"/>
              <a:t>G</a:t>
            </a:r>
            <a:br>
              <a:rPr lang="fr-FR" b="1" i="0" dirty="0"/>
            </a:br>
            <a:endParaRPr lang="fr-BF" dirty="0"/>
          </a:p>
        </p:txBody>
      </p:sp>
      <p:sp>
        <p:nvSpPr>
          <p:cNvPr id="3" name="Espace réservé du contenu 2">
            <a:extLst>
              <a:ext uri="{FF2B5EF4-FFF2-40B4-BE49-F238E27FC236}">
                <a16:creationId xmlns:a16="http://schemas.microsoft.com/office/drawing/2014/main" id="{F417648F-22A4-EF28-5309-C588C7BD68D9}"/>
              </a:ext>
            </a:extLst>
          </p:cNvPr>
          <p:cNvSpPr>
            <a:spLocks noGrp="1"/>
          </p:cNvSpPr>
          <p:nvPr>
            <p:ph idx="1"/>
          </p:nvPr>
        </p:nvSpPr>
        <p:spPr>
          <a:xfrm>
            <a:off x="1141412" y="1757680"/>
            <a:ext cx="9905999" cy="4033521"/>
          </a:xfrm>
        </p:spPr>
        <p:txBody>
          <a:bodyPr>
            <a:normAutofit/>
          </a:bodyPr>
          <a:lstStyle/>
          <a:p>
            <a:r>
              <a:rPr lang="fr-FR" b="0" i="0" dirty="0">
                <a:effectLst/>
                <a:latin typeface="-apple-system"/>
              </a:rPr>
              <a:t>La 6G exploitera le spectre térahertz pour offrir des débits de données ultra-rapides pouvant atteindre 1 téraoctet par seconde et une latence de l’ordre de la microseconde, bien au-delà des capacités de la 5G. Elle intégrera l’intelligence artificielle pour optimiser les réseaux, utilisera l’informatique de périphérie pour réduire la latence, et introduira de nouvelles méthodes de sécurité pour protéger les données. Les applications innovantes incluront la réalité étendue, les interfaces cerveau-ordinateur et un Internet des objets avancé, transformant ainsi notre manière de communiquer et d’interagir avec la technologie.</a:t>
            </a:r>
            <a:endParaRPr lang="fr-BF" dirty="0"/>
          </a:p>
        </p:txBody>
      </p:sp>
    </p:spTree>
    <p:extLst>
      <p:ext uri="{BB962C8B-B14F-4D97-AF65-F5344CB8AC3E}">
        <p14:creationId xmlns:p14="http://schemas.microsoft.com/office/powerpoint/2010/main" val="289375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lvl="0" algn="ctr"/>
            <a:r>
              <a:rPr lang="fr-FR" sz="4800" b="1" i="0" dirty="0"/>
              <a:t>Introduction à la </a:t>
            </a:r>
            <a:r>
              <a:rPr lang="fr-BF" sz="4800" b="1" i="0" dirty="0"/>
              <a:t>5</a:t>
            </a:r>
            <a:r>
              <a:rPr lang="fr-FR" sz="4800" b="1" i="0" dirty="0"/>
              <a:t>G</a:t>
            </a:r>
            <a:endParaRPr lang="fr-BF" sz="4800"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lnSpcReduction="10000"/>
          </a:bodyPr>
          <a:lstStyle/>
          <a:p>
            <a:pPr lvl="1"/>
            <a:r>
              <a:rPr lang="fr-FR" sz="3200" b="0" i="0" dirty="0">
                <a:effectLst/>
                <a:latin typeface="-apple-system"/>
              </a:rPr>
              <a:t>La 5G est la cinquième génération de réseaux mobiles, offrant des vitesses de données beaucoup plus rapides, une latence réduite et une capacité de connexion accrue par rapport à la 4G, permettant des applications avancées comme l’Internet des objets et les véhicules autonomes.</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831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2" y="0"/>
            <a:ext cx="9905998" cy="1478570"/>
          </a:xfrm>
        </p:spPr>
        <p:txBody>
          <a:bodyPr>
            <a:normAutofit/>
          </a:bodyPr>
          <a:lstStyle/>
          <a:p>
            <a:pPr algn="ctr"/>
            <a:r>
              <a:rPr lang="fr-BF" sz="4000" b="1" dirty="0">
                <a:solidFill>
                  <a:schemeClr val="tx1"/>
                </a:solidFill>
                <a:latin typeface="Tahoma" panose="020B0604030504040204" pitchFamily="34" charset="0"/>
                <a:ea typeface="Tahoma" panose="020B0604030504040204" pitchFamily="34" charset="0"/>
                <a:cs typeface="Tahoma" panose="020B0604030504040204" pitchFamily="34" charset="0"/>
              </a:rPr>
              <a:t>Architecture de la 5G</a:t>
            </a:r>
            <a:endParaRPr lang="en-US" sz="60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354772" y="2001520"/>
            <a:ext cx="9905999" cy="4185920"/>
          </a:xfrm>
        </p:spPr>
        <p:txBody>
          <a:bodyPr>
            <a:normAutofit/>
          </a:bodyPr>
          <a:lstStyle/>
          <a:p>
            <a:pPr algn="l"/>
            <a:r>
              <a:rPr lang="fr-FR" b="1" i="0" dirty="0">
                <a:effectLst/>
                <a:latin typeface="-apple-system"/>
              </a:rPr>
              <a:t>1. Réseau d’Accès Radio (RAN)</a:t>
            </a:r>
          </a:p>
          <a:p>
            <a:pPr algn="l"/>
            <a:r>
              <a:rPr lang="fr-FR" b="1" i="0" dirty="0">
                <a:effectLst/>
                <a:latin typeface="-apple-system"/>
              </a:rPr>
              <a:t>2. Cœur de Réseau (</a:t>
            </a:r>
            <a:r>
              <a:rPr lang="fr-FR" b="1" i="0" dirty="0" err="1">
                <a:effectLst/>
                <a:latin typeface="-apple-system"/>
              </a:rPr>
              <a:t>Core</a:t>
            </a:r>
            <a:r>
              <a:rPr lang="fr-FR" b="1" i="0" dirty="0">
                <a:effectLst/>
                <a:latin typeface="-apple-system"/>
              </a:rPr>
              <a:t> Network)</a:t>
            </a:r>
            <a:endParaRPr lang="fr-FR" b="0" i="0" dirty="0">
              <a:effectLst/>
              <a:latin typeface="-apple-system"/>
            </a:endParaRPr>
          </a:p>
          <a:p>
            <a:pPr algn="l"/>
            <a:r>
              <a:rPr lang="fr-FR" b="1" i="0" dirty="0">
                <a:effectLst/>
                <a:latin typeface="-apple-system"/>
              </a:rPr>
              <a:t>3. Sécurité et Confidentialité</a:t>
            </a:r>
          </a:p>
          <a:p>
            <a:pPr algn="l"/>
            <a:r>
              <a:rPr lang="fr-FR" b="1" i="0" dirty="0">
                <a:effectLst/>
                <a:latin typeface="-apple-system"/>
              </a:rPr>
              <a:t>4. Informatique de Périphérie (Edge </a:t>
            </a:r>
            <a:r>
              <a:rPr lang="fr-FR" b="1" i="0" dirty="0" err="1">
                <a:effectLst/>
                <a:latin typeface="-apple-system"/>
              </a:rPr>
              <a:t>Computing</a:t>
            </a:r>
            <a:r>
              <a:rPr lang="fr-FR" b="1" i="0" dirty="0">
                <a:effectLst/>
                <a:latin typeface="-apple-system"/>
              </a:rPr>
              <a:t>)</a:t>
            </a:r>
          </a:p>
          <a:p>
            <a:pPr algn="l"/>
            <a:r>
              <a:rPr lang="fr-FR" b="1" i="0" dirty="0">
                <a:effectLst/>
                <a:latin typeface="-apple-system"/>
              </a:rPr>
              <a:t>5. Spectre et Fréquences</a:t>
            </a:r>
          </a:p>
        </p:txBody>
      </p:sp>
    </p:spTree>
    <p:extLst>
      <p:ext uri="{BB962C8B-B14F-4D97-AF65-F5344CB8AC3E}">
        <p14:creationId xmlns:p14="http://schemas.microsoft.com/office/powerpoint/2010/main" val="291955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fr-FR" sz="4000" b="1" i="0" dirty="0"/>
              <a:t>Principes de Fonctionnement de la </a:t>
            </a:r>
            <a:r>
              <a:rPr lang="fr-BF" sz="4000" b="1" dirty="0"/>
              <a:t>5</a:t>
            </a:r>
            <a:r>
              <a:rPr lang="fr-FR" sz="4000" b="1" i="0" dirty="0"/>
              <a:t>G</a:t>
            </a:r>
            <a:endParaRPr lang="en-US" sz="40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097088"/>
            <a:ext cx="9905999" cy="3694113"/>
          </a:xfrm>
        </p:spPr>
        <p:txBody>
          <a:bodyPr vert="horz" lIns="91440" tIns="45720" rIns="91440" bIns="45720" rtlCol="0" anchor="t">
            <a:normAutofit/>
          </a:bodyPr>
          <a:lstStyle/>
          <a:p>
            <a:pPr lvl="0"/>
            <a:r>
              <a:rPr lang="fr-FR" b="0" i="0" dirty="0">
                <a:effectLst/>
                <a:latin typeface="-apple-system"/>
              </a:rPr>
              <a:t>La 5G utilise des ondes millimétriques et des petites cellules pour offrir des débits de données élevés et une couverture dense, tout en virtualisant les fonctions réseau (NFV) et en découpant le réseau en tranches (network </a:t>
            </a:r>
            <a:r>
              <a:rPr lang="fr-FR" b="0" i="0" dirty="0" err="1">
                <a:effectLst/>
                <a:latin typeface="-apple-system"/>
              </a:rPr>
              <a:t>slicing</a:t>
            </a:r>
            <a:r>
              <a:rPr lang="fr-FR" b="0" i="0" dirty="0">
                <a:effectLst/>
                <a:latin typeface="-apple-system"/>
              </a:rPr>
              <a:t>) pour une gestion flexible. Elle intègre également l’informatique de périphérie pour réduire la latence et des protocoles de sécurité avancés pour protéger les données, permettant ainsi des services mobiles rapides et fiables pour diverses applications avancées.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261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6DE7EB-9874-862F-D754-3DDE0C334AF9}"/>
              </a:ext>
            </a:extLst>
          </p:cNvPr>
          <p:cNvSpPr>
            <a:spLocks noGrp="1"/>
          </p:cNvSpPr>
          <p:nvPr>
            <p:ph type="title"/>
          </p:nvPr>
        </p:nvSpPr>
        <p:spPr/>
        <p:txBody>
          <a:bodyPr/>
          <a:lstStyle/>
          <a:p>
            <a:r>
              <a:rPr lang="fr-BF" dirty="0"/>
              <a:t>CONCLUSION</a:t>
            </a:r>
          </a:p>
        </p:txBody>
      </p:sp>
      <p:sp>
        <p:nvSpPr>
          <p:cNvPr id="3" name="Espace réservé du contenu 2">
            <a:extLst>
              <a:ext uri="{FF2B5EF4-FFF2-40B4-BE49-F238E27FC236}">
                <a16:creationId xmlns:a16="http://schemas.microsoft.com/office/drawing/2014/main" id="{4E9DDB3B-8F81-353A-3915-7ECC36D8CC50}"/>
              </a:ext>
            </a:extLst>
          </p:cNvPr>
          <p:cNvSpPr>
            <a:spLocks noGrp="1"/>
          </p:cNvSpPr>
          <p:nvPr>
            <p:ph idx="1"/>
          </p:nvPr>
        </p:nvSpPr>
        <p:spPr/>
        <p:txBody>
          <a:bodyPr>
            <a:normAutofit/>
          </a:bodyPr>
          <a:lstStyle/>
          <a:p>
            <a:r>
              <a:rPr lang="fr-FR" sz="2800" b="0" i="0" dirty="0">
                <a:effectLst/>
                <a:latin typeface="-apple-system"/>
              </a:rPr>
              <a:t>La 5G et la 6G représentent des avancées majeures dans les technologies de réseau mobile, transformant notre quotidien et divers secteurs industriels. La transition vers la 6G ouvrira de nouvelles possibilités et améliorera les performances des applications existantes, offrant des débits de données ultra-rapides et une latence extrêmement faible.</a:t>
            </a:r>
            <a:endParaRPr lang="fr-BF" sz="2800" dirty="0"/>
          </a:p>
        </p:txBody>
      </p:sp>
    </p:spTree>
    <p:extLst>
      <p:ext uri="{BB962C8B-B14F-4D97-AF65-F5344CB8AC3E}">
        <p14:creationId xmlns:p14="http://schemas.microsoft.com/office/powerpoint/2010/main" val="3781236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132</TotalTime>
  <Words>616</Words>
  <Application>Microsoft Office PowerPoint</Application>
  <PresentationFormat>Grand écran</PresentationFormat>
  <Paragraphs>36</Paragraphs>
  <Slides>11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-apple-system</vt:lpstr>
      <vt:lpstr>Arial</vt:lpstr>
      <vt:lpstr>Calibri</vt:lpstr>
      <vt:lpstr>Rockwell</vt:lpstr>
      <vt:lpstr>Tahoma</vt:lpstr>
      <vt:lpstr>Times New Roman</vt:lpstr>
      <vt:lpstr>Tw Cen MT</vt:lpstr>
      <vt:lpstr>Circuit</vt:lpstr>
      <vt:lpstr>Exposée: La technologie 5g et 6g EN RESEAU DE TELEPHONIE</vt:lpstr>
      <vt:lpstr>Plan</vt:lpstr>
      <vt:lpstr>INTRODUCTION</vt:lpstr>
      <vt:lpstr>Architecture de la 6G</vt:lpstr>
      <vt:lpstr>Principes de Fonctionnement de la 6G </vt:lpstr>
      <vt:lpstr>Introduction à la 5G</vt:lpstr>
      <vt:lpstr>Architecture de la 5G</vt:lpstr>
      <vt:lpstr>Principes de Fonctionnement de la 5G</vt:lpstr>
      <vt:lpstr>CONCLUSION</vt:lpstr>
      <vt:lpstr>BIBLIOGRAPHIE</vt:lpstr>
      <vt:lpstr>MERCI POUR VOTRE AIMABLE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22662175858</dc:creator>
  <cp:lastModifiedBy>22662175858</cp:lastModifiedBy>
  <cp:revision>1</cp:revision>
  <dcterms:created xsi:type="dcterms:W3CDTF">2024-08-21T10:21:21Z</dcterms:created>
  <dcterms:modified xsi:type="dcterms:W3CDTF">2024-08-21T12:34:05Z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