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17" r:id="rId2"/>
    <p:sldId id="518" r:id="rId3"/>
    <p:sldId id="519" r:id="rId4"/>
    <p:sldId id="520" r:id="rId5"/>
    <p:sldId id="521" r:id="rId6"/>
    <p:sldId id="522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23" r:id="rId15"/>
    <p:sldId id="524" r:id="rId16"/>
    <p:sldId id="5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C7FF-BB98-4C82-9354-5AF049EF227E}" type="datetimeFigureOut">
              <a:rPr lang="en-ID" smtClean="0"/>
              <a:t>Wed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E85C-95FD-4943-BBAD-8AAF580661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09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A93F-FCF1-EE7D-C45A-0CA3A0562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BBCD9-227A-8371-E643-3C532D76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A780-AE7F-5972-2962-79F5A5B4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479-BC31-FD15-4986-791CCEEC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CE50-5316-014D-1C7E-22A227A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32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C32-CF54-AFDB-66CC-D101076A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ECBF-821C-1C71-5B25-C8180186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60C4-E3C0-DF07-D259-D4368D9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E59C-A7C5-AC8B-1FB5-95588A47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1CAB-E0E1-F8CD-19FE-18D16DE7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8741C-0610-CF4A-2811-3B471251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56E7F-EBC5-920A-2F31-A56321AE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07C7-2764-71FA-BAE4-D01931DD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13E-FD54-B210-CA08-B421D83E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9E0-248C-7ACB-8422-41CD3AB5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5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bg>
      <p:bgPr>
        <a:solidFill>
          <a:srgbClr val="2E282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433269" y="0"/>
            <a:ext cx="10758732" cy="605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54000" y="2570681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5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354000" y="4663881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4"/>
          </p:nvPr>
        </p:nvSpPr>
        <p:spPr>
          <a:xfrm>
            <a:off x="354000" y="752167"/>
            <a:ext cx="5393600" cy="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06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E4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9170" lvl="1" indent="-47412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94F5-F8EB-FAA1-0372-E5535EC7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C627-E23B-1646-8805-0433DCF9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C839-5A6A-8880-EB5C-55FCCAFD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E631-DFB6-1A1A-8ACB-73C805EB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B798-98BC-12E0-698D-E4AD7E53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4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B978-B3FF-1EB1-56DC-ABE469C9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85E7-E139-3C1F-A19F-AC3ACCE9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F3C6-2809-E199-233B-932AA0B9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C076-D986-526F-23E3-3FC2C22A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42B79-5C61-E61F-45D6-73CA8B9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2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163E-9584-AC86-5261-70932D1C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89B-41D2-EB9E-09E1-AA7C00454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06A6A-CA03-2DA1-C364-CB46A97D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C18F-D7CF-B65F-3CFE-BA5AD168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69A7-BEBA-8540-434A-246C9C8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A598-F1F1-A80F-4D9A-F08D42B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7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501-F100-365A-0ABE-DB1D6CB8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6921-5C42-4436-384A-9C2950F9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97CA9-CEDD-E0AC-9762-BC77F0EF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11604-68D2-8ED2-C7BF-CE908B3A9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852C5-A826-AE58-7859-793083672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683D0-11CE-E339-5A1F-F8B0264A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29400-33E1-59A8-5334-D7EBA469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D68C2-87D1-15C9-7A3A-C6F18E68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1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7CB-405E-6516-8127-0D34E463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29624-2B64-66D2-F6A8-91BED6DD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3EDFC-5A1D-9108-74AB-D1155ED2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8F4E5-0D56-6CEF-1E36-1A509591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01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02A73-EE7C-1C60-DB7F-48398F5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A7D74-DF4B-420F-9579-D1525A5F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1A79B-7C91-3A3C-9502-8CC2D90E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93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193-AB0E-C8BD-92EC-F4EF4D5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AC7-34A0-ABAB-25B5-A0D40629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7FCA3-4188-83A4-C10A-36D27D93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180C-8AAD-BC02-42D3-E82893B4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E0BD2-A716-5798-7A99-DCA53197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B657-BAD0-ED3B-8D2A-4850FBC3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46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A647-F4E9-16B3-6619-1D456BC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65048-DA5C-CE77-D445-EBC0B3D55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5520-8426-BB73-82B2-78CDC6F7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22179-B3FB-FDBB-40C2-D2E27F55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5A95-0D46-ECE2-109B-930A8FEA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2D387-2BBC-9BA1-432D-47DD7DA9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5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FAEC0-7953-7AB5-514C-06DC3E4F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B211-A092-7600-3B03-BF44D981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2ADD-ED68-0CD5-F1F2-66531FF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CF3-DC45-4A33-9E83-DA98B95B2472}" type="datetimeFigureOut">
              <a:rPr lang="en-ID" smtClean="0"/>
              <a:t>Wed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BD22-31FC-5F48-DD70-92BB68C6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4EE6-3C54-D772-B379-DC5FE231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FAA5-77EE-478D-B704-506DC65C7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5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D" dirty="0"/>
              <a:t>Java Developer Fundamentals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Membandingkan</a:t>
            </a:r>
            <a:r>
              <a:rPr lang="en-US" dirty="0"/>
              <a:t>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498" lvl="0" indent="-342900">
              <a:buFont typeface="Arial" pitchFamily="34" charset="0"/>
              <a:buChar char="•"/>
            </a:pPr>
            <a:r>
              <a:rPr lang="en-US" dirty="0"/>
              <a:t>Method equals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case-sensitive, </a:t>
            </a:r>
            <a:r>
              <a:rPr lang="en-US" dirty="0" err="1"/>
              <a:t>sehingga</a:t>
            </a:r>
            <a:r>
              <a:rPr lang="en-US" dirty="0"/>
              <a:t> string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&amp; </a:t>
            </a:r>
            <a:r>
              <a:rPr lang="en-US" dirty="0" err="1"/>
              <a:t>kecilnya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Doyok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doyok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 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menghasilkan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Membandingkan</a:t>
            </a:r>
            <a:r>
              <a:rPr lang="en-US" dirty="0"/>
              <a:t>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498" lvl="0" indent="-342900">
              <a:buFont typeface="Arial" pitchFamily="34" charset="0"/>
              <a:buChar char="•"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string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mengabaikan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&amp; </a:t>
            </a:r>
            <a:r>
              <a:rPr lang="en-US" sz="1600" dirty="0" err="1"/>
              <a:t>kecil</a:t>
            </a:r>
            <a:r>
              <a:rPr lang="en-US" sz="1600" dirty="0"/>
              <a:t>, </a:t>
            </a:r>
            <a:r>
              <a:rPr lang="en-US" sz="1600" dirty="0" err="1"/>
              <a:t>digunakan</a:t>
            </a:r>
            <a:r>
              <a:rPr lang="en-US" sz="1600" dirty="0"/>
              <a:t> method </a:t>
            </a:r>
            <a:r>
              <a:rPr lang="en-US" sz="1600" dirty="0" err="1"/>
              <a:t>equalsIgnoreCase</a:t>
            </a:r>
            <a:r>
              <a:rPr lang="en-US" sz="1600" dirty="0"/>
              <a:t>()</a:t>
            </a:r>
          </a:p>
          <a:p>
            <a:pPr marL="444498" lvl="0" indent="-342900">
              <a:buFont typeface="Arial" pitchFamily="34" charset="0"/>
              <a:buChar char="•"/>
            </a:pPr>
            <a:endParaRPr lang="en-US" sz="1600" dirty="0"/>
          </a:p>
          <a:p>
            <a:pPr marL="101598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Doyok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101598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doyok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1598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strFirst.equalsIgnoreCase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 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menghasilkan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true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String (substring)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1598" indent="0">
              <a:buNone/>
            </a:pPr>
            <a:r>
              <a:rPr lang="en-US" dirty="0"/>
              <a:t>String class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method </a:t>
            </a:r>
            <a:r>
              <a:rPr lang="en-US" dirty="0" err="1"/>
              <a:t>yaitu</a:t>
            </a:r>
            <a:r>
              <a:rPr lang="en-US" dirty="0"/>
              <a:t> substring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string. Substring method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public 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); </a:t>
            </a:r>
          </a:p>
          <a:p>
            <a:pPr marL="711183" lvl="1" indent="0">
              <a:buNone/>
            </a:pPr>
            <a:r>
              <a:rPr lang="en-US" sz="2000" dirty="0" err="1"/>
              <a:t>Menghasilkan</a:t>
            </a:r>
            <a:r>
              <a:rPr lang="en-US" sz="2000" dirty="0"/>
              <a:t> string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string.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string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character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beginIndex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character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endIndex</a:t>
            </a:r>
            <a:r>
              <a:rPr lang="en-US" sz="2000" dirty="0"/>
              <a:t> – 1. </a:t>
            </a:r>
            <a:r>
              <a:rPr lang="en-US" sz="2000" dirty="0" err="1"/>
              <a:t>Pada</a:t>
            </a:r>
            <a:r>
              <a:rPr lang="en-US" sz="2000" dirty="0"/>
              <a:t> Java, character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index 0. 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strThird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“Welcome”; 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strThird.substring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(3, 5)); 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menghasilkan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co</a:t>
            </a:r>
          </a:p>
        </p:txBody>
      </p:sp>
    </p:spTree>
    <p:extLst>
      <p:ext uri="{BB962C8B-B14F-4D97-AF65-F5344CB8AC3E}">
        <p14:creationId xmlns:p14="http://schemas.microsoft.com/office/powerpoint/2010/main" val="303052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String (substring)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public 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beginIndex</a:t>
            </a:r>
            <a:r>
              <a:rPr lang="en-US" dirty="0"/>
              <a:t>); </a:t>
            </a:r>
          </a:p>
          <a:p>
            <a:pPr marL="711183" lvl="1" indent="0">
              <a:buNone/>
            </a:pPr>
            <a:r>
              <a:rPr lang="en-US" sz="2400" dirty="0"/>
              <a:t>Method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beginIndex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character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string </a:t>
            </a:r>
            <a:r>
              <a:rPr lang="en-US" sz="2400" dirty="0" err="1"/>
              <a:t>tersebut</a:t>
            </a:r>
            <a:r>
              <a:rPr lang="en-US" sz="2400" dirty="0"/>
              <a:t>.. </a:t>
            </a:r>
          </a:p>
          <a:p>
            <a:pPr marL="711183" lvl="1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strThird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“Welcome”; 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strThird.substring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(3)); 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menghasilkan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come</a:t>
            </a:r>
          </a:p>
        </p:txBody>
      </p:sp>
    </p:spTree>
    <p:extLst>
      <p:ext uri="{BB962C8B-B14F-4D97-AF65-F5344CB8AC3E}">
        <p14:creationId xmlns:p14="http://schemas.microsoft.com/office/powerpoint/2010/main" val="277883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78DBB4-57FF-4034-B417-50CBB8FA0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User Input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FB174C-E3A9-46CF-84DF-456FB029D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1597" indent="0">
              <a:buNone/>
            </a:pPr>
            <a:r>
              <a:rPr lang="en-ID" sz="1867" dirty="0" err="1">
                <a:latin typeface="+mj-lt"/>
                <a:cs typeface="Times" panose="02020603050405020304" pitchFamily="18" charset="0"/>
              </a:rPr>
              <a:t>Seperti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yang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kita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ketahui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, program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komputer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terdiri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dari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tiga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komponen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utama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,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yaitu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: input, proses, dan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67" dirty="0">
                <a:latin typeface="+mj-lt"/>
                <a:cs typeface="Times" panose="02020603050405020304" pitchFamily="18" charset="0"/>
              </a:rPr>
              <a:t>Input: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nilai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yang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kita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masukan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ke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67" dirty="0">
                <a:latin typeface="+mj-lt"/>
                <a:cs typeface="Times" panose="02020603050405020304" pitchFamily="18" charset="0"/>
              </a:rPr>
              <a:t>Proses: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langkah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demi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langkah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yang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dilakukan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untuk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mengelola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input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menjadi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sesuatu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yang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berguna</a:t>
            </a:r>
            <a:endParaRPr lang="en-ID" sz="1867" dirty="0">
              <a:latin typeface="+mj-lt"/>
              <a:cs typeface="Times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67" dirty="0">
                <a:latin typeface="+mj-lt"/>
                <a:cs typeface="Times" panose="02020603050405020304" pitchFamily="18" charset="0"/>
              </a:rPr>
              <a:t>Output: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hasil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pengolahan</a:t>
            </a:r>
            <a:endParaRPr lang="en-ID" sz="1867" dirty="0">
              <a:latin typeface="+mj-lt"/>
              <a:cs typeface="Times" panose="02020603050405020304" pitchFamily="18" charset="0"/>
            </a:endParaRPr>
          </a:p>
          <a:p>
            <a:pPr marL="101597" indent="0">
              <a:buNone/>
            </a:pPr>
            <a:r>
              <a:rPr lang="en-ID" sz="1867" dirty="0" err="1">
                <a:latin typeface="+mj-lt"/>
                <a:cs typeface="Times" panose="02020603050405020304" pitchFamily="18" charset="0"/>
              </a:rPr>
              <a:t>Semua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bahasa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pemrograman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telah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menyediakan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fungsi-fungsi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untuk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</a:t>
            </a:r>
            <a:r>
              <a:rPr lang="en-ID" sz="1867" dirty="0" err="1">
                <a:latin typeface="+mj-lt"/>
                <a:cs typeface="Times" panose="02020603050405020304" pitchFamily="18" charset="0"/>
              </a:rPr>
              <a:t>melakukan</a:t>
            </a:r>
            <a:r>
              <a:rPr lang="en-ID" sz="1867" dirty="0">
                <a:latin typeface="+mj-lt"/>
                <a:cs typeface="Times" panose="02020603050405020304" pitchFamily="18" charset="0"/>
              </a:rPr>
              <a:t> input dan output.</a:t>
            </a:r>
          </a:p>
        </p:txBody>
      </p:sp>
    </p:spTree>
    <p:extLst>
      <p:ext uri="{BB962C8B-B14F-4D97-AF65-F5344CB8AC3E}">
        <p14:creationId xmlns:p14="http://schemas.microsoft.com/office/powerpoint/2010/main" val="360078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78DBB4-57FF-4034-B417-50CBB8FA0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User Input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FB174C-E3A9-46CF-84DF-456FB029D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Java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sendiri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sudah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menyediakan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beberapa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class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mengambil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input,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disini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kita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menggunakan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Class Scanner :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Class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tersebut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digunakan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mengambil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input pada program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berbasis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teks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 </a:t>
            </a:r>
            <a:r>
              <a:rPr lang="en-US" altLang="en-US" i="1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(console)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.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Sedangkan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GUI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menggunakan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class yang lain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seperti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JOptionPane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inputbox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pada form.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Sementara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outputnya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, Java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menyediakan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fungsi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 </a:t>
            </a:r>
            <a:r>
              <a:rPr lang="en-US" altLang="en-US" dirty="0">
                <a:solidFill>
                  <a:srgbClr val="E83E8C"/>
                </a:solidFill>
                <a:latin typeface="+mn-lt"/>
                <a:cs typeface="Times" panose="02020603050405020304" pitchFamily="18" charset="0"/>
              </a:rPr>
              <a:t>print()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, </a:t>
            </a:r>
            <a:r>
              <a:rPr lang="en-US" altLang="en-US" dirty="0" err="1">
                <a:solidFill>
                  <a:srgbClr val="E83E8C"/>
                </a:solidFill>
                <a:latin typeface="+mn-lt"/>
                <a:cs typeface="Times" panose="02020603050405020304" pitchFamily="18" charset="0"/>
              </a:rPr>
              <a:t>println</a:t>
            </a:r>
            <a:r>
              <a:rPr lang="en-US" altLang="en-US" dirty="0">
                <a:solidFill>
                  <a:srgbClr val="E83E8C"/>
                </a:solidFill>
                <a:latin typeface="+mn-lt"/>
                <a:cs typeface="Times" panose="02020603050405020304" pitchFamily="18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9BAFB-EC7A-4277-BEE4-73DC6BE5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357"/>
            <a:ext cx="24628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5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78DBB4-57FF-4034-B417-50CBB8FA0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User Input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FB174C-E3A9-46CF-84DF-456FB029D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600" y="1191194"/>
            <a:ext cx="11360800" cy="1522852"/>
          </a:xfrm>
        </p:spPr>
        <p:txBody>
          <a:bodyPr>
            <a:normAutofit lnSpcReduction="10000"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1. Class Scanner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Scanner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merupakan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class 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 yang </a:t>
            </a:r>
            <a:r>
              <a:rPr lang="en-ID" sz="2000" dirty="0" err="1">
                <a:latin typeface="+mn-lt"/>
                <a:cs typeface="Times" panose="02020603050405020304" pitchFamily="18" charset="0"/>
              </a:rPr>
              <a:t>menyediakan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ID" sz="2000" dirty="0" err="1">
                <a:latin typeface="+mn-lt"/>
                <a:cs typeface="Times" panose="02020603050405020304" pitchFamily="18" charset="0"/>
              </a:rPr>
              <a:t>fungsi-fungsi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ID" sz="2000" dirty="0" err="1">
                <a:latin typeface="+mn-lt"/>
                <a:cs typeface="Times" panose="02020603050405020304" pitchFamily="18" charset="0"/>
              </a:rPr>
              <a:t>untuk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ID" sz="2000" dirty="0" err="1">
                <a:latin typeface="+mn-lt"/>
                <a:cs typeface="Times" panose="02020603050405020304" pitchFamily="18" charset="0"/>
              </a:rPr>
              <a:t>mengambil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 input </a:t>
            </a:r>
            <a:r>
              <a:rPr lang="en-ID" sz="2000" dirty="0" err="1">
                <a:latin typeface="+mn-lt"/>
                <a:cs typeface="Times" panose="02020603050405020304" pitchFamily="18" charset="0"/>
              </a:rPr>
              <a:t>dari</a:t>
            </a:r>
            <a:r>
              <a:rPr lang="en-ID" sz="2000" dirty="0">
                <a:latin typeface="+mn-lt"/>
                <a:cs typeface="Times" panose="02020603050405020304" pitchFamily="18" charset="0"/>
              </a:rPr>
              <a:t> keyboard.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Untuk</a:t>
            </a:r>
            <a:r>
              <a:rPr lang="en-ID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ID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lebih</a:t>
            </a:r>
            <a:r>
              <a:rPr lang="en-ID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ID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jelasnya</a:t>
            </a:r>
            <a:r>
              <a:rPr lang="en-ID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ID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kita</a:t>
            </a:r>
            <a:r>
              <a:rPr lang="en-ID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 </a:t>
            </a:r>
            <a:r>
              <a:rPr lang="en-ID" altLang="en-US" sz="2000" dirty="0" err="1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praktikan</a:t>
            </a:r>
            <a:r>
              <a:rPr lang="en-ID" altLang="en-US" sz="2000" dirty="0">
                <a:solidFill>
                  <a:schemeClr val="tx1"/>
                </a:solidFill>
                <a:latin typeface="+mn-lt"/>
                <a:cs typeface="Times" panose="02020603050405020304" pitchFamily="18" charset="0"/>
              </a:rPr>
              <a:t>..</a:t>
            </a:r>
            <a:endParaRPr lang="en-US" altLang="en-US" sz="2000" dirty="0">
              <a:solidFill>
                <a:schemeClr val="tx1"/>
              </a:solidFill>
              <a:latin typeface="+mn-lt"/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9BAFB-EC7A-4277-BEE4-73DC6BE5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357"/>
            <a:ext cx="24628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F8CFA-45CC-4F8D-B729-11EE73B2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82" y="2839665"/>
            <a:ext cx="5324191" cy="32090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5DC1455-2AAD-4CC1-93A5-429F33E6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287" y="3151518"/>
            <a:ext cx="6304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Perlu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diperhatikan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penggunakan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fungsi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untuk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mengambil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data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bergantung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dari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tipe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data yang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digunakan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.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Misal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tipe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datanya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adalah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i="1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String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maka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fungsi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atau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i="1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method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yang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dipakai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adalah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nextLine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().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Begitu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juga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dengan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tipe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 data lain, </a:t>
            </a:r>
            <a:r>
              <a:rPr lang="en-US" altLang="en-US" i="1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Integer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menggunakan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nextInt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(), </a:t>
            </a:r>
            <a:r>
              <a:rPr lang="en-US" altLang="en-US" i="1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Double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menggunakan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 </a:t>
            </a:r>
            <a:r>
              <a:rPr lang="en-US" altLang="en-US" kern="0" dirty="0" err="1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nextDouble</a:t>
            </a:r>
            <a:r>
              <a:rPr lang="en-US" altLang="en-US" kern="0" dirty="0">
                <a:solidFill>
                  <a:srgbClr val="000000"/>
                </a:solidFill>
                <a:cs typeface="Times" panose="02020603050405020304" pitchFamily="18" charset="0"/>
                <a:sym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7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Class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String di </a:t>
            </a:r>
            <a:r>
              <a:rPr lang="en-US" sz="2800" dirty="0" err="1"/>
              <a:t>dalam</a:t>
            </a:r>
            <a:r>
              <a:rPr lang="en-US" sz="2800" dirty="0"/>
              <a:t> Java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class (</a:t>
            </a:r>
            <a:r>
              <a:rPr lang="en-US" sz="2800" dirty="0" err="1"/>
              <a:t>java.util.String</a:t>
            </a:r>
            <a:r>
              <a:rPr lang="en-US" sz="2800" dirty="0"/>
              <a:t>).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contoh-contoh</a:t>
            </a:r>
            <a:r>
              <a:rPr lang="en-US" sz="2800" dirty="0"/>
              <a:t> program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method </a:t>
            </a:r>
            <a:r>
              <a:rPr lang="en-US" sz="2800" dirty="0" err="1"/>
              <a:t>println</a:t>
            </a:r>
            <a:r>
              <a:rPr lang="en-US" sz="2800" dirty="0"/>
              <a:t>(“….”),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kamu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string literals </a:t>
            </a:r>
            <a:r>
              <a:rPr lang="en-US" sz="2800" dirty="0" err="1"/>
              <a:t>sebagai</a:t>
            </a:r>
            <a:r>
              <a:rPr lang="en-US" sz="2800" dirty="0"/>
              <a:t> parameter. </a:t>
            </a:r>
            <a:r>
              <a:rPr lang="en-US" sz="2800" dirty="0" err="1"/>
              <a:t>Kompiler</a:t>
            </a:r>
            <a:r>
              <a:rPr lang="en-US" sz="2800" dirty="0"/>
              <a:t> java </a:t>
            </a:r>
            <a:r>
              <a:rPr lang="en-US" sz="2800" dirty="0" err="1"/>
              <a:t>sebenarnya</a:t>
            </a:r>
            <a:r>
              <a:rPr lang="en-US" sz="2800" dirty="0"/>
              <a:t> </a:t>
            </a:r>
            <a:r>
              <a:rPr lang="en-US" sz="2800" dirty="0" err="1"/>
              <a:t>mengkonversi</a:t>
            </a:r>
            <a:r>
              <a:rPr lang="en-US" sz="2800" dirty="0"/>
              <a:t> string literal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object string dan </a:t>
            </a:r>
            <a:r>
              <a:rPr lang="en-US" sz="2800" dirty="0" err="1"/>
              <a:t>memanggil</a:t>
            </a:r>
            <a:r>
              <a:rPr lang="en-US" sz="2800" dirty="0"/>
              <a:t> method </a:t>
            </a:r>
            <a:r>
              <a:rPr lang="en-US" sz="2800" dirty="0" err="1"/>
              <a:t>println</a:t>
            </a:r>
            <a:r>
              <a:rPr lang="en-US" sz="2800" dirty="0"/>
              <a:t>(“…”) yang </a:t>
            </a:r>
            <a:r>
              <a:rPr lang="en-US" sz="2800" dirty="0" err="1"/>
              <a:t>ada</a:t>
            </a:r>
            <a:r>
              <a:rPr lang="en-US" sz="2800" dirty="0"/>
              <a:t> di class String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mencetak</a:t>
            </a:r>
            <a:r>
              <a:rPr lang="en-US" sz="2800" dirty="0"/>
              <a:t> string literal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97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Object String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598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 String, </a:t>
            </a:r>
            <a:r>
              <a:rPr lang="en-US" dirty="0" err="1"/>
              <a:t>gunakan</a:t>
            </a:r>
            <a:r>
              <a:rPr lang="en-US" dirty="0"/>
              <a:t> syntax: 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isiString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 </a:t>
            </a:r>
          </a:p>
          <a:p>
            <a:pPr marL="101598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char[ 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{‘a’, ‘b’, ‘c’} </a:t>
            </a:r>
            <a:r>
              <a:rPr lang="en-US" dirty="0"/>
              <a:t>=&gt; array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di </a:t>
            </a:r>
            <a:r>
              <a:rPr lang="en-US" err="1"/>
              <a:t>materi</a:t>
            </a:r>
            <a:r>
              <a:rPr lang="en-US"/>
              <a:t>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6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Penggabungan</a:t>
            </a:r>
            <a:r>
              <a:rPr lang="en-US" dirty="0"/>
              <a:t> String (concatenation)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1598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string,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concat</a:t>
            </a:r>
            <a:r>
              <a:rPr lang="en-US" dirty="0"/>
              <a:t> method. </a:t>
            </a:r>
          </a:p>
          <a:p>
            <a:pPr marL="101598" indent="0">
              <a:buNone/>
            </a:pPr>
            <a:r>
              <a:rPr lang="en-US" dirty="0"/>
              <a:t>Syntax: 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firstString.concat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secondString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01598" indent="0"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abcfg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strFirst.concat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marL="101598" indent="0">
              <a:buNone/>
            </a:pPr>
            <a:r>
              <a:rPr lang="en-US" dirty="0"/>
              <a:t>Akan </a:t>
            </a:r>
            <a:r>
              <a:rPr lang="en-US" dirty="0" err="1"/>
              <a:t>menghasilkan</a:t>
            </a:r>
            <a:r>
              <a:rPr lang="en-US" dirty="0"/>
              <a:t> : </a:t>
            </a:r>
            <a:r>
              <a:rPr lang="en-US" dirty="0" err="1"/>
              <a:t>abcdeabcfg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63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Penggabungan</a:t>
            </a:r>
            <a:r>
              <a:rPr lang="en-US" dirty="0"/>
              <a:t> String (concatenation)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dirty="0" err="1"/>
              <a:t>Penggabungan</a:t>
            </a:r>
            <a:r>
              <a:rPr lang="en-US" dirty="0"/>
              <a:t> string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“+”,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10159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strThird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+”xyz”; </a:t>
            </a:r>
          </a:p>
          <a:p>
            <a:pPr marL="10159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(str3);</a:t>
            </a:r>
          </a:p>
          <a:p>
            <a:pPr marL="101598" indent="0">
              <a:buNone/>
            </a:pPr>
            <a:r>
              <a:rPr lang="en-US" dirty="0"/>
              <a:t>Akan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abcdeabcfgxyz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1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Panjang</a:t>
            </a:r>
            <a:r>
              <a:rPr lang="en-US" dirty="0"/>
              <a:t>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length(). </a:t>
            </a:r>
          </a:p>
          <a:p>
            <a:pPr marL="101598" indent="0">
              <a:buNone/>
            </a:pPr>
            <a:r>
              <a:rPr lang="en-US" dirty="0"/>
              <a:t>Syntax: 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101598" indent="0"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Tessy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Wahyuni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Riwayati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Hartati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101598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47925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Mengakses</a:t>
            </a:r>
            <a:r>
              <a:rPr lang="en-US" dirty="0"/>
              <a:t> Character </a:t>
            </a:r>
            <a:r>
              <a:rPr lang="en-US" dirty="0" err="1"/>
              <a:t>pada</a:t>
            </a:r>
            <a:r>
              <a:rPr lang="en-US" dirty="0"/>
              <a:t> String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1598" indent="0">
              <a:buNone/>
            </a:pPr>
            <a:r>
              <a:rPr lang="en-US" dirty="0"/>
              <a:t>Syntax: </a:t>
            </a:r>
          </a:p>
          <a:p>
            <a:pPr marL="101598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String.charAt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(index) </a:t>
            </a:r>
          </a:p>
          <a:p>
            <a:pPr marL="101598" indent="0">
              <a:buNone/>
            </a:pPr>
            <a:r>
              <a:rPr lang="en-US" dirty="0"/>
              <a:t>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indeksnya</a:t>
            </a:r>
            <a:r>
              <a:rPr lang="en-US" dirty="0"/>
              <a:t>.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string </a:t>
            </a:r>
            <a:r>
              <a:rPr lang="en-US" dirty="0" err="1"/>
              <a:t>berindeks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berindeks</a:t>
            </a:r>
            <a:r>
              <a:rPr lang="en-US" dirty="0"/>
              <a:t> </a:t>
            </a:r>
            <a:r>
              <a:rPr lang="en-US" dirty="0" err="1"/>
              <a:t>string.length</a:t>
            </a:r>
            <a:r>
              <a:rPr lang="en-US" dirty="0"/>
              <a:t>() – 1. </a:t>
            </a:r>
          </a:p>
          <a:p>
            <a:pPr marL="101598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</a:p>
          <a:p>
            <a:pPr marL="10159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Tessy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Wahyuni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Riwayati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Hartati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10159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hurup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nama.charAt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marL="101598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hurup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910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Membandingkan</a:t>
            </a:r>
            <a:r>
              <a:rPr lang="en-US" dirty="0"/>
              <a:t>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String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objek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primitive. </a:t>
            </a:r>
            <a:r>
              <a:rPr lang="en-US" sz="2000" dirty="0" err="1"/>
              <a:t>Sehingga</a:t>
            </a:r>
            <a:r>
              <a:rPr lang="en-US" sz="2000" dirty="0"/>
              <a:t>,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menyimpannya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Passing by Reference: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String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di mana String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perbandingan</a:t>
            </a:r>
            <a:r>
              <a:rPr lang="en-US" sz="2000" dirty="0"/>
              <a:t> string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“==“.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string yang </a:t>
            </a:r>
            <a:r>
              <a:rPr lang="en-US" sz="2000" dirty="0" err="1"/>
              <a:t>sama</a:t>
            </a:r>
            <a:r>
              <a:rPr lang="en-US" sz="2000" dirty="0"/>
              <a:t>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= new String(“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String(“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namaSecond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1118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2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Membandingkan</a:t>
            </a:r>
            <a:r>
              <a:rPr lang="en-US" dirty="0"/>
              <a:t>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44498" indent="-342900">
              <a:buFont typeface="Arial" pitchFamily="34" charset="0"/>
              <a:buChar char="•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object String </a:t>
            </a:r>
            <a:r>
              <a:rPr lang="en-US" dirty="0" err="1"/>
              <a:t>terdapat</a:t>
            </a:r>
            <a:r>
              <a:rPr lang="en-US" dirty="0"/>
              <a:t> method equals()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</a:p>
          <a:p>
            <a:pPr marL="444498" indent="-342900">
              <a:buFont typeface="Arial" pitchFamily="34" charset="0"/>
              <a:buChar char="•"/>
            </a:pPr>
            <a:r>
              <a:rPr lang="en-US" dirty="0"/>
              <a:t>Method equals()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string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false </a:t>
            </a:r>
            <a:r>
              <a:rPr lang="en-US" dirty="0" err="1"/>
              <a:t>jika</a:t>
            </a:r>
            <a:r>
              <a:rPr lang="en-US" dirty="0"/>
              <a:t> string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71118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”+””;</a:t>
            </a:r>
          </a:p>
          <a:p>
            <a:pPr marL="71118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strFirst.equals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strSecond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 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menghasilkan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96542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924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Module</vt:lpstr>
      <vt:lpstr>String Class </vt:lpstr>
      <vt:lpstr>Membuat Object String </vt:lpstr>
      <vt:lpstr>Penggabungan String (concatenation) </vt:lpstr>
      <vt:lpstr>Penggabungan String (concatenation)</vt:lpstr>
      <vt:lpstr>Panjang String</vt:lpstr>
      <vt:lpstr>Mengakses Character pada String </vt:lpstr>
      <vt:lpstr>Membandingkan String</vt:lpstr>
      <vt:lpstr>Membandingkan String</vt:lpstr>
      <vt:lpstr>Membandingkan String</vt:lpstr>
      <vt:lpstr>Membandingkan String</vt:lpstr>
      <vt:lpstr>Bagian dari String (substring)</vt:lpstr>
      <vt:lpstr>Bagian dari String (substring)</vt:lpstr>
      <vt:lpstr>User Input</vt:lpstr>
      <vt:lpstr>User Input</vt:lpstr>
      <vt:lpstr>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Training Preparation</dc:title>
  <dc:creator>Paul Christian</dc:creator>
  <cp:lastModifiedBy>Paul Christian</cp:lastModifiedBy>
  <cp:revision>36</cp:revision>
  <dcterms:created xsi:type="dcterms:W3CDTF">2022-08-18T10:33:04Z</dcterms:created>
  <dcterms:modified xsi:type="dcterms:W3CDTF">2023-06-21T10:33:26Z</dcterms:modified>
</cp:coreProperties>
</file>