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4" r:id="rId2"/>
    <p:sldId id="269" r:id="rId3"/>
    <p:sldId id="270" r:id="rId4"/>
    <p:sldId id="275" r:id="rId5"/>
    <p:sldId id="272" r:id="rId6"/>
    <p:sldId id="273" r:id="rId7"/>
    <p:sldId id="276" r:id="rId8"/>
    <p:sldId id="262" r:id="rId9"/>
    <p:sldId id="264" r:id="rId10"/>
    <p:sldId id="265" r:id="rId11"/>
    <p:sldId id="266" r:id="rId12"/>
    <p:sldId id="277" r:id="rId13"/>
    <p:sldId id="267" r:id="rId14"/>
    <p:sldId id="278"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0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6286B4-102C-FF41-B157-7540B4011C6B}" type="datetimeFigureOut">
              <a:rPr lang="en-US" smtClean="0"/>
              <a:t>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832AC6-5E1B-ED4B-8110-A0904DBC0B75}" type="slidenum">
              <a:rPr lang="en-US" smtClean="0"/>
              <a:t>‹#›</a:t>
            </a:fld>
            <a:endParaRPr lang="en-US"/>
          </a:p>
        </p:txBody>
      </p:sp>
    </p:spTree>
    <p:extLst>
      <p:ext uri="{BB962C8B-B14F-4D97-AF65-F5344CB8AC3E}">
        <p14:creationId xmlns:p14="http://schemas.microsoft.com/office/powerpoint/2010/main" val="13891210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832AC6-5E1B-ED4B-8110-A0904DBC0B75}" type="slidenum">
              <a:rPr lang="en-US" smtClean="0"/>
              <a:t>5</a:t>
            </a:fld>
            <a:endParaRPr lang="en-US"/>
          </a:p>
        </p:txBody>
      </p:sp>
    </p:spTree>
    <p:extLst>
      <p:ext uri="{BB962C8B-B14F-4D97-AF65-F5344CB8AC3E}">
        <p14:creationId xmlns:p14="http://schemas.microsoft.com/office/powerpoint/2010/main" val="339586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D4C8FA-35F4-7E48-AE7D-E97B98BC7C86}" type="datetimeFigureOut">
              <a:rPr lang="en-US" smtClean="0"/>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95620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4C8FA-35F4-7E48-AE7D-E97B98BC7C86}" type="datetimeFigureOut">
              <a:rPr lang="en-US" smtClean="0"/>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297931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4C8FA-35F4-7E48-AE7D-E97B98BC7C86}" type="datetimeFigureOut">
              <a:rPr lang="en-US" smtClean="0"/>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419120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4C8FA-35F4-7E48-AE7D-E97B98BC7C86}" type="datetimeFigureOut">
              <a:rPr lang="en-US" smtClean="0"/>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121070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D4C8FA-35F4-7E48-AE7D-E97B98BC7C86}" type="datetimeFigureOut">
              <a:rPr lang="en-US" smtClean="0"/>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95043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D4C8FA-35F4-7E48-AE7D-E97B98BC7C86}" type="datetimeFigureOut">
              <a:rPr lang="en-US" smtClean="0"/>
              <a:t>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380199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D4C8FA-35F4-7E48-AE7D-E97B98BC7C86}" type="datetimeFigureOut">
              <a:rPr lang="en-US" smtClean="0"/>
              <a:t>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268238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D4C8FA-35F4-7E48-AE7D-E97B98BC7C86}" type="datetimeFigureOut">
              <a:rPr lang="en-US" smtClean="0"/>
              <a:t>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211312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4C8FA-35F4-7E48-AE7D-E97B98BC7C86}" type="datetimeFigureOut">
              <a:rPr lang="en-US" smtClean="0"/>
              <a:t>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381360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4C8FA-35F4-7E48-AE7D-E97B98BC7C86}" type="datetimeFigureOut">
              <a:rPr lang="en-US" smtClean="0"/>
              <a:t>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414247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4C8FA-35F4-7E48-AE7D-E97B98BC7C86}" type="datetimeFigureOut">
              <a:rPr lang="en-US" smtClean="0"/>
              <a:t>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DFCA9-AF8E-6F44-8C46-3E6A31BB3D2B}" type="slidenum">
              <a:rPr lang="en-US" smtClean="0"/>
              <a:t>‹#›</a:t>
            </a:fld>
            <a:endParaRPr lang="en-US"/>
          </a:p>
        </p:txBody>
      </p:sp>
    </p:spTree>
    <p:extLst>
      <p:ext uri="{BB962C8B-B14F-4D97-AF65-F5344CB8AC3E}">
        <p14:creationId xmlns:p14="http://schemas.microsoft.com/office/powerpoint/2010/main" val="23191171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C8FA-35F4-7E48-AE7D-E97B98BC7C86}" type="datetimeFigureOut">
              <a:rPr lang="en-US" smtClean="0"/>
              <a:t>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DFCA9-AF8E-6F44-8C46-3E6A31BB3D2B}" type="slidenum">
              <a:rPr lang="en-US" smtClean="0"/>
              <a:t>‹#›</a:t>
            </a:fld>
            <a:endParaRPr lang="en-US"/>
          </a:p>
        </p:txBody>
      </p:sp>
    </p:spTree>
    <p:extLst>
      <p:ext uri="{BB962C8B-B14F-4D97-AF65-F5344CB8AC3E}">
        <p14:creationId xmlns:p14="http://schemas.microsoft.com/office/powerpoint/2010/main" val="1313507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itepoint.com/using-node-mysql-javascript-cli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Progress Report</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March 17, 2016</a:t>
            </a:r>
          </a:p>
          <a:p>
            <a:r>
              <a:rPr lang="en-US" dirty="0" smtClean="0"/>
              <a:t>Group 14 on Blackboard</a:t>
            </a:r>
          </a:p>
          <a:p>
            <a:r>
              <a:rPr lang="en-US" dirty="0" smtClean="0"/>
              <a:t>Ilana Wasserman</a:t>
            </a:r>
          </a:p>
          <a:p>
            <a:r>
              <a:rPr lang="en-US" dirty="0" smtClean="0"/>
              <a:t>Walker </a:t>
            </a:r>
            <a:r>
              <a:rPr lang="en-US" dirty="0" err="1" smtClean="0"/>
              <a:t>Mayerchek</a:t>
            </a:r>
            <a:endParaRPr lang="en-US" dirty="0"/>
          </a:p>
        </p:txBody>
      </p:sp>
    </p:spTree>
    <p:extLst>
      <p:ext uri="{BB962C8B-B14F-4D97-AF65-F5344CB8AC3E}">
        <p14:creationId xmlns:p14="http://schemas.microsoft.com/office/powerpoint/2010/main" val="3269900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 Layer</a:t>
            </a:r>
            <a:endParaRPr lang="en-US" dirty="0"/>
          </a:p>
        </p:txBody>
      </p:sp>
      <p:sp>
        <p:nvSpPr>
          <p:cNvPr id="3" name="Content Placeholder 2"/>
          <p:cNvSpPr>
            <a:spLocks noGrp="1"/>
          </p:cNvSpPr>
          <p:nvPr>
            <p:ph idx="1"/>
          </p:nvPr>
        </p:nvSpPr>
        <p:spPr>
          <a:xfrm>
            <a:off x="457200" y="1600200"/>
            <a:ext cx="8229600" cy="4900631"/>
          </a:xfrm>
        </p:spPr>
        <p:txBody>
          <a:bodyPr>
            <a:normAutofit lnSpcReduction="10000"/>
          </a:bodyPr>
          <a:lstStyle/>
          <a:p>
            <a:r>
              <a:rPr lang="en-US" dirty="0" smtClean="0"/>
              <a:t>Cannot delete a layer because other layers refer to this layer, and need to be able to see all of the layers in the family of layers to understand “family tree” and history behind the layer.</a:t>
            </a:r>
          </a:p>
          <a:p>
            <a:r>
              <a:rPr lang="en-US" dirty="0" smtClean="0"/>
              <a:t>Since layers cannot be deleted, we will be showing the User’s ability to delete a </a:t>
            </a:r>
            <a:r>
              <a:rPr lang="en-US" dirty="0" err="1" smtClean="0"/>
              <a:t>hashtag</a:t>
            </a:r>
            <a:r>
              <a:rPr lang="en-US" dirty="0" smtClean="0"/>
              <a:t> on a layer,</a:t>
            </a:r>
            <a:r>
              <a:rPr lang="en-US" dirty="0"/>
              <a:t> </a:t>
            </a:r>
            <a:r>
              <a:rPr lang="en-US" dirty="0" smtClean="0"/>
              <a:t>and how this is shown in the database by deleting a “</a:t>
            </a:r>
            <a:r>
              <a:rPr lang="en-US" dirty="0" err="1" smtClean="0"/>
              <a:t>Hashtag</a:t>
            </a:r>
            <a:r>
              <a:rPr lang="en-US" dirty="0" smtClean="0"/>
              <a:t>/Layer” record in the database.</a:t>
            </a:r>
            <a:endParaRPr lang="en-US" dirty="0"/>
          </a:p>
        </p:txBody>
      </p:sp>
    </p:spTree>
    <p:extLst>
      <p:ext uri="{BB962C8B-B14F-4D97-AF65-F5344CB8AC3E}">
        <p14:creationId xmlns:p14="http://schemas.microsoft.com/office/powerpoint/2010/main" val="48161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 Layer</a:t>
            </a:r>
            <a:endParaRPr lang="en-US" dirty="0"/>
          </a:p>
        </p:txBody>
      </p:sp>
      <p:sp>
        <p:nvSpPr>
          <p:cNvPr id="3" name="Content Placeholder 2"/>
          <p:cNvSpPr>
            <a:spLocks noGrp="1"/>
          </p:cNvSpPr>
          <p:nvPr>
            <p:ph idx="1"/>
          </p:nvPr>
        </p:nvSpPr>
        <p:spPr/>
        <p:txBody>
          <a:bodyPr/>
          <a:lstStyle/>
          <a:p>
            <a:r>
              <a:rPr lang="en-US" dirty="0" smtClean="0"/>
              <a:t>Functionality of seeing all of the layers you added underneath the input</a:t>
            </a:r>
            <a:endParaRPr lang="en-US" dirty="0"/>
          </a:p>
        </p:txBody>
      </p:sp>
    </p:spTree>
    <p:extLst>
      <p:ext uri="{BB962C8B-B14F-4D97-AF65-F5344CB8AC3E}">
        <p14:creationId xmlns:p14="http://schemas.microsoft.com/office/powerpoint/2010/main" val="139210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User</a:t>
            </a:r>
            <a:endParaRPr lang="en-US" dirty="0"/>
          </a:p>
        </p:txBody>
      </p:sp>
      <p:sp>
        <p:nvSpPr>
          <p:cNvPr id="3" name="Content Placeholder 2"/>
          <p:cNvSpPr>
            <a:spLocks noGrp="1"/>
          </p:cNvSpPr>
          <p:nvPr>
            <p:ph idx="1"/>
          </p:nvPr>
        </p:nvSpPr>
        <p:spPr/>
        <p:txBody>
          <a:bodyPr/>
          <a:lstStyle/>
          <a:p>
            <a:r>
              <a:rPr lang="en-US" dirty="0" smtClean="0"/>
              <a:t>User enters information into the provided boxes and clicks Create Account</a:t>
            </a:r>
          </a:p>
          <a:p>
            <a:pPr lvl="1"/>
            <a:r>
              <a:rPr lang="en-US" dirty="0" smtClean="0"/>
              <a:t>Provided information:</a:t>
            </a:r>
          </a:p>
          <a:p>
            <a:pPr lvl="2"/>
            <a:r>
              <a:rPr lang="en-US" dirty="0" smtClean="0"/>
              <a:t>Username, User Password, First Name, Last Name, Date of Birth</a:t>
            </a:r>
          </a:p>
          <a:p>
            <a:pPr lvl="1"/>
            <a:r>
              <a:rPr lang="en-US" dirty="0" smtClean="0"/>
              <a:t>A new user record is created in the User table in the database with all of the provided information</a:t>
            </a:r>
            <a:endParaRPr lang="en-US" dirty="0"/>
          </a:p>
        </p:txBody>
      </p:sp>
    </p:spTree>
    <p:extLst>
      <p:ext uri="{BB962C8B-B14F-4D97-AF65-F5344CB8AC3E}">
        <p14:creationId xmlns:p14="http://schemas.microsoft.com/office/powerpoint/2010/main" val="25345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US" dirty="0" smtClean="0"/>
              <a:t>User can see own </a:t>
            </a:r>
            <a:r>
              <a:rPr lang="en-US" dirty="0" smtClean="0"/>
              <a:t>layers</a:t>
            </a:r>
            <a:endParaRPr lang="en-US" dirty="0" smtClean="0"/>
          </a:p>
          <a:p>
            <a:r>
              <a:rPr lang="en-US" dirty="0" smtClean="0"/>
              <a:t>User can see all </a:t>
            </a:r>
            <a:r>
              <a:rPr lang="en-US" dirty="0" smtClean="0"/>
              <a:t>layers in </a:t>
            </a:r>
            <a:r>
              <a:rPr lang="en-US" dirty="0" smtClean="0"/>
              <a:t>the </a:t>
            </a:r>
            <a:r>
              <a:rPr lang="en-US" dirty="0" smtClean="0"/>
              <a:t>database</a:t>
            </a:r>
          </a:p>
          <a:p>
            <a:r>
              <a:rPr lang="en-US" dirty="0" smtClean="0"/>
              <a:t>User can see links to the linked layers for a particular layer</a:t>
            </a:r>
            <a:endParaRPr lang="en-US" dirty="0"/>
          </a:p>
        </p:txBody>
      </p:sp>
    </p:spTree>
    <p:extLst>
      <p:ext uri="{BB962C8B-B14F-4D97-AF65-F5344CB8AC3E}">
        <p14:creationId xmlns:p14="http://schemas.microsoft.com/office/powerpoint/2010/main" val="313470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of Project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focus of our project is how users create and interact with Layers and the functionality around the Layers (i.e. </a:t>
            </a:r>
            <a:r>
              <a:rPr lang="en-US" dirty="0" err="1" smtClean="0"/>
              <a:t>Hashtags</a:t>
            </a:r>
            <a:r>
              <a:rPr lang="en-US" dirty="0" smtClean="0"/>
              <a:t>)</a:t>
            </a:r>
          </a:p>
          <a:p>
            <a:r>
              <a:rPr lang="en-US" dirty="0" smtClean="0"/>
              <a:t>While the User table itself would in reality have much more complexity (such as Active/Inactive field, and a Created Date field), and the functionality around it would be greater (such as being able to update provided information, and delete a user account, which would create an inactive user rather than actually deleting the User in the database), these items are not the focus of the project and are therefore out of scope although we are cognizant of their effect on a model that would be implemented in reality.</a:t>
            </a:r>
            <a:endParaRPr lang="en-US" dirty="0"/>
          </a:p>
        </p:txBody>
      </p:sp>
    </p:spTree>
    <p:extLst>
      <p:ext uri="{BB962C8B-B14F-4D97-AF65-F5344CB8AC3E}">
        <p14:creationId xmlns:p14="http://schemas.microsoft.com/office/powerpoint/2010/main" val="2543575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Specifications</a:t>
            </a:r>
            <a:endParaRPr lang="en-US" dirty="0"/>
          </a:p>
        </p:txBody>
      </p:sp>
      <p:sp>
        <p:nvSpPr>
          <p:cNvPr id="3" name="Content Placeholder 2"/>
          <p:cNvSpPr>
            <a:spLocks noGrp="1"/>
          </p:cNvSpPr>
          <p:nvPr>
            <p:ph idx="1"/>
          </p:nvPr>
        </p:nvSpPr>
        <p:spPr/>
        <p:txBody>
          <a:bodyPr/>
          <a:lstStyle/>
          <a:p>
            <a:r>
              <a:rPr lang="en-US" dirty="0">
                <a:hlinkClick r:id="rId2"/>
              </a:rPr>
              <a:t>http://www.sitepoint.com/using-node-mysql-javascript-client</a:t>
            </a:r>
            <a:r>
              <a:rPr lang="en-US" dirty="0" smtClean="0">
                <a:hlinkClick r:id="rId2"/>
              </a:rPr>
              <a:t>/</a:t>
            </a:r>
            <a:endParaRPr lang="en-US" dirty="0" smtClean="0"/>
          </a:p>
          <a:p>
            <a:r>
              <a:rPr lang="en-US" dirty="0" smtClean="0"/>
              <a:t>Will be using MySQL on the backend</a:t>
            </a:r>
          </a:p>
          <a:p>
            <a:r>
              <a:rPr lang="en-US" dirty="0" smtClean="0"/>
              <a:t>Will be using </a:t>
            </a:r>
            <a:r>
              <a:rPr lang="en-US" dirty="0" err="1" smtClean="0"/>
              <a:t>Node.js</a:t>
            </a:r>
            <a:r>
              <a:rPr lang="en-US" dirty="0" smtClean="0"/>
              <a:t> (node-</a:t>
            </a:r>
            <a:r>
              <a:rPr lang="en-US" dirty="0" err="1" smtClean="0"/>
              <a:t>mysql</a:t>
            </a:r>
            <a:r>
              <a:rPr lang="en-US" dirty="0" smtClean="0"/>
              <a:t>-</a:t>
            </a:r>
            <a:r>
              <a:rPr lang="en-US" dirty="0" err="1" smtClean="0"/>
              <a:t>javascript</a:t>
            </a:r>
            <a:r>
              <a:rPr lang="en-US" dirty="0" smtClean="0"/>
              <a:t> client) to allow application access to database</a:t>
            </a:r>
          </a:p>
          <a:p>
            <a:r>
              <a:rPr lang="en-US" dirty="0" smtClean="0"/>
              <a:t>Will be using </a:t>
            </a:r>
            <a:r>
              <a:rPr lang="en-US" dirty="0" err="1" smtClean="0"/>
              <a:t>Javascript</a:t>
            </a:r>
            <a:r>
              <a:rPr lang="en-US" dirty="0" smtClean="0"/>
              <a:t> on the frontend</a:t>
            </a:r>
            <a:endParaRPr lang="en-US" dirty="0"/>
          </a:p>
        </p:txBody>
      </p:sp>
    </p:spTree>
    <p:extLst>
      <p:ext uri="{BB962C8B-B14F-4D97-AF65-F5344CB8AC3E}">
        <p14:creationId xmlns:p14="http://schemas.microsoft.com/office/powerpoint/2010/main" val="106276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038"/>
            <a:ext cx="8229600" cy="1143000"/>
          </a:xfrm>
        </p:spPr>
        <p:txBody>
          <a:bodyPr/>
          <a:lstStyle/>
          <a:p>
            <a:r>
              <a:rPr lang="en-US" dirty="0" smtClean="0"/>
              <a:t>Simple ERD</a:t>
            </a:r>
            <a:endParaRPr lang="en-US" dirty="0"/>
          </a:p>
        </p:txBody>
      </p:sp>
      <p:sp>
        <p:nvSpPr>
          <p:cNvPr id="4" name="Rectangle 3"/>
          <p:cNvSpPr/>
          <p:nvPr/>
        </p:nvSpPr>
        <p:spPr>
          <a:xfrm>
            <a:off x="3591112" y="2982284"/>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Layer</a:t>
            </a:r>
            <a:endParaRPr lang="en-US" dirty="0">
              <a:solidFill>
                <a:srgbClr val="FF0000"/>
              </a:solidFill>
            </a:endParaRPr>
          </a:p>
        </p:txBody>
      </p:sp>
      <p:sp>
        <p:nvSpPr>
          <p:cNvPr id="5" name="Rectangle 4"/>
          <p:cNvSpPr/>
          <p:nvPr/>
        </p:nvSpPr>
        <p:spPr>
          <a:xfrm>
            <a:off x="761497" y="1705076"/>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Layer Junction</a:t>
            </a:r>
            <a:endParaRPr lang="en-US" dirty="0">
              <a:solidFill>
                <a:srgbClr val="FF0000"/>
              </a:solidFill>
            </a:endParaRPr>
          </a:p>
        </p:txBody>
      </p:sp>
      <p:sp>
        <p:nvSpPr>
          <p:cNvPr id="6" name="Rectangle 5"/>
          <p:cNvSpPr/>
          <p:nvPr/>
        </p:nvSpPr>
        <p:spPr>
          <a:xfrm>
            <a:off x="6259954" y="1705951"/>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User</a:t>
            </a:r>
            <a:endParaRPr lang="en-US" dirty="0">
              <a:solidFill>
                <a:srgbClr val="FF0000"/>
              </a:solidFill>
            </a:endParaRPr>
          </a:p>
        </p:txBody>
      </p:sp>
      <p:sp>
        <p:nvSpPr>
          <p:cNvPr id="7" name="Rectangle 6"/>
          <p:cNvSpPr/>
          <p:nvPr/>
        </p:nvSpPr>
        <p:spPr>
          <a:xfrm>
            <a:off x="875509" y="4512931"/>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0000"/>
                </a:solidFill>
              </a:rPr>
              <a:t>Hashtag</a:t>
            </a:r>
            <a:r>
              <a:rPr lang="en-US" dirty="0">
                <a:solidFill>
                  <a:srgbClr val="FF0000"/>
                </a:solidFill>
              </a:rPr>
              <a:t>_</a:t>
            </a:r>
            <a:r>
              <a:rPr lang="en-US" smtClean="0">
                <a:solidFill>
                  <a:srgbClr val="FF0000"/>
                </a:solidFill>
              </a:rPr>
              <a:t>Layer</a:t>
            </a:r>
            <a:endParaRPr lang="en-US" dirty="0">
              <a:solidFill>
                <a:srgbClr val="FF0000"/>
              </a:solidFill>
            </a:endParaRPr>
          </a:p>
        </p:txBody>
      </p:sp>
      <p:sp>
        <p:nvSpPr>
          <p:cNvPr id="8" name="Rectangle 7"/>
          <p:cNvSpPr/>
          <p:nvPr/>
        </p:nvSpPr>
        <p:spPr>
          <a:xfrm>
            <a:off x="6259954" y="4512931"/>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Hashtag</a:t>
            </a:r>
            <a:endParaRPr lang="en-US" dirty="0">
              <a:solidFill>
                <a:srgbClr val="FF0000"/>
              </a:solidFill>
            </a:endParaRPr>
          </a:p>
        </p:txBody>
      </p:sp>
      <p:cxnSp>
        <p:nvCxnSpPr>
          <p:cNvPr id="9" name="Straight Connector 8"/>
          <p:cNvCxnSpPr/>
          <p:nvPr/>
        </p:nvCxnSpPr>
        <p:spPr>
          <a:xfrm flipV="1">
            <a:off x="5627077" y="2358613"/>
            <a:ext cx="401934" cy="44709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44008" y="1974594"/>
            <a:ext cx="472229" cy="276999"/>
          </a:xfrm>
          <a:prstGeom prst="rect">
            <a:avLst/>
          </a:prstGeom>
          <a:noFill/>
        </p:spPr>
        <p:txBody>
          <a:bodyPr wrap="square" rtlCol="0">
            <a:spAutoFit/>
          </a:bodyPr>
          <a:lstStyle/>
          <a:p>
            <a:r>
              <a:rPr lang="en-US" sz="1200" dirty="0" smtClean="0"/>
              <a:t>1,1</a:t>
            </a:r>
            <a:endParaRPr lang="en-US" sz="1200" dirty="0"/>
          </a:p>
        </p:txBody>
      </p:sp>
      <p:sp>
        <p:nvSpPr>
          <p:cNvPr id="11" name="TextBox 10"/>
          <p:cNvSpPr txBox="1"/>
          <p:nvPr/>
        </p:nvSpPr>
        <p:spPr>
          <a:xfrm>
            <a:off x="5291142" y="2528710"/>
            <a:ext cx="452866" cy="276999"/>
          </a:xfrm>
          <a:prstGeom prst="rect">
            <a:avLst/>
          </a:prstGeom>
          <a:noFill/>
        </p:spPr>
        <p:txBody>
          <a:bodyPr wrap="square" rtlCol="0">
            <a:spAutoFit/>
          </a:bodyPr>
          <a:lstStyle/>
          <a:p>
            <a:r>
              <a:rPr lang="en-US" sz="1200" dirty="0" smtClean="0"/>
              <a:t>0,N</a:t>
            </a:r>
            <a:endParaRPr lang="en-US" sz="1200" dirty="0"/>
          </a:p>
        </p:txBody>
      </p:sp>
      <p:cxnSp>
        <p:nvCxnSpPr>
          <p:cNvPr id="14" name="Straight Connector 13"/>
          <p:cNvCxnSpPr/>
          <p:nvPr/>
        </p:nvCxnSpPr>
        <p:spPr>
          <a:xfrm>
            <a:off x="3104713" y="2358613"/>
            <a:ext cx="486399" cy="447096"/>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220740" y="2674081"/>
            <a:ext cx="550893" cy="276999"/>
          </a:xfrm>
          <a:prstGeom prst="rect">
            <a:avLst/>
          </a:prstGeom>
          <a:noFill/>
        </p:spPr>
        <p:txBody>
          <a:bodyPr wrap="square" rtlCol="0">
            <a:spAutoFit/>
          </a:bodyPr>
          <a:lstStyle/>
          <a:p>
            <a:r>
              <a:rPr lang="en-US" sz="1200" dirty="0" smtClean="0"/>
              <a:t>1,1</a:t>
            </a:r>
            <a:endParaRPr lang="en-US" sz="1200" dirty="0"/>
          </a:p>
        </p:txBody>
      </p:sp>
      <p:sp>
        <p:nvSpPr>
          <p:cNvPr id="16" name="TextBox 15"/>
          <p:cNvSpPr txBox="1"/>
          <p:nvPr/>
        </p:nvSpPr>
        <p:spPr>
          <a:xfrm>
            <a:off x="2891920" y="2412200"/>
            <a:ext cx="669463" cy="276999"/>
          </a:xfrm>
          <a:prstGeom prst="rect">
            <a:avLst/>
          </a:prstGeom>
          <a:noFill/>
        </p:spPr>
        <p:txBody>
          <a:bodyPr wrap="square" rtlCol="0">
            <a:spAutoFit/>
          </a:bodyPr>
          <a:lstStyle/>
          <a:p>
            <a:r>
              <a:rPr lang="en-US" sz="1200" dirty="0" smtClean="0"/>
              <a:t>0,N</a:t>
            </a:r>
            <a:endParaRPr lang="en-US" sz="1200" dirty="0"/>
          </a:p>
        </p:txBody>
      </p:sp>
      <p:cxnSp>
        <p:nvCxnSpPr>
          <p:cNvPr id="25" name="Straight Connector 24"/>
          <p:cNvCxnSpPr/>
          <p:nvPr/>
        </p:nvCxnSpPr>
        <p:spPr>
          <a:xfrm flipV="1">
            <a:off x="3028405" y="3895888"/>
            <a:ext cx="401934" cy="447096"/>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117139" y="3630175"/>
            <a:ext cx="472229" cy="276999"/>
          </a:xfrm>
          <a:prstGeom prst="rect">
            <a:avLst/>
          </a:prstGeom>
          <a:noFill/>
        </p:spPr>
        <p:txBody>
          <a:bodyPr wrap="square" rtlCol="0">
            <a:spAutoFit/>
          </a:bodyPr>
          <a:lstStyle/>
          <a:p>
            <a:r>
              <a:rPr lang="en-US" sz="1200" dirty="0" smtClean="0"/>
              <a:t>1,1</a:t>
            </a:r>
            <a:endParaRPr lang="en-US" sz="1200" dirty="0"/>
          </a:p>
        </p:txBody>
      </p:sp>
      <p:sp>
        <p:nvSpPr>
          <p:cNvPr id="27" name="TextBox 26"/>
          <p:cNvSpPr txBox="1"/>
          <p:nvPr/>
        </p:nvSpPr>
        <p:spPr>
          <a:xfrm>
            <a:off x="2632119" y="4119991"/>
            <a:ext cx="452866" cy="276999"/>
          </a:xfrm>
          <a:prstGeom prst="rect">
            <a:avLst/>
          </a:prstGeom>
          <a:noFill/>
        </p:spPr>
        <p:txBody>
          <a:bodyPr wrap="square" rtlCol="0">
            <a:spAutoFit/>
          </a:bodyPr>
          <a:lstStyle/>
          <a:p>
            <a:r>
              <a:rPr lang="en-US" sz="1200" dirty="0" smtClean="0"/>
              <a:t>0,N</a:t>
            </a:r>
            <a:endParaRPr lang="en-US" sz="1200" dirty="0"/>
          </a:p>
        </p:txBody>
      </p:sp>
      <p:cxnSp>
        <p:nvCxnSpPr>
          <p:cNvPr id="28" name="Straight Connector 27"/>
          <p:cNvCxnSpPr/>
          <p:nvPr/>
        </p:nvCxnSpPr>
        <p:spPr>
          <a:xfrm>
            <a:off x="3180805" y="5208302"/>
            <a:ext cx="2848206"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118921" y="4931303"/>
            <a:ext cx="452866" cy="276999"/>
          </a:xfrm>
          <a:prstGeom prst="rect">
            <a:avLst/>
          </a:prstGeom>
          <a:noFill/>
        </p:spPr>
        <p:txBody>
          <a:bodyPr wrap="square" rtlCol="0">
            <a:spAutoFit/>
          </a:bodyPr>
          <a:lstStyle/>
          <a:p>
            <a:r>
              <a:rPr lang="en-US" sz="1200" dirty="0" smtClean="0"/>
              <a:t>0,N</a:t>
            </a:r>
            <a:endParaRPr lang="en-US" sz="1200" dirty="0"/>
          </a:p>
        </p:txBody>
      </p:sp>
      <p:sp>
        <p:nvSpPr>
          <p:cNvPr id="32" name="TextBox 31"/>
          <p:cNvSpPr txBox="1"/>
          <p:nvPr/>
        </p:nvSpPr>
        <p:spPr>
          <a:xfrm>
            <a:off x="5701475" y="4937039"/>
            <a:ext cx="472229" cy="276999"/>
          </a:xfrm>
          <a:prstGeom prst="rect">
            <a:avLst/>
          </a:prstGeom>
          <a:noFill/>
        </p:spPr>
        <p:txBody>
          <a:bodyPr wrap="square" rtlCol="0">
            <a:spAutoFit/>
          </a:bodyPr>
          <a:lstStyle/>
          <a:p>
            <a:r>
              <a:rPr lang="en-US" sz="1200" dirty="0" smtClean="0"/>
              <a:t>1,1</a:t>
            </a:r>
            <a:endParaRPr lang="en-US" sz="1200" dirty="0"/>
          </a:p>
        </p:txBody>
      </p:sp>
      <p:graphicFrame>
        <p:nvGraphicFramePr>
          <p:cNvPr id="33" name="Table 32"/>
          <p:cNvGraphicFramePr>
            <a:graphicFrameLocks noGrp="1"/>
          </p:cNvGraphicFramePr>
          <p:nvPr>
            <p:extLst>
              <p:ext uri="{D42A27DB-BD31-4B8C-83A1-F6EECF244321}">
                <p14:modId xmlns:p14="http://schemas.microsoft.com/office/powerpoint/2010/main" val="2146848293"/>
              </p:ext>
            </p:extLst>
          </p:nvPr>
        </p:nvGraphicFramePr>
        <p:xfrm>
          <a:off x="761497" y="2836333"/>
          <a:ext cx="2152896" cy="609599"/>
        </p:xfrm>
        <a:graphic>
          <a:graphicData uri="http://schemas.openxmlformats.org/drawingml/2006/table">
            <a:tbl>
              <a:tblPr firstRow="1" bandRow="1">
                <a:tableStyleId>{18603FDC-E32A-4AB5-989C-0864C3EAD2B8}</a:tableStyleId>
              </a:tblPr>
              <a:tblGrid>
                <a:gridCol w="637234"/>
                <a:gridCol w="1515662"/>
              </a:tblGrid>
              <a:tr h="210738">
                <a:tc>
                  <a:txBody>
                    <a:bodyPr/>
                    <a:lstStyle/>
                    <a:p>
                      <a:r>
                        <a:rPr lang="en-US" sz="1400" dirty="0" smtClean="0"/>
                        <a:t>PK/FK</a:t>
                      </a:r>
                      <a:endParaRPr lang="en-US" sz="1400" dirty="0"/>
                    </a:p>
                  </a:txBody>
                  <a:tcPr/>
                </a:tc>
                <a:tc>
                  <a:txBody>
                    <a:bodyPr/>
                    <a:lstStyle/>
                    <a:p>
                      <a:r>
                        <a:rPr lang="en-US" sz="1400" dirty="0" err="1" smtClean="0"/>
                        <a:t>BaseLayerID</a:t>
                      </a:r>
                      <a:endParaRPr lang="en-US" sz="1400" dirty="0"/>
                    </a:p>
                  </a:txBody>
                  <a:tcPr/>
                </a:tc>
              </a:tr>
              <a:tr h="210738">
                <a:tc>
                  <a:txBody>
                    <a:bodyPr/>
                    <a:lstStyle/>
                    <a:p>
                      <a:r>
                        <a:rPr lang="en-US" sz="1400" b="1" dirty="0" smtClean="0"/>
                        <a:t>PK/FK</a:t>
                      </a:r>
                      <a:endParaRPr lang="en-US" sz="1400" b="1" dirty="0"/>
                    </a:p>
                  </a:txBody>
                  <a:tcPr/>
                </a:tc>
                <a:tc>
                  <a:txBody>
                    <a:bodyPr/>
                    <a:lstStyle/>
                    <a:p>
                      <a:r>
                        <a:rPr lang="en-US" sz="1400" b="1" dirty="0" err="1" smtClean="0"/>
                        <a:t>LinkedLayerID</a:t>
                      </a:r>
                      <a:endParaRPr lang="en-US" sz="1400" b="1" dirty="0"/>
                    </a:p>
                  </a:txBody>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427584981"/>
              </p:ext>
            </p:extLst>
          </p:nvPr>
        </p:nvGraphicFramePr>
        <p:xfrm>
          <a:off x="3601201" y="4130267"/>
          <a:ext cx="2152896" cy="609599"/>
        </p:xfrm>
        <a:graphic>
          <a:graphicData uri="http://schemas.openxmlformats.org/drawingml/2006/table">
            <a:tbl>
              <a:tblPr firstRow="1" bandRow="1">
                <a:tableStyleId>{18603FDC-E32A-4AB5-989C-0864C3EAD2B8}</a:tableStyleId>
              </a:tblPr>
              <a:tblGrid>
                <a:gridCol w="637234"/>
                <a:gridCol w="1515662"/>
              </a:tblGrid>
              <a:tr h="210738">
                <a:tc>
                  <a:txBody>
                    <a:bodyPr/>
                    <a:lstStyle/>
                    <a:p>
                      <a:r>
                        <a:rPr lang="en-US" sz="1400" dirty="0" smtClean="0"/>
                        <a:t>PK</a:t>
                      </a:r>
                      <a:endParaRPr lang="en-US" sz="1400" dirty="0"/>
                    </a:p>
                  </a:txBody>
                  <a:tcPr/>
                </a:tc>
                <a:tc>
                  <a:txBody>
                    <a:bodyPr/>
                    <a:lstStyle/>
                    <a:p>
                      <a:r>
                        <a:rPr lang="en-US" sz="1400" dirty="0" err="1" smtClean="0"/>
                        <a:t>LayerID</a:t>
                      </a:r>
                      <a:endParaRPr lang="en-US" sz="1400" dirty="0"/>
                    </a:p>
                  </a:txBody>
                  <a:tcPr/>
                </a:tc>
              </a:tr>
              <a:tr h="210738">
                <a:tc>
                  <a:txBody>
                    <a:bodyPr/>
                    <a:lstStyle/>
                    <a:p>
                      <a:r>
                        <a:rPr lang="en-US" sz="1400" dirty="0" smtClean="0"/>
                        <a:t>FK</a:t>
                      </a:r>
                      <a:endParaRPr lang="en-US" sz="1400" dirty="0"/>
                    </a:p>
                  </a:txBody>
                  <a:tcPr/>
                </a:tc>
                <a:tc>
                  <a:txBody>
                    <a:bodyPr/>
                    <a:lstStyle/>
                    <a:p>
                      <a:r>
                        <a:rPr lang="en-US" sz="1400" dirty="0" err="1" smtClean="0"/>
                        <a:t>UserID</a:t>
                      </a:r>
                      <a:endParaRPr lang="en-US" sz="1400" dirty="0"/>
                    </a:p>
                  </a:txBody>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702562424"/>
              </p:ext>
            </p:extLst>
          </p:nvPr>
        </p:nvGraphicFramePr>
        <p:xfrm>
          <a:off x="6259954" y="2846267"/>
          <a:ext cx="2152896" cy="609599"/>
        </p:xfrm>
        <a:graphic>
          <a:graphicData uri="http://schemas.openxmlformats.org/drawingml/2006/table">
            <a:tbl>
              <a:tblPr firstRow="1" bandRow="1">
                <a:tableStyleId>{18603FDC-E32A-4AB5-989C-0864C3EAD2B8}</a:tableStyleId>
              </a:tblPr>
              <a:tblGrid>
                <a:gridCol w="637234"/>
                <a:gridCol w="1515662"/>
              </a:tblGrid>
              <a:tr h="210738">
                <a:tc>
                  <a:txBody>
                    <a:bodyPr/>
                    <a:lstStyle/>
                    <a:p>
                      <a:r>
                        <a:rPr lang="en-US" sz="1400" dirty="0" smtClean="0"/>
                        <a:t>PK</a:t>
                      </a:r>
                      <a:endParaRPr lang="en-US" sz="1400" dirty="0"/>
                    </a:p>
                  </a:txBody>
                  <a:tcPr/>
                </a:tc>
                <a:tc>
                  <a:txBody>
                    <a:bodyPr/>
                    <a:lstStyle/>
                    <a:p>
                      <a:r>
                        <a:rPr lang="en-US" sz="1400" dirty="0" err="1" smtClean="0"/>
                        <a:t>UserID</a:t>
                      </a:r>
                      <a:endParaRPr lang="en-US" sz="1400" dirty="0"/>
                    </a:p>
                  </a:txBody>
                  <a:tcPr/>
                </a:tc>
              </a:tr>
              <a:tr h="210738">
                <a:tc>
                  <a:txBody>
                    <a:bodyPr/>
                    <a:lstStyle/>
                    <a:p>
                      <a:endParaRPr lang="en-US" sz="1400" dirty="0"/>
                    </a:p>
                  </a:txBody>
                  <a:tcPr/>
                </a:tc>
                <a:tc>
                  <a:txBody>
                    <a:bodyPr/>
                    <a:lstStyle/>
                    <a:p>
                      <a:endParaRPr lang="en-US" sz="1400"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829924860"/>
              </p:ext>
            </p:extLst>
          </p:nvPr>
        </p:nvGraphicFramePr>
        <p:xfrm>
          <a:off x="875509" y="5637172"/>
          <a:ext cx="2152896" cy="609599"/>
        </p:xfrm>
        <a:graphic>
          <a:graphicData uri="http://schemas.openxmlformats.org/drawingml/2006/table">
            <a:tbl>
              <a:tblPr firstRow="1" bandRow="1">
                <a:tableStyleId>{18603FDC-E32A-4AB5-989C-0864C3EAD2B8}</a:tableStyleId>
              </a:tblPr>
              <a:tblGrid>
                <a:gridCol w="637234"/>
                <a:gridCol w="1515662"/>
              </a:tblGrid>
              <a:tr h="210738">
                <a:tc>
                  <a:txBody>
                    <a:bodyPr/>
                    <a:lstStyle/>
                    <a:p>
                      <a:r>
                        <a:rPr lang="en-US" sz="1400" dirty="0" smtClean="0"/>
                        <a:t>PK/FK</a:t>
                      </a:r>
                      <a:endParaRPr lang="en-US" sz="1400" dirty="0"/>
                    </a:p>
                  </a:txBody>
                  <a:tcPr/>
                </a:tc>
                <a:tc>
                  <a:txBody>
                    <a:bodyPr/>
                    <a:lstStyle/>
                    <a:p>
                      <a:r>
                        <a:rPr lang="en-US" sz="1400" dirty="0" err="1" smtClean="0"/>
                        <a:t>LayerID</a:t>
                      </a:r>
                      <a:endParaRPr lang="en-US" sz="1400" dirty="0"/>
                    </a:p>
                  </a:txBody>
                  <a:tcPr/>
                </a:tc>
              </a:tr>
              <a:tr h="210738">
                <a:tc>
                  <a:txBody>
                    <a:bodyPr/>
                    <a:lstStyle/>
                    <a:p>
                      <a:r>
                        <a:rPr lang="en-US" sz="1400" b="1" dirty="0" smtClean="0"/>
                        <a:t>PK/FK</a:t>
                      </a:r>
                      <a:endParaRPr lang="en-US" sz="1400" b="1" dirty="0"/>
                    </a:p>
                  </a:txBody>
                  <a:tcPr/>
                </a:tc>
                <a:tc>
                  <a:txBody>
                    <a:bodyPr/>
                    <a:lstStyle/>
                    <a:p>
                      <a:r>
                        <a:rPr lang="en-US" sz="1400" b="1" dirty="0" err="1" smtClean="0"/>
                        <a:t>Hashtag</a:t>
                      </a:r>
                      <a:endParaRPr lang="en-US" sz="1400" b="1"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63150019"/>
              </p:ext>
            </p:extLst>
          </p:nvPr>
        </p:nvGraphicFramePr>
        <p:xfrm>
          <a:off x="6254253" y="5661655"/>
          <a:ext cx="2152896" cy="609599"/>
        </p:xfrm>
        <a:graphic>
          <a:graphicData uri="http://schemas.openxmlformats.org/drawingml/2006/table">
            <a:tbl>
              <a:tblPr firstRow="1" bandRow="1">
                <a:tableStyleId>{18603FDC-E32A-4AB5-989C-0864C3EAD2B8}</a:tableStyleId>
              </a:tblPr>
              <a:tblGrid>
                <a:gridCol w="637234"/>
                <a:gridCol w="1515662"/>
              </a:tblGrid>
              <a:tr h="210738">
                <a:tc>
                  <a:txBody>
                    <a:bodyPr/>
                    <a:lstStyle/>
                    <a:p>
                      <a:r>
                        <a:rPr lang="en-US" sz="1400" dirty="0" smtClean="0"/>
                        <a:t>PK</a:t>
                      </a:r>
                      <a:endParaRPr lang="en-US" sz="1400" dirty="0"/>
                    </a:p>
                  </a:txBody>
                  <a:tcPr/>
                </a:tc>
                <a:tc>
                  <a:txBody>
                    <a:bodyPr/>
                    <a:lstStyle/>
                    <a:p>
                      <a:r>
                        <a:rPr lang="en-US" sz="1400" dirty="0" err="1" smtClean="0"/>
                        <a:t>Hashtag</a:t>
                      </a:r>
                      <a:endParaRPr lang="en-US" sz="1400" dirty="0"/>
                    </a:p>
                  </a:txBody>
                  <a:tcPr/>
                </a:tc>
              </a:tr>
              <a:tr h="210738">
                <a:tc>
                  <a:txBody>
                    <a:bodyPr/>
                    <a:lstStyle/>
                    <a:p>
                      <a:endParaRPr lang="en-US" sz="1400" b="1" dirty="0"/>
                    </a:p>
                  </a:txBody>
                  <a:tcPr/>
                </a:tc>
                <a:tc>
                  <a:txBody>
                    <a:bodyPr/>
                    <a:lstStyle/>
                    <a:p>
                      <a:endParaRPr lang="en-US" sz="1400" b="1" dirty="0"/>
                    </a:p>
                  </a:txBody>
                  <a:tcPr/>
                </a:tc>
              </a:tr>
            </a:tbl>
          </a:graphicData>
        </a:graphic>
      </p:graphicFrame>
      <p:cxnSp>
        <p:nvCxnSpPr>
          <p:cNvPr id="29" name="Straight Connector 28"/>
          <p:cNvCxnSpPr/>
          <p:nvPr/>
        </p:nvCxnSpPr>
        <p:spPr>
          <a:xfrm>
            <a:off x="3084985" y="1840851"/>
            <a:ext cx="1062976" cy="963983"/>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042603" y="2509146"/>
            <a:ext cx="550893" cy="276999"/>
          </a:xfrm>
          <a:prstGeom prst="rect">
            <a:avLst/>
          </a:prstGeom>
          <a:noFill/>
        </p:spPr>
        <p:txBody>
          <a:bodyPr wrap="square" rtlCol="0">
            <a:spAutoFit/>
          </a:bodyPr>
          <a:lstStyle/>
          <a:p>
            <a:r>
              <a:rPr lang="en-US" sz="1200" dirty="0" smtClean="0"/>
              <a:t>1,1</a:t>
            </a:r>
            <a:endParaRPr lang="en-US" sz="1200" dirty="0"/>
          </a:p>
        </p:txBody>
      </p:sp>
      <p:sp>
        <p:nvSpPr>
          <p:cNvPr id="36" name="TextBox 35"/>
          <p:cNvSpPr txBox="1"/>
          <p:nvPr/>
        </p:nvSpPr>
        <p:spPr>
          <a:xfrm>
            <a:off x="3095607" y="1687233"/>
            <a:ext cx="669463" cy="276999"/>
          </a:xfrm>
          <a:prstGeom prst="rect">
            <a:avLst/>
          </a:prstGeom>
          <a:noFill/>
        </p:spPr>
        <p:txBody>
          <a:bodyPr wrap="square" rtlCol="0">
            <a:spAutoFit/>
          </a:bodyPr>
          <a:lstStyle/>
          <a:p>
            <a:r>
              <a:rPr lang="en-US" sz="1200" dirty="0" smtClean="0"/>
              <a:t>0,N</a:t>
            </a:r>
            <a:endParaRPr lang="en-US" sz="1200" dirty="0"/>
          </a:p>
        </p:txBody>
      </p:sp>
    </p:spTree>
    <p:extLst>
      <p:ext uri="{BB962C8B-B14F-4D97-AF65-F5344CB8AC3E}">
        <p14:creationId xmlns:p14="http://schemas.microsoft.com/office/powerpoint/2010/main" val="101917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ERD Relationship Descriptions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User – Layer</a:t>
            </a:r>
          </a:p>
          <a:p>
            <a:pPr lvl="1"/>
            <a:r>
              <a:rPr lang="en-US" dirty="0" smtClean="0"/>
              <a:t>A User can have 0 to many Layers</a:t>
            </a:r>
          </a:p>
          <a:p>
            <a:pPr lvl="1"/>
            <a:r>
              <a:rPr lang="en-US" dirty="0" smtClean="0"/>
              <a:t>A Layer can be associated with one User</a:t>
            </a:r>
          </a:p>
          <a:p>
            <a:r>
              <a:rPr lang="en-US" dirty="0" smtClean="0"/>
              <a:t>Layer – Layer Junction (Self Junction)</a:t>
            </a:r>
          </a:p>
          <a:p>
            <a:pPr lvl="1"/>
            <a:r>
              <a:rPr lang="en-US" dirty="0" smtClean="0"/>
              <a:t>A Layer can have 0 to many Layer Junctions</a:t>
            </a:r>
          </a:p>
          <a:p>
            <a:pPr lvl="1"/>
            <a:r>
              <a:rPr lang="en-US" dirty="0" smtClean="0"/>
              <a:t>A Layer Junction must be associated with two Layers</a:t>
            </a:r>
          </a:p>
          <a:p>
            <a:r>
              <a:rPr lang="en-US" dirty="0" smtClean="0"/>
              <a:t>Layer – </a:t>
            </a:r>
            <a:r>
              <a:rPr lang="en-US" dirty="0" err="1" smtClean="0"/>
              <a:t>Hashtag</a:t>
            </a:r>
            <a:r>
              <a:rPr lang="en-US" dirty="0" smtClean="0"/>
              <a:t>/Layer</a:t>
            </a:r>
          </a:p>
          <a:p>
            <a:pPr lvl="1"/>
            <a:r>
              <a:rPr lang="en-US" dirty="0" smtClean="0"/>
              <a:t>A Layer can have 0 to many </a:t>
            </a:r>
            <a:r>
              <a:rPr lang="en-US" dirty="0" err="1" smtClean="0"/>
              <a:t>Hashtag</a:t>
            </a:r>
            <a:r>
              <a:rPr lang="en-US" dirty="0" smtClean="0"/>
              <a:t>/Layers</a:t>
            </a:r>
          </a:p>
          <a:p>
            <a:pPr lvl="1"/>
            <a:r>
              <a:rPr lang="en-US" dirty="0" smtClean="0"/>
              <a:t>A </a:t>
            </a:r>
            <a:r>
              <a:rPr lang="en-US" dirty="0" err="1" smtClean="0"/>
              <a:t>Hashtag</a:t>
            </a:r>
            <a:r>
              <a:rPr lang="en-US" dirty="0" smtClean="0"/>
              <a:t>/Layer can be associated with one Layer</a:t>
            </a:r>
          </a:p>
          <a:p>
            <a:r>
              <a:rPr lang="en-US" dirty="0" err="1" smtClean="0"/>
              <a:t>Hashtag</a:t>
            </a:r>
            <a:r>
              <a:rPr lang="en-US" dirty="0" smtClean="0"/>
              <a:t> – </a:t>
            </a:r>
            <a:r>
              <a:rPr lang="en-US" dirty="0" err="1" smtClean="0"/>
              <a:t>Hashtag</a:t>
            </a:r>
            <a:r>
              <a:rPr lang="en-US" dirty="0" smtClean="0"/>
              <a:t>/Layer</a:t>
            </a:r>
          </a:p>
          <a:p>
            <a:pPr lvl="1"/>
            <a:r>
              <a:rPr lang="en-US" dirty="0" smtClean="0"/>
              <a:t>A </a:t>
            </a:r>
            <a:r>
              <a:rPr lang="en-US" dirty="0" err="1" smtClean="0"/>
              <a:t>Hashtag</a:t>
            </a:r>
            <a:r>
              <a:rPr lang="en-US" dirty="0" smtClean="0"/>
              <a:t> can have 0 to many </a:t>
            </a:r>
            <a:r>
              <a:rPr lang="en-US" dirty="0" err="1" smtClean="0"/>
              <a:t>Hashtag</a:t>
            </a:r>
            <a:r>
              <a:rPr lang="en-US" dirty="0" smtClean="0"/>
              <a:t>/Layers</a:t>
            </a:r>
          </a:p>
          <a:p>
            <a:pPr lvl="1"/>
            <a:r>
              <a:rPr lang="en-US" dirty="0" smtClean="0"/>
              <a:t>A </a:t>
            </a:r>
            <a:r>
              <a:rPr lang="en-US" dirty="0" err="1" smtClean="0"/>
              <a:t>Hashtag</a:t>
            </a:r>
            <a:r>
              <a:rPr lang="en-US" dirty="0" smtClean="0"/>
              <a:t>/Layer can be associated with one </a:t>
            </a:r>
            <a:r>
              <a:rPr lang="en-US" dirty="0" err="1" smtClean="0"/>
              <a:t>Hashtag</a:t>
            </a:r>
            <a:endParaRPr lang="en-US" dirty="0" smtClean="0"/>
          </a:p>
          <a:p>
            <a:endParaRPr lang="en-US" dirty="0"/>
          </a:p>
        </p:txBody>
      </p:sp>
    </p:spTree>
    <p:extLst>
      <p:ext uri="{BB962C8B-B14F-4D97-AF65-F5344CB8AC3E}">
        <p14:creationId xmlns:p14="http://schemas.microsoft.com/office/powerpoint/2010/main" val="236149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from Database</a:t>
            </a:r>
            <a:endParaRPr lang="en-US" dirty="0"/>
          </a:p>
        </p:txBody>
      </p:sp>
      <p:pic>
        <p:nvPicPr>
          <p:cNvPr id="4" name="Picture 3" descr="ERD Diagram.pdf"/>
          <p:cNvPicPr>
            <a:picLocks noChangeAspect="1"/>
          </p:cNvPicPr>
          <p:nvPr/>
        </p:nvPicPr>
        <p:blipFill rotWithShape="1">
          <a:blip r:embed="rId2">
            <a:extLst>
              <a:ext uri="{28A0092B-C50C-407E-A947-70E740481C1C}">
                <a14:useLocalDpi xmlns:a14="http://schemas.microsoft.com/office/drawing/2010/main" val="0"/>
              </a:ext>
            </a:extLst>
          </a:blip>
          <a:srcRect t="14329" b="46652"/>
          <a:stretch/>
        </p:blipFill>
        <p:spPr>
          <a:xfrm>
            <a:off x="130991" y="1417638"/>
            <a:ext cx="8405431" cy="4593950"/>
          </a:xfrm>
          <a:prstGeom prst="rect">
            <a:avLst/>
          </a:prstGeom>
        </p:spPr>
      </p:pic>
    </p:spTree>
    <p:extLst>
      <p:ext uri="{BB962C8B-B14F-4D97-AF65-F5344CB8AC3E}">
        <p14:creationId xmlns:p14="http://schemas.microsoft.com/office/powerpoint/2010/main" val="349698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712"/>
            <a:ext cx="8229600" cy="1143000"/>
          </a:xfrm>
        </p:spPr>
        <p:txBody>
          <a:bodyPr/>
          <a:lstStyle/>
          <a:p>
            <a:r>
              <a:rPr lang="en-US" dirty="0" smtClean="0"/>
              <a:t>Detailed ERD</a:t>
            </a:r>
            <a:endParaRPr lang="en-US" dirty="0"/>
          </a:p>
        </p:txBody>
      </p:sp>
      <p:sp>
        <p:nvSpPr>
          <p:cNvPr id="4" name="Rectangle 3"/>
          <p:cNvSpPr/>
          <p:nvPr/>
        </p:nvSpPr>
        <p:spPr>
          <a:xfrm>
            <a:off x="3591112" y="2066009"/>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Layer</a:t>
            </a:r>
            <a:endParaRPr lang="en-US" dirty="0">
              <a:solidFill>
                <a:srgbClr val="FF0000"/>
              </a:solidFill>
            </a:endParaRPr>
          </a:p>
        </p:txBody>
      </p:sp>
      <p:sp>
        <p:nvSpPr>
          <p:cNvPr id="5" name="Rectangle 4"/>
          <p:cNvSpPr/>
          <p:nvPr/>
        </p:nvSpPr>
        <p:spPr>
          <a:xfrm>
            <a:off x="701017" y="776748"/>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Layer Junction</a:t>
            </a:r>
            <a:endParaRPr lang="en-US" dirty="0">
              <a:solidFill>
                <a:srgbClr val="FF0000"/>
              </a:solidFill>
            </a:endParaRPr>
          </a:p>
        </p:txBody>
      </p:sp>
      <p:sp>
        <p:nvSpPr>
          <p:cNvPr id="6" name="Rectangle 5"/>
          <p:cNvSpPr/>
          <p:nvPr/>
        </p:nvSpPr>
        <p:spPr>
          <a:xfrm>
            <a:off x="6350674" y="807859"/>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User</a:t>
            </a:r>
            <a:endParaRPr lang="en-US" dirty="0">
              <a:solidFill>
                <a:srgbClr val="FF0000"/>
              </a:solidFill>
            </a:endParaRPr>
          </a:p>
        </p:txBody>
      </p:sp>
      <p:sp>
        <p:nvSpPr>
          <p:cNvPr id="7" name="Rectangle 6"/>
          <p:cNvSpPr/>
          <p:nvPr/>
        </p:nvSpPr>
        <p:spPr>
          <a:xfrm>
            <a:off x="731257" y="3938447"/>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Hashtag_Layer</a:t>
            </a:r>
            <a:endParaRPr lang="en-US" dirty="0">
              <a:solidFill>
                <a:srgbClr val="FF0000"/>
              </a:solidFill>
            </a:endParaRPr>
          </a:p>
        </p:txBody>
      </p:sp>
      <p:sp>
        <p:nvSpPr>
          <p:cNvPr id="8" name="Rectangle 7"/>
          <p:cNvSpPr/>
          <p:nvPr/>
        </p:nvSpPr>
        <p:spPr>
          <a:xfrm>
            <a:off x="6380914" y="4512931"/>
            <a:ext cx="2152896" cy="10997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Hashtag</a:t>
            </a:r>
            <a:endParaRPr lang="en-US" dirty="0">
              <a:solidFill>
                <a:srgbClr val="FF0000"/>
              </a:solidFill>
            </a:endParaRPr>
          </a:p>
        </p:txBody>
      </p:sp>
      <p:cxnSp>
        <p:nvCxnSpPr>
          <p:cNvPr id="9" name="Straight Connector 8"/>
          <p:cNvCxnSpPr/>
          <p:nvPr/>
        </p:nvCxnSpPr>
        <p:spPr>
          <a:xfrm flipV="1">
            <a:off x="5667274" y="1470764"/>
            <a:ext cx="401934" cy="44709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44008" y="1225244"/>
            <a:ext cx="472229" cy="276999"/>
          </a:xfrm>
          <a:prstGeom prst="rect">
            <a:avLst/>
          </a:prstGeom>
          <a:noFill/>
        </p:spPr>
        <p:txBody>
          <a:bodyPr wrap="square" rtlCol="0">
            <a:spAutoFit/>
          </a:bodyPr>
          <a:lstStyle/>
          <a:p>
            <a:r>
              <a:rPr lang="en-US" sz="1200" dirty="0" smtClean="0"/>
              <a:t>1,1</a:t>
            </a:r>
            <a:endParaRPr lang="en-US" sz="1200" dirty="0"/>
          </a:p>
        </p:txBody>
      </p:sp>
      <p:sp>
        <p:nvSpPr>
          <p:cNvPr id="11" name="TextBox 10"/>
          <p:cNvSpPr txBox="1"/>
          <p:nvPr/>
        </p:nvSpPr>
        <p:spPr>
          <a:xfrm>
            <a:off x="5291142" y="1708885"/>
            <a:ext cx="452866" cy="276999"/>
          </a:xfrm>
          <a:prstGeom prst="rect">
            <a:avLst/>
          </a:prstGeom>
          <a:noFill/>
        </p:spPr>
        <p:txBody>
          <a:bodyPr wrap="square" rtlCol="0">
            <a:spAutoFit/>
          </a:bodyPr>
          <a:lstStyle/>
          <a:p>
            <a:r>
              <a:rPr lang="en-US" sz="1200" dirty="0" smtClean="0"/>
              <a:t>0,N</a:t>
            </a:r>
            <a:endParaRPr lang="en-US" sz="1200" dirty="0"/>
          </a:p>
        </p:txBody>
      </p:sp>
      <p:cxnSp>
        <p:nvCxnSpPr>
          <p:cNvPr id="14" name="Straight Connector 13"/>
          <p:cNvCxnSpPr/>
          <p:nvPr/>
        </p:nvCxnSpPr>
        <p:spPr>
          <a:xfrm>
            <a:off x="3012286" y="1524215"/>
            <a:ext cx="486399" cy="447096"/>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50237" y="1734870"/>
            <a:ext cx="550893" cy="276999"/>
          </a:xfrm>
          <a:prstGeom prst="rect">
            <a:avLst/>
          </a:prstGeom>
          <a:noFill/>
        </p:spPr>
        <p:txBody>
          <a:bodyPr wrap="square" rtlCol="0">
            <a:spAutoFit/>
          </a:bodyPr>
          <a:lstStyle/>
          <a:p>
            <a:r>
              <a:rPr lang="en-US" sz="1200" dirty="0" smtClean="0"/>
              <a:t>1,1</a:t>
            </a:r>
            <a:endParaRPr lang="en-US" sz="1200" dirty="0"/>
          </a:p>
        </p:txBody>
      </p:sp>
      <p:sp>
        <p:nvSpPr>
          <p:cNvPr id="16" name="TextBox 15"/>
          <p:cNvSpPr txBox="1"/>
          <p:nvPr/>
        </p:nvSpPr>
        <p:spPr>
          <a:xfrm>
            <a:off x="2981913" y="1247216"/>
            <a:ext cx="669463" cy="276999"/>
          </a:xfrm>
          <a:prstGeom prst="rect">
            <a:avLst/>
          </a:prstGeom>
          <a:noFill/>
        </p:spPr>
        <p:txBody>
          <a:bodyPr wrap="square" rtlCol="0">
            <a:spAutoFit/>
          </a:bodyPr>
          <a:lstStyle/>
          <a:p>
            <a:r>
              <a:rPr lang="en-US" sz="1200" dirty="0" smtClean="0"/>
              <a:t>0,N</a:t>
            </a:r>
            <a:endParaRPr lang="en-US" sz="1200" dirty="0"/>
          </a:p>
        </p:txBody>
      </p:sp>
      <p:cxnSp>
        <p:nvCxnSpPr>
          <p:cNvPr id="25" name="Straight Connector 24"/>
          <p:cNvCxnSpPr/>
          <p:nvPr/>
        </p:nvCxnSpPr>
        <p:spPr>
          <a:xfrm>
            <a:off x="1929284" y="3691558"/>
            <a:ext cx="1345155"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225128" y="2253943"/>
            <a:ext cx="383262" cy="276999"/>
          </a:xfrm>
          <a:prstGeom prst="rect">
            <a:avLst/>
          </a:prstGeom>
          <a:noFill/>
        </p:spPr>
        <p:txBody>
          <a:bodyPr wrap="square" rtlCol="0">
            <a:spAutoFit/>
          </a:bodyPr>
          <a:lstStyle/>
          <a:p>
            <a:r>
              <a:rPr lang="en-US" sz="1200" dirty="0" smtClean="0"/>
              <a:t>1,1</a:t>
            </a:r>
            <a:endParaRPr lang="en-US" sz="1200" dirty="0"/>
          </a:p>
        </p:txBody>
      </p:sp>
      <p:sp>
        <p:nvSpPr>
          <p:cNvPr id="27" name="TextBox 26"/>
          <p:cNvSpPr txBox="1"/>
          <p:nvPr/>
        </p:nvSpPr>
        <p:spPr>
          <a:xfrm>
            <a:off x="1569891" y="3581384"/>
            <a:ext cx="452866" cy="276999"/>
          </a:xfrm>
          <a:prstGeom prst="rect">
            <a:avLst/>
          </a:prstGeom>
          <a:noFill/>
        </p:spPr>
        <p:txBody>
          <a:bodyPr wrap="square" rtlCol="0">
            <a:spAutoFit/>
          </a:bodyPr>
          <a:lstStyle/>
          <a:p>
            <a:r>
              <a:rPr lang="en-US" sz="1200" dirty="0" smtClean="0"/>
              <a:t>0,N</a:t>
            </a:r>
            <a:endParaRPr lang="en-US" sz="1200" dirty="0"/>
          </a:p>
        </p:txBody>
      </p:sp>
      <p:cxnSp>
        <p:nvCxnSpPr>
          <p:cNvPr id="28" name="Straight Connector 27"/>
          <p:cNvCxnSpPr/>
          <p:nvPr/>
        </p:nvCxnSpPr>
        <p:spPr>
          <a:xfrm>
            <a:off x="3304637" y="4688274"/>
            <a:ext cx="0" cy="211248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948773" y="4402173"/>
            <a:ext cx="452866" cy="276999"/>
          </a:xfrm>
          <a:prstGeom prst="rect">
            <a:avLst/>
          </a:prstGeom>
          <a:noFill/>
        </p:spPr>
        <p:txBody>
          <a:bodyPr wrap="square" rtlCol="0">
            <a:spAutoFit/>
          </a:bodyPr>
          <a:lstStyle/>
          <a:p>
            <a:r>
              <a:rPr lang="en-US" sz="1200" dirty="0" smtClean="0"/>
              <a:t>0,N</a:t>
            </a:r>
            <a:endParaRPr lang="en-US" sz="1200" dirty="0"/>
          </a:p>
        </p:txBody>
      </p:sp>
      <p:sp>
        <p:nvSpPr>
          <p:cNvPr id="32" name="TextBox 31"/>
          <p:cNvSpPr txBox="1"/>
          <p:nvPr/>
        </p:nvSpPr>
        <p:spPr>
          <a:xfrm>
            <a:off x="5936888" y="4919050"/>
            <a:ext cx="494171" cy="276999"/>
          </a:xfrm>
          <a:prstGeom prst="rect">
            <a:avLst/>
          </a:prstGeom>
          <a:noFill/>
        </p:spPr>
        <p:txBody>
          <a:bodyPr wrap="square" rtlCol="0">
            <a:spAutoFit/>
          </a:bodyPr>
          <a:lstStyle/>
          <a:p>
            <a:r>
              <a:rPr lang="en-US" sz="1200" dirty="0" smtClean="0"/>
              <a:t>1,1</a:t>
            </a:r>
            <a:endParaRPr lang="en-US" sz="1200" dirty="0"/>
          </a:p>
        </p:txBody>
      </p:sp>
      <p:graphicFrame>
        <p:nvGraphicFramePr>
          <p:cNvPr id="33" name="Table 32"/>
          <p:cNvGraphicFramePr>
            <a:graphicFrameLocks noGrp="1"/>
          </p:cNvGraphicFramePr>
          <p:nvPr>
            <p:extLst>
              <p:ext uri="{D42A27DB-BD31-4B8C-83A1-F6EECF244321}">
                <p14:modId xmlns:p14="http://schemas.microsoft.com/office/powerpoint/2010/main" val="3235848329"/>
              </p:ext>
            </p:extLst>
          </p:nvPr>
        </p:nvGraphicFramePr>
        <p:xfrm>
          <a:off x="298054" y="1917939"/>
          <a:ext cx="2835478" cy="1645920"/>
        </p:xfrm>
        <a:graphic>
          <a:graphicData uri="http://schemas.openxmlformats.org/drawingml/2006/table">
            <a:tbl>
              <a:tblPr firstRow="1" bandRow="1">
                <a:tableStyleId>{18603FDC-E32A-4AB5-989C-0864C3EAD2B8}</a:tableStyleId>
              </a:tblPr>
              <a:tblGrid>
                <a:gridCol w="608696"/>
                <a:gridCol w="1079426"/>
                <a:gridCol w="1147356"/>
              </a:tblGrid>
              <a:tr h="210738">
                <a:tc>
                  <a:txBody>
                    <a:bodyPr/>
                    <a:lstStyle/>
                    <a:p>
                      <a:r>
                        <a:rPr lang="en-US" sz="1200" dirty="0" smtClean="0"/>
                        <a:t>PK/FK</a:t>
                      </a:r>
                      <a:endParaRPr lang="en-US" sz="1200" dirty="0"/>
                    </a:p>
                  </a:txBody>
                  <a:tcPr/>
                </a:tc>
                <a:tc>
                  <a:txBody>
                    <a:bodyPr/>
                    <a:lstStyle/>
                    <a:p>
                      <a:r>
                        <a:rPr lang="en-US" sz="1200" dirty="0" err="1" smtClean="0"/>
                        <a:t>BaseLayerID</a:t>
                      </a:r>
                      <a:endParaRPr lang="en-US" sz="1200" dirty="0"/>
                    </a:p>
                  </a:txBody>
                  <a:tcPr/>
                </a:tc>
                <a:tc>
                  <a:txBody>
                    <a:bodyPr/>
                    <a:lstStyle/>
                    <a:p>
                      <a:r>
                        <a:rPr lang="en-US" sz="1200" dirty="0" smtClean="0"/>
                        <a:t>INT, NN [Cascade</a:t>
                      </a:r>
                      <a:r>
                        <a:rPr lang="en-US" sz="1200" baseline="0" dirty="0" smtClean="0"/>
                        <a:t> on update and delete]</a:t>
                      </a:r>
                      <a:endParaRPr lang="en-US" sz="1200" dirty="0"/>
                    </a:p>
                  </a:txBody>
                  <a:tcPr/>
                </a:tc>
              </a:tr>
              <a:tr h="210738">
                <a:tc>
                  <a:txBody>
                    <a:bodyPr/>
                    <a:lstStyle/>
                    <a:p>
                      <a:r>
                        <a:rPr lang="en-US" sz="1200" b="1" dirty="0" smtClean="0"/>
                        <a:t>PK/FK</a:t>
                      </a:r>
                      <a:endParaRPr lang="en-US" sz="1200" b="1" dirty="0"/>
                    </a:p>
                  </a:txBody>
                  <a:tcPr/>
                </a:tc>
                <a:tc>
                  <a:txBody>
                    <a:bodyPr/>
                    <a:lstStyle/>
                    <a:p>
                      <a:r>
                        <a:rPr lang="en-US" sz="1200" b="1" dirty="0" err="1" smtClean="0"/>
                        <a:t>LinkedLayerID</a:t>
                      </a:r>
                      <a:endParaRPr lang="en-US" sz="12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INT</a:t>
                      </a:r>
                      <a:r>
                        <a:rPr lang="en-US" sz="1200" b="1" baseline="0" dirty="0" smtClean="0"/>
                        <a:t>, NN [</a:t>
                      </a:r>
                      <a:r>
                        <a:rPr lang="en-US" sz="1200" b="1" dirty="0" smtClean="0"/>
                        <a:t>Cascade</a:t>
                      </a:r>
                      <a:r>
                        <a:rPr lang="en-US" sz="1200" b="1" baseline="0" dirty="0" smtClean="0"/>
                        <a:t> on update and delete]</a:t>
                      </a:r>
                      <a:endParaRPr lang="en-US" sz="1200" b="1" dirty="0" smtClean="0"/>
                    </a:p>
                  </a:txBody>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4176586245"/>
              </p:ext>
            </p:extLst>
          </p:nvPr>
        </p:nvGraphicFramePr>
        <p:xfrm>
          <a:off x="3405132" y="3181690"/>
          <a:ext cx="2556941" cy="3474720"/>
        </p:xfrm>
        <a:graphic>
          <a:graphicData uri="http://schemas.openxmlformats.org/drawingml/2006/table">
            <a:tbl>
              <a:tblPr firstRow="1" bandRow="1">
                <a:tableStyleId>{18603FDC-E32A-4AB5-989C-0864C3EAD2B8}</a:tableStyleId>
              </a:tblPr>
              <a:tblGrid>
                <a:gridCol w="351687"/>
                <a:gridCol w="668371"/>
                <a:gridCol w="1536883"/>
              </a:tblGrid>
              <a:tr h="210738">
                <a:tc>
                  <a:txBody>
                    <a:bodyPr/>
                    <a:lstStyle/>
                    <a:p>
                      <a:r>
                        <a:rPr lang="en-US" sz="1200" dirty="0" smtClean="0"/>
                        <a:t>PK</a:t>
                      </a:r>
                      <a:endParaRPr lang="en-US" sz="1200" dirty="0"/>
                    </a:p>
                  </a:txBody>
                  <a:tcPr/>
                </a:tc>
                <a:tc>
                  <a:txBody>
                    <a:bodyPr/>
                    <a:lstStyle/>
                    <a:p>
                      <a:r>
                        <a:rPr lang="en-US" sz="1200" dirty="0" err="1" smtClean="0"/>
                        <a:t>LayerID</a:t>
                      </a:r>
                      <a:endParaRPr lang="en-US" sz="1200" dirty="0"/>
                    </a:p>
                  </a:txBody>
                  <a:tcPr/>
                </a:tc>
                <a:tc>
                  <a:txBody>
                    <a:bodyPr/>
                    <a:lstStyle/>
                    <a:p>
                      <a:r>
                        <a:rPr lang="en-US" sz="1200" dirty="0" smtClean="0"/>
                        <a:t>INT, AUTONUMBER,</a:t>
                      </a:r>
                      <a:r>
                        <a:rPr lang="en-US" sz="1200" baseline="0" dirty="0" smtClean="0"/>
                        <a:t> NN</a:t>
                      </a:r>
                      <a:endParaRPr lang="en-US" sz="1200" dirty="0"/>
                    </a:p>
                  </a:txBody>
                  <a:tcPr/>
                </a:tc>
              </a:tr>
              <a:tr h="210738">
                <a:tc>
                  <a:txBody>
                    <a:bodyPr/>
                    <a:lstStyle/>
                    <a:p>
                      <a:r>
                        <a:rPr lang="en-US" sz="1200" dirty="0" smtClean="0"/>
                        <a:t>FK</a:t>
                      </a:r>
                      <a:endParaRPr lang="en-US" sz="1200" dirty="0"/>
                    </a:p>
                  </a:txBody>
                  <a:tcPr/>
                </a:tc>
                <a:tc>
                  <a:txBody>
                    <a:bodyPr/>
                    <a:lstStyle/>
                    <a:p>
                      <a:r>
                        <a:rPr lang="en-US" sz="1200" dirty="0" err="1" smtClean="0"/>
                        <a:t>UserID</a:t>
                      </a:r>
                      <a:endParaRPr lang="en-US" sz="1200" dirty="0"/>
                    </a:p>
                  </a:txBody>
                  <a:tcPr/>
                </a:tc>
                <a:tc>
                  <a:txBody>
                    <a:bodyPr/>
                    <a:lstStyle/>
                    <a:p>
                      <a:r>
                        <a:rPr lang="en-US" sz="1200" dirty="0" smtClean="0"/>
                        <a:t>INT</a:t>
                      </a:r>
                      <a:r>
                        <a:rPr lang="en-US" sz="1200" baseline="0" dirty="0" smtClean="0"/>
                        <a:t> [Set to NULL if User is deleted, Cascade on update]</a:t>
                      </a:r>
                      <a:endParaRPr lang="en-US" sz="1200" dirty="0"/>
                    </a:p>
                  </a:txBody>
                  <a:tcPr/>
                </a:tc>
              </a:tr>
              <a:tr h="210738">
                <a:tc>
                  <a:txBody>
                    <a:bodyPr/>
                    <a:lstStyle/>
                    <a:p>
                      <a:endParaRPr lang="en-US" sz="1200" dirty="0"/>
                    </a:p>
                  </a:txBody>
                  <a:tcPr/>
                </a:tc>
                <a:tc>
                  <a:txBody>
                    <a:bodyPr/>
                    <a:lstStyle/>
                    <a:p>
                      <a:r>
                        <a:rPr lang="en-US" sz="1200" dirty="0" smtClean="0"/>
                        <a:t>Layer Name</a:t>
                      </a:r>
                      <a:endParaRPr lang="en-US" sz="1200" dirty="0"/>
                    </a:p>
                  </a:txBody>
                  <a:tcPr/>
                </a:tc>
                <a:tc>
                  <a:txBody>
                    <a:bodyPr/>
                    <a:lstStyle/>
                    <a:p>
                      <a:r>
                        <a:rPr lang="en-US" sz="1200" dirty="0" smtClean="0"/>
                        <a:t>VARCHAR(45), NN</a:t>
                      </a:r>
                      <a:endParaRPr lang="en-US" sz="1200" dirty="0"/>
                    </a:p>
                  </a:txBody>
                  <a:tcPr/>
                </a:tc>
              </a:tr>
              <a:tr h="210738">
                <a:tc>
                  <a:txBody>
                    <a:bodyPr/>
                    <a:lstStyle/>
                    <a:p>
                      <a:endParaRPr lang="en-US" sz="1200" dirty="0"/>
                    </a:p>
                  </a:txBody>
                  <a:tcPr/>
                </a:tc>
                <a:tc>
                  <a:txBody>
                    <a:bodyPr/>
                    <a:lstStyle/>
                    <a:p>
                      <a:r>
                        <a:rPr lang="en-US" sz="1200" dirty="0" smtClean="0"/>
                        <a:t>Length of Layer</a:t>
                      </a:r>
                      <a:endParaRPr lang="en-US" sz="1200" dirty="0"/>
                    </a:p>
                  </a:txBody>
                  <a:tcPr/>
                </a:tc>
                <a:tc>
                  <a:txBody>
                    <a:bodyPr/>
                    <a:lstStyle/>
                    <a:p>
                      <a:r>
                        <a:rPr lang="en-US" sz="1200" dirty="0" smtClean="0"/>
                        <a:t>INT,</a:t>
                      </a:r>
                      <a:r>
                        <a:rPr lang="en-US" sz="1200" baseline="0" dirty="0" smtClean="0"/>
                        <a:t> NN, Description: Time in seconds</a:t>
                      </a:r>
                      <a:endParaRPr lang="en-US" sz="1200" dirty="0"/>
                    </a:p>
                  </a:txBody>
                  <a:tcPr/>
                </a:tc>
              </a:tr>
              <a:tr h="210738">
                <a:tc>
                  <a:txBody>
                    <a:bodyPr/>
                    <a:lstStyle/>
                    <a:p>
                      <a:endParaRPr lang="en-US" sz="1200" dirty="0"/>
                    </a:p>
                  </a:txBody>
                  <a:tcPr/>
                </a:tc>
                <a:tc>
                  <a:txBody>
                    <a:bodyPr/>
                    <a:lstStyle/>
                    <a:p>
                      <a:r>
                        <a:rPr lang="en-US" sz="1200" dirty="0" smtClean="0"/>
                        <a:t>Created Date</a:t>
                      </a:r>
                      <a:endParaRPr lang="en-US" sz="1200" dirty="0"/>
                    </a:p>
                  </a:txBody>
                  <a:tcPr/>
                </a:tc>
                <a:tc>
                  <a:txBody>
                    <a:bodyPr/>
                    <a:lstStyle/>
                    <a:p>
                      <a:r>
                        <a:rPr lang="en-US" sz="1200" dirty="0" smtClean="0"/>
                        <a:t>DATE/TIME,</a:t>
                      </a:r>
                      <a:r>
                        <a:rPr lang="en-US" sz="1200" baseline="0" dirty="0" smtClean="0"/>
                        <a:t> NN</a:t>
                      </a:r>
                      <a:endParaRPr lang="en-US" sz="1200" dirty="0"/>
                    </a:p>
                  </a:txBody>
                  <a:tcPr/>
                </a:tc>
              </a:tr>
              <a:tr h="210738">
                <a:tc>
                  <a:txBody>
                    <a:bodyPr/>
                    <a:lstStyle/>
                    <a:p>
                      <a:endParaRPr lang="en-US" sz="1200" dirty="0"/>
                    </a:p>
                  </a:txBody>
                  <a:tcPr/>
                </a:tc>
                <a:tc>
                  <a:txBody>
                    <a:bodyPr/>
                    <a:lstStyle/>
                    <a:p>
                      <a:r>
                        <a:rPr lang="en-US" sz="1200" dirty="0" smtClean="0"/>
                        <a:t>File</a:t>
                      </a:r>
                      <a:endParaRPr lang="en-US" sz="1200" dirty="0"/>
                    </a:p>
                  </a:txBody>
                  <a:tcPr/>
                </a:tc>
                <a:tc>
                  <a:txBody>
                    <a:bodyPr/>
                    <a:lstStyle/>
                    <a:p>
                      <a:r>
                        <a:rPr lang="en-US" sz="1200" dirty="0" smtClean="0"/>
                        <a:t>VARCHAR(45),</a:t>
                      </a:r>
                      <a:r>
                        <a:rPr lang="en-US" sz="1200" baseline="0" dirty="0" smtClean="0"/>
                        <a:t> NN</a:t>
                      </a:r>
                    </a:p>
                    <a:p>
                      <a:r>
                        <a:rPr lang="en-US" sz="1200" baseline="0" dirty="0" smtClean="0"/>
                        <a:t>Description: represents relative path to file</a:t>
                      </a:r>
                      <a:endParaRPr lang="en-US" sz="1200" dirty="0"/>
                    </a:p>
                  </a:txBody>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955207737"/>
              </p:ext>
            </p:extLst>
          </p:nvPr>
        </p:nvGraphicFramePr>
        <p:xfrm>
          <a:off x="6071500" y="1948175"/>
          <a:ext cx="2727292" cy="2377440"/>
        </p:xfrm>
        <a:graphic>
          <a:graphicData uri="http://schemas.openxmlformats.org/drawingml/2006/table">
            <a:tbl>
              <a:tblPr firstRow="1" bandRow="1">
                <a:tableStyleId>{18603FDC-E32A-4AB5-989C-0864C3EAD2B8}</a:tableStyleId>
              </a:tblPr>
              <a:tblGrid>
                <a:gridCol w="473735"/>
                <a:gridCol w="924153"/>
                <a:gridCol w="1329404"/>
              </a:tblGrid>
              <a:tr h="210738">
                <a:tc>
                  <a:txBody>
                    <a:bodyPr/>
                    <a:lstStyle/>
                    <a:p>
                      <a:r>
                        <a:rPr lang="en-US" sz="1200" dirty="0" smtClean="0"/>
                        <a:t>PK</a:t>
                      </a:r>
                      <a:endParaRPr lang="en-US" sz="1200" dirty="0"/>
                    </a:p>
                  </a:txBody>
                  <a:tcPr/>
                </a:tc>
                <a:tc>
                  <a:txBody>
                    <a:bodyPr/>
                    <a:lstStyle/>
                    <a:p>
                      <a:r>
                        <a:rPr lang="en-US" sz="1200" dirty="0" err="1" smtClean="0"/>
                        <a:t>UserID</a:t>
                      </a:r>
                      <a:endParaRPr lang="en-US" sz="1200" dirty="0"/>
                    </a:p>
                  </a:txBody>
                  <a:tcPr/>
                </a:tc>
                <a:tc>
                  <a:txBody>
                    <a:bodyPr/>
                    <a:lstStyle/>
                    <a:p>
                      <a:r>
                        <a:rPr lang="en-US" sz="1200" dirty="0" smtClean="0"/>
                        <a:t>INT,</a:t>
                      </a:r>
                      <a:r>
                        <a:rPr lang="en-US" sz="1200" baseline="0" dirty="0" smtClean="0"/>
                        <a:t> AUTONUMBER, NN</a:t>
                      </a:r>
                      <a:endParaRPr lang="en-US" sz="1200" dirty="0"/>
                    </a:p>
                  </a:txBody>
                  <a:tcPr/>
                </a:tc>
              </a:tr>
              <a:tr h="210738">
                <a:tc>
                  <a:txBody>
                    <a:bodyPr/>
                    <a:lstStyle/>
                    <a:p>
                      <a:endParaRPr lang="en-US" sz="1200" dirty="0"/>
                    </a:p>
                  </a:txBody>
                  <a:tcPr/>
                </a:tc>
                <a:tc>
                  <a:txBody>
                    <a:bodyPr/>
                    <a:lstStyle/>
                    <a:p>
                      <a:r>
                        <a:rPr lang="en-US" sz="1200" dirty="0" smtClean="0"/>
                        <a:t>Username</a:t>
                      </a:r>
                      <a:endParaRPr lang="en-US" sz="1200" dirty="0"/>
                    </a:p>
                  </a:txBody>
                  <a:tcPr/>
                </a:tc>
                <a:tc>
                  <a:txBody>
                    <a:bodyPr/>
                    <a:lstStyle/>
                    <a:p>
                      <a:r>
                        <a:rPr lang="en-US" sz="1200" dirty="0" smtClean="0"/>
                        <a:t>VARCHAR(45),</a:t>
                      </a:r>
                      <a:r>
                        <a:rPr lang="en-US" sz="1200" baseline="0" dirty="0" smtClean="0"/>
                        <a:t> NN, UNIQUE</a:t>
                      </a:r>
                      <a:endParaRPr lang="en-US" sz="1200" dirty="0"/>
                    </a:p>
                  </a:txBody>
                  <a:tcPr/>
                </a:tc>
              </a:tr>
              <a:tr h="210738">
                <a:tc>
                  <a:txBody>
                    <a:bodyPr/>
                    <a:lstStyle/>
                    <a:p>
                      <a:endParaRPr lang="en-US" sz="1200" dirty="0"/>
                    </a:p>
                  </a:txBody>
                  <a:tcPr/>
                </a:tc>
                <a:tc>
                  <a:txBody>
                    <a:bodyPr/>
                    <a:lstStyle/>
                    <a:p>
                      <a:r>
                        <a:rPr lang="en-US" sz="1200" dirty="0" smtClean="0"/>
                        <a:t>User Password</a:t>
                      </a:r>
                      <a:endParaRPr lang="en-US" sz="1200" dirty="0"/>
                    </a:p>
                  </a:txBody>
                  <a:tcPr/>
                </a:tc>
                <a:tc>
                  <a:txBody>
                    <a:bodyPr/>
                    <a:lstStyle/>
                    <a:p>
                      <a:r>
                        <a:rPr lang="en-US" sz="1200" dirty="0" smtClean="0"/>
                        <a:t>VARCHAR(20), NN</a:t>
                      </a:r>
                      <a:endParaRPr lang="en-US" sz="1200" dirty="0"/>
                    </a:p>
                  </a:txBody>
                  <a:tcPr/>
                </a:tc>
              </a:tr>
              <a:tr h="210738">
                <a:tc>
                  <a:txBody>
                    <a:bodyPr/>
                    <a:lstStyle/>
                    <a:p>
                      <a:endParaRPr lang="en-US" sz="1200" dirty="0"/>
                    </a:p>
                  </a:txBody>
                  <a:tcPr/>
                </a:tc>
                <a:tc>
                  <a:txBody>
                    <a:bodyPr/>
                    <a:lstStyle/>
                    <a:p>
                      <a:r>
                        <a:rPr lang="en-US" sz="1200" dirty="0" smtClean="0"/>
                        <a:t>First Name</a:t>
                      </a:r>
                      <a:endParaRPr lang="en-US" sz="1200" dirty="0"/>
                    </a:p>
                  </a:txBody>
                  <a:tcPr/>
                </a:tc>
                <a:tc>
                  <a:txBody>
                    <a:bodyPr/>
                    <a:lstStyle/>
                    <a:p>
                      <a:r>
                        <a:rPr lang="en-US" sz="1200" dirty="0" smtClean="0"/>
                        <a:t>VARCHAR(45),</a:t>
                      </a:r>
                      <a:r>
                        <a:rPr lang="en-US" sz="1200" baseline="0" dirty="0" smtClean="0"/>
                        <a:t> NN</a:t>
                      </a:r>
                      <a:endParaRPr lang="en-US" sz="1200" dirty="0"/>
                    </a:p>
                  </a:txBody>
                  <a:tcPr/>
                </a:tc>
              </a:tr>
              <a:tr h="210738">
                <a:tc>
                  <a:txBody>
                    <a:bodyPr/>
                    <a:lstStyle/>
                    <a:p>
                      <a:endParaRPr lang="en-US" sz="1200" dirty="0"/>
                    </a:p>
                  </a:txBody>
                  <a:tcPr/>
                </a:tc>
                <a:tc>
                  <a:txBody>
                    <a:bodyPr/>
                    <a:lstStyle/>
                    <a:p>
                      <a:r>
                        <a:rPr lang="en-US" sz="1200" dirty="0" smtClean="0"/>
                        <a:t>Last Name</a:t>
                      </a:r>
                      <a:endParaRPr lang="en-US" sz="1200" dirty="0"/>
                    </a:p>
                  </a:txBody>
                  <a:tcPr/>
                </a:tc>
                <a:tc>
                  <a:txBody>
                    <a:bodyPr/>
                    <a:lstStyle/>
                    <a:p>
                      <a:r>
                        <a:rPr lang="en-US" sz="1200" dirty="0" smtClean="0"/>
                        <a:t>VARCHAR(60), NN</a:t>
                      </a:r>
                      <a:endParaRPr lang="en-US" sz="1200" dirty="0"/>
                    </a:p>
                  </a:txBody>
                  <a:tcPr/>
                </a:tc>
              </a:tr>
              <a:tr h="210738">
                <a:tc>
                  <a:txBody>
                    <a:bodyPr/>
                    <a:lstStyle/>
                    <a:p>
                      <a:endParaRPr lang="en-US" sz="1200" dirty="0"/>
                    </a:p>
                  </a:txBody>
                  <a:tcPr/>
                </a:tc>
                <a:tc>
                  <a:txBody>
                    <a:bodyPr/>
                    <a:lstStyle/>
                    <a:p>
                      <a:r>
                        <a:rPr lang="en-US" sz="1200" dirty="0" smtClean="0"/>
                        <a:t>DOB</a:t>
                      </a:r>
                      <a:endParaRPr lang="en-US" sz="1200" dirty="0"/>
                    </a:p>
                  </a:txBody>
                  <a:tcPr/>
                </a:tc>
                <a:tc>
                  <a:txBody>
                    <a:bodyPr/>
                    <a:lstStyle/>
                    <a:p>
                      <a:r>
                        <a:rPr lang="en-US" sz="1200" dirty="0" smtClean="0"/>
                        <a:t>DATE,</a:t>
                      </a:r>
                      <a:r>
                        <a:rPr lang="en-US" sz="1200" baseline="0" dirty="0" smtClean="0"/>
                        <a:t> NN</a:t>
                      </a:r>
                      <a:endParaRPr lang="en-US" sz="1200"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988272496"/>
              </p:ext>
            </p:extLst>
          </p:nvPr>
        </p:nvGraphicFramePr>
        <p:xfrm>
          <a:off x="6375213" y="5661655"/>
          <a:ext cx="2152895" cy="731520"/>
        </p:xfrm>
        <a:graphic>
          <a:graphicData uri="http://schemas.openxmlformats.org/drawingml/2006/table">
            <a:tbl>
              <a:tblPr firstRow="1" bandRow="1">
                <a:tableStyleId>{18603FDC-E32A-4AB5-989C-0864C3EAD2B8}</a:tableStyleId>
              </a:tblPr>
              <a:tblGrid>
                <a:gridCol w="373961"/>
                <a:gridCol w="719141"/>
                <a:gridCol w="1059793"/>
              </a:tblGrid>
              <a:tr h="210738">
                <a:tc>
                  <a:txBody>
                    <a:bodyPr/>
                    <a:lstStyle/>
                    <a:p>
                      <a:r>
                        <a:rPr lang="en-US" sz="1200" dirty="0" smtClean="0"/>
                        <a:t>PK</a:t>
                      </a:r>
                      <a:endParaRPr lang="en-US" sz="1200" dirty="0"/>
                    </a:p>
                  </a:txBody>
                  <a:tcPr/>
                </a:tc>
                <a:tc>
                  <a:txBody>
                    <a:bodyPr/>
                    <a:lstStyle/>
                    <a:p>
                      <a:r>
                        <a:rPr lang="en-US" sz="1200" dirty="0" err="1" smtClean="0"/>
                        <a:t>Hashtag</a:t>
                      </a:r>
                      <a:endParaRPr lang="en-US" sz="1200" dirty="0"/>
                    </a:p>
                  </a:txBody>
                  <a:tcPr/>
                </a:tc>
                <a:tc>
                  <a:txBody>
                    <a:bodyPr/>
                    <a:lstStyle/>
                    <a:p>
                      <a:r>
                        <a:rPr lang="en-US" sz="1200" dirty="0" smtClean="0"/>
                        <a:t>VARCHAR(45), NN, UNIQUE</a:t>
                      </a:r>
                      <a:endParaRPr lang="en-US" sz="1200" dirty="0"/>
                    </a:p>
                  </a:txBody>
                  <a:tcPr/>
                </a:tc>
              </a:tr>
              <a:tr h="210738">
                <a:tc>
                  <a:txBody>
                    <a:bodyPr/>
                    <a:lstStyle/>
                    <a:p>
                      <a:endParaRPr lang="en-US" sz="1200" b="1" dirty="0"/>
                    </a:p>
                  </a:txBody>
                  <a:tcPr/>
                </a:tc>
                <a:tc>
                  <a:txBody>
                    <a:bodyPr/>
                    <a:lstStyle/>
                    <a:p>
                      <a:endParaRPr lang="en-US" sz="1200" b="1" dirty="0"/>
                    </a:p>
                  </a:txBody>
                  <a:tcPr/>
                </a:tc>
                <a:tc>
                  <a:txBody>
                    <a:bodyPr/>
                    <a:lstStyle/>
                    <a:p>
                      <a:endParaRPr lang="en-US" sz="1200" b="1"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134593104"/>
              </p:ext>
            </p:extLst>
          </p:nvPr>
        </p:nvGraphicFramePr>
        <p:xfrm>
          <a:off x="358534" y="5078763"/>
          <a:ext cx="2835478" cy="1645920"/>
        </p:xfrm>
        <a:graphic>
          <a:graphicData uri="http://schemas.openxmlformats.org/drawingml/2006/table">
            <a:tbl>
              <a:tblPr firstRow="1" bandRow="1">
                <a:tableStyleId>{18603FDC-E32A-4AB5-989C-0864C3EAD2B8}</a:tableStyleId>
              </a:tblPr>
              <a:tblGrid>
                <a:gridCol w="608696"/>
                <a:gridCol w="1079426"/>
                <a:gridCol w="1147356"/>
              </a:tblGrid>
              <a:tr h="210738">
                <a:tc>
                  <a:txBody>
                    <a:bodyPr/>
                    <a:lstStyle/>
                    <a:p>
                      <a:r>
                        <a:rPr lang="en-US" sz="1200" dirty="0" smtClean="0"/>
                        <a:t>PK/FK</a:t>
                      </a:r>
                      <a:endParaRPr lang="en-US" sz="1200" dirty="0"/>
                    </a:p>
                  </a:txBody>
                  <a:tcPr/>
                </a:tc>
                <a:tc>
                  <a:txBody>
                    <a:bodyPr/>
                    <a:lstStyle/>
                    <a:p>
                      <a:r>
                        <a:rPr lang="en-US" sz="1200" dirty="0" err="1" smtClean="0"/>
                        <a:t>LayerID</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NUMBER, NN [Cascade</a:t>
                      </a:r>
                      <a:r>
                        <a:rPr lang="en-US" sz="1200" baseline="0" dirty="0" smtClean="0"/>
                        <a:t> on update and delete]</a:t>
                      </a:r>
                      <a:endParaRPr lang="en-US" sz="1200" dirty="0" smtClean="0"/>
                    </a:p>
                  </a:txBody>
                  <a:tcPr/>
                </a:tc>
              </a:tr>
              <a:tr h="210738">
                <a:tc>
                  <a:txBody>
                    <a:bodyPr/>
                    <a:lstStyle/>
                    <a:p>
                      <a:r>
                        <a:rPr lang="en-US" sz="1200" b="1" dirty="0" smtClean="0"/>
                        <a:t>PK/FK</a:t>
                      </a:r>
                      <a:endParaRPr lang="en-US" sz="1200" b="1" dirty="0"/>
                    </a:p>
                  </a:txBody>
                  <a:tcPr/>
                </a:tc>
                <a:tc>
                  <a:txBody>
                    <a:bodyPr/>
                    <a:lstStyle/>
                    <a:p>
                      <a:r>
                        <a:rPr lang="en-US" sz="1200" b="1" dirty="0" err="1" smtClean="0"/>
                        <a:t>Hashtag</a:t>
                      </a:r>
                      <a:endParaRPr lang="en-US" sz="12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VARCHAR(45), NN [Cascade</a:t>
                      </a:r>
                      <a:r>
                        <a:rPr lang="en-US" sz="1200" b="1" baseline="0" dirty="0" smtClean="0"/>
                        <a:t> on update and delete]</a:t>
                      </a:r>
                      <a:endParaRPr lang="en-US" sz="1200" b="1" dirty="0" smtClean="0"/>
                    </a:p>
                  </a:txBody>
                  <a:tcPr/>
                </a:tc>
              </a:tr>
            </a:tbl>
          </a:graphicData>
        </a:graphic>
      </p:graphicFrame>
      <p:cxnSp>
        <p:nvCxnSpPr>
          <p:cNvPr id="30" name="Straight Connector 29"/>
          <p:cNvCxnSpPr/>
          <p:nvPr/>
        </p:nvCxnSpPr>
        <p:spPr>
          <a:xfrm flipH="1">
            <a:off x="3304637" y="6800754"/>
            <a:ext cx="2734331"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025179" y="5217027"/>
            <a:ext cx="13789" cy="1583727"/>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6020918" y="5217027"/>
            <a:ext cx="22328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3075430" y="4688273"/>
            <a:ext cx="22328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274439" y="2524743"/>
            <a:ext cx="0" cy="1166815"/>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1929284" y="3691558"/>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274439" y="2541080"/>
            <a:ext cx="228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981913" y="961194"/>
            <a:ext cx="1214983" cy="986981"/>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196896" y="1675473"/>
            <a:ext cx="550893" cy="276999"/>
          </a:xfrm>
          <a:prstGeom prst="rect">
            <a:avLst/>
          </a:prstGeom>
          <a:noFill/>
        </p:spPr>
        <p:txBody>
          <a:bodyPr wrap="square" rtlCol="0">
            <a:spAutoFit/>
          </a:bodyPr>
          <a:lstStyle/>
          <a:p>
            <a:r>
              <a:rPr lang="en-US" sz="1200" dirty="0" smtClean="0"/>
              <a:t>1,1</a:t>
            </a:r>
            <a:endParaRPr lang="en-US" sz="1200" dirty="0"/>
          </a:p>
        </p:txBody>
      </p:sp>
      <p:sp>
        <p:nvSpPr>
          <p:cNvPr id="51" name="TextBox 50"/>
          <p:cNvSpPr txBox="1"/>
          <p:nvPr/>
        </p:nvSpPr>
        <p:spPr>
          <a:xfrm>
            <a:off x="2859280" y="723178"/>
            <a:ext cx="669463" cy="276999"/>
          </a:xfrm>
          <a:prstGeom prst="rect">
            <a:avLst/>
          </a:prstGeom>
          <a:noFill/>
        </p:spPr>
        <p:txBody>
          <a:bodyPr wrap="square" rtlCol="0">
            <a:spAutoFit/>
          </a:bodyPr>
          <a:lstStyle/>
          <a:p>
            <a:r>
              <a:rPr lang="en-US" sz="1200" dirty="0" smtClean="0"/>
              <a:t>0,N</a:t>
            </a:r>
            <a:endParaRPr lang="en-US" sz="1200" dirty="0"/>
          </a:p>
        </p:txBody>
      </p:sp>
    </p:spTree>
    <p:extLst>
      <p:ext uri="{BB962C8B-B14F-4D97-AF65-F5344CB8AC3E}">
        <p14:creationId xmlns:p14="http://schemas.microsoft.com/office/powerpoint/2010/main" val="57625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1181"/>
            <a:ext cx="8229600" cy="1143000"/>
          </a:xfrm>
        </p:spPr>
        <p:txBody>
          <a:bodyPr>
            <a:normAutofit/>
          </a:bodyPr>
          <a:lstStyle/>
          <a:p>
            <a:r>
              <a:rPr lang="en-US" sz="6000" dirty="0" smtClean="0"/>
              <a:t>User Interactions:</a:t>
            </a:r>
            <a:endParaRPr lang="en-US" sz="6000" dirty="0"/>
          </a:p>
        </p:txBody>
      </p:sp>
    </p:spTree>
    <p:extLst>
      <p:ext uri="{BB962C8B-B14F-4D97-AF65-F5344CB8AC3E}">
        <p14:creationId xmlns:p14="http://schemas.microsoft.com/office/powerpoint/2010/main" val="380789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Diagram</a:t>
            </a:r>
            <a:endParaRPr lang="en-US" dirty="0"/>
          </a:p>
        </p:txBody>
      </p:sp>
      <p:sp>
        <p:nvSpPr>
          <p:cNvPr id="7" name="Connector 6"/>
          <p:cNvSpPr/>
          <p:nvPr/>
        </p:nvSpPr>
        <p:spPr>
          <a:xfrm>
            <a:off x="4180465" y="133518"/>
            <a:ext cx="774771" cy="63643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Begin</a:t>
            </a:r>
            <a:endParaRPr lang="en-US" sz="1200" dirty="0"/>
          </a:p>
        </p:txBody>
      </p:sp>
      <p:sp>
        <p:nvSpPr>
          <p:cNvPr id="8" name="Decision 7"/>
          <p:cNvSpPr/>
          <p:nvPr/>
        </p:nvSpPr>
        <p:spPr>
          <a:xfrm>
            <a:off x="3695552" y="1151079"/>
            <a:ext cx="1744598" cy="768316"/>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New or Returning User?</a:t>
            </a:r>
            <a:endParaRPr lang="en-US" sz="1200" dirty="0"/>
          </a:p>
        </p:txBody>
      </p:sp>
      <p:cxnSp>
        <p:nvCxnSpPr>
          <p:cNvPr id="10" name="Straight Arrow Connector 9"/>
          <p:cNvCxnSpPr>
            <a:stCxn id="7" idx="4"/>
            <a:endCxn id="8" idx="0"/>
          </p:cNvCxnSpPr>
          <p:nvPr/>
        </p:nvCxnSpPr>
        <p:spPr>
          <a:xfrm>
            <a:off x="4567851" y="769948"/>
            <a:ext cx="0" cy="3811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Process 12"/>
          <p:cNvSpPr/>
          <p:nvPr/>
        </p:nvSpPr>
        <p:spPr>
          <a:xfrm>
            <a:off x="2747054" y="2226546"/>
            <a:ext cx="1515082" cy="76831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Creates Account; enters User details</a:t>
            </a:r>
            <a:endParaRPr lang="en-US" sz="1200" dirty="0"/>
          </a:p>
        </p:txBody>
      </p:sp>
      <p:sp>
        <p:nvSpPr>
          <p:cNvPr id="14" name="Process 13"/>
          <p:cNvSpPr/>
          <p:nvPr/>
        </p:nvSpPr>
        <p:spPr>
          <a:xfrm>
            <a:off x="4887056" y="2226546"/>
            <a:ext cx="1515082" cy="76831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Enters username and password</a:t>
            </a:r>
            <a:endParaRPr lang="en-US" sz="1200" dirty="0"/>
          </a:p>
        </p:txBody>
      </p:sp>
      <p:cxnSp>
        <p:nvCxnSpPr>
          <p:cNvPr id="16" name="Straight Arrow Connector 15"/>
          <p:cNvCxnSpPr>
            <a:stCxn id="8" idx="1"/>
            <a:endCxn id="13" idx="0"/>
          </p:cNvCxnSpPr>
          <p:nvPr/>
        </p:nvCxnSpPr>
        <p:spPr>
          <a:xfrm flipH="1">
            <a:off x="3504595" y="1535237"/>
            <a:ext cx="190957" cy="6913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a:endCxn id="14" idx="0"/>
          </p:cNvCxnSpPr>
          <p:nvPr/>
        </p:nvCxnSpPr>
        <p:spPr>
          <a:xfrm>
            <a:off x="5440150" y="1535237"/>
            <a:ext cx="204447" cy="6913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052769" y="1709109"/>
            <a:ext cx="992069" cy="276999"/>
          </a:xfrm>
          <a:prstGeom prst="rect">
            <a:avLst/>
          </a:prstGeom>
          <a:noFill/>
        </p:spPr>
        <p:txBody>
          <a:bodyPr wrap="square" rtlCol="0">
            <a:spAutoFit/>
          </a:bodyPr>
          <a:lstStyle/>
          <a:p>
            <a:r>
              <a:rPr lang="en-US" sz="1200" dirty="0" smtClean="0"/>
              <a:t>New</a:t>
            </a:r>
            <a:endParaRPr lang="en-US" sz="1200" dirty="0"/>
          </a:p>
        </p:txBody>
      </p:sp>
      <p:sp>
        <p:nvSpPr>
          <p:cNvPr id="20" name="TextBox 19"/>
          <p:cNvSpPr txBox="1"/>
          <p:nvPr/>
        </p:nvSpPr>
        <p:spPr>
          <a:xfrm>
            <a:off x="5549893" y="1709109"/>
            <a:ext cx="992069" cy="276999"/>
          </a:xfrm>
          <a:prstGeom prst="rect">
            <a:avLst/>
          </a:prstGeom>
          <a:noFill/>
        </p:spPr>
        <p:txBody>
          <a:bodyPr wrap="square" rtlCol="0">
            <a:spAutoFit/>
          </a:bodyPr>
          <a:lstStyle/>
          <a:p>
            <a:r>
              <a:rPr lang="en-US" sz="1200" dirty="0" smtClean="0"/>
              <a:t>Returning</a:t>
            </a:r>
            <a:endParaRPr lang="en-US" sz="1200" dirty="0"/>
          </a:p>
        </p:txBody>
      </p:sp>
      <p:sp>
        <p:nvSpPr>
          <p:cNvPr id="22" name="Decision 21"/>
          <p:cNvSpPr/>
          <p:nvPr/>
        </p:nvSpPr>
        <p:spPr>
          <a:xfrm>
            <a:off x="3457561" y="3441738"/>
            <a:ext cx="2199251" cy="768316"/>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View, add, or update</a:t>
            </a:r>
            <a:r>
              <a:rPr lang="en-US" sz="1200" dirty="0"/>
              <a:t> </a:t>
            </a:r>
            <a:r>
              <a:rPr lang="en-US" sz="1200" dirty="0" smtClean="0"/>
              <a:t>layer?</a:t>
            </a:r>
            <a:endParaRPr lang="en-US" sz="1200" dirty="0"/>
          </a:p>
        </p:txBody>
      </p:sp>
      <p:cxnSp>
        <p:nvCxnSpPr>
          <p:cNvPr id="24" name="Straight Arrow Connector 23"/>
          <p:cNvCxnSpPr>
            <a:stCxn id="13" idx="2"/>
            <a:endCxn id="22" idx="0"/>
          </p:cNvCxnSpPr>
          <p:nvPr/>
        </p:nvCxnSpPr>
        <p:spPr>
          <a:xfrm>
            <a:off x="3504595" y="2994861"/>
            <a:ext cx="1052592" cy="4468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4" idx="2"/>
            <a:endCxn id="22" idx="0"/>
          </p:cNvCxnSpPr>
          <p:nvPr/>
        </p:nvCxnSpPr>
        <p:spPr>
          <a:xfrm flipH="1">
            <a:off x="4557187" y="2994861"/>
            <a:ext cx="1087410" cy="4468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Process 26"/>
          <p:cNvSpPr/>
          <p:nvPr/>
        </p:nvSpPr>
        <p:spPr>
          <a:xfrm>
            <a:off x="949171" y="4718704"/>
            <a:ext cx="1515082" cy="76831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Views layer; views a list of the user’s layers, and views a list of all layers in db.</a:t>
            </a:r>
            <a:endParaRPr lang="en-US" sz="1200" dirty="0"/>
          </a:p>
        </p:txBody>
      </p:sp>
      <p:sp>
        <p:nvSpPr>
          <p:cNvPr id="28" name="Process 27"/>
          <p:cNvSpPr/>
          <p:nvPr/>
        </p:nvSpPr>
        <p:spPr>
          <a:xfrm>
            <a:off x="3810310" y="4718704"/>
            <a:ext cx="1515082" cy="76831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Adds layer; enters layer details and clicks “Add”</a:t>
            </a:r>
            <a:endParaRPr lang="en-US" sz="1200" dirty="0"/>
          </a:p>
        </p:txBody>
      </p:sp>
      <p:sp>
        <p:nvSpPr>
          <p:cNvPr id="29" name="Process 28"/>
          <p:cNvSpPr/>
          <p:nvPr/>
        </p:nvSpPr>
        <p:spPr>
          <a:xfrm>
            <a:off x="6414353" y="4697939"/>
            <a:ext cx="1515082" cy="76831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Updates layer; chooses own layer, modifies details, and clicks update.</a:t>
            </a:r>
            <a:endParaRPr lang="en-US" sz="1200" dirty="0"/>
          </a:p>
        </p:txBody>
      </p:sp>
      <p:cxnSp>
        <p:nvCxnSpPr>
          <p:cNvPr id="32" name="Straight Arrow Connector 31"/>
          <p:cNvCxnSpPr>
            <a:stCxn id="22" idx="2"/>
            <a:endCxn id="27" idx="0"/>
          </p:cNvCxnSpPr>
          <p:nvPr/>
        </p:nvCxnSpPr>
        <p:spPr>
          <a:xfrm flipH="1">
            <a:off x="1706712" y="4210054"/>
            <a:ext cx="2850475" cy="508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2" idx="2"/>
            <a:endCxn id="28" idx="0"/>
          </p:cNvCxnSpPr>
          <p:nvPr/>
        </p:nvCxnSpPr>
        <p:spPr>
          <a:xfrm>
            <a:off x="4557187" y="4210054"/>
            <a:ext cx="10664" cy="508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2" idx="2"/>
            <a:endCxn id="29" idx="0"/>
          </p:cNvCxnSpPr>
          <p:nvPr/>
        </p:nvCxnSpPr>
        <p:spPr>
          <a:xfrm>
            <a:off x="4557187" y="4210054"/>
            <a:ext cx="2614707" cy="4878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124961" y="4210054"/>
            <a:ext cx="992069" cy="276999"/>
          </a:xfrm>
          <a:prstGeom prst="rect">
            <a:avLst/>
          </a:prstGeom>
          <a:noFill/>
        </p:spPr>
        <p:txBody>
          <a:bodyPr wrap="square" rtlCol="0">
            <a:spAutoFit/>
          </a:bodyPr>
          <a:lstStyle/>
          <a:p>
            <a:r>
              <a:rPr lang="en-US" sz="1200" dirty="0" smtClean="0"/>
              <a:t>View</a:t>
            </a:r>
            <a:endParaRPr lang="en-US" sz="1200" dirty="0"/>
          </a:p>
        </p:txBody>
      </p:sp>
      <p:sp>
        <p:nvSpPr>
          <p:cNvPr id="42" name="TextBox 41"/>
          <p:cNvSpPr txBox="1"/>
          <p:nvPr/>
        </p:nvSpPr>
        <p:spPr>
          <a:xfrm>
            <a:off x="4133316" y="4383994"/>
            <a:ext cx="992069" cy="276999"/>
          </a:xfrm>
          <a:prstGeom prst="rect">
            <a:avLst/>
          </a:prstGeom>
          <a:noFill/>
        </p:spPr>
        <p:txBody>
          <a:bodyPr wrap="square" rtlCol="0">
            <a:spAutoFit/>
          </a:bodyPr>
          <a:lstStyle/>
          <a:p>
            <a:r>
              <a:rPr lang="en-US" sz="1200" dirty="0" smtClean="0"/>
              <a:t>Add</a:t>
            </a:r>
            <a:endParaRPr lang="en-US" sz="1200" dirty="0"/>
          </a:p>
        </p:txBody>
      </p:sp>
      <p:sp>
        <p:nvSpPr>
          <p:cNvPr id="43" name="TextBox 42"/>
          <p:cNvSpPr txBox="1"/>
          <p:nvPr/>
        </p:nvSpPr>
        <p:spPr>
          <a:xfrm>
            <a:off x="5794343" y="4223954"/>
            <a:ext cx="992069" cy="276999"/>
          </a:xfrm>
          <a:prstGeom prst="rect">
            <a:avLst/>
          </a:prstGeom>
          <a:noFill/>
        </p:spPr>
        <p:txBody>
          <a:bodyPr wrap="square" rtlCol="0">
            <a:spAutoFit/>
          </a:bodyPr>
          <a:lstStyle/>
          <a:p>
            <a:r>
              <a:rPr lang="en-US" sz="1200" dirty="0" smtClean="0"/>
              <a:t>Update</a:t>
            </a:r>
            <a:endParaRPr lang="en-US" sz="1200" dirty="0"/>
          </a:p>
        </p:txBody>
      </p:sp>
      <p:sp>
        <p:nvSpPr>
          <p:cNvPr id="49" name="TextBox 48"/>
          <p:cNvSpPr txBox="1"/>
          <p:nvPr/>
        </p:nvSpPr>
        <p:spPr>
          <a:xfrm>
            <a:off x="6966534" y="262398"/>
            <a:ext cx="1792906" cy="646331"/>
          </a:xfrm>
          <a:prstGeom prst="rect">
            <a:avLst/>
          </a:prstGeom>
          <a:noFill/>
        </p:spPr>
        <p:txBody>
          <a:bodyPr wrap="square" rtlCol="0">
            <a:spAutoFit/>
          </a:bodyPr>
          <a:lstStyle/>
          <a:p>
            <a:r>
              <a:rPr lang="en-US" sz="1200" dirty="0" smtClean="0"/>
              <a:t>**May add capability to search for specific layers/</a:t>
            </a:r>
            <a:r>
              <a:rPr lang="en-US" sz="1200" dirty="0" err="1" smtClean="0"/>
              <a:t>hashtags</a:t>
            </a:r>
            <a:r>
              <a:rPr lang="en-US" sz="1200" dirty="0" smtClean="0"/>
              <a:t> </a:t>
            </a:r>
            <a:r>
              <a:rPr lang="en-US" sz="1200" i="1" dirty="0" smtClean="0"/>
              <a:t>IF HAVE TIME.</a:t>
            </a:r>
            <a:endParaRPr lang="en-US" sz="1200" i="1" dirty="0"/>
          </a:p>
        </p:txBody>
      </p:sp>
      <p:sp>
        <p:nvSpPr>
          <p:cNvPr id="50" name="Connector 49"/>
          <p:cNvSpPr/>
          <p:nvPr/>
        </p:nvSpPr>
        <p:spPr>
          <a:xfrm>
            <a:off x="4205075" y="6080450"/>
            <a:ext cx="774771" cy="63643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End</a:t>
            </a:r>
            <a:endParaRPr lang="en-US" sz="1200" dirty="0"/>
          </a:p>
        </p:txBody>
      </p:sp>
      <p:cxnSp>
        <p:nvCxnSpPr>
          <p:cNvPr id="52" name="Straight Arrow Connector 51"/>
          <p:cNvCxnSpPr>
            <a:stCxn id="27" idx="2"/>
            <a:endCxn id="50" idx="0"/>
          </p:cNvCxnSpPr>
          <p:nvPr/>
        </p:nvCxnSpPr>
        <p:spPr>
          <a:xfrm>
            <a:off x="1706712" y="5487019"/>
            <a:ext cx="2885749" cy="5934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28" idx="2"/>
            <a:endCxn id="50" idx="0"/>
          </p:cNvCxnSpPr>
          <p:nvPr/>
        </p:nvCxnSpPr>
        <p:spPr>
          <a:xfrm>
            <a:off x="4567851" y="5487019"/>
            <a:ext cx="24610" cy="5934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9" idx="2"/>
            <a:endCxn id="50" idx="0"/>
          </p:cNvCxnSpPr>
          <p:nvPr/>
        </p:nvCxnSpPr>
        <p:spPr>
          <a:xfrm flipH="1">
            <a:off x="4592461" y="5466254"/>
            <a:ext cx="2579433" cy="6141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40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 a Layer</a:t>
            </a:r>
            <a:endParaRPr lang="en-US" dirty="0"/>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r>
              <a:rPr lang="en-US" dirty="0" smtClean="0"/>
              <a:t>Creates new Layer record</a:t>
            </a:r>
          </a:p>
          <a:p>
            <a:pPr lvl="1"/>
            <a:r>
              <a:rPr lang="en-US" dirty="0" err="1" smtClean="0"/>
              <a:t>Autonumber</a:t>
            </a:r>
            <a:r>
              <a:rPr lang="en-US" dirty="0" smtClean="0"/>
              <a:t> is the primary key</a:t>
            </a:r>
          </a:p>
          <a:p>
            <a:pPr lvl="1"/>
            <a:r>
              <a:rPr lang="en-US" dirty="0" smtClean="0"/>
              <a:t>User inputs the layer name, length of layer (temp), and puts in a relative path to the file as a string</a:t>
            </a:r>
          </a:p>
          <a:p>
            <a:pPr lvl="1"/>
            <a:r>
              <a:rPr lang="en-US" dirty="0" smtClean="0"/>
              <a:t>User creates </a:t>
            </a:r>
            <a:r>
              <a:rPr lang="en-US" dirty="0" err="1" smtClean="0"/>
              <a:t>hashtags</a:t>
            </a:r>
            <a:endParaRPr lang="en-US" dirty="0" smtClean="0"/>
          </a:p>
          <a:p>
            <a:pPr lvl="2"/>
            <a:r>
              <a:rPr lang="en-US" dirty="0" smtClean="0"/>
              <a:t>Need to create </a:t>
            </a:r>
            <a:r>
              <a:rPr lang="en-US" dirty="0" err="1" smtClean="0"/>
              <a:t>hashtag</a:t>
            </a:r>
            <a:r>
              <a:rPr lang="en-US" dirty="0" smtClean="0"/>
              <a:t> in </a:t>
            </a:r>
            <a:r>
              <a:rPr lang="en-US" dirty="0" err="1" smtClean="0"/>
              <a:t>Hashtag</a:t>
            </a:r>
            <a:r>
              <a:rPr lang="en-US" dirty="0" smtClean="0"/>
              <a:t> table AFTER search through table to make sure does not exist</a:t>
            </a:r>
          </a:p>
          <a:p>
            <a:pPr lvl="3"/>
            <a:r>
              <a:rPr lang="en-US" dirty="0" smtClean="0"/>
              <a:t>If </a:t>
            </a:r>
            <a:r>
              <a:rPr lang="en-US" dirty="0" err="1" smtClean="0"/>
              <a:t>hashtag</a:t>
            </a:r>
            <a:r>
              <a:rPr lang="en-US" dirty="0" smtClean="0"/>
              <a:t> already exists, then DO NOT create new record in </a:t>
            </a:r>
            <a:r>
              <a:rPr lang="en-US" dirty="0" err="1" smtClean="0"/>
              <a:t>Hashtag</a:t>
            </a:r>
            <a:r>
              <a:rPr lang="en-US" dirty="0" smtClean="0"/>
              <a:t> table, move on to next step below</a:t>
            </a:r>
          </a:p>
          <a:p>
            <a:pPr lvl="2"/>
            <a:r>
              <a:rPr lang="en-US" dirty="0" smtClean="0"/>
              <a:t>Need to create </a:t>
            </a:r>
            <a:r>
              <a:rPr lang="en-US" dirty="0" err="1" smtClean="0"/>
              <a:t>hashtag</a:t>
            </a:r>
            <a:r>
              <a:rPr lang="en-US" dirty="0" smtClean="0"/>
              <a:t>/layer record in </a:t>
            </a:r>
            <a:r>
              <a:rPr lang="en-US" dirty="0" err="1" smtClean="0"/>
              <a:t>Hashtag</a:t>
            </a:r>
            <a:r>
              <a:rPr lang="en-US" dirty="0" smtClean="0"/>
              <a:t>/Layer table, relating the </a:t>
            </a:r>
            <a:r>
              <a:rPr lang="en-US" dirty="0" err="1" smtClean="0"/>
              <a:t>hashtag</a:t>
            </a:r>
            <a:r>
              <a:rPr lang="en-US" dirty="0" smtClean="0"/>
              <a:t> to the layer</a:t>
            </a:r>
          </a:p>
          <a:p>
            <a:pPr lvl="1"/>
            <a:r>
              <a:rPr lang="en-US" dirty="0" smtClean="0"/>
              <a:t>Today’s date is automatically stored as Created Date</a:t>
            </a:r>
          </a:p>
          <a:p>
            <a:pPr lvl="1"/>
            <a:r>
              <a:rPr lang="en-US" dirty="0" smtClean="0"/>
              <a:t>User that creates file is stored as Creator</a:t>
            </a:r>
          </a:p>
          <a:p>
            <a:pPr lvl="2"/>
            <a:r>
              <a:rPr lang="en-US" dirty="0" smtClean="0"/>
              <a:t>Backup plan is that User will input </a:t>
            </a:r>
            <a:r>
              <a:rPr lang="en-US" dirty="0" err="1" smtClean="0"/>
              <a:t>UserID</a:t>
            </a:r>
            <a:r>
              <a:rPr lang="en-US" dirty="0" smtClean="0"/>
              <a:t> and that will be stored as the FK to connect the layer to the User</a:t>
            </a:r>
          </a:p>
          <a:p>
            <a:pPr lvl="1"/>
            <a:r>
              <a:rPr lang="en-US" dirty="0" smtClean="0"/>
              <a:t>User has a list of the layers currently in the database when they are uploading a new layer, and can attach the layer that they are uploading to multiple layers already in the database by selecting the layers they want</a:t>
            </a:r>
          </a:p>
          <a:p>
            <a:pPr lvl="2"/>
            <a:r>
              <a:rPr lang="en-US" dirty="0" err="1" smtClean="0"/>
              <a:t>BaseLayerID</a:t>
            </a:r>
            <a:r>
              <a:rPr lang="en-US" dirty="0" smtClean="0"/>
              <a:t> = currently uploading layer</a:t>
            </a:r>
          </a:p>
          <a:p>
            <a:pPr lvl="2"/>
            <a:r>
              <a:rPr lang="en-US" dirty="0" err="1" smtClean="0"/>
              <a:t>LinkedLayerID</a:t>
            </a:r>
            <a:r>
              <a:rPr lang="en-US" dirty="0" smtClean="0"/>
              <a:t> = existing layer that current layer is being attached to</a:t>
            </a:r>
          </a:p>
          <a:p>
            <a:pPr lvl="2"/>
            <a:r>
              <a:rPr lang="en-US" dirty="0" smtClean="0"/>
              <a:t>NEED BOTH AND NEED NEW RECORDS IN LAYER_JUNCTION FOR EACH LAYER WANT TO LINK TO</a:t>
            </a:r>
          </a:p>
          <a:p>
            <a:pPr lvl="2"/>
            <a:r>
              <a:rPr lang="en-US" dirty="0" smtClean="0"/>
              <a:t>User cannot modify this relationship after it is created due to the fact that is it now part of the family tree for that layer</a:t>
            </a:r>
          </a:p>
          <a:p>
            <a:endParaRPr lang="en-US" dirty="0" smtClean="0"/>
          </a:p>
        </p:txBody>
      </p:sp>
    </p:spTree>
    <p:extLst>
      <p:ext uri="{BB962C8B-B14F-4D97-AF65-F5344CB8AC3E}">
        <p14:creationId xmlns:p14="http://schemas.microsoft.com/office/powerpoint/2010/main" val="281495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 Layer</a:t>
            </a:r>
            <a:endParaRPr lang="en-US" dirty="0"/>
          </a:p>
        </p:txBody>
      </p:sp>
      <p:sp>
        <p:nvSpPr>
          <p:cNvPr id="3" name="Content Placeholder 2"/>
          <p:cNvSpPr>
            <a:spLocks noGrp="1"/>
          </p:cNvSpPr>
          <p:nvPr>
            <p:ph idx="1"/>
          </p:nvPr>
        </p:nvSpPr>
        <p:spPr/>
        <p:txBody>
          <a:bodyPr>
            <a:normAutofit/>
          </a:bodyPr>
          <a:lstStyle/>
          <a:p>
            <a:r>
              <a:rPr lang="en-US" dirty="0" smtClean="0"/>
              <a:t>Change Layer name (</a:t>
            </a:r>
            <a:r>
              <a:rPr lang="en-US" smtClean="0"/>
              <a:t>title)</a:t>
            </a:r>
            <a:endParaRPr lang="en-US" dirty="0" smtClean="0"/>
          </a:p>
          <a:p>
            <a:r>
              <a:rPr lang="en-US" dirty="0" smtClean="0"/>
              <a:t>Remove/add </a:t>
            </a:r>
            <a:r>
              <a:rPr lang="en-US" dirty="0" err="1" smtClean="0"/>
              <a:t>hashtag</a:t>
            </a:r>
            <a:endParaRPr lang="en-US" dirty="0" smtClean="0"/>
          </a:p>
          <a:p>
            <a:pPr lvl="1"/>
            <a:r>
              <a:rPr lang="en-US" dirty="0" smtClean="0"/>
              <a:t>Add</a:t>
            </a:r>
          </a:p>
          <a:p>
            <a:pPr lvl="2"/>
            <a:r>
              <a:rPr lang="en-US" dirty="0" smtClean="0"/>
              <a:t>Insert new record in the </a:t>
            </a:r>
            <a:r>
              <a:rPr lang="en-US" dirty="0" err="1" smtClean="0"/>
              <a:t>Hashtag</a:t>
            </a:r>
            <a:r>
              <a:rPr lang="en-US" dirty="0" smtClean="0"/>
              <a:t> table</a:t>
            </a:r>
          </a:p>
          <a:p>
            <a:pPr lvl="2"/>
            <a:r>
              <a:rPr lang="en-US" dirty="0" smtClean="0"/>
              <a:t>Insert new record in the </a:t>
            </a:r>
            <a:r>
              <a:rPr lang="en-US" dirty="0" err="1" smtClean="0"/>
              <a:t>Hashtag</a:t>
            </a:r>
            <a:r>
              <a:rPr lang="en-US" dirty="0" smtClean="0"/>
              <a:t>/Layer junction table</a:t>
            </a:r>
          </a:p>
          <a:p>
            <a:pPr lvl="1"/>
            <a:r>
              <a:rPr lang="en-US" dirty="0" smtClean="0"/>
              <a:t>Remove</a:t>
            </a:r>
          </a:p>
          <a:p>
            <a:pPr lvl="2"/>
            <a:r>
              <a:rPr lang="en-US" b="1" u="sng" dirty="0" smtClean="0"/>
              <a:t>Delete</a:t>
            </a:r>
            <a:r>
              <a:rPr lang="en-US" dirty="0" smtClean="0"/>
              <a:t> record in the </a:t>
            </a:r>
            <a:r>
              <a:rPr lang="en-US" dirty="0" err="1" smtClean="0"/>
              <a:t>Hashtag</a:t>
            </a:r>
            <a:r>
              <a:rPr lang="en-US" dirty="0" smtClean="0"/>
              <a:t>/Layer junction table</a:t>
            </a:r>
          </a:p>
          <a:p>
            <a:pPr lvl="2"/>
            <a:r>
              <a:rPr lang="en-US" dirty="0" smtClean="0"/>
              <a:t>DO NOT delete records in the </a:t>
            </a:r>
            <a:r>
              <a:rPr lang="en-US" dirty="0" err="1" smtClean="0"/>
              <a:t>Hashtag</a:t>
            </a:r>
            <a:r>
              <a:rPr lang="en-US" dirty="0" smtClean="0"/>
              <a:t> table</a:t>
            </a:r>
            <a:endParaRPr lang="en-US" dirty="0"/>
          </a:p>
        </p:txBody>
      </p:sp>
    </p:spTree>
    <p:extLst>
      <p:ext uri="{BB962C8B-B14F-4D97-AF65-F5344CB8AC3E}">
        <p14:creationId xmlns:p14="http://schemas.microsoft.com/office/powerpoint/2010/main" val="151234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1559</TotalTime>
  <Words>1106</Words>
  <Application>Microsoft Macintosh PowerPoint</Application>
  <PresentationFormat>On-screen Show (4:3)</PresentationFormat>
  <Paragraphs>175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Project Progress Report</vt:lpstr>
      <vt:lpstr>Simple ERD</vt:lpstr>
      <vt:lpstr>Simple ERD Relationship Descriptions</vt:lpstr>
      <vt:lpstr>ERD from Database</vt:lpstr>
      <vt:lpstr>Detailed ERD</vt:lpstr>
      <vt:lpstr>User Interactions:</vt:lpstr>
      <vt:lpstr>Diagram</vt:lpstr>
      <vt:lpstr>Upload a Layer</vt:lpstr>
      <vt:lpstr>Edit a Layer</vt:lpstr>
      <vt:lpstr>Delete a Layer</vt:lpstr>
      <vt:lpstr>Read a Layer</vt:lpstr>
      <vt:lpstr>Create a User</vt:lpstr>
      <vt:lpstr>Views</vt:lpstr>
      <vt:lpstr>Focus of Project</vt:lpstr>
      <vt:lpstr>Technical Specifications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Ilana Wasserman</dc:creator>
  <cp:lastModifiedBy>Ilana Wasserman</cp:lastModifiedBy>
  <cp:revision>370</cp:revision>
  <dcterms:created xsi:type="dcterms:W3CDTF">2016-02-03T21:47:23Z</dcterms:created>
  <dcterms:modified xsi:type="dcterms:W3CDTF">2016-03-21T01:44:42Z</dcterms:modified>
</cp:coreProperties>
</file>