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 name="Group 2"/>
          <p:cNvGrpSpPr/>
          <p:nvPr/>
        </p:nvGrpSpPr>
        <p:grpSpPr>
          <a:xfrm>
            <a:off x="752040" y="743400"/>
            <a:ext cx="10673640" cy="5349600"/>
            <a:chOff x="752040" y="743400"/>
            <a:chExt cx="10673640" cy="5349600"/>
          </a:xfrm>
        </p:grpSpPr>
        <p:sp>
          <p:nvSpPr>
            <p:cNvPr id="2" name="CustomShape 3"/>
            <p:cNvSpPr/>
            <p:nvPr/>
          </p:nvSpPr>
          <p:spPr>
            <a:xfrm>
              <a:off x="8151840" y="1685520"/>
              <a:ext cx="3273840" cy="440748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3" name="CustomShape 4"/>
            <p:cNvSpPr/>
            <p:nvPr/>
          </p:nvSpPr>
          <p:spPr>
            <a:xfrm flipH="1" flipV="1">
              <a:off x="752040" y="743040"/>
              <a:ext cx="3274560" cy="440748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4" name="PlaceHolder 5"/>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5" name="PlaceHolder 6"/>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6" name="PlaceHolder 7"/>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3" name="CustomShape 1"/>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935000" y="720000"/>
            <a:ext cx="8360280" cy="2097000"/>
          </a:xfrm>
          <a:prstGeom prst="rect">
            <a:avLst/>
          </a:prstGeom>
          <a:noFill/>
          <a:ln>
            <a:noFill/>
          </a:ln>
        </p:spPr>
        <p:style>
          <a:lnRef idx="0"/>
          <a:fillRef idx="0"/>
          <a:effectRef idx="0"/>
          <a:fontRef idx="minor"/>
        </p:style>
        <p:txBody>
          <a:bodyPr lIns="90000" rIns="90000" tIns="45000" bIns="45000" anchor="b"/>
          <a:p>
            <a:pPr algn="ctr">
              <a:lnSpc>
                <a:spcPct val="100000"/>
              </a:lnSpc>
            </a:pPr>
            <a:r>
              <a:rPr b="1" i="1" lang="en-IN" sz="5400" spc="-1" strike="noStrike" u="sng">
                <a:solidFill>
                  <a:srgbClr val="000000"/>
                </a:solidFill>
                <a:uFillTx/>
                <a:latin typeface="Franklin Gothic Book"/>
                <a:ea typeface="DejaVu Sans"/>
              </a:rPr>
              <a:t>Exploratory Data Analysis</a:t>
            </a:r>
            <a:r>
              <a:rPr b="0" lang="en-IN" sz="2200" spc="-1" strike="noStrike">
                <a:solidFill>
                  <a:srgbClr val="000000"/>
                </a:solidFill>
                <a:latin typeface="Franklin Gothic Book"/>
                <a:ea typeface="DejaVu Sans"/>
              </a:rPr>
              <a:t> </a:t>
            </a:r>
            <a:endParaRPr b="0" lang="en-IN" sz="2200" spc="-1" strike="noStrike">
              <a:latin typeface="Arial"/>
            </a:endParaRPr>
          </a:p>
        </p:txBody>
      </p:sp>
      <p:sp>
        <p:nvSpPr>
          <p:cNvPr id="83" name="CustomShape 2"/>
          <p:cNvSpPr/>
          <p:nvPr/>
        </p:nvSpPr>
        <p:spPr>
          <a:xfrm>
            <a:off x="1440000" y="4032000"/>
            <a:ext cx="9431280" cy="15832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i="1" lang="en-IN" sz="2400" spc="-1" strike="noStrike">
                <a:solidFill>
                  <a:srgbClr val="191b0e"/>
                </a:solidFill>
                <a:latin typeface="Franklin Gothic Book"/>
                <a:ea typeface="DejaVu Sans"/>
              </a:rPr>
              <a:t>The Data Analytics Team</a:t>
            </a:r>
            <a:r>
              <a:rPr b="1" i="1" lang="en-IN" sz="3200" spc="-1" strike="noStrike">
                <a:solidFill>
                  <a:srgbClr val="191b0e"/>
                </a:solidFill>
                <a:latin typeface="Franklin Gothic Book"/>
                <a:ea typeface="DejaVu Sans"/>
              </a:rPr>
              <a:t>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i="1" lang="en-IN" sz="3200" spc="-1" strike="noStrike">
                <a:solidFill>
                  <a:srgbClr val="191b0e"/>
                </a:solidFill>
                <a:latin typeface="Franklin Gothic Book"/>
                <a:ea typeface="DejaVu Sans"/>
              </a:rPr>
              <a:t>ANZ</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p>
            <a:pPr>
              <a:lnSpc>
                <a:spcPct val="100000"/>
              </a:lnSpc>
            </a:pPr>
            <a:r>
              <a:rPr b="1" i="1" lang="en-IN" sz="7200" spc="-1" strike="noStrike" u="sng">
                <a:solidFill>
                  <a:srgbClr val="000000"/>
                </a:solidFill>
                <a:uFillTx/>
                <a:latin typeface="Franklin Gothic Book"/>
                <a:ea typeface="DejaVu Sans"/>
              </a:rPr>
              <a:t>Agenda</a:t>
            </a:r>
            <a:r>
              <a:rPr b="0" lang="en-IN" sz="1800" spc="-1" strike="noStrike">
                <a:solidFill>
                  <a:srgbClr val="000000"/>
                </a:solidFill>
                <a:latin typeface="Franklin Gothic Book"/>
                <a:ea typeface="DejaVu Sans"/>
              </a:rPr>
              <a:t>	</a:t>
            </a:r>
            <a:endParaRPr b="0" lang="en-IN" sz="1800" spc="-1" strike="noStrike">
              <a:latin typeface="Arial"/>
            </a:endParaRPr>
          </a:p>
        </p:txBody>
      </p:sp>
      <p:sp>
        <p:nvSpPr>
          <p:cNvPr id="85"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p>
            <a:pPr>
              <a:lnSpc>
                <a:spcPct val="94000"/>
              </a:lnSpc>
              <a:spcBef>
                <a:spcPts val="1001"/>
              </a:spcBef>
              <a:spcAft>
                <a:spcPts val="201"/>
              </a:spcAft>
            </a:pPr>
            <a:endParaRPr b="0" lang="en-IN" sz="18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i="1" lang="en-IN" sz="3600" spc="-1" strike="noStrike">
                <a:solidFill>
                  <a:srgbClr val="191b0e"/>
                </a:solidFill>
                <a:latin typeface="Franklin Gothic Book"/>
                <a:ea typeface="DejaVu Sans"/>
              </a:rPr>
              <a:t>Introduction</a:t>
            </a:r>
            <a:endParaRPr b="0" lang="en-IN" sz="36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i="1" lang="en-IN" sz="3600" spc="-1" strike="noStrike">
                <a:solidFill>
                  <a:srgbClr val="191b0e"/>
                </a:solidFill>
                <a:latin typeface="Franklin Gothic Book"/>
                <a:ea typeface="DejaVu Sans"/>
              </a:rPr>
              <a:t>Data Exploration</a:t>
            </a:r>
            <a:endParaRPr b="0" lang="en-IN" sz="36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i="1" lang="en-IN" sz="3600" spc="-1" strike="noStrike">
                <a:solidFill>
                  <a:srgbClr val="191b0e"/>
                </a:solidFill>
                <a:latin typeface="Franklin Gothic Book"/>
                <a:ea typeface="DejaVu Sans"/>
              </a:rPr>
              <a:t>Interpretation</a:t>
            </a:r>
            <a:endParaRPr b="0" lang="en-IN"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p>
            <a:pPr>
              <a:lnSpc>
                <a:spcPct val="89000"/>
              </a:lnSpc>
            </a:pPr>
            <a:r>
              <a:rPr b="1" i="1" lang="en-IN" sz="5400" spc="-1" strike="noStrike" u="sng">
                <a:solidFill>
                  <a:srgbClr val="191b0e"/>
                </a:solidFill>
                <a:uFillTx/>
                <a:latin typeface="Franklin Gothic Book"/>
                <a:ea typeface="DejaVu Sans"/>
              </a:rPr>
              <a:t>Introduction</a:t>
            </a:r>
            <a:endParaRPr b="0" lang="en-IN" sz="5400" spc="-1" strike="noStrike">
              <a:latin typeface="Arial"/>
            </a:endParaRPr>
          </a:p>
        </p:txBody>
      </p:sp>
      <p:sp>
        <p:nvSpPr>
          <p:cNvPr id="87" name="CustomShape 2"/>
          <p:cNvSpPr/>
          <p:nvPr/>
        </p:nvSpPr>
        <p:spPr>
          <a:xfrm>
            <a:off x="1371600" y="2286000"/>
            <a:ext cx="9600120" cy="4193280"/>
          </a:xfrm>
          <a:prstGeom prst="rect">
            <a:avLst/>
          </a:prstGeom>
          <a:noFill/>
          <a:ln>
            <a:noFill/>
          </a:ln>
        </p:spPr>
        <p:style>
          <a:lnRef idx="0"/>
          <a:fillRef idx="0"/>
          <a:effectRef idx="0"/>
          <a:fontRef idx="minor"/>
        </p:style>
        <p:txBody>
          <a:bodyPr lIns="90000" rIns="90000" tIns="45000" bIns="45000"/>
          <a:p>
            <a:pPr marL="384120" indent="-383040">
              <a:lnSpc>
                <a:spcPct val="94000"/>
              </a:lnSpc>
              <a:spcBef>
                <a:spcPts val="1001"/>
              </a:spcBef>
              <a:spcAft>
                <a:spcPts val="201"/>
              </a:spcAft>
              <a:buClr>
                <a:srgbClr val="191b0e"/>
              </a:buClr>
              <a:buFont typeface="Franklin Gothic Book"/>
              <a:buChar char="■"/>
            </a:pPr>
            <a:r>
              <a:rPr b="0" lang="en-IN" sz="2200" spc="-1" strike="noStrike">
                <a:solidFill>
                  <a:srgbClr val="191b0e"/>
                </a:solidFill>
                <a:latin typeface="Franklin Gothic Book"/>
                <a:ea typeface="DejaVu Sans"/>
              </a:rPr>
              <a:t>Understanding the characteristics of given field in the underlying data such as impact  of location on the transactions, age variation and average transaction, whether the data set is skewed more towards a certain demographic and the validity of the fields.</a:t>
            </a:r>
            <a:endParaRPr b="0" lang="en-IN" sz="2200" spc="-1" strike="noStrike">
              <a:latin typeface="Arial"/>
            </a:endParaRPr>
          </a:p>
          <a:p>
            <a:pPr>
              <a:lnSpc>
                <a:spcPct val="94000"/>
              </a:lnSpc>
              <a:spcBef>
                <a:spcPts val="1001"/>
              </a:spcBef>
              <a:spcAft>
                <a:spcPts val="201"/>
              </a:spcAft>
            </a:pPr>
            <a:endParaRPr b="0" lang="en-IN" sz="22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IN" sz="2200" spc="-1" strike="noStrike">
                <a:solidFill>
                  <a:srgbClr val="191b0e"/>
                </a:solidFill>
                <a:latin typeface="Franklin Gothic Book"/>
                <a:ea typeface="DejaVu Sans"/>
              </a:rPr>
              <a:t>Exploration of interactions between different variables through relation analysis and look out for multi collinearity by creating interaction variables.</a:t>
            </a:r>
            <a:endParaRPr b="0" lang="en-IN" sz="22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IN" sz="2200" spc="-1" strike="noStrike">
                <a:solidFill>
                  <a:srgbClr val="191b0e"/>
                </a:solidFill>
                <a:latin typeface="Franklin Gothic Book"/>
                <a:ea typeface="DejaVu Sans"/>
              </a:rPr>
              <a:t> </a:t>
            </a:r>
            <a:r>
              <a:rPr b="0" lang="en-IN" sz="2200" spc="-1" strike="noStrike">
                <a:solidFill>
                  <a:srgbClr val="191b0e"/>
                </a:solidFill>
                <a:latin typeface="Franklin Gothic Book"/>
                <a:ea typeface="DejaVu Sans"/>
              </a:rPr>
              <a:t>Furthermore, transformation of required data so that it is in an appropriate format for analysis.</a:t>
            </a: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008000" y="26280"/>
            <a:ext cx="9600120" cy="1485000"/>
          </a:xfrm>
          <a:prstGeom prst="rect">
            <a:avLst/>
          </a:prstGeom>
          <a:noFill/>
          <a:ln>
            <a:noFill/>
          </a:ln>
        </p:spPr>
        <p:style>
          <a:lnRef idx="0"/>
          <a:fillRef idx="0"/>
          <a:effectRef idx="0"/>
          <a:fontRef idx="minor"/>
        </p:style>
        <p:txBody>
          <a:bodyPr lIns="90000" rIns="90000" tIns="45000" bIns="45000"/>
          <a:p>
            <a:pPr>
              <a:lnSpc>
                <a:spcPct val="89000"/>
              </a:lnSpc>
            </a:pPr>
            <a:r>
              <a:rPr b="1" i="1" lang="en-IN" sz="4800" spc="-1" strike="noStrike" u="sng">
                <a:solidFill>
                  <a:srgbClr val="191b0e"/>
                </a:solidFill>
                <a:uFillTx/>
                <a:latin typeface="Franklin Gothic Book"/>
                <a:ea typeface="DejaVu Sans"/>
              </a:rPr>
              <a:t>Data Exploration</a:t>
            </a:r>
            <a:endParaRPr b="0" lang="en-IN" sz="4800" spc="-1" strike="noStrike">
              <a:latin typeface="Arial"/>
            </a:endParaRPr>
          </a:p>
        </p:txBody>
      </p:sp>
      <p:sp>
        <p:nvSpPr>
          <p:cNvPr id="89" name="CustomShape 2"/>
          <p:cNvSpPr/>
          <p:nvPr/>
        </p:nvSpPr>
        <p:spPr>
          <a:xfrm>
            <a:off x="864000" y="936000"/>
            <a:ext cx="9600120" cy="419328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1" lang="en-IN" sz="2000" spc="-1" strike="noStrike">
                <a:solidFill>
                  <a:srgbClr val="191b0e"/>
                </a:solidFill>
                <a:latin typeface="Franklin Gothic Book"/>
                <a:ea typeface="DejaVu Sans"/>
              </a:rPr>
              <a:t>T</a:t>
            </a:r>
            <a:r>
              <a:rPr b="0" lang="en-IN" sz="2000" spc="-1" strike="noStrike">
                <a:solidFill>
                  <a:srgbClr val="191b0e"/>
                </a:solidFill>
                <a:latin typeface="Franklin Gothic Book"/>
                <a:ea typeface="DejaVu Sans"/>
              </a:rPr>
              <a:t>he Total Number of Transactions in the course of three months amounts to a total of 2.2 Million AUD.</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000" spc="-1" strike="noStrike">
                <a:solidFill>
                  <a:srgbClr val="191b0e"/>
                </a:solidFill>
                <a:latin typeface="Franklin Gothic Book"/>
                <a:ea typeface="DejaVu Sans"/>
              </a:rPr>
              <a:t>M</a:t>
            </a:r>
            <a:r>
              <a:rPr b="0" lang="en-IN" sz="2000" spc="-1" strike="noStrike">
                <a:solidFill>
                  <a:srgbClr val="191b0e"/>
                </a:solidFill>
                <a:latin typeface="Franklin Gothic Book"/>
                <a:ea typeface="DejaVu Sans"/>
              </a:rPr>
              <a:t>aximum Number of transaction was accounted in the month of October with 4087 transactions with 33.5 % of the total value.</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000" spc="-1" strike="noStrike">
                <a:solidFill>
                  <a:srgbClr val="191b0e"/>
                </a:solidFill>
                <a:latin typeface="Franklin Gothic Book"/>
                <a:ea typeface="DejaVu Sans"/>
              </a:rPr>
              <a:t>T</a:t>
            </a:r>
            <a:r>
              <a:rPr b="0" lang="en-IN" sz="2000" spc="-1" strike="noStrike">
                <a:solidFill>
                  <a:srgbClr val="191b0e"/>
                </a:solidFill>
                <a:latin typeface="Franklin Gothic Book"/>
                <a:ea typeface="DejaVu Sans"/>
              </a:rPr>
              <a:t>he months of August and September accounted to a total of </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191b0e"/>
                </a:solidFill>
                <a:latin typeface="Franklin Gothic Book"/>
                <a:ea typeface="DejaVu Sans"/>
              </a:rPr>
              <a:t>7956 transactions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191b0e"/>
                </a:solidFill>
                <a:latin typeface="Franklin Gothic Book"/>
                <a:ea typeface="DejaVu Sans"/>
              </a:rPr>
              <a:t>with 32.3% and </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191b0e"/>
                </a:solidFill>
                <a:latin typeface="Franklin Gothic Book"/>
                <a:ea typeface="DejaVu Sans"/>
              </a:rPr>
              <a:t>33.3% of the total </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191b0e"/>
                </a:solidFill>
                <a:latin typeface="Franklin Gothic Book"/>
                <a:ea typeface="DejaVu Sans"/>
              </a:rPr>
              <a:t>value respectively.</a:t>
            </a:r>
            <a:endParaRPr b="0" lang="en-IN" sz="2000" spc="-1" strike="noStrike">
              <a:latin typeface="Arial"/>
            </a:endParaRPr>
          </a:p>
        </p:txBody>
      </p:sp>
      <p:pic>
        <p:nvPicPr>
          <p:cNvPr id="90" name="" descr=""/>
          <p:cNvPicPr/>
          <p:nvPr/>
        </p:nvPicPr>
        <p:blipFill>
          <a:blip r:embed="rId1"/>
          <a:stretch/>
        </p:blipFill>
        <p:spPr>
          <a:xfrm>
            <a:off x="3881520" y="2916000"/>
            <a:ext cx="8237880" cy="3807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67160" y="-45720"/>
            <a:ext cx="9600120" cy="1485000"/>
          </a:xfrm>
          <a:prstGeom prst="rect">
            <a:avLst/>
          </a:prstGeom>
          <a:noFill/>
          <a:ln>
            <a:noFill/>
          </a:ln>
        </p:spPr>
        <p:style>
          <a:lnRef idx="0"/>
          <a:fillRef idx="0"/>
          <a:effectRef idx="0"/>
          <a:fontRef idx="minor"/>
        </p:style>
        <p:txBody>
          <a:bodyPr lIns="90000" rIns="90000" tIns="45000" bIns="45000"/>
          <a:p>
            <a:pPr>
              <a:lnSpc>
                <a:spcPct val="100000"/>
              </a:lnSpc>
            </a:pPr>
            <a:r>
              <a:rPr b="1" i="1" lang="en-IN" sz="4800" spc="-1" strike="noStrike" u="sng">
                <a:solidFill>
                  <a:srgbClr val="191b0e"/>
                </a:solidFill>
                <a:uFillTx/>
                <a:latin typeface="Franklin Gothic Book"/>
                <a:ea typeface="DejaVu Sans"/>
              </a:rPr>
              <a:t>Data Exploration</a:t>
            </a:r>
            <a:endParaRPr b="0" lang="en-IN" sz="4800" spc="-1" strike="noStrike">
              <a:latin typeface="Arial"/>
            </a:endParaRPr>
          </a:p>
        </p:txBody>
      </p:sp>
      <p:sp>
        <p:nvSpPr>
          <p:cNvPr id="92" name="CustomShape 2"/>
          <p:cNvSpPr/>
          <p:nvPr/>
        </p:nvSpPr>
        <p:spPr>
          <a:xfrm>
            <a:off x="792000" y="1206000"/>
            <a:ext cx="9600120" cy="419328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Transactions – Month Distribution</a:t>
            </a:r>
            <a:endParaRPr b="0" lang="en-IN" sz="2400" spc="-1" strike="noStrike">
              <a:latin typeface="Arial"/>
            </a:endParaRPr>
          </a:p>
          <a:p>
            <a:pPr>
              <a:lnSpc>
                <a:spcPct val="100000"/>
              </a:lnSpc>
              <a:spcBef>
                <a:spcPts val="1417"/>
              </a:spcBef>
            </a:pP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O</a:t>
            </a:r>
            <a:r>
              <a:rPr b="0" lang="en-IN" sz="2400" spc="-1" strike="noStrike">
                <a:solidFill>
                  <a:srgbClr val="191b0e"/>
                </a:solidFill>
                <a:latin typeface="Franklin Gothic Book"/>
                <a:ea typeface="DejaVu Sans"/>
              </a:rPr>
              <a:t>n an average to total number of transaction in month of August counts to 127 with a total amount of 185 AUD.</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W</a:t>
            </a:r>
            <a:r>
              <a:rPr b="0" lang="en-IN" sz="2400" spc="-1" strike="noStrike">
                <a:solidFill>
                  <a:srgbClr val="191b0e"/>
                </a:solidFill>
                <a:latin typeface="Franklin Gothic Book"/>
                <a:ea typeface="DejaVu Sans"/>
              </a:rPr>
              <a:t>hereas average </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transaction in September </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was 133 with 182 AUD &amp;</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October accounted for 131</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transaction with a total of</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196 AUD on an average. </a:t>
            </a:r>
            <a:endParaRPr b="0" lang="en-IN" sz="2400" spc="-1" strike="noStrike">
              <a:latin typeface="Arial"/>
            </a:endParaRPr>
          </a:p>
        </p:txBody>
      </p:sp>
      <p:pic>
        <p:nvPicPr>
          <p:cNvPr id="93" name="" descr=""/>
          <p:cNvPicPr/>
          <p:nvPr/>
        </p:nvPicPr>
        <p:blipFill>
          <a:blip r:embed="rId1"/>
          <a:stretch/>
        </p:blipFill>
        <p:spPr>
          <a:xfrm>
            <a:off x="5544000" y="3168000"/>
            <a:ext cx="6515280" cy="3419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92000" y="26280"/>
            <a:ext cx="9600120" cy="1485000"/>
          </a:xfrm>
          <a:prstGeom prst="rect">
            <a:avLst/>
          </a:prstGeom>
          <a:noFill/>
          <a:ln>
            <a:noFill/>
          </a:ln>
        </p:spPr>
        <p:style>
          <a:lnRef idx="0"/>
          <a:fillRef idx="0"/>
          <a:effectRef idx="0"/>
          <a:fontRef idx="minor"/>
        </p:style>
        <p:txBody>
          <a:bodyPr lIns="90000" rIns="90000" tIns="45000" bIns="45000"/>
          <a:p>
            <a:pPr>
              <a:lnSpc>
                <a:spcPct val="100000"/>
              </a:lnSpc>
            </a:pPr>
            <a:r>
              <a:rPr b="1" i="1" lang="en-IN" sz="4800" spc="-1" strike="noStrike" u="sng">
                <a:solidFill>
                  <a:srgbClr val="191b0e"/>
                </a:solidFill>
                <a:uFillTx/>
                <a:latin typeface="Franklin Gothic Book"/>
                <a:ea typeface="DejaVu Sans"/>
              </a:rPr>
              <a:t>Data Exploration</a:t>
            </a:r>
            <a:endParaRPr b="0" lang="en-IN" sz="4800" spc="-1" strike="noStrike">
              <a:latin typeface="Arial"/>
            </a:endParaRPr>
          </a:p>
        </p:txBody>
      </p:sp>
      <p:sp>
        <p:nvSpPr>
          <p:cNvPr id="95" name="CustomShape 2"/>
          <p:cNvSpPr/>
          <p:nvPr/>
        </p:nvSpPr>
        <p:spPr>
          <a:xfrm>
            <a:off x="792000" y="1134000"/>
            <a:ext cx="9600120" cy="419328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1" i="1" lang="en-IN" sz="2600" spc="-1" strike="noStrike">
                <a:solidFill>
                  <a:srgbClr val="191b0e"/>
                </a:solidFill>
                <a:latin typeface="Franklin Gothic Book"/>
                <a:ea typeface="DejaVu Sans"/>
              </a:rPr>
              <a:t>State Transaction  Relation</a:t>
            </a:r>
            <a:endParaRPr b="0" lang="en-IN"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A</a:t>
            </a:r>
            <a:r>
              <a:rPr b="0" lang="en-IN" sz="2400" spc="-1" strike="noStrike">
                <a:solidFill>
                  <a:srgbClr val="191b0e"/>
                </a:solidFill>
                <a:latin typeface="Franklin Gothic Book"/>
                <a:ea typeface="DejaVu Sans"/>
              </a:rPr>
              <a:t>ustralian Capital Territory</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(ACT) saw a lowest number </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of transactions. </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O</a:t>
            </a:r>
            <a:r>
              <a:rPr b="0" lang="en-IN" sz="2400" spc="-1" strike="noStrike">
                <a:solidFill>
                  <a:srgbClr val="191b0e"/>
                </a:solidFill>
                <a:latin typeface="Franklin Gothic Book"/>
                <a:ea typeface="DejaVu Sans"/>
              </a:rPr>
              <a:t>n the contrary state of NSW</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had the most number of </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transactions followed by VIC</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&amp; OLD.</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O</a:t>
            </a:r>
            <a:r>
              <a:rPr b="0" lang="en-IN" sz="2400" spc="-1" strike="noStrike">
                <a:solidFill>
                  <a:srgbClr val="191b0e"/>
                </a:solidFill>
                <a:latin typeface="Franklin Gothic Book"/>
                <a:ea typeface="DejaVu Sans"/>
              </a:rPr>
              <a:t>ther states had low impact on the number of transactions as a whole.</a:t>
            </a:r>
            <a:endParaRPr b="0" lang="en-IN" sz="2400" spc="-1" strike="noStrike">
              <a:latin typeface="Arial"/>
            </a:endParaRPr>
          </a:p>
        </p:txBody>
      </p:sp>
      <p:pic>
        <p:nvPicPr>
          <p:cNvPr id="96" name="" descr=""/>
          <p:cNvPicPr/>
          <p:nvPr/>
        </p:nvPicPr>
        <p:blipFill>
          <a:blip r:embed="rId1"/>
          <a:stretch/>
        </p:blipFill>
        <p:spPr>
          <a:xfrm>
            <a:off x="6264000" y="1728000"/>
            <a:ext cx="5903280" cy="3671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67160" y="-45720"/>
            <a:ext cx="9600120" cy="1485000"/>
          </a:xfrm>
          <a:prstGeom prst="rect">
            <a:avLst/>
          </a:prstGeom>
          <a:noFill/>
          <a:ln>
            <a:noFill/>
          </a:ln>
        </p:spPr>
        <p:style>
          <a:lnRef idx="0"/>
          <a:fillRef idx="0"/>
          <a:effectRef idx="0"/>
          <a:fontRef idx="minor"/>
        </p:style>
        <p:txBody>
          <a:bodyPr lIns="90000" rIns="90000" tIns="45000" bIns="45000"/>
          <a:p>
            <a:pPr>
              <a:lnSpc>
                <a:spcPct val="100000"/>
              </a:lnSpc>
            </a:pPr>
            <a:r>
              <a:rPr b="1" i="1" lang="en-IN" sz="4800" spc="-1" strike="noStrike" u="sng">
                <a:solidFill>
                  <a:srgbClr val="191b0e"/>
                </a:solidFill>
                <a:uFillTx/>
                <a:latin typeface="Franklin Gothic Book"/>
                <a:ea typeface="DejaVu Sans"/>
              </a:rPr>
              <a:t>Data Exploration</a:t>
            </a:r>
            <a:endParaRPr b="0" lang="en-IN" sz="4800" spc="-1" strike="noStrike">
              <a:latin typeface="Arial"/>
            </a:endParaRPr>
          </a:p>
        </p:txBody>
      </p:sp>
      <p:sp>
        <p:nvSpPr>
          <p:cNvPr id="98" name="CustomShape 2"/>
          <p:cNvSpPr/>
          <p:nvPr/>
        </p:nvSpPr>
        <p:spPr>
          <a:xfrm>
            <a:off x="911160" y="936000"/>
            <a:ext cx="9600120" cy="419328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1" i="1" lang="en-IN" sz="2600" spc="-1" strike="noStrike">
                <a:solidFill>
                  <a:srgbClr val="191b0e"/>
                </a:solidFill>
                <a:latin typeface="Franklin Gothic Book"/>
                <a:ea typeface="DejaVu Sans"/>
              </a:rPr>
              <a:t>State Transaction  Relation</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3280">
              <a:lnSpc>
                <a:spcPct val="94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T</a:t>
            </a:r>
            <a:r>
              <a:rPr b="0" lang="en-IN" sz="2400" spc="-1" strike="noStrike">
                <a:solidFill>
                  <a:srgbClr val="191b0e"/>
                </a:solidFill>
                <a:latin typeface="Franklin Gothic Book"/>
                <a:ea typeface="DejaVu Sans"/>
              </a:rPr>
              <a:t>he total transactions for the</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state of NSW was 102 thousand</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AUD which is the most,</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w</a:t>
            </a:r>
            <a:r>
              <a:rPr b="0" lang="en-IN" sz="2400" spc="-1" strike="noStrike">
                <a:solidFill>
                  <a:srgbClr val="191b0e"/>
                </a:solidFill>
                <a:latin typeface="Franklin Gothic Book"/>
                <a:ea typeface="DejaVu Sans"/>
              </a:rPr>
              <a:t>hereas, ACT had the lowest </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amount of transactions clocking</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0" lang="en-IN" sz="2400" spc="-1" strike="noStrike">
                <a:solidFill>
                  <a:srgbClr val="191b0e"/>
                </a:solidFill>
                <a:latin typeface="Franklin Gothic Book"/>
                <a:ea typeface="DejaVu Sans"/>
              </a:rPr>
              <a:t>to 4876 AUD.</a:t>
            </a:r>
            <a:endParaRPr b="0" lang="en-IN" sz="2400" spc="-1" strike="noStrike">
              <a:latin typeface="Arial"/>
            </a:endParaRPr>
          </a:p>
          <a:p>
            <a:pPr marL="432000" indent="-323280">
              <a:lnSpc>
                <a:spcPct val="94000"/>
              </a:lnSpc>
              <a:spcBef>
                <a:spcPts val="1417"/>
              </a:spcBef>
              <a:buClr>
                <a:srgbClr val="000000"/>
              </a:buClr>
              <a:buSzPct val="45000"/>
              <a:buFont typeface="Wingdings" charset="2"/>
              <a:buChar char=""/>
            </a:pPr>
            <a:r>
              <a:rPr b="1" lang="en-IN" sz="2400" spc="-1" strike="noStrike">
                <a:solidFill>
                  <a:srgbClr val="191b0e"/>
                </a:solidFill>
                <a:latin typeface="Franklin Gothic Book"/>
                <a:ea typeface="DejaVu Sans"/>
              </a:rPr>
              <a:t>O</a:t>
            </a:r>
            <a:r>
              <a:rPr b="0" lang="en-IN" sz="2400" spc="-1" strike="noStrike">
                <a:solidFill>
                  <a:srgbClr val="191b0e"/>
                </a:solidFill>
                <a:latin typeface="Franklin Gothic Book"/>
                <a:ea typeface="DejaVu Sans"/>
              </a:rPr>
              <a:t>n the contrary other states had a significant amount of transactions, for VIC it was 87584 AUD, followed by 53483 AUD for QLD.</a:t>
            </a:r>
            <a:endParaRPr b="0" lang="en-IN" sz="2400" spc="-1" strike="noStrike">
              <a:latin typeface="Arial"/>
            </a:endParaRPr>
          </a:p>
        </p:txBody>
      </p:sp>
      <p:pic>
        <p:nvPicPr>
          <p:cNvPr id="99" name="" descr=""/>
          <p:cNvPicPr/>
          <p:nvPr/>
        </p:nvPicPr>
        <p:blipFill>
          <a:blip r:embed="rId1"/>
          <a:stretch/>
        </p:blipFill>
        <p:spPr>
          <a:xfrm>
            <a:off x="6336000" y="1440000"/>
            <a:ext cx="5831280" cy="38152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83160" y="26280"/>
            <a:ext cx="9600120" cy="1485000"/>
          </a:xfrm>
          <a:prstGeom prst="rect">
            <a:avLst/>
          </a:prstGeom>
          <a:noFill/>
          <a:ln>
            <a:noFill/>
          </a:ln>
        </p:spPr>
        <p:style>
          <a:lnRef idx="0"/>
          <a:fillRef idx="0"/>
          <a:effectRef idx="0"/>
          <a:fontRef idx="minor"/>
        </p:style>
        <p:txBody>
          <a:bodyPr lIns="90000" rIns="90000" tIns="45000" bIns="45000"/>
          <a:p>
            <a:pPr>
              <a:lnSpc>
                <a:spcPct val="100000"/>
              </a:lnSpc>
            </a:pPr>
            <a:r>
              <a:rPr b="1" i="1" lang="en-IN" sz="5400" spc="-1" strike="noStrike" u="sng">
                <a:solidFill>
                  <a:srgbClr val="000000"/>
                </a:solidFill>
                <a:uFillTx/>
                <a:latin typeface="Franklin Gothic Book"/>
                <a:ea typeface="DejaVu Sans"/>
              </a:rPr>
              <a:t>Interpretation</a:t>
            </a:r>
            <a:r>
              <a:rPr b="0" lang="en-IN" sz="1600" spc="-1" strike="noStrike">
                <a:solidFill>
                  <a:srgbClr val="000000"/>
                </a:solidFill>
                <a:latin typeface="Franklin Gothic Book"/>
                <a:ea typeface="DejaVu Sans"/>
              </a:rPr>
              <a:t>	</a:t>
            </a:r>
            <a:endParaRPr b="0" lang="en-IN" sz="1600" spc="-1" strike="noStrike">
              <a:latin typeface="Arial"/>
            </a:endParaRPr>
          </a:p>
        </p:txBody>
      </p:sp>
      <p:sp>
        <p:nvSpPr>
          <p:cNvPr id="101" name="CustomShape 2"/>
          <p:cNvSpPr/>
          <p:nvPr/>
        </p:nvSpPr>
        <p:spPr>
          <a:xfrm>
            <a:off x="767160" y="1080000"/>
            <a:ext cx="9600120" cy="3580200"/>
          </a:xfrm>
          <a:prstGeom prst="rect">
            <a:avLst/>
          </a:prstGeom>
          <a:noFill/>
          <a:ln>
            <a:noFill/>
          </a:ln>
        </p:spPr>
        <p:style>
          <a:lnRef idx="0"/>
          <a:fillRef idx="0"/>
          <a:effectRef idx="0"/>
          <a:fontRef idx="minor"/>
        </p:style>
        <p:txBody>
          <a:bodyPr lIns="90000" rIns="90000" tIns="45000" bIns="45000"/>
          <a:p>
            <a:pPr>
              <a:lnSpc>
                <a:spcPct val="94000"/>
              </a:lnSpc>
              <a:spcBef>
                <a:spcPts val="1001"/>
              </a:spcBef>
              <a:spcAft>
                <a:spcPts val="201"/>
              </a:spcAft>
            </a:pPr>
            <a:endParaRPr b="0" lang="en-IN" sz="18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lang="en-IN" sz="3200" spc="-1" strike="noStrike">
                <a:solidFill>
                  <a:srgbClr val="191b0e"/>
                </a:solidFill>
                <a:latin typeface="Franklin Gothic Book"/>
                <a:ea typeface="DejaVu Sans"/>
              </a:rPr>
              <a:t>Following the Data Analysis Phase, the average age was found to be 30 Years and the average transaction was found to be 183 AUD.</a:t>
            </a:r>
            <a:endParaRPr b="0" lang="en-IN" sz="32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lang="en-IN" sz="3200" spc="-1" strike="noStrike">
                <a:solidFill>
                  <a:srgbClr val="191b0e"/>
                </a:solidFill>
                <a:latin typeface="Franklin Gothic Book"/>
                <a:ea typeface="DejaVu Sans"/>
              </a:rPr>
              <a:t>The highest amount transacted  was 8835 AUD</a:t>
            </a:r>
            <a:endParaRPr b="0" lang="en-IN" sz="3200" spc="-1" strike="noStrike">
              <a:latin typeface="Arial"/>
            </a:endParaRPr>
          </a:p>
          <a:p>
            <a:pPr marL="384120" indent="-383040">
              <a:lnSpc>
                <a:spcPct val="94000"/>
              </a:lnSpc>
              <a:spcBef>
                <a:spcPts val="1001"/>
              </a:spcBef>
              <a:spcAft>
                <a:spcPts val="201"/>
              </a:spcAft>
              <a:buClr>
                <a:srgbClr val="191b0e"/>
              </a:buClr>
              <a:buSzPct val="45000"/>
              <a:buFont typeface="Wingdings" charset="2"/>
              <a:buChar char=""/>
            </a:pPr>
            <a:r>
              <a:rPr b="0" lang="en-IN" sz="3200" spc="-1" strike="noStrike">
                <a:solidFill>
                  <a:srgbClr val="191b0e"/>
                </a:solidFill>
                <a:latin typeface="Franklin Gothic Book"/>
                <a:ea typeface="DejaVu Sans"/>
              </a:rPr>
              <a:t>There are many empty fields for the columns .For example: card_present_flag, bpay_biller_code, merchant_id etc.</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TM10001105[[fn=Crop]]</Template>
  <TotalTime>22</TotalTime>
  <Application>LibreOffice/6.0.7.3$Linux_X86_64 LibreOffice_project/00m0$Build-3</Application>
  <Words>3</Words>
  <Paragraphs>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2020-06-25T12:33:09Z</dcterms:created>
  <dc:creator>Swaraj Bari</dc:creator>
  <dc:description/>
  <dc:language>en-IN</dc:language>
  <cp:lastModifiedBy/>
  <dcterms:modified xsi:type="dcterms:W3CDTF">2020-06-25T19:59:16Z</dcterms:modified>
  <cp:revision>15</cp:revision>
  <dc:subject/>
  <dc:title>Mlm.,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