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7" r:id="rId8"/>
    <p:sldId id="263" r:id="rId9"/>
    <p:sldId id="264" r:id="rId10"/>
    <p:sldId id="268"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962EE5-C987-4564-BB98-F94170300C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156002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962EE5-C987-4564-BB98-F94170300CD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342777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962EE5-C987-4564-BB98-F94170300C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4249251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962EE5-C987-4564-BB98-F94170300C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EC66-F09E-4993-96EA-0106E85A845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3234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962EE5-C987-4564-BB98-F94170300C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3256547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962EE5-C987-4564-BB98-F94170300CD4}" type="datetimeFigureOut">
              <a:rPr lang="en-US" smtClean="0"/>
              <a:t>11/8/2020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2053072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962EE5-C987-4564-BB98-F94170300CD4}" type="datetimeFigureOut">
              <a:rPr lang="en-US" smtClean="0"/>
              <a:t>11/8/2020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3629660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62EE5-C987-4564-BB98-F94170300C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3380942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62EE5-C987-4564-BB98-F94170300C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407592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9962EE5-C987-4564-BB98-F94170300C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101558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962EE5-C987-4564-BB98-F94170300CD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364946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962EE5-C987-4564-BB98-F94170300CD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8327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962EE5-C987-4564-BB98-F94170300CD4}"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65041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9962EE5-C987-4564-BB98-F94170300CD4}" type="datetimeFigureOut">
              <a:rPr lang="en-US" smtClean="0"/>
              <a:t>11/8/2020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297299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962EE5-C987-4564-BB98-F94170300CD4}" type="datetimeFigureOut">
              <a:rPr lang="en-US" smtClean="0"/>
              <a:t>11/8/2020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88718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9962EE5-C987-4564-BB98-F94170300CD4}" type="datetimeFigureOut">
              <a:rPr lang="en-US" smtClean="0"/>
              <a:t>11/8/2020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261534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962EE5-C987-4564-BB98-F94170300CD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3EC66-F09E-4993-96EA-0106E85A8459}" type="slidenum">
              <a:rPr lang="en-US" smtClean="0"/>
              <a:t>‹#›</a:t>
            </a:fld>
            <a:endParaRPr lang="en-US"/>
          </a:p>
        </p:txBody>
      </p:sp>
    </p:spTree>
    <p:extLst>
      <p:ext uri="{BB962C8B-B14F-4D97-AF65-F5344CB8AC3E}">
        <p14:creationId xmlns:p14="http://schemas.microsoft.com/office/powerpoint/2010/main" val="143711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9962EE5-C987-4564-BB98-F94170300CD4}" type="datetimeFigureOut">
              <a:rPr lang="en-US" smtClean="0"/>
              <a:t>11/8/2020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233EC66-F09E-4993-96EA-0106E85A8459}" type="slidenum">
              <a:rPr lang="en-US" smtClean="0"/>
              <a:t>‹#›</a:t>
            </a:fld>
            <a:endParaRPr lang="en-US"/>
          </a:p>
        </p:txBody>
      </p:sp>
    </p:spTree>
    <p:extLst>
      <p:ext uri="{BB962C8B-B14F-4D97-AF65-F5344CB8AC3E}">
        <p14:creationId xmlns:p14="http://schemas.microsoft.com/office/powerpoint/2010/main" val="1063291935"/>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CE68-DC9D-43F7-B14F-707EBA25E6FC}"/>
              </a:ext>
            </a:extLst>
          </p:cNvPr>
          <p:cNvSpPr>
            <a:spLocks noGrp="1"/>
          </p:cNvSpPr>
          <p:nvPr>
            <p:ph type="ctrTitle"/>
          </p:nvPr>
        </p:nvSpPr>
        <p:spPr>
          <a:xfrm>
            <a:off x="771865" y="915955"/>
            <a:ext cx="10648269" cy="1855237"/>
          </a:xfrm>
        </p:spPr>
        <p:txBody>
          <a:bodyPr/>
          <a:lstStyle/>
          <a:p>
            <a:r>
              <a:rPr lang="en-US" dirty="0"/>
              <a:t>Battle of The Neighborhood</a:t>
            </a:r>
          </a:p>
        </p:txBody>
      </p:sp>
      <p:sp>
        <p:nvSpPr>
          <p:cNvPr id="3" name="Subtitle 2">
            <a:extLst>
              <a:ext uri="{FF2B5EF4-FFF2-40B4-BE49-F238E27FC236}">
                <a16:creationId xmlns:a16="http://schemas.microsoft.com/office/drawing/2014/main" id="{77870656-236C-45EB-9DED-BCF07C7797CF}"/>
              </a:ext>
            </a:extLst>
          </p:cNvPr>
          <p:cNvSpPr>
            <a:spLocks noGrp="1"/>
          </p:cNvSpPr>
          <p:nvPr>
            <p:ph type="subTitle" idx="1"/>
          </p:nvPr>
        </p:nvSpPr>
        <p:spPr/>
        <p:txBody>
          <a:bodyPr>
            <a:normAutofit fontScale="70000" lnSpcReduction="20000"/>
          </a:bodyPr>
          <a:lstStyle/>
          <a:p>
            <a:r>
              <a:rPr lang="en-US" dirty="0"/>
              <a:t>A Clustering approach</a:t>
            </a:r>
          </a:p>
          <a:p>
            <a:endParaRPr lang="en-US" dirty="0"/>
          </a:p>
          <a:p>
            <a:r>
              <a:rPr lang="en-US" dirty="0"/>
              <a:t>- Shashi Kumar</a:t>
            </a:r>
          </a:p>
        </p:txBody>
      </p:sp>
    </p:spTree>
    <p:extLst>
      <p:ext uri="{BB962C8B-B14F-4D97-AF65-F5344CB8AC3E}">
        <p14:creationId xmlns:p14="http://schemas.microsoft.com/office/powerpoint/2010/main" val="1282823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28F5-82F7-44B1-85D9-D87A49A3F959}"/>
              </a:ext>
            </a:extLst>
          </p:cNvPr>
          <p:cNvSpPr>
            <a:spLocks noGrp="1"/>
          </p:cNvSpPr>
          <p:nvPr>
            <p:ph type="title"/>
          </p:nvPr>
        </p:nvSpPr>
        <p:spPr>
          <a:xfrm>
            <a:off x="646111" y="452718"/>
            <a:ext cx="9404723" cy="1167535"/>
          </a:xfrm>
        </p:spPr>
        <p:txBody>
          <a:bodyPr/>
          <a:lstStyle/>
          <a:p>
            <a:r>
              <a:rPr lang="en-US" sz="6600" b="1" i="1" u="sng" dirty="0">
                <a:latin typeface="Arial" panose="020B0604020202020204" pitchFamily="34" charset="0"/>
                <a:cs typeface="Arial" panose="020B0604020202020204" pitchFamily="34" charset="0"/>
              </a:rPr>
              <a:t>Model Evaluation</a:t>
            </a:r>
          </a:p>
        </p:txBody>
      </p:sp>
      <p:sp>
        <p:nvSpPr>
          <p:cNvPr id="3" name="Content Placeholder 2">
            <a:extLst>
              <a:ext uri="{FF2B5EF4-FFF2-40B4-BE49-F238E27FC236}">
                <a16:creationId xmlns:a16="http://schemas.microsoft.com/office/drawing/2014/main" id="{F9046EED-8DA1-4185-93A3-7DBE9C9F63DD}"/>
              </a:ext>
            </a:extLst>
          </p:cNvPr>
          <p:cNvSpPr>
            <a:spLocks noGrp="1"/>
          </p:cNvSpPr>
          <p:nvPr>
            <p:ph idx="1"/>
          </p:nvPr>
        </p:nvSpPr>
        <p:spPr>
          <a:xfrm>
            <a:off x="645132" y="1620253"/>
            <a:ext cx="9404722" cy="4628147"/>
          </a:xfrm>
        </p:spPr>
        <p:txBody>
          <a:bodyPr>
            <a:normAutofit/>
          </a:bodyPr>
          <a:lstStyle/>
          <a:p>
            <a:pPr marL="0" indent="0">
              <a:buNone/>
            </a:pPr>
            <a:r>
              <a:rPr lang="en-US" sz="2800" b="1" i="1" u="sng" dirty="0">
                <a:latin typeface="Bahnschrift" panose="020B0502040204020203" pitchFamily="34" charset="0"/>
              </a:rPr>
              <a:t>Clustering of Mumbai Venues-</a:t>
            </a:r>
          </a:p>
          <a:p>
            <a:pPr marL="0" indent="0">
              <a:buNone/>
            </a:pPr>
            <a:endParaRPr lang="en-US" sz="2800" b="1" i="1" u="sng" dirty="0">
              <a:latin typeface="Bahnschrift" panose="020B0502040204020203" pitchFamily="34" charset="0"/>
            </a:endParaRPr>
          </a:p>
        </p:txBody>
      </p:sp>
      <p:pic>
        <p:nvPicPr>
          <p:cNvPr id="5" name="Picture 4">
            <a:extLst>
              <a:ext uri="{FF2B5EF4-FFF2-40B4-BE49-F238E27FC236}">
                <a16:creationId xmlns:a16="http://schemas.microsoft.com/office/drawing/2014/main" id="{E389BC74-AAAA-44DD-B76E-C4C70A4F1241}"/>
              </a:ext>
            </a:extLst>
          </p:cNvPr>
          <p:cNvPicPr/>
          <p:nvPr/>
        </p:nvPicPr>
        <p:blipFill>
          <a:blip r:embed="rId2">
            <a:extLst>
              <a:ext uri="{28A0092B-C50C-407E-A947-70E740481C1C}">
                <a14:useLocalDpi xmlns:a14="http://schemas.microsoft.com/office/drawing/2010/main" val="0"/>
              </a:ext>
            </a:extLst>
          </a:blip>
          <a:stretch>
            <a:fillRect/>
          </a:stretch>
        </p:blipFill>
        <p:spPr>
          <a:xfrm>
            <a:off x="644152" y="2245895"/>
            <a:ext cx="9405701" cy="4159387"/>
          </a:xfrm>
          <a:prstGeom prst="rect">
            <a:avLst/>
          </a:prstGeom>
        </p:spPr>
      </p:pic>
    </p:spTree>
    <p:extLst>
      <p:ext uri="{BB962C8B-B14F-4D97-AF65-F5344CB8AC3E}">
        <p14:creationId xmlns:p14="http://schemas.microsoft.com/office/powerpoint/2010/main" val="160118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28F5-82F7-44B1-85D9-D87A49A3F959}"/>
              </a:ext>
            </a:extLst>
          </p:cNvPr>
          <p:cNvSpPr>
            <a:spLocks noGrp="1"/>
          </p:cNvSpPr>
          <p:nvPr>
            <p:ph type="title"/>
          </p:nvPr>
        </p:nvSpPr>
        <p:spPr>
          <a:xfrm>
            <a:off x="646112" y="452719"/>
            <a:ext cx="10158738" cy="1096163"/>
          </a:xfrm>
        </p:spPr>
        <p:txBody>
          <a:bodyPr/>
          <a:lstStyle/>
          <a:p>
            <a:r>
              <a:rPr lang="en-US" sz="6600" b="1" i="1" u="sng" dirty="0">
                <a:latin typeface="Arial" panose="020B0604020202020204" pitchFamily="34" charset="0"/>
                <a:cs typeface="Arial" panose="020B0604020202020204" pitchFamily="34" charset="0"/>
              </a:rPr>
              <a:t>Results and Conclusion</a:t>
            </a:r>
          </a:p>
        </p:txBody>
      </p:sp>
      <p:sp>
        <p:nvSpPr>
          <p:cNvPr id="3" name="Content Placeholder 2">
            <a:extLst>
              <a:ext uri="{FF2B5EF4-FFF2-40B4-BE49-F238E27FC236}">
                <a16:creationId xmlns:a16="http://schemas.microsoft.com/office/drawing/2014/main" id="{F9046EED-8DA1-4185-93A3-7DBE9C9F63DD}"/>
              </a:ext>
            </a:extLst>
          </p:cNvPr>
          <p:cNvSpPr>
            <a:spLocks noGrp="1"/>
          </p:cNvSpPr>
          <p:nvPr>
            <p:ph idx="1"/>
          </p:nvPr>
        </p:nvSpPr>
        <p:spPr>
          <a:xfrm>
            <a:off x="645132" y="1748590"/>
            <a:ext cx="9404722" cy="4499810"/>
          </a:xfrm>
        </p:spPr>
        <p:txBody>
          <a:bodyPr>
            <a:noAutofit/>
          </a:bodyPr>
          <a:lstStyle/>
          <a:p>
            <a:pPr>
              <a:lnSpc>
                <a:spcPct val="110000"/>
              </a:lnSpc>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For the Toronto Region:</a:t>
            </a:r>
          </a:p>
          <a:p>
            <a:pPr lvl="1" indent="-342900">
              <a:lnSpc>
                <a:spcPct val="110000"/>
              </a:lnSpc>
              <a:spcBef>
                <a:spcPts val="0"/>
              </a:spcBef>
              <a:buFont typeface="Symbol" panose="05050102010706020507" pitchFamily="18" charset="2"/>
              <a:buChar char=""/>
            </a:pPr>
            <a:r>
              <a:rPr lang="en-US" dirty="0">
                <a:effectLst/>
                <a:latin typeface="Arial" panose="020B0604020202020204" pitchFamily="34" charset="0"/>
                <a:ea typeface="Times New Roman" panose="02020603050405020304" pitchFamily="18" charset="0"/>
                <a:cs typeface="Arial" panose="020B0604020202020204" pitchFamily="34" charset="0"/>
              </a:rPr>
              <a:t>Total number of Neighborhood belonging to cluster 0 are 3</a:t>
            </a:r>
          </a:p>
          <a:p>
            <a:pPr lvl="1" indent="-342900">
              <a:lnSpc>
                <a:spcPct val="110000"/>
              </a:lnSpc>
              <a:spcBef>
                <a:spcPts val="0"/>
              </a:spcBef>
              <a:buFont typeface="Symbol" panose="05050102010706020507" pitchFamily="18" charset="2"/>
              <a:buChar char=""/>
            </a:pPr>
            <a:r>
              <a:rPr lang="en-US" dirty="0">
                <a:effectLst/>
                <a:latin typeface="Arial" panose="020B0604020202020204" pitchFamily="34" charset="0"/>
                <a:ea typeface="Times New Roman" panose="02020603050405020304" pitchFamily="18" charset="0"/>
                <a:cs typeface="Arial" panose="020B0604020202020204" pitchFamily="34" charset="0"/>
              </a:rPr>
              <a:t>Total number of Neighborhood belonging to cluster 1 is 1</a:t>
            </a:r>
          </a:p>
          <a:p>
            <a:pPr lvl="1" indent="-342900">
              <a:lnSpc>
                <a:spcPct val="110000"/>
              </a:lnSpc>
              <a:spcBef>
                <a:spcPts val="0"/>
              </a:spcBef>
              <a:buFont typeface="Symbol" panose="05050102010706020507" pitchFamily="18" charset="2"/>
              <a:buChar char=""/>
            </a:pPr>
            <a:r>
              <a:rPr lang="en-US" dirty="0">
                <a:effectLst/>
                <a:latin typeface="Arial" panose="020B0604020202020204" pitchFamily="34" charset="0"/>
                <a:ea typeface="Times New Roman" panose="02020603050405020304" pitchFamily="18" charset="0"/>
                <a:cs typeface="Arial" panose="020B0604020202020204" pitchFamily="34" charset="0"/>
              </a:rPr>
              <a:t>Total number of Neighborhood belonging to cluster 2 are 38</a:t>
            </a:r>
          </a:p>
          <a:p>
            <a:pPr lvl="1" indent="-342900">
              <a:lnSpc>
                <a:spcPct val="110000"/>
              </a:lnSpc>
              <a:spcBef>
                <a:spcPts val="0"/>
              </a:spcBef>
              <a:buFont typeface="Symbol" panose="05050102010706020507" pitchFamily="18" charset="2"/>
              <a:buChar char=""/>
            </a:pPr>
            <a:r>
              <a:rPr lang="en-US" dirty="0">
                <a:effectLst/>
                <a:latin typeface="Arial" panose="020B0604020202020204" pitchFamily="34" charset="0"/>
                <a:ea typeface="Times New Roman" panose="02020603050405020304" pitchFamily="18" charset="0"/>
                <a:cs typeface="Arial" panose="020B0604020202020204" pitchFamily="34" charset="0"/>
              </a:rPr>
              <a:t>Total number of Neighborhood belonging to cluster 3 are 1</a:t>
            </a:r>
          </a:p>
          <a:p>
            <a:pPr lvl="1" indent="-342900">
              <a:lnSpc>
                <a:spcPct val="110000"/>
              </a:lnSpc>
              <a:spcBef>
                <a:spcPts val="0"/>
              </a:spcBef>
              <a:buFont typeface="Symbol" panose="05050102010706020507" pitchFamily="18" charset="2"/>
              <a:buChar char=""/>
            </a:pPr>
            <a:r>
              <a:rPr lang="en-US" dirty="0">
                <a:effectLst/>
                <a:latin typeface="Arial" panose="020B0604020202020204" pitchFamily="34" charset="0"/>
                <a:ea typeface="Times New Roman" panose="02020603050405020304" pitchFamily="18" charset="0"/>
                <a:cs typeface="Arial" panose="020B0604020202020204" pitchFamily="34" charset="0"/>
              </a:rPr>
              <a:t>Total number of Neighborhood belonging to cluster 4 is 1</a:t>
            </a:r>
          </a:p>
          <a:p>
            <a:pPr marL="514350" lvl="1" indent="0">
              <a:lnSpc>
                <a:spcPct val="110000"/>
              </a:lnSpc>
              <a:spcBef>
                <a:spcPts val="0"/>
              </a:spcBef>
              <a:spcAft>
                <a:spcPts val="600"/>
              </a:spcAft>
              <a:buNone/>
            </a:pPr>
            <a:r>
              <a:rPr lang="en-US" dirty="0">
                <a:effectLst/>
                <a:latin typeface="Arial" panose="020B0604020202020204" pitchFamily="34" charset="0"/>
                <a:ea typeface="Times New Roman" panose="02020603050405020304" pitchFamily="18" charset="0"/>
                <a:cs typeface="Arial" panose="020B0604020202020204" pitchFamily="34" charset="0"/>
              </a:rPr>
              <a:t>	Total venues: 44</a:t>
            </a:r>
          </a:p>
          <a:p>
            <a:pPr>
              <a:lnSpc>
                <a:spcPct val="110000"/>
              </a:lnSpc>
              <a:spcBef>
                <a:spcPts val="0"/>
              </a:spcBef>
              <a:spcAft>
                <a:spcPts val="6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For the Mumbai Region:</a:t>
            </a:r>
          </a:p>
          <a:p>
            <a:pPr lvl="1" indent="-342900">
              <a:lnSpc>
                <a:spcPct val="110000"/>
              </a:lnSpc>
              <a:spcBef>
                <a:spcPts val="0"/>
              </a:spcBef>
              <a:buFont typeface="Symbol" panose="05050102010706020507" pitchFamily="18" charset="2"/>
              <a:buChar char=""/>
            </a:pPr>
            <a:r>
              <a:rPr lang="en-US" dirty="0">
                <a:effectLst/>
                <a:latin typeface="Arial" panose="020B0604020202020204" pitchFamily="34" charset="0"/>
                <a:ea typeface="Times New Roman" panose="02020603050405020304" pitchFamily="18" charset="0"/>
                <a:cs typeface="Arial" panose="020B0604020202020204" pitchFamily="34" charset="0"/>
              </a:rPr>
              <a:t>Total number of Neighborhood belonging to cluster 0 are 12</a:t>
            </a:r>
          </a:p>
          <a:p>
            <a:pPr lvl="1" indent="-342900">
              <a:lnSpc>
                <a:spcPct val="110000"/>
              </a:lnSpc>
              <a:spcBef>
                <a:spcPts val="0"/>
              </a:spcBef>
              <a:buFont typeface="Symbol" panose="05050102010706020507" pitchFamily="18" charset="2"/>
              <a:buChar char=""/>
            </a:pPr>
            <a:r>
              <a:rPr lang="en-US" dirty="0">
                <a:effectLst/>
                <a:latin typeface="Arial" panose="020B0604020202020204" pitchFamily="34" charset="0"/>
                <a:ea typeface="Times New Roman" panose="02020603050405020304" pitchFamily="18" charset="0"/>
                <a:cs typeface="Arial" panose="020B0604020202020204" pitchFamily="34" charset="0"/>
              </a:rPr>
              <a:t>Total number of Neighborhood belonging to cluster 1 is 10</a:t>
            </a:r>
          </a:p>
          <a:p>
            <a:pPr lvl="1" indent="-342900">
              <a:lnSpc>
                <a:spcPct val="110000"/>
              </a:lnSpc>
              <a:spcBef>
                <a:spcPts val="0"/>
              </a:spcBef>
              <a:buFont typeface="Symbol" panose="05050102010706020507" pitchFamily="18" charset="2"/>
              <a:buChar char=""/>
            </a:pPr>
            <a:r>
              <a:rPr lang="en-US" dirty="0">
                <a:effectLst/>
                <a:latin typeface="Arial" panose="020B0604020202020204" pitchFamily="34" charset="0"/>
                <a:ea typeface="Times New Roman" panose="02020603050405020304" pitchFamily="18" charset="0"/>
                <a:cs typeface="Arial" panose="020B0604020202020204" pitchFamily="34" charset="0"/>
              </a:rPr>
              <a:t>Total number of Neighborhood belonging to cluster 2 are 17</a:t>
            </a:r>
          </a:p>
          <a:p>
            <a:pPr lvl="1" indent="-342900">
              <a:lnSpc>
                <a:spcPct val="110000"/>
              </a:lnSpc>
              <a:spcBef>
                <a:spcPts val="0"/>
              </a:spcBef>
              <a:buFont typeface="Symbol" panose="05050102010706020507" pitchFamily="18" charset="2"/>
              <a:buChar char=""/>
            </a:pPr>
            <a:r>
              <a:rPr lang="en-US" dirty="0">
                <a:effectLst/>
                <a:latin typeface="Arial" panose="020B0604020202020204" pitchFamily="34" charset="0"/>
                <a:ea typeface="Times New Roman" panose="02020603050405020304" pitchFamily="18" charset="0"/>
                <a:cs typeface="Arial" panose="020B0604020202020204" pitchFamily="34" charset="0"/>
              </a:rPr>
              <a:t>Total number of Neighborhood belonging to cluster 3 are 6</a:t>
            </a:r>
          </a:p>
          <a:p>
            <a:pPr lvl="1" indent="-342900">
              <a:lnSpc>
                <a:spcPct val="110000"/>
              </a:lnSpc>
              <a:spcBef>
                <a:spcPts val="0"/>
              </a:spcBef>
              <a:buFont typeface="Symbol" panose="05050102010706020507" pitchFamily="18" charset="2"/>
              <a:buChar char=""/>
            </a:pPr>
            <a:r>
              <a:rPr lang="en-US" dirty="0">
                <a:effectLst/>
                <a:latin typeface="Arial" panose="020B0604020202020204" pitchFamily="34" charset="0"/>
                <a:ea typeface="Times New Roman" panose="02020603050405020304" pitchFamily="18" charset="0"/>
                <a:cs typeface="Arial" panose="020B0604020202020204" pitchFamily="34" charset="0"/>
              </a:rPr>
              <a:t>Total number of Neighborhood belonging to cluster 4 is 5</a:t>
            </a:r>
          </a:p>
          <a:p>
            <a:pPr marL="514350" lvl="1" indent="0">
              <a:lnSpc>
                <a:spcPct val="110000"/>
              </a:lnSpc>
              <a:spcBef>
                <a:spcPts val="0"/>
              </a:spcBef>
              <a:spcAft>
                <a:spcPts val="600"/>
              </a:spcAft>
              <a:buNone/>
            </a:pPr>
            <a:r>
              <a:rPr lang="en-US" dirty="0">
                <a:effectLst/>
                <a:latin typeface="Arial" panose="020B0604020202020204" pitchFamily="34" charset="0"/>
                <a:ea typeface="Times New Roman" panose="02020603050405020304" pitchFamily="18" charset="0"/>
                <a:cs typeface="Arial" panose="020B0604020202020204" pitchFamily="34" charset="0"/>
              </a:rPr>
              <a:t>	Total venues: 50</a:t>
            </a: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433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AA78-0E61-4C12-8372-114DE9A7D9F8}"/>
              </a:ext>
            </a:extLst>
          </p:cNvPr>
          <p:cNvSpPr>
            <a:spLocks noGrp="1"/>
          </p:cNvSpPr>
          <p:nvPr>
            <p:ph type="title"/>
          </p:nvPr>
        </p:nvSpPr>
        <p:spPr>
          <a:xfrm>
            <a:off x="646111" y="452718"/>
            <a:ext cx="9404723" cy="1170809"/>
          </a:xfrm>
        </p:spPr>
        <p:txBody>
          <a:bodyPr/>
          <a:lstStyle/>
          <a:p>
            <a:r>
              <a:rPr lang="en-US" sz="6600" b="1" i="1" u="sng"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034AC204-8391-40BC-874F-45DB5CE3BFB6}"/>
              </a:ext>
            </a:extLst>
          </p:cNvPr>
          <p:cNvSpPr>
            <a:spLocks noGrp="1"/>
          </p:cNvSpPr>
          <p:nvPr>
            <p:ph idx="1"/>
          </p:nvPr>
        </p:nvSpPr>
        <p:spPr>
          <a:xfrm>
            <a:off x="645130" y="1782148"/>
            <a:ext cx="9404723" cy="4466252"/>
          </a:xfrm>
        </p:spPr>
        <p:txBody>
          <a:bodyPr/>
          <a:lstStyle/>
          <a:p>
            <a:pPr marL="0" indent="0">
              <a:buNone/>
            </a:pPr>
            <a:r>
              <a:rPr lang="en-US" dirty="0"/>
              <a:t>Finding a better place or neighborhood to start a business is a bigger problem than the business itself. In this world, full of rapid growth and submerged in technology finding a neighborhood is not a difficult task.</a:t>
            </a:r>
          </a:p>
          <a:p>
            <a:pPr marL="0" indent="0">
              <a:buNone/>
            </a:pPr>
            <a:r>
              <a:rPr lang="en-US" dirty="0"/>
              <a:t> You can easily get the ratings, locality information, neighborhood details, nearby stores at your fingertips. </a:t>
            </a:r>
          </a:p>
          <a:p>
            <a:pPr marL="0" indent="0">
              <a:buNone/>
            </a:pPr>
            <a:r>
              <a:rPr lang="en-US" dirty="0"/>
              <a:t>But getting a reliable and safe neighborhood is a difficult task to handle. There are many vendors who are in search of a better place and can be a tough competitor to the Businesses. Hence targeting those places which have lower supply of what your Business has to offer and lower competitions from the other vendors, is an essential task and a reckless to do from the vendors side. </a:t>
            </a:r>
          </a:p>
          <a:p>
            <a:pPr marL="0" indent="0">
              <a:buNone/>
            </a:pPr>
            <a:r>
              <a:rPr lang="en-US" dirty="0"/>
              <a:t>Hence, this project wishes to explore those places which you should target to grow your Business and target the customers.</a:t>
            </a:r>
          </a:p>
        </p:txBody>
      </p:sp>
    </p:spTree>
    <p:extLst>
      <p:ext uri="{BB962C8B-B14F-4D97-AF65-F5344CB8AC3E}">
        <p14:creationId xmlns:p14="http://schemas.microsoft.com/office/powerpoint/2010/main" val="245268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28F5-82F7-44B1-85D9-D87A49A3F959}"/>
              </a:ext>
            </a:extLst>
          </p:cNvPr>
          <p:cNvSpPr>
            <a:spLocks noGrp="1"/>
          </p:cNvSpPr>
          <p:nvPr>
            <p:ph type="title"/>
          </p:nvPr>
        </p:nvSpPr>
        <p:spPr>
          <a:xfrm>
            <a:off x="646111" y="452718"/>
            <a:ext cx="9404723" cy="1167535"/>
          </a:xfrm>
        </p:spPr>
        <p:txBody>
          <a:bodyPr/>
          <a:lstStyle/>
          <a:p>
            <a:r>
              <a:rPr lang="en-US" sz="6600" b="1" i="1" u="sng" dirty="0">
                <a:latin typeface="Arial" panose="020B0604020202020204" pitchFamily="34" charset="0"/>
                <a:cs typeface="Arial" panose="020B0604020202020204" pitchFamily="34" charset="0"/>
              </a:rPr>
              <a:t>Business Problem </a:t>
            </a:r>
          </a:p>
        </p:txBody>
      </p:sp>
      <p:sp>
        <p:nvSpPr>
          <p:cNvPr id="3" name="Content Placeholder 2">
            <a:extLst>
              <a:ext uri="{FF2B5EF4-FFF2-40B4-BE49-F238E27FC236}">
                <a16:creationId xmlns:a16="http://schemas.microsoft.com/office/drawing/2014/main" id="{F9046EED-8DA1-4185-93A3-7DBE9C9F63DD}"/>
              </a:ext>
            </a:extLst>
          </p:cNvPr>
          <p:cNvSpPr>
            <a:spLocks noGrp="1"/>
          </p:cNvSpPr>
          <p:nvPr>
            <p:ph idx="1"/>
          </p:nvPr>
        </p:nvSpPr>
        <p:spPr>
          <a:xfrm>
            <a:off x="645132" y="1860884"/>
            <a:ext cx="9404722" cy="4387515"/>
          </a:xfrm>
        </p:spPr>
        <p:txBody>
          <a:bodyPr>
            <a:normAutofit/>
          </a:bodyPr>
          <a:lstStyle/>
          <a:p>
            <a:r>
              <a:rPr lang="en-US" sz="2400" dirty="0"/>
              <a:t>Explore the given geographic location and suggest a specific spot in order to maximize the impact of the Business on the targeted audience.</a:t>
            </a:r>
          </a:p>
          <a:p>
            <a:r>
              <a:rPr lang="en-US" sz="2400" dirty="0"/>
              <a:t>Compare the Neighborhood of the given location with big cities viz. Toronto, New York and cluster them and suggest what could be the similarity between them. </a:t>
            </a:r>
          </a:p>
          <a:p>
            <a:r>
              <a:rPr lang="en-US" sz="2400" dirty="0"/>
              <a:t>Also specify what sort of business type will be best suitable for these localities. </a:t>
            </a:r>
          </a:p>
        </p:txBody>
      </p:sp>
    </p:spTree>
    <p:extLst>
      <p:ext uri="{BB962C8B-B14F-4D97-AF65-F5344CB8AC3E}">
        <p14:creationId xmlns:p14="http://schemas.microsoft.com/office/powerpoint/2010/main" val="53141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28F5-82F7-44B1-85D9-D87A49A3F959}"/>
              </a:ext>
            </a:extLst>
          </p:cNvPr>
          <p:cNvSpPr>
            <a:spLocks noGrp="1"/>
          </p:cNvSpPr>
          <p:nvPr>
            <p:ph type="title"/>
          </p:nvPr>
        </p:nvSpPr>
        <p:spPr>
          <a:xfrm>
            <a:off x="646111" y="452718"/>
            <a:ext cx="9404723" cy="1167535"/>
          </a:xfrm>
        </p:spPr>
        <p:txBody>
          <a:bodyPr/>
          <a:lstStyle/>
          <a:p>
            <a:r>
              <a:rPr lang="en-US" sz="6600" b="1" i="1" u="sng" dirty="0">
                <a:latin typeface="Arial" panose="020B0604020202020204" pitchFamily="34" charset="0"/>
                <a:cs typeface="Arial" panose="020B0604020202020204" pitchFamily="34" charset="0"/>
              </a:rPr>
              <a:t>Target Audience</a:t>
            </a:r>
          </a:p>
        </p:txBody>
      </p:sp>
      <p:sp>
        <p:nvSpPr>
          <p:cNvPr id="3" name="Content Placeholder 2">
            <a:extLst>
              <a:ext uri="{FF2B5EF4-FFF2-40B4-BE49-F238E27FC236}">
                <a16:creationId xmlns:a16="http://schemas.microsoft.com/office/drawing/2014/main" id="{F9046EED-8DA1-4185-93A3-7DBE9C9F63DD}"/>
              </a:ext>
            </a:extLst>
          </p:cNvPr>
          <p:cNvSpPr>
            <a:spLocks noGrp="1"/>
          </p:cNvSpPr>
          <p:nvPr>
            <p:ph idx="1"/>
          </p:nvPr>
        </p:nvSpPr>
        <p:spPr>
          <a:xfrm>
            <a:off x="645132" y="1860884"/>
            <a:ext cx="9404722" cy="4387515"/>
          </a:xfrm>
        </p:spPr>
        <p:txBody>
          <a:bodyPr>
            <a:normAutofit/>
          </a:bodyPr>
          <a:lstStyle/>
          <a:p>
            <a:pPr marL="0" indent="0">
              <a:buNone/>
            </a:pPr>
            <a:r>
              <a:rPr lang="en-US" sz="2000" dirty="0"/>
              <a:t>The model wishes to answer the specific geographic spot which will turn out to be the maximum profit for their businesses. The model has its target audience as </a:t>
            </a:r>
          </a:p>
          <a:p>
            <a:pPr marL="0" indent="0">
              <a:buNone/>
            </a:pPr>
            <a:r>
              <a:rPr lang="en-US" dirty="0"/>
              <a:t>	</a:t>
            </a:r>
            <a:r>
              <a:rPr lang="en-US" sz="2000" dirty="0"/>
              <a:t>- Small Vendors</a:t>
            </a:r>
          </a:p>
          <a:p>
            <a:pPr marL="0" indent="0">
              <a:buNone/>
            </a:pPr>
            <a:r>
              <a:rPr lang="en-US" dirty="0"/>
              <a:t>	</a:t>
            </a:r>
            <a:r>
              <a:rPr lang="en-US" sz="2000" dirty="0"/>
              <a:t> - Housewife’s who wish to start a career </a:t>
            </a:r>
          </a:p>
          <a:p>
            <a:pPr marL="0" indent="0">
              <a:buNone/>
            </a:pPr>
            <a:r>
              <a:rPr lang="en-US" dirty="0"/>
              <a:t>	</a:t>
            </a:r>
            <a:r>
              <a:rPr lang="en-US" sz="2000" dirty="0"/>
              <a:t>- Small startup groups</a:t>
            </a:r>
          </a:p>
          <a:p>
            <a:pPr marL="0" indent="0">
              <a:buNone/>
            </a:pPr>
            <a:r>
              <a:rPr lang="en-US" dirty="0"/>
              <a:t>	</a:t>
            </a:r>
            <a:r>
              <a:rPr lang="en-US" sz="2000" dirty="0"/>
              <a:t> - Student willing to start something to fun their study </a:t>
            </a:r>
          </a:p>
          <a:p>
            <a:pPr marL="0" indent="0">
              <a:buNone/>
            </a:pPr>
            <a:r>
              <a:rPr lang="en-US" dirty="0"/>
              <a:t>	</a:t>
            </a:r>
            <a:r>
              <a:rPr lang="en-US" sz="2000" dirty="0"/>
              <a:t>- Large scale retailers, willing to sell in different localities</a:t>
            </a:r>
            <a:endParaRPr lang="en-US" sz="2400" dirty="0"/>
          </a:p>
        </p:txBody>
      </p:sp>
    </p:spTree>
    <p:extLst>
      <p:ext uri="{BB962C8B-B14F-4D97-AF65-F5344CB8AC3E}">
        <p14:creationId xmlns:p14="http://schemas.microsoft.com/office/powerpoint/2010/main" val="304669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28F5-82F7-44B1-85D9-D87A49A3F959}"/>
              </a:ext>
            </a:extLst>
          </p:cNvPr>
          <p:cNvSpPr>
            <a:spLocks noGrp="1"/>
          </p:cNvSpPr>
          <p:nvPr>
            <p:ph type="title"/>
          </p:nvPr>
        </p:nvSpPr>
        <p:spPr>
          <a:xfrm>
            <a:off x="646111" y="452719"/>
            <a:ext cx="9404723" cy="1103366"/>
          </a:xfrm>
        </p:spPr>
        <p:txBody>
          <a:bodyPr/>
          <a:lstStyle/>
          <a:p>
            <a:r>
              <a:rPr lang="en-US" sz="6600" b="1" i="1" u="sng" dirty="0">
                <a:latin typeface="Arial" panose="020B0604020202020204" pitchFamily="34" charset="0"/>
                <a:cs typeface="Arial" panose="020B0604020202020204" pitchFamily="34" charset="0"/>
              </a:rPr>
              <a:t>Data</a:t>
            </a:r>
          </a:p>
        </p:txBody>
      </p:sp>
      <p:sp>
        <p:nvSpPr>
          <p:cNvPr id="3" name="Content Placeholder 2">
            <a:extLst>
              <a:ext uri="{FF2B5EF4-FFF2-40B4-BE49-F238E27FC236}">
                <a16:creationId xmlns:a16="http://schemas.microsoft.com/office/drawing/2014/main" id="{F9046EED-8DA1-4185-93A3-7DBE9C9F63DD}"/>
              </a:ext>
            </a:extLst>
          </p:cNvPr>
          <p:cNvSpPr>
            <a:spLocks noGrp="1"/>
          </p:cNvSpPr>
          <p:nvPr>
            <p:ph idx="1"/>
          </p:nvPr>
        </p:nvSpPr>
        <p:spPr>
          <a:xfrm>
            <a:off x="645132" y="1556086"/>
            <a:ext cx="9404722" cy="4692314"/>
          </a:xfrm>
        </p:spPr>
        <p:txBody>
          <a:bodyPr>
            <a:normAutofit lnSpcReduction="10000"/>
          </a:bodyPr>
          <a:lstStyle/>
          <a:p>
            <a:pPr marL="0" indent="0">
              <a:buNone/>
            </a:pPr>
            <a:r>
              <a:rPr lang="en-US" sz="2000" dirty="0"/>
              <a:t>The data used analysis and recommendation contains the neighborhood details for the New York City and Toronto City. </a:t>
            </a:r>
          </a:p>
          <a:p>
            <a:pPr lvl="1"/>
            <a:r>
              <a:rPr lang="en-US" b="1" i="1" u="sng" dirty="0"/>
              <a:t>Data Provider-</a:t>
            </a:r>
          </a:p>
          <a:p>
            <a:pPr marL="400050" lvl="1" indent="0">
              <a:buNone/>
            </a:pPr>
            <a:r>
              <a:rPr lang="en-US" dirty="0"/>
              <a:t>For the clustering of the New York neighborhood and segmenting them, the data is available here.</a:t>
            </a:r>
          </a:p>
          <a:p>
            <a:pPr marL="400050" lvl="1" indent="0">
              <a:buNone/>
            </a:pPr>
            <a:r>
              <a:rPr lang="en-US" dirty="0"/>
              <a:t>Neighborhood has a total of 5 boroughs and 306 neighborhoods. In order to segment the neighborhoods and explore them, we will essentially need a dataset that contains the 5 boroughs a </a:t>
            </a:r>
            <a:r>
              <a:rPr lang="en-US" dirty="0" err="1"/>
              <a:t>nd</a:t>
            </a:r>
            <a:r>
              <a:rPr lang="en-US" dirty="0"/>
              <a:t> the neighborhoods that exist in each borough as well as the </a:t>
            </a:r>
            <a:r>
              <a:rPr lang="en-US" dirty="0" err="1"/>
              <a:t>the</a:t>
            </a:r>
            <a:r>
              <a:rPr lang="en-US" dirty="0"/>
              <a:t> latitude and longitude coordinates of each neighborhood. </a:t>
            </a:r>
          </a:p>
          <a:p>
            <a:pPr marL="400050" lvl="1" indent="0">
              <a:buNone/>
            </a:pPr>
            <a:r>
              <a:rPr lang="en-US" dirty="0"/>
              <a:t>For the Toronto Data Set, the data is provided through: </a:t>
            </a:r>
          </a:p>
          <a:p>
            <a:pPr marL="400050" lvl="1" indent="0">
              <a:buNone/>
            </a:pPr>
            <a:r>
              <a:rPr lang="en-US" dirty="0"/>
              <a:t>	• Postal Code and Neighborhood: Wikipedia </a:t>
            </a:r>
          </a:p>
          <a:p>
            <a:pPr marL="400050" lvl="1" indent="0">
              <a:buNone/>
            </a:pPr>
            <a:r>
              <a:rPr lang="en-US" dirty="0"/>
              <a:t>	• Co-Ordinates of the Neighborhood: Geospatial Data </a:t>
            </a:r>
          </a:p>
          <a:p>
            <a:pPr marL="400050" lvl="1" indent="0">
              <a:buNone/>
            </a:pPr>
            <a:r>
              <a:rPr lang="en-US" dirty="0"/>
              <a:t>	• Localities of Each Neighborhood: Foursquare APIs </a:t>
            </a:r>
            <a:endParaRPr lang="en-US" sz="2200" dirty="0"/>
          </a:p>
        </p:txBody>
      </p:sp>
    </p:spTree>
    <p:extLst>
      <p:ext uri="{BB962C8B-B14F-4D97-AF65-F5344CB8AC3E}">
        <p14:creationId xmlns:p14="http://schemas.microsoft.com/office/powerpoint/2010/main" val="1626553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28F5-82F7-44B1-85D9-D87A49A3F959}"/>
              </a:ext>
            </a:extLst>
          </p:cNvPr>
          <p:cNvSpPr>
            <a:spLocks noGrp="1"/>
          </p:cNvSpPr>
          <p:nvPr>
            <p:ph type="title"/>
          </p:nvPr>
        </p:nvSpPr>
        <p:spPr>
          <a:xfrm>
            <a:off x="646111" y="452719"/>
            <a:ext cx="9404723" cy="1023156"/>
          </a:xfrm>
        </p:spPr>
        <p:txBody>
          <a:bodyPr/>
          <a:lstStyle/>
          <a:p>
            <a:r>
              <a:rPr lang="en-US" sz="5400" b="1" i="1" u="sng" dirty="0">
                <a:latin typeface="Arial" panose="020B0604020202020204" pitchFamily="34" charset="0"/>
                <a:cs typeface="Arial" panose="020B0604020202020204" pitchFamily="34" charset="0"/>
              </a:rPr>
              <a:t>Exploratory Data Analysis </a:t>
            </a:r>
          </a:p>
        </p:txBody>
      </p:sp>
      <p:sp>
        <p:nvSpPr>
          <p:cNvPr id="3" name="Content Placeholder 2">
            <a:extLst>
              <a:ext uri="{FF2B5EF4-FFF2-40B4-BE49-F238E27FC236}">
                <a16:creationId xmlns:a16="http://schemas.microsoft.com/office/drawing/2014/main" id="{F9046EED-8DA1-4185-93A3-7DBE9C9F63DD}"/>
              </a:ext>
            </a:extLst>
          </p:cNvPr>
          <p:cNvSpPr>
            <a:spLocks noGrp="1"/>
          </p:cNvSpPr>
          <p:nvPr>
            <p:ph idx="1"/>
          </p:nvPr>
        </p:nvSpPr>
        <p:spPr>
          <a:xfrm>
            <a:off x="645132" y="1636294"/>
            <a:ext cx="9404722" cy="4612105"/>
          </a:xfrm>
        </p:spPr>
        <p:txBody>
          <a:bodyPr>
            <a:normAutofit/>
          </a:bodyPr>
          <a:lstStyle/>
          <a:p>
            <a:pPr marL="0" indent="0">
              <a:buNone/>
            </a:pPr>
            <a:r>
              <a:rPr lang="en-US" sz="2800" b="1" i="1" u="sng" dirty="0">
                <a:latin typeface="Bahnschrift" panose="020B0502040204020203" pitchFamily="34" charset="0"/>
              </a:rPr>
              <a:t>Visualization of Toronto Neighborhood-</a:t>
            </a:r>
          </a:p>
          <a:p>
            <a:pPr marL="0" indent="0">
              <a:buNone/>
            </a:pPr>
            <a:endParaRPr lang="en-US" sz="2800" b="1" i="1" dirty="0">
              <a:latin typeface="Bahnschrift" panose="020B0502040204020203" pitchFamily="34" charset="0"/>
            </a:endParaRPr>
          </a:p>
        </p:txBody>
      </p:sp>
      <p:pic>
        <p:nvPicPr>
          <p:cNvPr id="4" name="Picture 3">
            <a:extLst>
              <a:ext uri="{FF2B5EF4-FFF2-40B4-BE49-F238E27FC236}">
                <a16:creationId xmlns:a16="http://schemas.microsoft.com/office/drawing/2014/main" id="{0025D6FB-B9C6-4E0A-BAC2-57C8983898D7}"/>
              </a:ext>
            </a:extLst>
          </p:cNvPr>
          <p:cNvPicPr/>
          <p:nvPr/>
        </p:nvPicPr>
        <p:blipFill>
          <a:blip r:embed="rId2">
            <a:extLst>
              <a:ext uri="{28A0092B-C50C-407E-A947-70E740481C1C}">
                <a14:useLocalDpi xmlns:a14="http://schemas.microsoft.com/office/drawing/2010/main" val="0"/>
              </a:ext>
            </a:extLst>
          </a:blip>
          <a:stretch>
            <a:fillRect/>
          </a:stretch>
        </p:blipFill>
        <p:spPr>
          <a:xfrm>
            <a:off x="663794" y="2197766"/>
            <a:ext cx="9404721" cy="4207515"/>
          </a:xfrm>
          <a:prstGeom prst="rect">
            <a:avLst/>
          </a:prstGeom>
        </p:spPr>
      </p:pic>
    </p:spTree>
    <p:extLst>
      <p:ext uri="{BB962C8B-B14F-4D97-AF65-F5344CB8AC3E}">
        <p14:creationId xmlns:p14="http://schemas.microsoft.com/office/powerpoint/2010/main" val="77777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28F5-82F7-44B1-85D9-D87A49A3F959}"/>
              </a:ext>
            </a:extLst>
          </p:cNvPr>
          <p:cNvSpPr>
            <a:spLocks noGrp="1"/>
          </p:cNvSpPr>
          <p:nvPr>
            <p:ph type="title"/>
          </p:nvPr>
        </p:nvSpPr>
        <p:spPr>
          <a:xfrm>
            <a:off x="646111" y="452719"/>
            <a:ext cx="9404723" cy="1023156"/>
          </a:xfrm>
        </p:spPr>
        <p:txBody>
          <a:bodyPr/>
          <a:lstStyle/>
          <a:p>
            <a:r>
              <a:rPr lang="en-US" sz="5400" b="1" i="1" u="sng" dirty="0">
                <a:latin typeface="Arial" panose="020B0604020202020204" pitchFamily="34" charset="0"/>
                <a:cs typeface="Arial" panose="020B0604020202020204" pitchFamily="34" charset="0"/>
              </a:rPr>
              <a:t>Exploratory Data Analysis </a:t>
            </a:r>
          </a:p>
        </p:txBody>
      </p:sp>
      <p:sp>
        <p:nvSpPr>
          <p:cNvPr id="3" name="Content Placeholder 2">
            <a:extLst>
              <a:ext uri="{FF2B5EF4-FFF2-40B4-BE49-F238E27FC236}">
                <a16:creationId xmlns:a16="http://schemas.microsoft.com/office/drawing/2014/main" id="{F9046EED-8DA1-4185-93A3-7DBE9C9F63DD}"/>
              </a:ext>
            </a:extLst>
          </p:cNvPr>
          <p:cNvSpPr>
            <a:spLocks noGrp="1"/>
          </p:cNvSpPr>
          <p:nvPr>
            <p:ph idx="1"/>
          </p:nvPr>
        </p:nvSpPr>
        <p:spPr>
          <a:xfrm>
            <a:off x="645132" y="1636294"/>
            <a:ext cx="9404722" cy="4612105"/>
          </a:xfrm>
        </p:spPr>
        <p:txBody>
          <a:bodyPr>
            <a:normAutofit/>
          </a:bodyPr>
          <a:lstStyle/>
          <a:p>
            <a:pPr marL="0" indent="0">
              <a:buNone/>
            </a:pPr>
            <a:r>
              <a:rPr lang="en-US" sz="2800" b="1" i="1" u="sng" dirty="0">
                <a:latin typeface="Bahnschrift" panose="020B0502040204020203" pitchFamily="34" charset="0"/>
              </a:rPr>
              <a:t>Visualization of Mumbai Venues-</a:t>
            </a:r>
          </a:p>
          <a:p>
            <a:pPr marL="0" indent="0">
              <a:buNone/>
            </a:pPr>
            <a:endParaRPr lang="en-US" sz="2800" b="1" i="1" u="sng" dirty="0">
              <a:latin typeface="Bahnschrift" panose="020B0502040204020203" pitchFamily="34" charset="0"/>
            </a:endParaRPr>
          </a:p>
          <a:p>
            <a:pPr marL="0" indent="0">
              <a:buNone/>
            </a:pPr>
            <a:endParaRPr lang="en-US" sz="2800" b="1" i="1" dirty="0">
              <a:latin typeface="Bahnschrift" panose="020B0502040204020203" pitchFamily="34" charset="0"/>
            </a:endParaRPr>
          </a:p>
        </p:txBody>
      </p:sp>
      <p:pic>
        <p:nvPicPr>
          <p:cNvPr id="5" name="Picture 4">
            <a:extLst>
              <a:ext uri="{FF2B5EF4-FFF2-40B4-BE49-F238E27FC236}">
                <a16:creationId xmlns:a16="http://schemas.microsoft.com/office/drawing/2014/main" id="{18A44872-75DC-4D4B-B9A4-C0F2440A7876}"/>
              </a:ext>
            </a:extLst>
          </p:cNvPr>
          <p:cNvPicPr/>
          <p:nvPr/>
        </p:nvPicPr>
        <p:blipFill>
          <a:blip r:embed="rId2">
            <a:extLst>
              <a:ext uri="{28A0092B-C50C-407E-A947-70E740481C1C}">
                <a14:useLocalDpi xmlns:a14="http://schemas.microsoft.com/office/drawing/2010/main" val="0"/>
              </a:ext>
            </a:extLst>
          </a:blip>
          <a:stretch>
            <a:fillRect/>
          </a:stretch>
        </p:blipFill>
        <p:spPr>
          <a:xfrm>
            <a:off x="645131" y="2213811"/>
            <a:ext cx="9404721" cy="4191470"/>
          </a:xfrm>
          <a:prstGeom prst="rect">
            <a:avLst/>
          </a:prstGeom>
        </p:spPr>
      </p:pic>
    </p:spTree>
    <p:extLst>
      <p:ext uri="{BB962C8B-B14F-4D97-AF65-F5344CB8AC3E}">
        <p14:creationId xmlns:p14="http://schemas.microsoft.com/office/powerpoint/2010/main" val="412118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28F5-82F7-44B1-85D9-D87A49A3F959}"/>
              </a:ext>
            </a:extLst>
          </p:cNvPr>
          <p:cNvSpPr>
            <a:spLocks noGrp="1"/>
          </p:cNvSpPr>
          <p:nvPr>
            <p:ph type="title"/>
          </p:nvPr>
        </p:nvSpPr>
        <p:spPr>
          <a:xfrm>
            <a:off x="646111" y="452718"/>
            <a:ext cx="9404723" cy="1167535"/>
          </a:xfrm>
        </p:spPr>
        <p:txBody>
          <a:bodyPr/>
          <a:lstStyle/>
          <a:p>
            <a:r>
              <a:rPr lang="en-US" sz="6600" b="1" i="1" u="sng" dirty="0">
                <a:latin typeface="Arial" panose="020B0604020202020204" pitchFamily="34" charset="0"/>
                <a:cs typeface="Arial" panose="020B0604020202020204" pitchFamily="34" charset="0"/>
              </a:rPr>
              <a:t>Modeling</a:t>
            </a:r>
          </a:p>
        </p:txBody>
      </p:sp>
      <p:sp>
        <p:nvSpPr>
          <p:cNvPr id="3" name="Content Placeholder 2">
            <a:extLst>
              <a:ext uri="{FF2B5EF4-FFF2-40B4-BE49-F238E27FC236}">
                <a16:creationId xmlns:a16="http://schemas.microsoft.com/office/drawing/2014/main" id="{F9046EED-8DA1-4185-93A3-7DBE9C9F63DD}"/>
              </a:ext>
            </a:extLst>
          </p:cNvPr>
          <p:cNvSpPr>
            <a:spLocks noGrp="1"/>
          </p:cNvSpPr>
          <p:nvPr>
            <p:ph idx="1"/>
          </p:nvPr>
        </p:nvSpPr>
        <p:spPr>
          <a:xfrm>
            <a:off x="645132" y="1620254"/>
            <a:ext cx="9404722" cy="4628146"/>
          </a:xfrm>
        </p:spPr>
        <p:txBody>
          <a:bodyPr>
            <a:normAutofit/>
          </a:bodyPr>
          <a:lstStyle/>
          <a:p>
            <a:pPr marL="0" indent="0">
              <a:buNone/>
            </a:pPr>
            <a:r>
              <a:rPr lang="en-US" sz="1800" dirty="0">
                <a:effectLst/>
                <a:latin typeface="+mn-lt"/>
                <a:ea typeface="Times New Roman" panose="02020603050405020304" pitchFamily="18" charset="0"/>
                <a:cs typeface="Times New Roman" panose="02020603050405020304" pitchFamily="18" charset="0"/>
              </a:rPr>
              <a:t>The clustering of neighborhood is done using K - Means Clustering Algorithm.</a:t>
            </a:r>
          </a:p>
          <a:p>
            <a:pPr lvl="1"/>
            <a:r>
              <a:rPr lang="en-US" i="1" u="sng" dirty="0">
                <a:effectLst/>
                <a:latin typeface="+mn-lt"/>
                <a:ea typeface="Times New Roman" panose="02020603050405020304" pitchFamily="18" charset="0"/>
                <a:cs typeface="Times New Roman" panose="02020603050405020304" pitchFamily="18" charset="0"/>
              </a:rPr>
              <a:t>Choosing the Best Number of Cluster-</a:t>
            </a:r>
          </a:p>
          <a:p>
            <a:pPr marL="457200" lvl="1" indent="0">
              <a:buNone/>
            </a:pPr>
            <a:r>
              <a:rPr lang="en-US" dirty="0">
                <a:effectLst/>
                <a:latin typeface="+mn-lt"/>
                <a:ea typeface="Times New Roman" panose="02020603050405020304" pitchFamily="18" charset="0"/>
                <a:cs typeface="Times New Roman" panose="02020603050405020304" pitchFamily="18" charset="0"/>
              </a:rPr>
              <a:t>The right number of clusters is necessary to build a clustering model. The model uses the elbow method to determine the within cluster sum of square using the inertia parameter of the K - Means algorithm. The best number of clusters is choses from the plot</a:t>
            </a:r>
            <a:r>
              <a:rPr lang="en-US" i="1" u="sng" dirty="0">
                <a:effectLst/>
                <a:latin typeface="+mn-lt"/>
                <a:ea typeface="Times New Roman" panose="02020603050405020304" pitchFamily="18" charset="0"/>
                <a:cs typeface="Times New Roman" panose="02020603050405020304" pitchFamily="18" charset="0"/>
              </a:rPr>
              <a:t>.</a:t>
            </a:r>
          </a:p>
          <a:p>
            <a:pPr marL="457200" lvl="1" indent="0">
              <a:buNone/>
            </a:pPr>
            <a:r>
              <a:rPr lang="en-US" sz="1800" dirty="0">
                <a:effectLst/>
                <a:latin typeface="+mn-lt"/>
                <a:ea typeface="Times New Roman" panose="02020603050405020304" pitchFamily="18" charset="0"/>
                <a:cs typeface="Times New Roman" panose="02020603050405020304" pitchFamily="18" charset="0"/>
              </a:rPr>
              <a:t>Clearly from the elbow method </a:t>
            </a:r>
          </a:p>
          <a:p>
            <a:pPr marL="457200" lvl="1" indent="0">
              <a:buNone/>
            </a:pPr>
            <a:r>
              <a:rPr lang="en-US" sz="1800" dirty="0">
                <a:effectLst/>
                <a:latin typeface="+mn-lt"/>
                <a:ea typeface="Times New Roman" panose="02020603050405020304" pitchFamily="18" charset="0"/>
                <a:cs typeface="Times New Roman" panose="02020603050405020304" pitchFamily="18" charset="0"/>
              </a:rPr>
              <a:t>number of clusters should be 5, </a:t>
            </a:r>
          </a:p>
          <a:p>
            <a:pPr marL="457200" lvl="1" indent="0">
              <a:buNone/>
            </a:pPr>
            <a:r>
              <a:rPr lang="en-US" sz="1800" dirty="0">
                <a:effectLst/>
                <a:latin typeface="+mn-lt"/>
                <a:ea typeface="Times New Roman" panose="02020603050405020304" pitchFamily="18" charset="0"/>
                <a:cs typeface="Times New Roman" panose="02020603050405020304" pitchFamily="18" charset="0"/>
              </a:rPr>
              <a:t>as from the graph increasing the </a:t>
            </a:r>
          </a:p>
          <a:p>
            <a:pPr marL="457200" lvl="1" indent="0">
              <a:buNone/>
            </a:pPr>
            <a:r>
              <a:rPr lang="en-US" sz="1800" dirty="0">
                <a:effectLst/>
                <a:latin typeface="+mn-lt"/>
                <a:ea typeface="Times New Roman" panose="02020603050405020304" pitchFamily="18" charset="0"/>
                <a:cs typeface="Times New Roman" panose="02020603050405020304" pitchFamily="18" charset="0"/>
              </a:rPr>
              <a:t>number of clusters further will</a:t>
            </a:r>
          </a:p>
          <a:p>
            <a:pPr marL="457200" lvl="1" indent="0">
              <a:buNone/>
            </a:pPr>
            <a:r>
              <a:rPr lang="en-US" sz="1800" dirty="0">
                <a:effectLst/>
                <a:latin typeface="+mn-lt"/>
                <a:ea typeface="Times New Roman" panose="02020603050405020304" pitchFamily="18" charset="0"/>
                <a:cs typeface="Times New Roman" panose="02020603050405020304" pitchFamily="18" charset="0"/>
              </a:rPr>
              <a:t>not decrease the within cluster </a:t>
            </a:r>
          </a:p>
          <a:p>
            <a:pPr marL="457200" lvl="1" indent="0">
              <a:buNone/>
            </a:pPr>
            <a:r>
              <a:rPr lang="en-US" sz="1800" dirty="0">
                <a:effectLst/>
                <a:latin typeface="+mn-lt"/>
                <a:ea typeface="Times New Roman" panose="02020603050405020304" pitchFamily="18" charset="0"/>
                <a:cs typeface="Times New Roman" panose="02020603050405020304" pitchFamily="18" charset="0"/>
              </a:rPr>
              <a:t>sum of squares much.</a:t>
            </a:r>
            <a:endParaRPr lang="en-US" sz="2000" dirty="0">
              <a:effectLst/>
              <a:latin typeface="+mn-lt"/>
              <a:ea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58B5822-4A19-4728-9949-8036E81F49D2}"/>
              </a:ext>
            </a:extLst>
          </p:cNvPr>
          <p:cNvPicPr/>
          <p:nvPr/>
        </p:nvPicPr>
        <p:blipFill>
          <a:blip r:embed="rId2">
            <a:extLst>
              <a:ext uri="{28A0092B-C50C-407E-A947-70E740481C1C}">
                <a14:useLocalDpi xmlns:a14="http://schemas.microsoft.com/office/drawing/2010/main" val="0"/>
              </a:ext>
            </a:extLst>
          </a:blip>
          <a:stretch>
            <a:fillRect/>
          </a:stretch>
        </p:blipFill>
        <p:spPr>
          <a:xfrm>
            <a:off x="4812632" y="3705725"/>
            <a:ext cx="5237222" cy="3004887"/>
          </a:xfrm>
          <a:prstGeom prst="rect">
            <a:avLst/>
          </a:prstGeom>
        </p:spPr>
      </p:pic>
      <p:cxnSp>
        <p:nvCxnSpPr>
          <p:cNvPr id="7" name="Straight Connector 6">
            <a:extLst>
              <a:ext uri="{FF2B5EF4-FFF2-40B4-BE49-F238E27FC236}">
                <a16:creationId xmlns:a16="http://schemas.microsoft.com/office/drawing/2014/main" id="{CB636B5B-A1B9-4399-A3E7-F68D8C6E1429}"/>
              </a:ext>
            </a:extLst>
          </p:cNvPr>
          <p:cNvCxnSpPr>
            <a:cxnSpLocks/>
          </p:cNvCxnSpPr>
          <p:nvPr/>
        </p:nvCxnSpPr>
        <p:spPr>
          <a:xfrm>
            <a:off x="1074821" y="3641558"/>
            <a:ext cx="8975033"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931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28F5-82F7-44B1-85D9-D87A49A3F959}"/>
              </a:ext>
            </a:extLst>
          </p:cNvPr>
          <p:cNvSpPr>
            <a:spLocks noGrp="1"/>
          </p:cNvSpPr>
          <p:nvPr>
            <p:ph type="title"/>
          </p:nvPr>
        </p:nvSpPr>
        <p:spPr>
          <a:xfrm>
            <a:off x="646111" y="452718"/>
            <a:ext cx="9404723" cy="1167535"/>
          </a:xfrm>
        </p:spPr>
        <p:txBody>
          <a:bodyPr/>
          <a:lstStyle/>
          <a:p>
            <a:r>
              <a:rPr lang="en-US" sz="6600" b="1" i="1" u="sng" dirty="0">
                <a:latin typeface="Arial" panose="020B0604020202020204" pitchFamily="34" charset="0"/>
                <a:cs typeface="Arial" panose="020B0604020202020204" pitchFamily="34" charset="0"/>
              </a:rPr>
              <a:t>Model Evaluation</a:t>
            </a:r>
          </a:p>
        </p:txBody>
      </p:sp>
      <p:sp>
        <p:nvSpPr>
          <p:cNvPr id="3" name="Content Placeholder 2">
            <a:extLst>
              <a:ext uri="{FF2B5EF4-FFF2-40B4-BE49-F238E27FC236}">
                <a16:creationId xmlns:a16="http://schemas.microsoft.com/office/drawing/2014/main" id="{F9046EED-8DA1-4185-93A3-7DBE9C9F63DD}"/>
              </a:ext>
            </a:extLst>
          </p:cNvPr>
          <p:cNvSpPr>
            <a:spLocks noGrp="1"/>
          </p:cNvSpPr>
          <p:nvPr>
            <p:ph idx="1"/>
          </p:nvPr>
        </p:nvSpPr>
        <p:spPr>
          <a:xfrm>
            <a:off x="645132" y="1620253"/>
            <a:ext cx="9404722" cy="4628147"/>
          </a:xfrm>
        </p:spPr>
        <p:txBody>
          <a:bodyPr>
            <a:normAutofit/>
          </a:bodyPr>
          <a:lstStyle/>
          <a:p>
            <a:pPr marL="0" indent="0">
              <a:buNone/>
            </a:pPr>
            <a:r>
              <a:rPr lang="en-US" sz="2800" b="1" i="1" u="sng" dirty="0">
                <a:latin typeface="Bahnschrift" panose="020B0502040204020203" pitchFamily="34" charset="0"/>
              </a:rPr>
              <a:t>Clustering of Toronto Neighborhood-</a:t>
            </a:r>
          </a:p>
          <a:p>
            <a:pPr marL="0" indent="0">
              <a:buNone/>
            </a:pPr>
            <a:endParaRPr lang="en-US" sz="2800" b="1" i="1" u="sng" dirty="0">
              <a:latin typeface="Bahnschrift" panose="020B0502040204020203" pitchFamily="34" charset="0"/>
            </a:endParaRPr>
          </a:p>
        </p:txBody>
      </p:sp>
      <p:pic>
        <p:nvPicPr>
          <p:cNvPr id="4" name="Picture 3">
            <a:extLst>
              <a:ext uri="{FF2B5EF4-FFF2-40B4-BE49-F238E27FC236}">
                <a16:creationId xmlns:a16="http://schemas.microsoft.com/office/drawing/2014/main" id="{7B094A6B-6F23-4A38-98B6-E6047BC4F9B9}"/>
              </a:ext>
            </a:extLst>
          </p:cNvPr>
          <p:cNvPicPr/>
          <p:nvPr/>
        </p:nvPicPr>
        <p:blipFill>
          <a:blip r:embed="rId2">
            <a:extLst>
              <a:ext uri="{28A0092B-C50C-407E-A947-70E740481C1C}">
                <a14:useLocalDpi xmlns:a14="http://schemas.microsoft.com/office/drawing/2010/main" val="0"/>
              </a:ext>
            </a:extLst>
          </a:blip>
          <a:stretch>
            <a:fillRect/>
          </a:stretch>
        </p:blipFill>
        <p:spPr>
          <a:xfrm>
            <a:off x="645132" y="2294021"/>
            <a:ext cx="9404721" cy="3954379"/>
          </a:xfrm>
          <a:prstGeom prst="rect">
            <a:avLst/>
          </a:prstGeom>
        </p:spPr>
      </p:pic>
    </p:spTree>
    <p:extLst>
      <p:ext uri="{BB962C8B-B14F-4D97-AF65-F5344CB8AC3E}">
        <p14:creationId xmlns:p14="http://schemas.microsoft.com/office/powerpoint/2010/main" val="1354163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TotalTime>
  <Words>693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vt:lpstr>
      <vt:lpstr>Century Gothic</vt:lpstr>
      <vt:lpstr>Symbol</vt:lpstr>
      <vt:lpstr>Wingdings 3</vt:lpstr>
      <vt:lpstr>Ion</vt:lpstr>
      <vt:lpstr>Battle of The Neighborhood</vt:lpstr>
      <vt:lpstr>Introduction</vt:lpstr>
      <vt:lpstr>Business Problem </vt:lpstr>
      <vt:lpstr>Target Audience</vt:lpstr>
      <vt:lpstr>Data</vt:lpstr>
      <vt:lpstr>Exploratory Data Analysis </vt:lpstr>
      <vt:lpstr>Exploratory Data Analysis </vt:lpstr>
      <vt:lpstr>Modeling</vt:lpstr>
      <vt:lpstr>Model Evaluation</vt:lpstr>
      <vt:lpstr>Model Evaluation</vt:lpstr>
      <vt:lpstr>Results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dc:title>
  <dc:creator>Shashi Kumar Soni</dc:creator>
  <cp:lastModifiedBy>Shashi Kumar Soni</cp:lastModifiedBy>
  <cp:revision>5</cp:revision>
  <dcterms:created xsi:type="dcterms:W3CDTF">2020-11-08T07:05:13Z</dcterms:created>
  <dcterms:modified xsi:type="dcterms:W3CDTF">2020-11-08T07:48:21Z</dcterms:modified>
</cp:coreProperties>
</file>