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304" r:id="rId17"/>
    <p:sldId id="285" r:id="rId18"/>
    <p:sldId id="280" r:id="rId19"/>
  </p:sldIdLst>
  <p:sldSz cx="12192000" cy="6858000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z25b85emb+o7Zv8oprViU3LPx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5"/>
    <p:restoredTop sz="89377"/>
  </p:normalViewPr>
  <p:slideViewPr>
    <p:cSldViewPr snapToGrid="0">
      <p:cViewPr varScale="1">
        <p:scale>
          <a:sx n="98" d="100"/>
          <a:sy n="98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73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11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672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03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382B6E78-5498-1612-277C-467898B05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62967653-3359-D5DC-4810-F17263C6B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28CD1E68-1C92-DDAB-C8C6-111131062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>
            <a:extLst>
              <a:ext uri="{FF2B5EF4-FFF2-40B4-BE49-F238E27FC236}">
                <a16:creationId xmlns:a16="http://schemas.microsoft.com/office/drawing/2014/main" id="{40EA4704-600E-D01B-ED86-A0ABF12EA5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277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AFF44F23-B97E-7B98-FEEF-9D6D9604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DE5A2B40-9FB0-5872-97BE-A82B2FE00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42698563-DD8E-F418-E62F-51216707F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>
            <a:extLst>
              <a:ext uri="{FF2B5EF4-FFF2-40B4-BE49-F238E27FC236}">
                <a16:creationId xmlns:a16="http://schemas.microsoft.com/office/drawing/2014/main" id="{D2DCCB16-2F8B-8133-AD25-36F59B178F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07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39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e36f16c8d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0e36f16c8d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30e36f16c8d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4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e2c70f9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30e2c70f9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2c70f96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30e2c70f9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2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exsight.id/blog/2023/09/05/xgboost-dalam-machine-learning-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y.clevelandclinic.org/health/diseases/7104-diabetes" TargetMode="External"/><Relationship Id="rId5" Type="http://schemas.openxmlformats.org/officeDocument/2006/relationships/hyperlink" Target="https://www.kaggle.com/datasets/mathchi/diabetes-data-set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7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893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1598"/>
            <a:ext cx="12192001" cy="29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3259291"/>
            <a:ext cx="9144000" cy="16263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Montserrat"/>
              <a:buNone/>
            </a:pP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Diabetes Predictor</a:t>
            </a: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5057607"/>
            <a:ext cx="9144000" cy="43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WEsRitz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849414" y="6106712"/>
            <a:ext cx="449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Ketua Pelaksana Turnamen Sains Data Nasional 202</a:t>
            </a:r>
            <a:r>
              <a:rPr lang="en-US" sz="12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79793" y="2450341"/>
            <a:ext cx="58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00558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TURNAMEN SAINS DATA NASIONAL 2024</a:t>
            </a:r>
            <a:endParaRPr sz="1800" i="0" u="none" strike="noStrike" cap="none">
              <a:solidFill>
                <a:srgbClr val="00558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103" y="348596"/>
            <a:ext cx="2435860" cy="188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968" y="495025"/>
            <a:ext cx="1837532" cy="17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Latar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Belakang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Predictive Analytics for Disease Diagnosis</a:t>
            </a:r>
            <a:endParaRPr lang="en-US" sz="2400" b="0" i="0" dirty="0">
              <a:solidFill>
                <a:srgbClr val="7A7A7A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Analisa Data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Dataset Head, Shape, and Label Count</a:t>
            </a:r>
            <a:endParaRPr lang="en-US" sz="1800" b="0" i="0" dirty="0">
              <a:solidFill>
                <a:srgbClr val="7A7A7A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E2FB1-D85A-AE5C-8543-03887D66B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85" y="2337678"/>
            <a:ext cx="6760755" cy="33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Proses Flow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Proses Pembangunan Model</a:t>
            </a:r>
            <a:endParaRPr lang="en-US" sz="1800" b="0" i="0" dirty="0">
              <a:solidFill>
                <a:srgbClr val="7A7A7A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7013E-1D5D-09DE-7159-8785F1BC6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456" y="2272634"/>
            <a:ext cx="6669088" cy="3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Dokumentasi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237C7-74C8-F132-4248-0BAFFFC3D696}"/>
              </a:ext>
            </a:extLst>
          </p:cNvPr>
          <p:cNvSpPr txBox="1"/>
          <p:nvPr/>
        </p:nvSpPr>
        <p:spPr>
          <a:xfrm>
            <a:off x="297066" y="1416879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Montserrat" panose="00000500000000000000" pitchFamily="2" charset="0"/>
              </a:rPr>
              <a:t>Model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CE5F2-76D8-A2C8-C89E-026E75CF9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67" y="2471426"/>
            <a:ext cx="4324954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C544B-8B9C-19F9-818C-460E5B21B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878" y="2130027"/>
            <a:ext cx="4933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4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77006FB-7B6A-F4FB-DDA9-34629FB1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>
            <a:extLst>
              <a:ext uri="{FF2B5EF4-FFF2-40B4-BE49-F238E27FC236}">
                <a16:creationId xmlns:a16="http://schemas.microsoft.com/office/drawing/2014/main" id="{A4B4FD29-5FBB-3FD0-A224-37CE089D86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>
            <a:extLst>
              <a:ext uri="{FF2B5EF4-FFF2-40B4-BE49-F238E27FC236}">
                <a16:creationId xmlns:a16="http://schemas.microsoft.com/office/drawing/2014/main" id="{43B3CECF-89E2-6DD3-1A5F-988840A072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Dokumentasi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>
            <a:extLst>
              <a:ext uri="{FF2B5EF4-FFF2-40B4-BE49-F238E27FC236}">
                <a16:creationId xmlns:a16="http://schemas.microsoft.com/office/drawing/2014/main" id="{2144D852-1914-0867-C17C-3858E0B27C8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>
            <a:extLst>
              <a:ext uri="{FF2B5EF4-FFF2-40B4-BE49-F238E27FC236}">
                <a16:creationId xmlns:a16="http://schemas.microsoft.com/office/drawing/2014/main" id="{0C6CF1C9-8BBC-103F-9810-700712E950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E42F8-4AE1-2210-2F13-99824D9A0F62}"/>
              </a:ext>
            </a:extLst>
          </p:cNvPr>
          <p:cNvSpPr txBox="1"/>
          <p:nvPr/>
        </p:nvSpPr>
        <p:spPr>
          <a:xfrm>
            <a:off x="297066" y="1416879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Montserrat" panose="00000500000000000000" pitchFamily="2" charset="0"/>
              </a:rPr>
              <a:t>Homepage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A36C7-D2C4-EAD9-5CE0-4D363DF47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777" y="1786211"/>
            <a:ext cx="8326120" cy="43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8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B1DE722-AA4E-68D3-CD97-F4FCE1A7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>
            <a:extLst>
              <a:ext uri="{FF2B5EF4-FFF2-40B4-BE49-F238E27FC236}">
                <a16:creationId xmlns:a16="http://schemas.microsoft.com/office/drawing/2014/main" id="{E8D7B98F-BC77-604D-9C2A-9E596CA39A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>
            <a:extLst>
              <a:ext uri="{FF2B5EF4-FFF2-40B4-BE49-F238E27FC236}">
                <a16:creationId xmlns:a16="http://schemas.microsoft.com/office/drawing/2014/main" id="{CDBA8660-A5F9-FB74-AF79-7D9C703A69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Dokumentasi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>
            <a:extLst>
              <a:ext uri="{FF2B5EF4-FFF2-40B4-BE49-F238E27FC236}">
                <a16:creationId xmlns:a16="http://schemas.microsoft.com/office/drawing/2014/main" id="{0D0ECBE3-8D0A-BCDB-982F-6BD79196D5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>
            <a:extLst>
              <a:ext uri="{FF2B5EF4-FFF2-40B4-BE49-F238E27FC236}">
                <a16:creationId xmlns:a16="http://schemas.microsoft.com/office/drawing/2014/main" id="{E38D91F4-7224-73AD-439D-847513EC14D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F3555-011B-718E-969F-615705BEFC6D}"/>
              </a:ext>
            </a:extLst>
          </p:cNvPr>
          <p:cNvSpPr txBox="1"/>
          <p:nvPr/>
        </p:nvSpPr>
        <p:spPr>
          <a:xfrm>
            <a:off x="297066" y="1416879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Montserrat" panose="00000500000000000000" pitchFamily="2" charset="0"/>
              </a:rPr>
              <a:t>API Curl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3D9E9-87EB-6A00-23D9-7913E7CCA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00" y="2270905"/>
            <a:ext cx="10865999" cy="26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81638-5999-9919-DC05-36A7636E1013}"/>
              </a:ext>
            </a:extLst>
          </p:cNvPr>
          <p:cNvSpPr txBox="1"/>
          <p:nvPr/>
        </p:nvSpPr>
        <p:spPr>
          <a:xfrm>
            <a:off x="497783" y="2211427"/>
            <a:ext cx="11196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400" b="1" dirty="0" err="1"/>
              <a:t>Pemanfaatan</a:t>
            </a:r>
            <a:r>
              <a:rPr lang="en-ID" sz="2400" b="1" dirty="0"/>
              <a:t> Predictive Analytics: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data </a:t>
            </a:r>
            <a:r>
              <a:rPr lang="en-ID" sz="2400" dirty="0" err="1"/>
              <a:t>historis</a:t>
            </a:r>
            <a:r>
              <a:rPr lang="en-ID" sz="2400" dirty="0"/>
              <a:t> dan model </a:t>
            </a:r>
            <a:r>
              <a:rPr lang="en-ID" sz="2400" dirty="0" err="1"/>
              <a:t>XGBoost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memprediksi</a:t>
            </a:r>
            <a:r>
              <a:rPr lang="en-ID" sz="2400" dirty="0"/>
              <a:t> </a:t>
            </a:r>
            <a:r>
              <a:rPr lang="en-ID" sz="2400" dirty="0" err="1"/>
              <a:t>risiko</a:t>
            </a:r>
            <a:r>
              <a:rPr lang="en-ID" sz="2400" dirty="0"/>
              <a:t> diabetes.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400" b="1" dirty="0" err="1"/>
              <a:t>Analisis</a:t>
            </a:r>
            <a:r>
              <a:rPr lang="en-ID" sz="2400" b="1" dirty="0"/>
              <a:t> Data </a:t>
            </a:r>
            <a:r>
              <a:rPr lang="en-ID" sz="2400" b="1" dirty="0" err="1"/>
              <a:t>Medis</a:t>
            </a:r>
            <a:r>
              <a:rPr lang="en-ID" sz="2400" b="1" dirty="0"/>
              <a:t>: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prediksi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diagnosis </a:t>
            </a:r>
            <a:r>
              <a:rPr lang="en-ID" sz="2400" dirty="0" err="1"/>
              <a:t>awal</a:t>
            </a:r>
            <a:r>
              <a:rPr lang="en-ID" sz="2400" dirty="0"/>
              <a:t> dan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pencegahan</a:t>
            </a:r>
            <a:r>
              <a:rPr lang="en-ID" sz="2400" dirty="0"/>
              <a:t> dan </a:t>
            </a:r>
            <a:r>
              <a:rPr lang="en-ID" sz="2400" dirty="0" err="1"/>
              <a:t>pengelolaan</a:t>
            </a:r>
            <a:r>
              <a:rPr lang="en-ID" sz="2400" dirty="0"/>
              <a:t> diabetes.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400" b="1" dirty="0" err="1"/>
              <a:t>Peningkatan</a:t>
            </a:r>
            <a:r>
              <a:rPr lang="en-ID" sz="2400" b="1" dirty="0"/>
              <a:t> </a:t>
            </a:r>
            <a:r>
              <a:rPr lang="en-ID" sz="2400" b="1" dirty="0" err="1"/>
              <a:t>Deteksi</a:t>
            </a:r>
            <a:r>
              <a:rPr lang="en-ID" sz="2400" b="1" dirty="0"/>
              <a:t> Dini: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deteksi</a:t>
            </a:r>
            <a:r>
              <a:rPr lang="en-ID" sz="2400" dirty="0"/>
              <a:t> </a:t>
            </a:r>
            <a:r>
              <a:rPr lang="en-ID" sz="2400" dirty="0" err="1"/>
              <a:t>dini</a:t>
            </a:r>
            <a:r>
              <a:rPr lang="en-ID" sz="2400" dirty="0"/>
              <a:t> </a:t>
            </a:r>
            <a:r>
              <a:rPr lang="en-ID" sz="2400" dirty="0" err="1"/>
              <a:t>penyakit</a:t>
            </a:r>
            <a:r>
              <a:rPr lang="en-ID" sz="2400" dirty="0"/>
              <a:t>,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kualitas</a:t>
            </a:r>
            <a:r>
              <a:rPr lang="en-ID" sz="2400" dirty="0"/>
              <a:t> </a:t>
            </a:r>
            <a:r>
              <a:rPr lang="en-ID" sz="2400" dirty="0" err="1"/>
              <a:t>hidup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r>
              <a:rPr lang="en-ID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400" b="1" dirty="0" err="1"/>
              <a:t>Dampak</a:t>
            </a:r>
            <a:r>
              <a:rPr lang="en-ID" sz="2400" b="1" dirty="0"/>
              <a:t> </a:t>
            </a:r>
            <a:r>
              <a:rPr lang="en-ID" sz="2400" b="1" dirty="0" err="1"/>
              <a:t>Positif</a:t>
            </a:r>
            <a:r>
              <a:rPr lang="en-ID" sz="2400" b="1" dirty="0"/>
              <a:t> </a:t>
            </a:r>
            <a:r>
              <a:rPr lang="en-ID" sz="2400" b="1" dirty="0" err="1"/>
              <a:t>untuk</a:t>
            </a:r>
            <a:r>
              <a:rPr lang="en-ID" sz="2400" b="1" dirty="0"/>
              <a:t> </a:t>
            </a:r>
            <a:r>
              <a:rPr lang="en-ID" sz="2400" b="1" dirty="0" err="1"/>
              <a:t>Sistem</a:t>
            </a:r>
            <a:r>
              <a:rPr lang="en-ID" sz="2400" b="1" dirty="0"/>
              <a:t> Kesehatan:</a:t>
            </a:r>
            <a:r>
              <a:rPr lang="en-ID" sz="2400" dirty="0"/>
              <a:t>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mengurangi</a:t>
            </a:r>
            <a:r>
              <a:rPr lang="en-ID" sz="2400" dirty="0"/>
              <a:t> </a:t>
            </a:r>
            <a:r>
              <a:rPr lang="en-ID" sz="2400" dirty="0" err="1"/>
              <a:t>beban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kesehatan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prediksi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akurat</a:t>
            </a:r>
            <a:r>
              <a:rPr lang="en-ID" sz="2400" dirty="0"/>
              <a:t> dan </a:t>
            </a:r>
            <a:r>
              <a:rPr lang="en-ID" sz="2400" dirty="0" err="1"/>
              <a:t>efisien</a:t>
            </a:r>
            <a:r>
              <a:rPr lang="en-ID" sz="2400" dirty="0"/>
              <a:t>.</a:t>
            </a:r>
            <a:endParaRPr lang="en-US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4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30e36f16c8d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0e36f16c8d_3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4F5591-6057-770D-440E-A7C7944CED88}"/>
              </a:ext>
            </a:extLst>
          </p:cNvPr>
          <p:cNvSpPr txBox="1"/>
          <p:nvPr/>
        </p:nvSpPr>
        <p:spPr>
          <a:xfrm>
            <a:off x="1936155" y="788781"/>
            <a:ext cx="93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i="1" dirty="0" err="1">
                <a:latin typeface="Montserrat" pitchFamily="2" charset="77"/>
              </a:rPr>
              <a:t>Penjabaran</a:t>
            </a:r>
            <a:r>
              <a:rPr lang="en-ID" sz="1800" i="1" dirty="0">
                <a:latin typeface="Montserrat" pitchFamily="2" charset="77"/>
              </a:rPr>
              <a:t> </a:t>
            </a:r>
            <a:r>
              <a:rPr lang="en-ID" sz="1800" i="1" dirty="0" err="1">
                <a:latin typeface="Montserrat" pitchFamily="2" charset="77"/>
              </a:rPr>
              <a:t>tentang</a:t>
            </a:r>
            <a:r>
              <a:rPr lang="en-ID" sz="1800" i="1" dirty="0">
                <a:latin typeface="Montserrat" pitchFamily="2" charset="77"/>
              </a:rPr>
              <a:t> Daftar </a:t>
            </a:r>
            <a:r>
              <a:rPr lang="en-ID" sz="1800" i="1" dirty="0" err="1">
                <a:latin typeface="Montserrat" pitchFamily="2" charset="77"/>
              </a:rPr>
              <a:t>Pustaka</a:t>
            </a:r>
            <a:r>
              <a:rPr lang="en-ID" sz="1800" i="1" dirty="0">
                <a:latin typeface="Montserrat" pitchFamily="2" charset="77"/>
              </a:rPr>
              <a:t>, </a:t>
            </a:r>
            <a:r>
              <a:rPr lang="en-ID" sz="1800" i="1" dirty="0" err="1">
                <a:latin typeface="Montserrat" pitchFamily="2" charset="77"/>
              </a:rPr>
              <a:t>Referensi</a:t>
            </a:r>
            <a:r>
              <a:rPr lang="en-ID" sz="1800" i="1" dirty="0">
                <a:latin typeface="Montserrat" pitchFamily="2" charset="77"/>
              </a:rPr>
              <a:t> </a:t>
            </a:r>
            <a:r>
              <a:rPr lang="en-ID" sz="1800" i="1" dirty="0" err="1">
                <a:latin typeface="Montserrat" pitchFamily="2" charset="77"/>
              </a:rPr>
              <a:t>sumber</a:t>
            </a:r>
            <a:r>
              <a:rPr lang="en-ID" sz="1800" i="1" dirty="0">
                <a:latin typeface="Montserrat" pitchFamily="2" charset="77"/>
              </a:rPr>
              <a:t> data </a:t>
            </a:r>
            <a:r>
              <a:rPr lang="en-ID" sz="1800" i="1" dirty="0" err="1">
                <a:latin typeface="Montserrat" pitchFamily="2" charset="77"/>
              </a:rPr>
              <a:t>atau</a:t>
            </a:r>
            <a:r>
              <a:rPr lang="en-ID" sz="1800" i="1" dirty="0">
                <a:latin typeface="Montserrat" pitchFamily="2" charset="77"/>
              </a:rPr>
              <a:t> Script</a:t>
            </a:r>
            <a:endParaRPr lang="en-ID" sz="2000" i="1" dirty="0">
              <a:latin typeface="Montserrat" pitchFamily="2" charset="77"/>
            </a:endParaRPr>
          </a:p>
        </p:txBody>
      </p:sp>
      <p:sp>
        <p:nvSpPr>
          <p:cNvPr id="7" name="Google Shape;178;p12">
            <a:extLst>
              <a:ext uri="{FF2B5EF4-FFF2-40B4-BE49-F238E27FC236}">
                <a16:creationId xmlns:a16="http://schemas.microsoft.com/office/drawing/2014/main" id="{B1DA29E9-1CE3-DF4E-B373-92273F3BB2E0}"/>
              </a:ext>
            </a:extLst>
          </p:cNvPr>
          <p:cNvSpPr txBox="1"/>
          <p:nvPr/>
        </p:nvSpPr>
        <p:spPr>
          <a:xfrm rot="-5400000">
            <a:off x="-1696322" y="3167410"/>
            <a:ext cx="50749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800"/>
            </a:pPr>
            <a:r>
              <a:rPr lang="en-US" sz="28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Daftar </a:t>
            </a:r>
            <a:r>
              <a:rPr lang="en-US" sz="2800" b="1" dirty="0" err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Pustaka</a:t>
            </a:r>
            <a:endParaRPr lang="en-US" sz="2800"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A341F-B3F5-E096-DF78-4289A5CEBCB2}"/>
              </a:ext>
            </a:extLst>
          </p:cNvPr>
          <p:cNvSpPr txBox="1"/>
          <p:nvPr/>
        </p:nvSpPr>
        <p:spPr>
          <a:xfrm>
            <a:off x="1398419" y="1874954"/>
            <a:ext cx="93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latin typeface="Montserrat" pitchFamily="2" charset="77"/>
                <a:hlinkClick r:id="rId5"/>
              </a:rPr>
              <a:t>https://www.kaggle.com/datasets/mathchi/diabetes-data-set</a:t>
            </a:r>
            <a:r>
              <a:rPr lang="en-ID" sz="1800" dirty="0">
                <a:latin typeface="Montserrat" pitchFamily="2" charset="77"/>
              </a:rPr>
              <a:t> </a:t>
            </a:r>
            <a:endParaRPr lang="en-ID" sz="20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9DC8C-4FE1-5BA4-A06D-EBDF2E725535}"/>
              </a:ext>
            </a:extLst>
          </p:cNvPr>
          <p:cNvSpPr txBox="1"/>
          <p:nvPr/>
        </p:nvSpPr>
        <p:spPr>
          <a:xfrm>
            <a:off x="1398418" y="2296306"/>
            <a:ext cx="93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latin typeface="Montserrat" pitchFamily="2" charset="77"/>
                <a:hlinkClick r:id="rId6"/>
              </a:rPr>
              <a:t>https://my.clevelandclinic.org/health/diseases/7104-diabetes</a:t>
            </a:r>
            <a:r>
              <a:rPr lang="en-ID" sz="1800" dirty="0">
                <a:latin typeface="Montserrat" pitchFamily="2" charset="77"/>
              </a:rPr>
              <a:t> </a:t>
            </a:r>
            <a:endParaRPr lang="en-ID" sz="200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A6261-6165-BB12-4BC7-0FF618BCE6C9}"/>
              </a:ext>
            </a:extLst>
          </p:cNvPr>
          <p:cNvSpPr txBox="1"/>
          <p:nvPr/>
        </p:nvSpPr>
        <p:spPr>
          <a:xfrm>
            <a:off x="1398417" y="2717658"/>
            <a:ext cx="93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latin typeface="Montserrat" pitchFamily="2" charset="77"/>
                <a:hlinkClick r:id="rId7"/>
              </a:rPr>
              <a:t>https://exsight.id/blog/2023/09/05/xgboost-dalam-machine-learning-1/</a:t>
            </a:r>
            <a:r>
              <a:rPr lang="en-ID" sz="1800" dirty="0">
                <a:latin typeface="Montserrat" pitchFamily="2" charset="77"/>
              </a:rPr>
              <a:t> </a:t>
            </a:r>
            <a:endParaRPr lang="en-ID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8722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7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893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1598"/>
            <a:ext cx="12192001" cy="29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570" y="444125"/>
            <a:ext cx="2222874" cy="209907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 txBox="1">
            <a:spLocks noGrp="1"/>
          </p:cNvSpPr>
          <p:nvPr>
            <p:ph type="ctrTitle"/>
          </p:nvPr>
        </p:nvSpPr>
        <p:spPr>
          <a:xfrm>
            <a:off x="1524000" y="4250996"/>
            <a:ext cx="914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Montserrat"/>
              <a:buNone/>
            </a:pPr>
            <a:r>
              <a:rPr lang="en-US" sz="5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</a:t>
            </a:r>
            <a:r>
              <a:rPr lang="en-US" sz="5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Kasih</a:t>
            </a:r>
            <a:endParaRPr sz="5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325" y="2076450"/>
            <a:ext cx="62293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https://lh7-rt.googleusercontent.com/slidesz/AGV_vUdBUQ-6j8YczUo_uXTwLt4Ka_bMjta6o6e5sRvnEGy2N5UiTlFC1d8Z71JG6eTdBEVbsBTHHBcVb2Lh2rh6VczyqVOpTniAJ2HGBr4T0M2vnYT20r69rNUVLdVVDDtlg8hepzze1E2_thMqWx9IXptK6a_BzC9ADC12xUTC0soMbA=s2048?key=P8-6ZTVJaq9RFir9hD_EnA">
            <a:extLst>
              <a:ext uri="{FF2B5EF4-FFF2-40B4-BE49-F238E27FC236}">
                <a16:creationId xmlns:a16="http://schemas.microsoft.com/office/drawing/2014/main" id="{C6DB0DB8-03A9-D548-8B04-C1A959774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8"/>
          <a:stretch/>
        </p:blipFill>
        <p:spPr bwMode="auto">
          <a:xfrm>
            <a:off x="2417512" y="4886801"/>
            <a:ext cx="7356976" cy="6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117;g30e2c70f965_0_0">
            <a:extLst>
              <a:ext uri="{FF2B5EF4-FFF2-40B4-BE49-F238E27FC236}">
                <a16:creationId xmlns:a16="http://schemas.microsoft.com/office/drawing/2014/main" id="{70FF0AB0-7F7D-5E4A-A59B-82773740DD4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b="91351"/>
          <a:stretch/>
        </p:blipFill>
        <p:spPr>
          <a:xfrm>
            <a:off x="1914525" y="578450"/>
            <a:ext cx="8362950" cy="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 descr="https://lh7-rt.googleusercontent.com/slidesz/AGV_vUdBUQ-6j8YczUo_uXTwLt4Ka_bMjta6o6e5sRvnEGy2N5UiTlFC1d8Z71JG6eTdBEVbsBTHHBcVb2Lh2rh6VczyqVOpTniAJ2HGBr4T0M2vnYT20r69rNUVLdVVDDtlg8hepzze1E2_thMqWx9IXptK6a_BzC9ADC12xUTC0soMbA=s2048?key=P8-6ZTVJaq9RFir9hD_EnA">
            <a:extLst>
              <a:ext uri="{FF2B5EF4-FFF2-40B4-BE49-F238E27FC236}">
                <a16:creationId xmlns:a16="http://schemas.microsoft.com/office/drawing/2014/main" id="{39910756-1308-2743-A3D1-415B437C0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3" b="15884"/>
          <a:stretch/>
        </p:blipFill>
        <p:spPr bwMode="auto">
          <a:xfrm>
            <a:off x="2417512" y="1295448"/>
            <a:ext cx="7356976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lh7-rt.googleusercontent.com/slidesz/AGV_vUdBUQ-6j8YczUo_uXTwLt4Ka_bMjta6o6e5sRvnEGy2N5UiTlFC1d8Z71JG6eTdBEVbsBTHHBcVb2Lh2rh6VczyqVOpTniAJ2HGBr4T0M2vnYT20r69rNUVLdVVDDtlg8hepzze1E2_thMqWx9IXptK6a_BzC9ADC12xUTC0soMbA=s2048?key=P8-6ZTVJaq9RFir9hD_EnA">
            <a:extLst>
              <a:ext uri="{FF2B5EF4-FFF2-40B4-BE49-F238E27FC236}">
                <a16:creationId xmlns:a16="http://schemas.microsoft.com/office/drawing/2014/main" id="{F914E45D-8030-344E-8421-B15355C7A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54"/>
          <a:stretch/>
        </p:blipFill>
        <p:spPr bwMode="auto">
          <a:xfrm>
            <a:off x="2417512" y="2638480"/>
            <a:ext cx="7356976" cy="208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0e2c70f9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30e2c70f96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0e2c70f965_0_0"/>
          <p:cNvPicPr preferRelativeResize="0"/>
          <p:nvPr/>
        </p:nvPicPr>
        <p:blipFill rotWithShape="1">
          <a:blip r:embed="rId5">
            <a:alphaModFix/>
          </a:blip>
          <a:srcRect b="91351"/>
          <a:stretch/>
        </p:blipFill>
        <p:spPr>
          <a:xfrm>
            <a:off x="1914525" y="578450"/>
            <a:ext cx="8362950" cy="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0e2c70f965_0_0"/>
          <p:cNvPicPr preferRelativeResize="0"/>
          <p:nvPr/>
        </p:nvPicPr>
        <p:blipFill rotWithShape="1">
          <a:blip r:embed="rId6">
            <a:alphaModFix/>
          </a:blip>
          <a:srcRect b="45175"/>
          <a:stretch/>
        </p:blipFill>
        <p:spPr>
          <a:xfrm>
            <a:off x="1289400" y="1416675"/>
            <a:ext cx="9613202" cy="4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0e2c70f96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0e2c70f96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0e2c70f965_0_7"/>
          <p:cNvPicPr preferRelativeResize="0"/>
          <p:nvPr/>
        </p:nvPicPr>
        <p:blipFill rotWithShape="1">
          <a:blip r:embed="rId5">
            <a:alphaModFix/>
          </a:blip>
          <a:srcRect b="91351"/>
          <a:stretch/>
        </p:blipFill>
        <p:spPr>
          <a:xfrm>
            <a:off x="1914525" y="578450"/>
            <a:ext cx="8362950" cy="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0e2c70f965_0_7"/>
          <p:cNvPicPr preferRelativeResize="0"/>
          <p:nvPr/>
        </p:nvPicPr>
        <p:blipFill rotWithShape="1">
          <a:blip r:embed="rId6">
            <a:alphaModFix/>
          </a:blip>
          <a:srcRect t="56038"/>
          <a:stretch/>
        </p:blipFill>
        <p:spPr>
          <a:xfrm>
            <a:off x="846375" y="1703477"/>
            <a:ext cx="10499250" cy="368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8" y="0"/>
            <a:ext cx="222044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 rot="-5400000">
            <a:off x="-1853250" y="2851800"/>
            <a:ext cx="59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69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TSDN 2024</a:t>
            </a:r>
            <a:endParaRPr sz="6900" i="0" u="none" strike="noStrike" cap="none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18EDE-96B9-454A-B0D1-F13D725A278D}"/>
              </a:ext>
            </a:extLst>
          </p:cNvPr>
          <p:cNvSpPr txBox="1"/>
          <p:nvPr/>
        </p:nvSpPr>
        <p:spPr>
          <a:xfrm>
            <a:off x="2620031" y="1420431"/>
            <a:ext cx="5266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Montserrat" pitchFamily="2" charset="77"/>
              </a:rPr>
              <a:t>Isi daftar </a:t>
            </a:r>
            <a:r>
              <a:rPr lang="en-US" sz="1800" i="1" dirty="0" err="1">
                <a:latin typeface="Montserrat" pitchFamily="2" charset="77"/>
              </a:rPr>
              <a:t>isi</a:t>
            </a:r>
            <a:endParaRPr lang="en-US" sz="1800" i="1" dirty="0">
              <a:latin typeface="Montserra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>
                <a:latin typeface="Montserrat" pitchFamily="2" charset="77"/>
              </a:rPr>
              <a:t>Informasi</a:t>
            </a:r>
            <a:r>
              <a:rPr lang="en-US" sz="1800" i="1" dirty="0">
                <a:latin typeface="Montserrat" pitchFamily="2" charset="77"/>
              </a:rPr>
              <a:t> Tim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>
                <a:latin typeface="Montserrat" pitchFamily="2" charset="77"/>
              </a:rPr>
              <a:t>Pendahuluan</a:t>
            </a:r>
            <a:endParaRPr lang="en-US" sz="1800" i="1" dirty="0">
              <a:latin typeface="Montserra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>
                <a:latin typeface="Montserrat" pitchFamily="2" charset="77"/>
              </a:rPr>
              <a:t>Latar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Belakang</a:t>
            </a:r>
            <a:endParaRPr lang="en-US" sz="1800" i="1" dirty="0">
              <a:latin typeface="Montserra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Analisa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Proses 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>
                <a:latin typeface="Montserrat" pitchFamily="2" charset="77"/>
              </a:rPr>
              <a:t>Dokumentasi</a:t>
            </a:r>
            <a:r>
              <a:rPr lang="en-US" sz="1800" i="1" dirty="0">
                <a:latin typeface="Montserrat" pitchFamily="2" charset="7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Kesimpulan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Daftar Pustaka</a:t>
            </a:r>
          </a:p>
        </p:txBody>
      </p:sp>
      <p:sp>
        <p:nvSpPr>
          <p:cNvPr id="11" name="Google Shape;146;p6">
            <a:extLst>
              <a:ext uri="{FF2B5EF4-FFF2-40B4-BE49-F238E27FC236}">
                <a16:creationId xmlns:a16="http://schemas.microsoft.com/office/drawing/2014/main" id="{2C8D430E-D83B-2541-99D9-E053D74AAB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3712" y="431663"/>
            <a:ext cx="7555817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Daftar Isi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695092" y="4492962"/>
            <a:ext cx="303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Montserrat" pitchFamily="2" charset="77"/>
              </a:rPr>
              <a:t>Walker Simanjuntak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C84A0-630E-E008-746D-2E73D5AB169C}"/>
              </a:ext>
            </a:extLst>
          </p:cNvPr>
          <p:cNvSpPr txBox="1"/>
          <p:nvPr/>
        </p:nvSpPr>
        <p:spPr>
          <a:xfrm>
            <a:off x="4427271" y="4492962"/>
            <a:ext cx="303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Montserrat" pitchFamily="2" charset="77"/>
              </a:rPr>
              <a:t>Fritz </a:t>
            </a:r>
            <a:r>
              <a:rPr lang="en-US" sz="1800" dirty="0" err="1">
                <a:latin typeface="Montserrat" pitchFamily="2" charset="77"/>
              </a:rPr>
              <a:t>Manurung</a:t>
            </a:r>
            <a:endParaRPr lang="en-US" sz="18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751DB-3F0E-A48D-93EE-72C3D4613AA6}"/>
              </a:ext>
            </a:extLst>
          </p:cNvPr>
          <p:cNvSpPr txBox="1"/>
          <p:nvPr/>
        </p:nvSpPr>
        <p:spPr>
          <a:xfrm>
            <a:off x="8159450" y="4492962"/>
            <a:ext cx="303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Montserrat" pitchFamily="2" charset="77"/>
              </a:rPr>
              <a:t>Estomihi</a:t>
            </a:r>
            <a:r>
              <a:rPr lang="en-US" sz="1800" dirty="0">
                <a:latin typeface="Montserrat" pitchFamily="2" charset="77"/>
              </a:rPr>
              <a:t> </a:t>
            </a:r>
            <a:r>
              <a:rPr lang="en-US" sz="1800" dirty="0" err="1">
                <a:latin typeface="Montserrat" pitchFamily="2" charset="77"/>
              </a:rPr>
              <a:t>Pangaribuan</a:t>
            </a:r>
            <a:endParaRPr lang="en-US" sz="1800" dirty="0">
              <a:latin typeface="Montserra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ABF9-8CCF-C840-EA91-777B1442F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384" y="1584297"/>
            <a:ext cx="2071231" cy="2762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EBF25-0272-639D-5ADF-13534A9357B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898" t="12411" r="4182" b="3224"/>
          <a:stretch/>
        </p:blipFill>
        <p:spPr>
          <a:xfrm>
            <a:off x="1381412" y="1589970"/>
            <a:ext cx="1658233" cy="276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75AF0-5340-909F-F5EF-6DDD5F2C5BA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3534" r="20617"/>
          <a:stretch/>
        </p:blipFill>
        <p:spPr>
          <a:xfrm>
            <a:off x="8901538" y="1584297"/>
            <a:ext cx="1546698" cy="2769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4450"/>
            <a:ext cx="12192001" cy="343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3284850" y="2239150"/>
            <a:ext cx="5622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solidFill>
                  <a:srgbClr val="0056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Laporan</a:t>
            </a:r>
            <a:endParaRPr sz="6500" dirty="0">
              <a:solidFill>
                <a:srgbClr val="00569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642425" y="3424450"/>
            <a:ext cx="890715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</a:t>
            </a:r>
            <a:r>
              <a:rPr lang="en-US" sz="6500" dirty="0" err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Pekerjaan</a:t>
            </a:r>
            <a:endParaRPr sz="65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Pendahuluan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/>
              <a:t>Diabetes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kondisi</a:t>
            </a:r>
            <a:r>
              <a:rPr lang="en-ID" sz="2400" dirty="0"/>
              <a:t> </a:t>
            </a:r>
            <a:r>
              <a:rPr lang="en-ID" sz="2400" dirty="0" err="1"/>
              <a:t>umum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menyerang</a:t>
            </a:r>
            <a:r>
              <a:rPr lang="en-ID" sz="2400" dirty="0"/>
              <a:t> orang-orang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segala</a:t>
            </a:r>
            <a:r>
              <a:rPr lang="en-ID" sz="2400" dirty="0"/>
              <a:t> </a:t>
            </a:r>
            <a:r>
              <a:rPr lang="en-ID" sz="2400" dirty="0" err="1"/>
              <a:t>usia</a:t>
            </a:r>
            <a:r>
              <a:rPr lang="en-ID" sz="2400" dirty="0"/>
              <a:t>. </a:t>
            </a:r>
            <a:r>
              <a:rPr lang="en-ID" sz="2400" dirty="0" err="1"/>
              <a:t>Namun</a:t>
            </a:r>
            <a:r>
              <a:rPr lang="en-ID" sz="2400" dirty="0"/>
              <a:t>, orang </a:t>
            </a:r>
            <a:r>
              <a:rPr lang="en-ID" sz="2400" dirty="0" err="1"/>
              <a:t>orang</a:t>
            </a:r>
            <a:r>
              <a:rPr lang="en-ID" sz="2400" dirty="0"/>
              <a:t>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kekurangan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website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mendiagnosa</a:t>
            </a:r>
            <a:r>
              <a:rPr lang="en-ID" sz="2400" dirty="0"/>
              <a:t> </a:t>
            </a:r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seseorang</a:t>
            </a:r>
            <a:r>
              <a:rPr lang="en-ID" sz="2400" dirty="0"/>
              <a:t> </a:t>
            </a:r>
            <a:r>
              <a:rPr lang="en-ID" sz="2400" dirty="0" err="1"/>
              <a:t>terdeteksi</a:t>
            </a:r>
            <a:r>
              <a:rPr lang="en-ID" sz="2400" dirty="0"/>
              <a:t> punya </a:t>
            </a:r>
            <a:r>
              <a:rPr lang="en-ID" sz="2400" dirty="0" err="1"/>
              <a:t>penyakit</a:t>
            </a:r>
            <a:r>
              <a:rPr lang="en-ID" sz="2400" dirty="0"/>
              <a:t> diabetes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. Oleh </a:t>
            </a:r>
            <a:r>
              <a:rPr lang="en-ID" sz="2400" dirty="0" err="1"/>
              <a:t>sebab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, kami </a:t>
            </a:r>
            <a:r>
              <a:rPr lang="en-ID" sz="2400" dirty="0" err="1"/>
              <a:t>ingin</a:t>
            </a:r>
            <a:r>
              <a:rPr lang="en-ID" sz="2400" dirty="0"/>
              <a:t> </a:t>
            </a:r>
            <a:r>
              <a:rPr lang="en-ID" sz="2400" dirty="0" err="1"/>
              <a:t>mencoba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membangun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pendeteksi</a:t>
            </a:r>
            <a:r>
              <a:rPr lang="en-ID" sz="2400" dirty="0"/>
              <a:t> diabetes,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langkah</a:t>
            </a:r>
            <a:r>
              <a:rPr lang="en-ID" sz="2400" dirty="0"/>
              <a:t> </a:t>
            </a:r>
            <a:r>
              <a:rPr lang="en-ID" sz="2400" dirty="0" err="1"/>
              <a:t>identifikasi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penanganan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lanjut</a:t>
            </a:r>
            <a:r>
              <a:rPr lang="en-ID" sz="2400" dirty="0"/>
              <a:t>.</a:t>
            </a:r>
            <a:endParaRPr lang="en-US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605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275</Words>
  <Application>Microsoft Office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Montserrat</vt:lpstr>
      <vt:lpstr>Montserrat ExtraBold</vt:lpstr>
      <vt:lpstr>Office Theme</vt:lpstr>
      <vt:lpstr>Diabetes Predictor</vt:lpstr>
      <vt:lpstr>PowerPoint Presentation</vt:lpstr>
      <vt:lpstr>PowerPoint Presentation</vt:lpstr>
      <vt:lpstr>PowerPoint Presentation</vt:lpstr>
      <vt:lpstr>PowerPoint Presentation</vt:lpstr>
      <vt:lpstr>Daftar Isi</vt:lpstr>
      <vt:lpstr>Informasi Tim</vt:lpstr>
      <vt:lpstr>PowerPoint Presentation</vt:lpstr>
      <vt:lpstr>Pendahuluan</vt:lpstr>
      <vt:lpstr>Latar Belakang</vt:lpstr>
      <vt:lpstr>Analisa Data</vt:lpstr>
      <vt:lpstr>Proses Flow</vt:lpstr>
      <vt:lpstr>Dokumentasi</vt:lpstr>
      <vt:lpstr>Dokumentasi</vt:lpstr>
      <vt:lpstr>Dokumentasi</vt:lpstr>
      <vt:lpstr>Kesimpulan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Peserta</dc:title>
  <dc:creator>Fahri Maulana</dc:creator>
  <cp:lastModifiedBy>walke</cp:lastModifiedBy>
  <cp:revision>26</cp:revision>
  <cp:lastPrinted>2024-10-28T04:15:52Z</cp:lastPrinted>
  <dcterms:created xsi:type="dcterms:W3CDTF">2023-10-11T10:15:25Z</dcterms:created>
  <dcterms:modified xsi:type="dcterms:W3CDTF">2024-11-15T13:12:49Z</dcterms:modified>
</cp:coreProperties>
</file>