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80" r:id="rId9"/>
    <p:sldId id="281" r:id="rId10"/>
    <p:sldId id="28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6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C312-F266-449E-8064-7166904268C2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4A66D-7065-429E-B82F-2E8BF1197B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4A66D-7065-429E-B82F-2E8BF1197B7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Anchor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2021</a:t>
            </a:r>
            <a:r>
              <a:rPr lang="zh-CN" altLang="en-US" smtClean="0"/>
              <a:t>年</a:t>
            </a:r>
            <a:r>
              <a:rPr lang="en-US" altLang="zh-CN" smtClean="0"/>
              <a:t>5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 </a:t>
            </a:r>
            <a:r>
              <a:rPr lang="en-US" altLang="zh-CN" smtClean="0"/>
              <a:t>22:53:27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4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143116"/>
            <a:ext cx="4548163" cy="285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5214950"/>
            <a:ext cx="40062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正例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预测概率越低，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越高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但是正例预测的概率如果超过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0.8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基本认为已经能很好的区分了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通过给不同的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gamma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参数，使得曲线往下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压，让模型更加关注难的样本（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高）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924944"/>
            <a:ext cx="71609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思考一个问题？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如果是回归分支，比如你需要回归的框是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w=100, h=60, x = 20, y = 10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此时回归值应该回归什么？如何定义网络的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target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？怎么做合适？跟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mtcnn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时代回归基于左上角、右下角误差还合适吗？此时由于输入和输出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存在比例缩放关系（意味着也有空间对应关系），回归值应该依赖图像的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大小吗？不依赖又该怎么做？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如果你的网络回归值梯度差异成很大的倍数关系，是否会出现框的精度不好？</a:t>
            </a:r>
          </a:p>
        </p:txBody>
      </p:sp>
    </p:spTree>
    <p:extLst>
      <p:ext uri="{BB962C8B-B14F-4D97-AF65-F5344CB8AC3E}">
        <p14:creationId xmlns:p14="http://schemas.microsoft.com/office/powerpoint/2010/main" xmlns="" val="3653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343" y="90872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考虑一种新的增加样本的逻辑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使用预设</a:t>
            </a:r>
            <a:endParaRPr lang="zh-CN" altLang="en-US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3476964"/>
              </p:ext>
            </p:extLst>
          </p:nvPr>
        </p:nvGraphicFramePr>
        <p:xfrm>
          <a:off x="4797965" y="3749960"/>
          <a:ext cx="2601940" cy="1620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  <a:gridCol w="130097"/>
              </a:tblGrid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16201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3266406" y="2749486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290" y="2466017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247152" y="3852375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1x3x80x160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09052" y="2576870"/>
            <a:ext cx="939134" cy="110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36096" y="1834818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1855" y="2188064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44" name="矩形 43"/>
          <p:cNvSpPr/>
          <p:nvPr/>
        </p:nvSpPr>
        <p:spPr>
          <a:xfrm>
            <a:off x="1682230" y="3060893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4644008" y="2879864"/>
            <a:ext cx="842907" cy="97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710955" y="2879864"/>
            <a:ext cx="813373" cy="94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6854" y="2324284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86915" y="287986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0325" y="5373216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724128" y="2082552"/>
            <a:ext cx="469567" cy="55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499992" y="1412776"/>
            <a:ext cx="1235326" cy="66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2148186" y="1412776"/>
            <a:ext cx="2207790" cy="1164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81737" y="115494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待检测框映射到输出后</a:t>
            </a:r>
          </a:p>
        </p:txBody>
      </p:sp>
      <p:sp>
        <p:nvSpPr>
          <p:cNvPr id="64" name="矩形 63"/>
          <p:cNvSpPr/>
          <p:nvPr/>
        </p:nvSpPr>
        <p:spPr>
          <a:xfrm>
            <a:off x="5480325" y="4077072"/>
            <a:ext cx="861820" cy="750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868144" y="4437112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24328" y="44371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放大后的样子</a:t>
            </a:r>
          </a:p>
        </p:txBody>
      </p:sp>
    </p:spTree>
    <p:extLst>
      <p:ext uri="{BB962C8B-B14F-4D97-AF65-F5344CB8AC3E}">
        <p14:creationId xmlns:p14="http://schemas.microsoft.com/office/powerpoint/2010/main" xmlns="" val="2853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7277142"/>
              </p:ext>
            </p:extLst>
          </p:nvPr>
        </p:nvGraphicFramePr>
        <p:xfrm>
          <a:off x="860823" y="692696"/>
          <a:ext cx="7056780" cy="4608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</a:tblGrid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84963" y="1484783"/>
            <a:ext cx="2880320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02" y="6093296"/>
            <a:ext cx="7281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为每一个点建立一个预设框，例如是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 = 10, h = 5, cx cy =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每个点的中心位置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此时我们有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个预设框</a:t>
            </a:r>
          </a:p>
        </p:txBody>
      </p:sp>
      <p:sp>
        <p:nvSpPr>
          <p:cNvPr id="9" name="矩形 8"/>
          <p:cNvSpPr/>
          <p:nvPr/>
        </p:nvSpPr>
        <p:spPr>
          <a:xfrm>
            <a:off x="1644055" y="1741002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6455" y="1893402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8855" y="2045802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01255" y="2198202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53655" y="2350602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06055" y="2503002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49809" y="3265746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16392" y="815749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68792" y="968149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21192" y="1120549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73592" y="1272949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125992" y="1425349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78392" y="1577749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09831" y="825857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03648" y="1130657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24704" y="691923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83725" y="2960947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14649" y="2912738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64997" y="2708920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83725" y="2960947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7493" y="1949968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229934" y="2188092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7060" y="670801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84693" y="53004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98918" y="2188093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991934" y="-404196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0184" y="2492893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-207340" y="3712838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20186" y="3560438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528" y="188640"/>
            <a:ext cx="5469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这里随手画了几个哈，实际上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个是非常密集并且规整的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69090" y="535262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36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2965796"/>
              </p:ext>
            </p:extLst>
          </p:nvPr>
        </p:nvGraphicFramePr>
        <p:xfrm>
          <a:off x="860823" y="1772818"/>
          <a:ext cx="7056780" cy="4608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</a:tblGrid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84963" y="2564905"/>
            <a:ext cx="2880320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73728" y="2821124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528" y="1268760"/>
            <a:ext cx="5333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保留所有预设框与检测框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IoU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0.6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的，看起来也挺乱的</a:t>
            </a:r>
          </a:p>
        </p:txBody>
      </p:sp>
      <p:sp>
        <p:nvSpPr>
          <p:cNvPr id="49" name="矩形 48"/>
          <p:cNvSpPr/>
          <p:nvPr/>
        </p:nvSpPr>
        <p:spPr>
          <a:xfrm>
            <a:off x="1907704" y="3086285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75656" y="3088567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70330" y="2492898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75656" y="2276874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328737" y="3212978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56631" y="3496818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69546" y="2204866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28737" y="3496818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73727" y="2420890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331640" y="2185072"/>
            <a:ext cx="3702789" cy="2439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89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8795394"/>
              </p:ext>
            </p:extLst>
          </p:nvPr>
        </p:nvGraphicFramePr>
        <p:xfrm>
          <a:off x="860823" y="1772818"/>
          <a:ext cx="7056780" cy="4608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  <a:gridCol w="352839"/>
              </a:tblGrid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  <a:tr h="4608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8217" marR="8217" marT="8217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84963" y="2564905"/>
            <a:ext cx="2880320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528" y="1268760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只绘制保留下来预设框对应的中心点呢</a:t>
            </a:r>
          </a:p>
        </p:txBody>
      </p:sp>
      <p:sp>
        <p:nvSpPr>
          <p:cNvPr id="16" name="矩形 15"/>
          <p:cNvSpPr/>
          <p:nvPr/>
        </p:nvSpPr>
        <p:spPr>
          <a:xfrm>
            <a:off x="3348962" y="4059871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38773" y="3626684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86452" y="4059871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86452" y="3610536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25201" y="3146095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1283" y="4094399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1282" y="3626684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01283" y="3164661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78775" y="4553157"/>
            <a:ext cx="352321" cy="4331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453336"/>
            <a:ext cx="5109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是的，这些中心点，即是我们需要保留作为正样本的点</a:t>
            </a:r>
          </a:p>
        </p:txBody>
      </p:sp>
    </p:spTree>
    <p:extLst>
      <p:ext uri="{BB962C8B-B14F-4D97-AF65-F5344CB8AC3E}">
        <p14:creationId xmlns:p14="http://schemas.microsoft.com/office/powerpoint/2010/main" xmlns="" val="22980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66406" y="2749486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290" y="2466017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7152" y="3852375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1x3x80x160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052" y="2576870"/>
            <a:ext cx="939134" cy="110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1834818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1855" y="2188064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10" name="矩形 9"/>
          <p:cNvSpPr/>
          <p:nvPr/>
        </p:nvSpPr>
        <p:spPr>
          <a:xfrm>
            <a:off x="1682230" y="3060893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6854" y="2324284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915" y="287986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24128" y="2082552"/>
            <a:ext cx="469567" cy="55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0042" y="3825043"/>
            <a:ext cx="1190292" cy="10664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9884" y="489152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8487" y="4196713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5864279" y="2264766"/>
            <a:ext cx="183837" cy="235159"/>
            <a:chOff x="2978775" y="3146095"/>
            <a:chExt cx="1074829" cy="1840249"/>
          </a:xfrm>
        </p:grpSpPr>
        <p:sp>
          <p:nvSpPr>
            <p:cNvPr id="29" name="矩形 28"/>
            <p:cNvSpPr/>
            <p:nvPr/>
          </p:nvSpPr>
          <p:spPr>
            <a:xfrm>
              <a:off x="3348962" y="405987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338773" y="3626684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86452" y="405987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86452" y="3610536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25201" y="3146095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01283" y="4094399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701282" y="3626684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701283" y="316466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78775" y="4553157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891872" y="4195445"/>
            <a:ext cx="183837" cy="235159"/>
            <a:chOff x="2978775" y="3146095"/>
            <a:chExt cx="1074829" cy="1840249"/>
          </a:xfrm>
        </p:grpSpPr>
        <p:sp>
          <p:nvSpPr>
            <p:cNvPr id="49" name="矩形 48"/>
            <p:cNvSpPr/>
            <p:nvPr/>
          </p:nvSpPr>
          <p:spPr>
            <a:xfrm>
              <a:off x="3348962" y="405987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338773" y="3626684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986452" y="405987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986452" y="3610536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325201" y="3146095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701283" y="4094399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701282" y="3626684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701283" y="316466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78775" y="4553157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3528" y="1268760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弄成刚才一样的样子是这样的</a:t>
            </a:r>
          </a:p>
        </p:txBody>
      </p:sp>
      <p:sp>
        <p:nvSpPr>
          <p:cNvPr id="59" name="矩形 58"/>
          <p:cNvSpPr/>
          <p:nvPr/>
        </p:nvSpPr>
        <p:spPr>
          <a:xfrm>
            <a:off x="955109" y="2670979"/>
            <a:ext cx="1538358" cy="940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 flipV="1">
            <a:off x="2493467" y="3573544"/>
            <a:ext cx="1286445" cy="96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41005" y="4535267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中心点对应的预设框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画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到原图是这样的</a:t>
            </a:r>
          </a:p>
        </p:txBody>
      </p:sp>
    </p:spTree>
    <p:extLst>
      <p:ext uri="{BB962C8B-B14F-4D97-AF65-F5344CB8AC3E}">
        <p14:creationId xmlns:p14="http://schemas.microsoft.com/office/powerpoint/2010/main" xmlns="" val="15996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66406" y="2749486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290" y="2466017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47152" y="3852375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1x3x80x160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052" y="2576870"/>
            <a:ext cx="939134" cy="110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1834818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1855" y="2188064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10" name="矩形 9"/>
          <p:cNvSpPr/>
          <p:nvPr/>
        </p:nvSpPr>
        <p:spPr>
          <a:xfrm>
            <a:off x="1682230" y="3060893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6854" y="2324284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915" y="287986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24128" y="2082552"/>
            <a:ext cx="469567" cy="55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70042" y="3825043"/>
            <a:ext cx="1190292" cy="10664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9884" y="489152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8487" y="4196713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5864279" y="2264766"/>
            <a:ext cx="183837" cy="235159"/>
            <a:chOff x="2978775" y="3146095"/>
            <a:chExt cx="1074829" cy="1840249"/>
          </a:xfrm>
        </p:grpSpPr>
        <p:sp>
          <p:nvSpPr>
            <p:cNvPr id="29" name="矩形 28"/>
            <p:cNvSpPr/>
            <p:nvPr/>
          </p:nvSpPr>
          <p:spPr>
            <a:xfrm>
              <a:off x="3348962" y="405987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338773" y="3626684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86452" y="405987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86452" y="3610536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25201" y="3146095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01283" y="4094399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701282" y="3626684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701283" y="316466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978775" y="4553157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3528" y="1268760"/>
            <a:ext cx="5073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一样可以根据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IoU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范围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(0.1 &lt; IoU &lt; 0.6)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加点忽略样本</a:t>
            </a:r>
          </a:p>
        </p:txBody>
      </p:sp>
      <p:sp>
        <p:nvSpPr>
          <p:cNvPr id="39" name="矩形 38"/>
          <p:cNvSpPr/>
          <p:nvPr/>
        </p:nvSpPr>
        <p:spPr>
          <a:xfrm>
            <a:off x="5917701" y="2441980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00052" y="2420888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68144" y="2132856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000052" y="2132856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70101" y="2276872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64978" y="2420888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58036" y="2336250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98853" y="2186551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66438" y="4306786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913863" y="4247268"/>
            <a:ext cx="183837" cy="235159"/>
            <a:chOff x="2978775" y="3146095"/>
            <a:chExt cx="1074829" cy="1840249"/>
          </a:xfrm>
        </p:grpSpPr>
        <p:sp>
          <p:nvSpPr>
            <p:cNvPr id="79" name="矩形 78"/>
            <p:cNvSpPr/>
            <p:nvPr/>
          </p:nvSpPr>
          <p:spPr>
            <a:xfrm>
              <a:off x="3348962" y="405987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338773" y="3626684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986452" y="405987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986452" y="3610536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325201" y="3146095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701283" y="4094399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701282" y="3626684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701283" y="3164661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78775" y="4553157"/>
              <a:ext cx="352321" cy="43318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5967285" y="4424482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49636" y="4403390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917728" y="4115358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49636" y="4115358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119685" y="4259374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814562" y="4403390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807620" y="4318752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848437" y="4169053"/>
            <a:ext cx="84116" cy="846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7" y="5799752"/>
            <a:ext cx="736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此时，回归值问题，就可以回归该正样本点对应的预设框，与真值框的相对误差</a:t>
            </a:r>
          </a:p>
        </p:txBody>
      </p:sp>
      <p:sp>
        <p:nvSpPr>
          <p:cNvPr id="96" name="矩形 95"/>
          <p:cNvSpPr/>
          <p:nvPr/>
        </p:nvSpPr>
        <p:spPr>
          <a:xfrm>
            <a:off x="955109" y="2670979"/>
            <a:ext cx="1538358" cy="940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H="1" flipV="1">
            <a:off x="2493467" y="3573544"/>
            <a:ext cx="1286445" cy="961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41005" y="4535267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中心点对应的预设框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画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到原图是这样的</a:t>
            </a:r>
          </a:p>
        </p:txBody>
      </p:sp>
    </p:spTree>
    <p:extLst>
      <p:ext uri="{BB962C8B-B14F-4D97-AF65-F5344CB8AC3E}">
        <p14:creationId xmlns:p14="http://schemas.microsoft.com/office/powerpoint/2010/main" xmlns="" val="30814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813834"/>
            <a:ext cx="6750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这里的预设，被我们称之为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锚（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设的大小，可以根据数据集求平均得到（如果不止一个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，则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利用聚类得到）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锚是为每一个输出点设计一个预设大小。这个大小是预先设计好的。那么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这个输出点可以认为代表一个预设框，以预设框与真值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IoU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判断属于正负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样本点，以预设框与真值误差为训练回归的误差值（相当于以预设大小做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归一化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），解决了回归的矛盾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使用预设的模型，称之为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 Base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，否则称之为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 Free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0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0039" y="3398729"/>
            <a:ext cx="326740" cy="36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268760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考虑一个问题，如果两个目标共中心怎么办？</a:t>
            </a:r>
          </a:p>
        </p:txBody>
      </p:sp>
      <p:sp>
        <p:nvSpPr>
          <p:cNvPr id="6" name="矩形 5"/>
          <p:cNvSpPr/>
          <p:nvPr/>
        </p:nvSpPr>
        <p:spPr>
          <a:xfrm>
            <a:off x="2987824" y="3188959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7514" y="2274291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73" y="2627537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8333" y="3319337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45546" y="2522025"/>
            <a:ext cx="469567" cy="55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0543" y="3057335"/>
            <a:ext cx="987220" cy="1062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3027" y="3391083"/>
            <a:ext cx="353752" cy="37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48556" y="2642212"/>
            <a:ext cx="259078" cy="32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57514" y="3933560"/>
            <a:ext cx="1190292" cy="10664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97356" y="5000042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15959" y="430523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8024" y="566124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两个问题：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分类上，认为只有一个目标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回归上，回归谁？</a:t>
            </a:r>
          </a:p>
        </p:txBody>
      </p:sp>
    </p:spTree>
    <p:extLst>
      <p:ext uri="{BB962C8B-B14F-4D97-AF65-F5344CB8AC3E}">
        <p14:creationId xmlns:p14="http://schemas.microsoft.com/office/powerpoint/2010/main" xmlns="" val="4395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3194" y="3032955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1328" y="3681027"/>
            <a:ext cx="288032" cy="2880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4804" y="2749486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206084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考虑一张图像的检测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666" y="413584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1x3x80x160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6267" y="3984507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1x4x1x1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81327" y="2996952"/>
            <a:ext cx="288032" cy="2880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6266" y="3300432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1x2x1x1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5139" y="2932162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0716" y="3655766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sp>
        <p:nvSpPr>
          <p:cNvPr id="9" name="矩形 8"/>
          <p:cNvSpPr/>
          <p:nvPr/>
        </p:nvSpPr>
        <p:spPr>
          <a:xfrm>
            <a:off x="1794566" y="2860339"/>
            <a:ext cx="939134" cy="110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7784" y="5157192"/>
            <a:ext cx="407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中间的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可以任意设计，使得输出为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346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31840" y="2721604"/>
            <a:ext cx="1728192" cy="183229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</a:p>
        </p:txBody>
      </p:sp>
      <p:pic>
        <p:nvPicPr>
          <p:cNvPr id="2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0039" y="3398729"/>
            <a:ext cx="326740" cy="36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0387" y="1137269"/>
            <a:ext cx="52750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如果你设计了一个编码方法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给定输入的框，编码结果为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featuremap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那么你的编码方法是有损的，即无法恢复出输入的样子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那么该如何编码？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怎么使得编码信息尽量无损是要考虑的问题，如果有损</a:t>
            </a:r>
            <a:endParaRPr lang="en-US" altLang="zh-CN" sz="16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学到的编码本身就存在损失，导致效果不行</a:t>
            </a:r>
          </a:p>
        </p:txBody>
      </p:sp>
      <p:sp>
        <p:nvSpPr>
          <p:cNvPr id="7" name="矩形 6"/>
          <p:cNvSpPr/>
          <p:nvPr/>
        </p:nvSpPr>
        <p:spPr>
          <a:xfrm>
            <a:off x="5548556" y="2353683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4315" y="2706929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9375" y="3398729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6588" y="2601417"/>
            <a:ext cx="469567" cy="55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0543" y="3057335"/>
            <a:ext cx="987220" cy="1062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3027" y="3391083"/>
            <a:ext cx="353752" cy="37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39598" y="2721604"/>
            <a:ext cx="259078" cy="32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48556" y="4012952"/>
            <a:ext cx="1190292" cy="10664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88398" y="507943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7001" y="4384622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843808" y="2924944"/>
            <a:ext cx="25922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771800" y="3604456"/>
            <a:ext cx="2664296" cy="111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82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131840" y="2721604"/>
            <a:ext cx="1728192" cy="183229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编码</a:t>
            </a:r>
          </a:p>
        </p:txBody>
      </p:sp>
      <p:pic>
        <p:nvPicPr>
          <p:cNvPr id="2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0039" y="3398729"/>
            <a:ext cx="326740" cy="36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1268760"/>
            <a:ext cx="4613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增加输出通道，通道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负责大目标（预设是大框）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负责小目标（预设是小框）</a:t>
            </a:r>
          </a:p>
        </p:txBody>
      </p:sp>
      <p:sp>
        <p:nvSpPr>
          <p:cNvPr id="7" name="矩形 6"/>
          <p:cNvSpPr/>
          <p:nvPr/>
        </p:nvSpPr>
        <p:spPr>
          <a:xfrm>
            <a:off x="5548556" y="2353683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4315" y="2706929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9375" y="3398729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6588" y="2601417"/>
            <a:ext cx="469567" cy="55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0543" y="3057335"/>
            <a:ext cx="987220" cy="1062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03027" y="3391083"/>
            <a:ext cx="353752" cy="376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843808" y="2924944"/>
            <a:ext cx="25922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988988" y="3889683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4747" y="4242929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9807" y="4934729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80030" y="4257604"/>
            <a:ext cx="259078" cy="32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699792" y="3737283"/>
            <a:ext cx="3217188" cy="680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4705" y="3115073"/>
            <a:ext cx="1538358" cy="940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6037" y="3395092"/>
            <a:ext cx="621926" cy="38029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86527" y="4231585"/>
            <a:ext cx="621926" cy="38029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64927" y="2573423"/>
            <a:ext cx="976293" cy="5969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677964" y="3767526"/>
            <a:ext cx="373756" cy="116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153063" y="4055738"/>
            <a:ext cx="258697" cy="878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41" y="4912112"/>
            <a:ext cx="3650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分别是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个通道各自的预设（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141" y="5949280"/>
            <a:ext cx="791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我们定义好锚后，依旧可以按照前面的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IoU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计算逻辑分配正样本点，和计算分类回归</a:t>
            </a:r>
          </a:p>
        </p:txBody>
      </p:sp>
    </p:spTree>
    <p:extLst>
      <p:ext uri="{BB962C8B-B14F-4D97-AF65-F5344CB8AC3E}">
        <p14:creationId xmlns:p14="http://schemas.microsoft.com/office/powerpoint/2010/main" xmlns="" val="26645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4012" y="23372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那如果是通用目标检测呢？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锚该如何设计？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3196977"/>
            <a:ext cx="719459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很简单，两个维度：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形状，可以有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1:2, 2:1, 1:1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种形状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尺度，可以有基数（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倍、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倍、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倍等等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也就是总的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数量，可以是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个形状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 m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个尺度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例如我们有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个形状，和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个尺度。此时可以有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实际使用时，我们可以认为按照比例定义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，也可以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直接定义数量为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，在数据集上学习（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kmeans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所以日常见到的多为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个形状和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个尺度共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也就是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yolov5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通道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= (5 + 80) x 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个形状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下的通道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倍、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倍、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倍下采样输出的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通道，则是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个尺度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anchor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下的通道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399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034" y="50004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419" y="64291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0540" y="79054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9171" y="92867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1095" y="109059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3495" y="12620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5895" y="14144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8295" y="15668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4004" y="172401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7389" y="186688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4510" y="201451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3141" y="215264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5065" y="231456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7465" y="24860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9865" y="26384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2265" y="27908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8926" y="292893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2311" y="307181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9432" y="321944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8063" y="335756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9987" y="3519486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2387" y="36909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4787" y="38433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7187" y="39957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143240" y="42860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286625" y="57148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33746" y="71911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572377" y="85723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734301" y="101915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886701" y="11906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039101" y="13430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191501" y="14954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367210" y="165257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510595" y="179545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657716" y="194308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96347" y="208120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958271" y="224312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110671" y="24145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263071" y="25669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415471" y="27193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572132" y="285749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715517" y="300037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862638" y="314800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01269" y="328612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63193" y="3448048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315593" y="36194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467993" y="37718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620393" y="39242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786314" y="14285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929699" y="28572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076820" y="43335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215451" y="57148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377375" y="73340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529775" y="9048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6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682175" y="10572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7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834575" y="12096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8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010284" y="136682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153669" y="150969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0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300790" y="165732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1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439421" y="179545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601345" y="195737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63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753745" y="21288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4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906145" y="22812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058545" y="24336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15206" y="257174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7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358591" y="271462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8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505712" y="286225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644343" y="300037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806267" y="3162296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71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958667" y="33337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2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111067" y="34861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263467" y="36385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4171031" y="5572140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stage1, stride=8</a:t>
            </a:r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286512" y="478632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stage2, stride=16</a:t>
            </a:r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572396" y="407194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stage3, stride=32</a:t>
            </a:r>
            <a:endParaRPr lang="zh-CN" altLang="en-US"/>
          </a:p>
        </p:txBody>
      </p:sp>
      <p:pic>
        <p:nvPicPr>
          <p:cNvPr id="77" name="Picture 2" descr="https://img-blog.csdnimg.cn/20200912052742459.png?x-oss-process=image/watermark,type_ZmFuZ3poZW5naGVpdGk,shadow_10,text_aHR0cHM6Ly9ibG9nLmNzZG4ubmV0L3dlaXhpbl8zODg0MjgyMQ==,size_16,color_FFFFFF,t_70#pic_cen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71470" y="5284453"/>
            <a:ext cx="3428992" cy="1716447"/>
          </a:xfrm>
          <a:prstGeom prst="rect">
            <a:avLst/>
          </a:prstGeom>
          <a:noFill/>
        </p:spPr>
      </p:pic>
      <p:cxnSp>
        <p:nvCxnSpPr>
          <p:cNvPr id="78" name="形状 77"/>
          <p:cNvCxnSpPr>
            <a:endCxn id="76" idx="2"/>
          </p:cNvCxnSpPr>
          <p:nvPr/>
        </p:nvCxnSpPr>
        <p:spPr>
          <a:xfrm flipV="1">
            <a:off x="2686953" y="4441274"/>
            <a:ext cx="5780752" cy="1845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形状 78"/>
          <p:cNvCxnSpPr>
            <a:endCxn id="75" idx="2"/>
          </p:cNvCxnSpPr>
          <p:nvPr/>
        </p:nvCxnSpPr>
        <p:spPr>
          <a:xfrm flipV="1">
            <a:off x="2758391" y="5155654"/>
            <a:ext cx="4423430" cy="845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endCxn id="74" idx="1"/>
          </p:cNvCxnSpPr>
          <p:nvPr/>
        </p:nvCxnSpPr>
        <p:spPr>
          <a:xfrm>
            <a:off x="3071802" y="5572140"/>
            <a:ext cx="1099229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2844" y="4214818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对于多个</a:t>
            </a:r>
            <a:r>
              <a:rPr lang="en-US" altLang="zh-CN" smtClean="0"/>
              <a:t>stage</a:t>
            </a:r>
          </a:p>
          <a:p>
            <a:r>
              <a:rPr lang="zh-CN" altLang="en-US" smtClean="0"/>
              <a:t>类别数为</a:t>
            </a:r>
            <a:r>
              <a:rPr lang="en-US" altLang="zh-CN" smtClean="0"/>
              <a:t>3</a:t>
            </a:r>
            <a:r>
              <a:rPr lang="zh-CN" altLang="en-US" smtClean="0"/>
              <a:t>的时候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5984" y="157146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9369" y="30002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6490" y="44765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5121" y="58577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7045" y="747698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9446" y="919146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1846" y="1071546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34246" y="1223946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29002" y="140016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2387" y="154304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9508" y="169067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58139" y="182879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20063" y="1990716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72464" y="2162164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24864" y="2314564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7264" y="2466964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3447" y="259556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86832" y="2738438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33953" y="2886068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72584" y="302419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508" y="318611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909" y="3357562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39309" y="3509962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91709" y="3662362"/>
            <a:ext cx="3193796" cy="29813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sp>
        <p:nvSpPr>
          <p:cNvPr id="26" name="左大括号 25"/>
          <p:cNvSpPr/>
          <p:nvPr/>
        </p:nvSpPr>
        <p:spPr>
          <a:xfrm rot="18772613">
            <a:off x="2222119" y="3245584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18772613">
            <a:off x="3421418" y="4423764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 rot="18772613">
            <a:off x="4635865" y="5638211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14348" y="3571876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scale1,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8794" y="4786322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scale2,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3240" y="6000768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scale3,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7277" y="3957641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scale1,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2678893" y="3821909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81248" y="5181612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scale2,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>
            <a:off x="3912389" y="5064930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81406" y="6377008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scale3,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5112547" y="6260326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/>
          <p:cNvSpPr/>
          <p:nvPr/>
        </p:nvSpPr>
        <p:spPr>
          <a:xfrm rot="18772613">
            <a:off x="2904268" y="3962661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77942" y="4286256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scale1,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40" name="左大括号 39"/>
          <p:cNvSpPr/>
          <p:nvPr/>
        </p:nvSpPr>
        <p:spPr>
          <a:xfrm rot="18772613">
            <a:off x="4155186" y="5177107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428860" y="5500702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scale2,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42" name="左大括号 41"/>
          <p:cNvSpPr/>
          <p:nvPr/>
        </p:nvSpPr>
        <p:spPr>
          <a:xfrm rot="18772613">
            <a:off x="5369632" y="6380516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571868" y="6621685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scale3,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282" y="142852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对于一个</a:t>
            </a:r>
            <a:r>
              <a:rPr lang="en-US" altLang="zh-CN" smtClean="0"/>
              <a:t>stage</a:t>
            </a:r>
          </a:p>
          <a:p>
            <a:endParaRPr lang="en-US" altLang="zh-CN" smtClean="0"/>
          </a:p>
          <a:p>
            <a:r>
              <a:rPr lang="zh-CN" altLang="en-US" smtClean="0"/>
              <a:t>如果有</a:t>
            </a:r>
            <a:r>
              <a:rPr lang="en-US" altLang="zh-CN" smtClean="0"/>
              <a:t>3</a:t>
            </a:r>
            <a:r>
              <a:rPr lang="zh-CN" altLang="en-US" smtClean="0"/>
              <a:t>个类别</a:t>
            </a:r>
            <a:endParaRPr lang="en-US" altLang="zh-CN" smtClean="0"/>
          </a:p>
          <a:p>
            <a:r>
              <a:rPr lang="zh-CN" altLang="en-US" smtClean="0"/>
              <a:t>时，通道数为</a:t>
            </a:r>
            <a:endParaRPr lang="en-US" altLang="zh-CN" smtClean="0"/>
          </a:p>
          <a:p>
            <a:r>
              <a:rPr lang="en-US" altLang="zh-CN" smtClean="0"/>
              <a:t>(5+3) * 3 = 24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2822" y="33569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xmlns="" val="32342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3888" y="3032955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772" y="2749486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206084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考虑一张图像的检测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4634" y="413584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1x3x80x160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6534" y="2860339"/>
            <a:ext cx="939134" cy="110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5229200"/>
            <a:ext cx="8780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中间的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CNN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可以任意设计，比如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FCN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下，相对原图具有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倍缩放的输出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此时输出与输入大小存在比例关系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此时以目标中心点，映射到输出对应位置的点，作为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正样本点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非正样本，即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负样本点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。负样本点于分类时计算负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，于回归时则不需要计算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此时引出第一个问题，正负样本如果以此定义，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则数量差距悬殊</a:t>
            </a:r>
            <a:endParaRPr lang="en-US" altLang="zh-CN" sz="16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分类问题可以只用一个通道，有目标表示为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，无目标表示为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sigmoid BCE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89570" y="3825043"/>
            <a:ext cx="1190292" cy="10664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412" y="489152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84397" y="2118287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3166" y="317329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9337" y="247153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8015" y="4196713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sp>
        <p:nvSpPr>
          <p:cNvPr id="2" name="矩形 1"/>
          <p:cNvSpPr/>
          <p:nvPr/>
        </p:nvSpPr>
        <p:spPr>
          <a:xfrm>
            <a:off x="6288084" y="2564904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00192" y="4280466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endCxn id="2" idx="0"/>
          </p:cNvCxnSpPr>
          <p:nvPr/>
        </p:nvCxnSpPr>
        <p:spPr>
          <a:xfrm>
            <a:off x="4860032" y="1772816"/>
            <a:ext cx="14701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7" idx="0"/>
          </p:cNvCxnSpPr>
          <p:nvPr/>
        </p:nvCxnSpPr>
        <p:spPr>
          <a:xfrm flipH="1">
            <a:off x="2021770" y="1772816"/>
            <a:ext cx="2655930" cy="157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79712" y="3344362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88024" y="1772816"/>
            <a:ext cx="1512168" cy="250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3349735" y="1430249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中心点映射的位置认为是正样本</a:t>
            </a:r>
          </a:p>
        </p:txBody>
      </p:sp>
      <p:cxnSp>
        <p:nvCxnSpPr>
          <p:cNvPr id="1027" name="直接箭头连接符 1026"/>
          <p:cNvCxnSpPr/>
          <p:nvPr/>
        </p:nvCxnSpPr>
        <p:spPr>
          <a:xfrm flipH="1">
            <a:off x="6786768" y="1768803"/>
            <a:ext cx="648072" cy="70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438713" y="143426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分类时考虑为负样本</a:t>
            </a:r>
          </a:p>
        </p:txBody>
      </p:sp>
    </p:spTree>
    <p:extLst>
      <p:ext uri="{BB962C8B-B14F-4D97-AF65-F5344CB8AC3E}">
        <p14:creationId xmlns:p14="http://schemas.microsoft.com/office/powerpoint/2010/main" xmlns="" val="6211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3888" y="3032955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772" y="2749486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4343" y="908720"/>
            <a:ext cx="2441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考虑增加正样本点数量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原则是：不只选择中心点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还加上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周围的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几个点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4634" y="413584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1x3x80x160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6534" y="2860339"/>
            <a:ext cx="939134" cy="110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89570" y="3825043"/>
            <a:ext cx="1190292" cy="10664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412" y="489152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84397" y="2118287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3166" y="317329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9337" y="247153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8015" y="4196713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sp>
        <p:nvSpPr>
          <p:cNvPr id="2" name="矩形 1"/>
          <p:cNvSpPr/>
          <p:nvPr/>
        </p:nvSpPr>
        <p:spPr>
          <a:xfrm>
            <a:off x="6288084" y="2564904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5" name="TextBox 1024"/>
          <p:cNvSpPr txBox="1"/>
          <p:nvPr/>
        </p:nvSpPr>
        <p:spPr>
          <a:xfrm>
            <a:off x="3349735" y="1430249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中心点映射的位置认为是正样本</a:t>
            </a:r>
          </a:p>
        </p:txBody>
      </p:sp>
      <p:cxnSp>
        <p:nvCxnSpPr>
          <p:cNvPr id="1027" name="直接箭头连接符 1026"/>
          <p:cNvCxnSpPr/>
          <p:nvPr/>
        </p:nvCxnSpPr>
        <p:spPr>
          <a:xfrm flipH="1">
            <a:off x="6786768" y="1768803"/>
            <a:ext cx="648072" cy="70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438713" y="143426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分类时考虑为负样本</a:t>
            </a:r>
          </a:p>
        </p:txBody>
      </p:sp>
      <p:sp>
        <p:nvSpPr>
          <p:cNvPr id="23" name="矩形 22"/>
          <p:cNvSpPr/>
          <p:nvPr/>
        </p:nvSpPr>
        <p:spPr>
          <a:xfrm>
            <a:off x="6372200" y="2564904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90667" y="2636912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88084" y="2480266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06551" y="2564904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endCxn id="2" idx="0"/>
          </p:cNvCxnSpPr>
          <p:nvPr/>
        </p:nvCxnSpPr>
        <p:spPr>
          <a:xfrm>
            <a:off x="4860032" y="1772816"/>
            <a:ext cx="14701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275976" y="4233718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60092" y="4233718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78559" y="4305726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75976" y="4149080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94443" y="4233718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88024" y="1772816"/>
            <a:ext cx="1512168" cy="250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835595" y="3217404"/>
            <a:ext cx="363651" cy="338554"/>
          </a:xfrm>
          <a:prstGeom prst="ellipse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endCxn id="27" idx="0"/>
          </p:cNvCxnSpPr>
          <p:nvPr/>
        </p:nvCxnSpPr>
        <p:spPr>
          <a:xfrm flipH="1">
            <a:off x="2021770" y="1772816"/>
            <a:ext cx="2655930" cy="157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979712" y="3344362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891524"/>
            <a:ext cx="5944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此时考虑的不仅仅是目标中心的一个点映射到输出位置为正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还增加了，以目标中心为圆心，取半径为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区域，映射到输出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位置对应点，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为正样本点。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FCOS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方式）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0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3888" y="3032955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772" y="2749486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4343" y="908720"/>
            <a:ext cx="2441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考虑增加正样本点数量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原则是：不只选择中心点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还加上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周围的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几个点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4634" y="413584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1x3x80x160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6534" y="2860339"/>
            <a:ext cx="939134" cy="110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89570" y="3825043"/>
            <a:ext cx="1190292" cy="10664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412" y="489152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84397" y="2118287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3166" y="317329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9337" y="247153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8015" y="4196713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3349735" y="1430249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中心点映射的位置认为是正样本</a:t>
            </a:r>
          </a:p>
        </p:txBody>
      </p:sp>
      <p:cxnSp>
        <p:nvCxnSpPr>
          <p:cNvPr id="1027" name="直接箭头连接符 1026"/>
          <p:cNvCxnSpPr/>
          <p:nvPr/>
        </p:nvCxnSpPr>
        <p:spPr>
          <a:xfrm flipH="1">
            <a:off x="6786768" y="1768803"/>
            <a:ext cx="648072" cy="70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438713" y="143426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分类时考虑为负样本</a:t>
            </a:r>
          </a:p>
        </p:txBody>
      </p:sp>
      <p:sp>
        <p:nvSpPr>
          <p:cNvPr id="27" name="矩形 26"/>
          <p:cNvSpPr/>
          <p:nvPr/>
        </p:nvSpPr>
        <p:spPr>
          <a:xfrm>
            <a:off x="1979712" y="3344362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891524"/>
            <a:ext cx="5044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整个属于目标的区域映射到输出对应位置全部做正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样本点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(FCOS)</a:t>
            </a:r>
          </a:p>
        </p:txBody>
      </p:sp>
      <p:sp>
        <p:nvSpPr>
          <p:cNvPr id="10" name="矩形 9"/>
          <p:cNvSpPr/>
          <p:nvPr/>
        </p:nvSpPr>
        <p:spPr>
          <a:xfrm>
            <a:off x="1506534" y="2860339"/>
            <a:ext cx="939134" cy="110872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endCxn id="27" idx="0"/>
          </p:cNvCxnSpPr>
          <p:nvPr/>
        </p:nvCxnSpPr>
        <p:spPr>
          <a:xfrm flipH="1">
            <a:off x="2021770" y="1772816"/>
            <a:ext cx="2655930" cy="157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186502" y="2440363"/>
            <a:ext cx="335327" cy="31501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860032" y="1772816"/>
            <a:ext cx="14701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62478" y="4108511"/>
            <a:ext cx="335327" cy="31501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88024" y="1772816"/>
            <a:ext cx="1512168" cy="250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2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3888" y="3032955"/>
            <a:ext cx="1800200" cy="7920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CNN</a:t>
            </a:r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 descr="https://gimg2.baidu.com/image_search/src=http%3A%2F%2Fwww.yw11.com%2Fuploads%2F00_yw11%2Fpet%2Fpet_94.jpg&amp;refer=http%3A%2F%2Fwww.yw11.com&amp;app=2002&amp;size=f9999,10000&amp;q=a80&amp;n=0&amp;g=0n&amp;fmt=jpeg?sec=1624978481&amp;t=b4fb53221a513236aa1b8c04281b75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772" y="2749486"/>
            <a:ext cx="2038537" cy="135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4343" y="908720"/>
            <a:ext cx="2441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考虑增加正样本点数量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原则是：不只选择中心点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还加上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周围的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几个点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4634" y="413584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1x3x80x160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6534" y="2860339"/>
            <a:ext cx="939134" cy="1108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89570" y="3825043"/>
            <a:ext cx="1190292" cy="10664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9412" y="4891525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1x4x10x20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84397" y="2118287"/>
            <a:ext cx="1224040" cy="1045046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7030A0"/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3166" y="3173294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1x1x10x20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9337" y="2471533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分类分支   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48015" y="4196713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回归分支  回归差值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3349735" y="1430249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中心点映射的位置认为是正样本</a:t>
            </a:r>
          </a:p>
        </p:txBody>
      </p:sp>
      <p:cxnSp>
        <p:nvCxnSpPr>
          <p:cNvPr id="1027" name="直接箭头连接符 1026"/>
          <p:cNvCxnSpPr/>
          <p:nvPr/>
        </p:nvCxnSpPr>
        <p:spPr>
          <a:xfrm flipH="1">
            <a:off x="6786768" y="1768803"/>
            <a:ext cx="648072" cy="70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438713" y="143426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分类时考虑为负样本</a:t>
            </a:r>
          </a:p>
        </p:txBody>
      </p:sp>
      <p:sp>
        <p:nvSpPr>
          <p:cNvPr id="27" name="矩形 26"/>
          <p:cNvSpPr/>
          <p:nvPr/>
        </p:nvSpPr>
        <p:spPr>
          <a:xfrm>
            <a:off x="1979712" y="3344362"/>
            <a:ext cx="84116" cy="84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4891524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属于目标的区域内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0%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映射为正样本点，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50%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映射为忽略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忽略部分不会计算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</a:p>
        </p:txBody>
      </p:sp>
      <p:sp>
        <p:nvSpPr>
          <p:cNvPr id="10" name="矩形 9"/>
          <p:cNvSpPr/>
          <p:nvPr/>
        </p:nvSpPr>
        <p:spPr>
          <a:xfrm>
            <a:off x="1654240" y="3017116"/>
            <a:ext cx="632554" cy="79840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endCxn id="27" idx="0"/>
          </p:cNvCxnSpPr>
          <p:nvPr/>
        </p:nvCxnSpPr>
        <p:spPr>
          <a:xfrm flipH="1">
            <a:off x="2021770" y="1772816"/>
            <a:ext cx="2655930" cy="1571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07248" y="4176381"/>
            <a:ext cx="249989" cy="257479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60256" y="2396621"/>
            <a:ext cx="427968" cy="432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45594" y="2486249"/>
            <a:ext cx="252211" cy="26323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860032" y="1772816"/>
            <a:ext cx="147011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21910" y="4083873"/>
            <a:ext cx="427968" cy="432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07248" y="4173501"/>
            <a:ext cx="252211" cy="26323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88024" y="1772816"/>
            <a:ext cx="1512168" cy="250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858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36912"/>
            <a:ext cx="81530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结论很简单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、正样本的选择方式很多种，也很重要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、正负样本的数量差距非常悬殊，考验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函数设计能力了。或者说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样本如何平衡？或者说样本需要平衡吗？（注意神经网络是统计学习，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做任何平衡的情况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时，见谁多就跟谁更熟）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正负样本平衡是很讲究的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1. 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设计上有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FocalLoss(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何凯明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使用系数调整正负样本权重占比（指数级）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样本选择上有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OHEM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（在线难样本挖掘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Online Hard Example Mining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）：每个批次中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只使用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top k%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进行计算，剩余丢掉。意义是计算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大的（困难样本），对于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小的（简单样本）选择部分忽略，因为已经学的很好了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519446"/>
            <a:ext cx="3480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Focal Loss for Dense Object Detection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4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357298"/>
            <a:ext cx="396219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000240"/>
            <a:ext cx="4143404" cy="28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3857628"/>
            <a:ext cx="4548163" cy="285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57752" y="5286388"/>
            <a:ext cx="40062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正例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预测概率越低，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越高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但是正例预测的概率如果超过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0.8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以上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基本认为已经能很好的区分了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通过给不同的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gamma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参数，使得曲线往下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压，让模型更加关注难的样本（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高）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27336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348" y="2714620"/>
            <a:ext cx="79090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给定时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pt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表示正例（预测属于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对应值标签的概率）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log(pt)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表示当前类别的对数概率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 – pt   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表示非当前类别的概率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(1-pt)^r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表示非当前类别的概率的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gamma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次方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试想一下，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越大表示对于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标签预测的信心越足，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越小表示预测信心越不足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试想一下，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越大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1-pt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就越小，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(1-pt)^r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的值会指数速率变小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试想一下，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越小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1-pt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就越大，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(1-pt)^r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的值会指数速率变大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总结：当前预测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到预测成功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之间的差距，取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gamma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次方为权重项，引入到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当前预测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的对数概率中。如果差距越小，则权重呈指数级变小。如果差距越大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则权重也呈指数级变大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如此一来，负样本比较容易预测，使得负样本的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轻易接近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，那么负样本由于权重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的缘故而基本上不为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产生多少贡献。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让模型更加关注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pt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差距较大的样本</a:t>
            </a:r>
            <a:endParaRPr lang="en-US" altLang="zh-CN" sz="1600" b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928670"/>
            <a:ext cx="23622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1714488"/>
            <a:ext cx="1762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</a:spPr>
      <a:bodyPr rtlCol="0" anchor="ctr"/>
      <a:lstStyle>
        <a:defPPr algn="ctr">
          <a:defRPr sz="110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190</TotalTime>
  <Words>1772</Words>
  <Application>Microsoft Office PowerPoint</Application>
  <PresentationFormat>全屏显示(4:3)</PresentationFormat>
  <Paragraphs>1026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波形</vt:lpstr>
      <vt:lpstr>Anchor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步体态系统测试方案</dc:title>
  <dc:creator>Administrator</dc:creator>
  <cp:lastModifiedBy>Administrator</cp:lastModifiedBy>
  <cp:revision>211</cp:revision>
  <dcterms:created xsi:type="dcterms:W3CDTF">2020-08-01T02:35:32Z</dcterms:created>
  <dcterms:modified xsi:type="dcterms:W3CDTF">2021-05-31T01:13:01Z</dcterms:modified>
</cp:coreProperties>
</file>