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7" r:id="rId4"/>
    <p:sldId id="277" r:id="rId5"/>
    <p:sldId id="276" r:id="rId6"/>
    <p:sldId id="258" r:id="rId7"/>
    <p:sldId id="259" r:id="rId8"/>
    <p:sldId id="260" r:id="rId9"/>
    <p:sldId id="263" r:id="rId10"/>
    <p:sldId id="261" r:id="rId11"/>
    <p:sldId id="262" r:id="rId12"/>
    <p:sldId id="270" r:id="rId13"/>
    <p:sldId id="271" r:id="rId14"/>
    <p:sldId id="272" r:id="rId15"/>
    <p:sldId id="273" r:id="rId16"/>
    <p:sldId id="274" r:id="rId17"/>
    <p:sldId id="265" r:id="rId18"/>
    <p:sldId id="266" r:id="rId19"/>
    <p:sldId id="267" r:id="rId20"/>
    <p:sldId id="268" r:id="rId21"/>
    <p:sldId id="269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FA2"/>
    <a:srgbClr val="C8C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D7855-B726-4B09-8820-CD5233555434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45FD0-E05E-4C02-9B9D-AD061C03B7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5FD0-E05E-4C02-9B9D-AD061C03B76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YoloV5 Head</a:t>
            </a:r>
            <a:r>
              <a:rPr lang="zh-CN" altLang="en-US" smtClean="0"/>
              <a:t>部分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2021</a:t>
            </a:r>
            <a:r>
              <a:rPr lang="zh-CN" altLang="en-US" smtClean="0"/>
              <a:t>年</a:t>
            </a:r>
            <a:r>
              <a:rPr lang="en-US" altLang="zh-CN" smtClean="0"/>
              <a:t>2</a:t>
            </a:r>
            <a:r>
              <a:rPr lang="zh-CN" altLang="en-US" smtClean="0"/>
              <a:t>月</a:t>
            </a:r>
            <a:r>
              <a:rPr lang="en-US" altLang="zh-CN" smtClean="0"/>
              <a:t>4</a:t>
            </a:r>
            <a:r>
              <a:rPr lang="zh-CN" altLang="en-US" smtClean="0"/>
              <a:t>日 </a:t>
            </a:r>
            <a:r>
              <a:rPr lang="en-US" altLang="zh-CN" smtClean="0"/>
              <a:t>11:39:25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5918" y="4572008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6314" y="3857628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43702" y="3429000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</a:t>
            </a:r>
            <a:endParaRPr lang="zh-CN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299318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3246" y="2143116"/>
            <a:ext cx="171039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6090" y="2528881"/>
            <a:ext cx="928694" cy="93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28596" y="500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标注图像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2976" y="157161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2285992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2643182"/>
            <a:ext cx="969099" cy="7858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5984" y="4572008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6380" y="3857628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768" y="3429000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2143116"/>
            <a:ext cx="214314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43174" y="3266122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43504" y="2500306"/>
            <a:ext cx="135732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36916" y="3044822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58082" y="2843208"/>
            <a:ext cx="661992" cy="47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33992" y="3036884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8596" y="50004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目标框显示的效果，中间是框的中心点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469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候选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anchor</a:t>
            </a:r>
            <a:r>
              <a:rPr lang="zh-CN" altLang="en-US" smtClean="0"/>
              <a:t>和</a:t>
            </a:r>
            <a:r>
              <a:rPr lang="en-US" altLang="zh-CN" smtClean="0"/>
              <a:t>target</a:t>
            </a:r>
            <a:r>
              <a:rPr lang="zh-CN" altLang="en-US" smtClean="0"/>
              <a:t>的宽</a:t>
            </a:r>
            <a:r>
              <a:rPr lang="en-US" altLang="zh-CN" smtClean="0"/>
              <a:t>/</a:t>
            </a:r>
            <a:r>
              <a:rPr lang="zh-CN" altLang="en-US" smtClean="0"/>
              <a:t>宽比，高</a:t>
            </a:r>
            <a:r>
              <a:rPr lang="en-US" altLang="zh-CN" smtClean="0"/>
              <a:t>/</a:t>
            </a:r>
            <a:r>
              <a:rPr lang="zh-CN" altLang="en-US" smtClean="0"/>
              <a:t>高比，</a:t>
            </a:r>
            <a:endParaRPr lang="en-US" altLang="zh-CN" smtClean="0"/>
          </a:p>
          <a:p>
            <a:r>
              <a:rPr lang="zh-CN" altLang="en-US" smtClean="0"/>
              <a:t>最大值小于阈值（</a:t>
            </a:r>
            <a:r>
              <a:rPr lang="en-US" altLang="zh-CN" smtClean="0"/>
              <a:t>4</a:t>
            </a:r>
            <a:r>
              <a:rPr lang="zh-CN" altLang="en-US" smtClean="0"/>
              <a:t>）时，被选中</a:t>
            </a:r>
            <a:endParaRPr lang="zh-CN" alt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4348" y="1142984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4" name="TextBox 3"/>
          <p:cNvSpPr txBox="1"/>
          <p:nvPr/>
        </p:nvSpPr>
        <p:spPr>
          <a:xfrm>
            <a:off x="1571604" y="4286256"/>
            <a:ext cx="16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  scale1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4414" y="1714488"/>
            <a:ext cx="214314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14546" y="2837494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33543" y="2519356"/>
            <a:ext cx="928694" cy="64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4714884"/>
            <a:ext cx="3377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中心点所在位置的</a:t>
            </a:r>
            <a:r>
              <a:rPr lang="en-US" altLang="zh-CN" smtClean="0"/>
              <a:t>anchor</a:t>
            </a:r>
            <a:r>
              <a:rPr lang="zh-CN" altLang="en-US" smtClean="0"/>
              <a:t>大小为</a:t>
            </a:r>
            <a:endParaRPr lang="en-US" altLang="zh-CN" smtClean="0"/>
          </a:p>
          <a:p>
            <a:r>
              <a:rPr lang="en-US" altLang="zh-CN" smtClean="0"/>
              <a:t>aw, ah</a:t>
            </a:r>
            <a:r>
              <a:rPr lang="zh-CN" altLang="en-US" smtClean="0"/>
              <a:t>，目标大小为</a:t>
            </a:r>
            <a:r>
              <a:rPr lang="en-US" altLang="zh-CN" smtClean="0"/>
              <a:t>tw, th</a:t>
            </a:r>
          </a:p>
          <a:p>
            <a:endParaRPr lang="en-US" altLang="zh-CN" smtClean="0"/>
          </a:p>
          <a:p>
            <a:r>
              <a:rPr lang="zh-CN" altLang="en-US" smtClean="0"/>
              <a:t>是否选中 </a:t>
            </a:r>
            <a:r>
              <a:rPr lang="en-US" altLang="zh-CN" smtClean="0"/>
              <a:t>= max(</a:t>
            </a:r>
          </a:p>
          <a:p>
            <a:r>
              <a:rPr lang="en-US" altLang="zh-CN" smtClean="0"/>
              <a:t>   max(aw/tw, tw/aw), </a:t>
            </a:r>
          </a:p>
          <a:p>
            <a:r>
              <a:rPr lang="en-US" altLang="zh-CN" smtClean="0"/>
              <a:t>   max(ah/th, th/ah)</a:t>
            </a:r>
          </a:p>
          <a:p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71670" y="321468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aw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86050" y="26431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ah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43108" y="38576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tw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57554" y="221455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</a:t>
            </a:r>
            <a:endParaRPr lang="zh-CN" altLang="en-US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8" y="214290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14" name="TextBox 13"/>
          <p:cNvSpPr txBox="1"/>
          <p:nvPr/>
        </p:nvSpPr>
        <p:spPr>
          <a:xfrm>
            <a:off x="4786314" y="1357298"/>
            <a:ext cx="105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  </a:t>
            </a:r>
          </a:p>
          <a:p>
            <a:r>
              <a:rPr lang="en-US" altLang="zh-CN" smtClean="0"/>
              <a:t>scale2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15074" y="785794"/>
            <a:ext cx="214314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215206" y="190880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72330" y="234528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aw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86710" y="171448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ah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43768" y="29289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tw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58214" y="128586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00892" y="1428736"/>
            <a:ext cx="642942" cy="10001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00694" y="3571876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24" name="TextBox 23"/>
          <p:cNvSpPr txBox="1"/>
          <p:nvPr/>
        </p:nvSpPr>
        <p:spPr>
          <a:xfrm>
            <a:off x="4500562" y="4727050"/>
            <a:ext cx="105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  </a:t>
            </a:r>
          </a:p>
          <a:p>
            <a:r>
              <a:rPr lang="en-US" altLang="zh-CN" smtClean="0"/>
              <a:t>scale3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00760" y="4143380"/>
            <a:ext cx="214314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00892" y="5266386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58016" y="550070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aw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572396" y="507207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ah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29454" y="62865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tw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143900" y="464344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786578" y="4976823"/>
            <a:ext cx="642942" cy="571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28926" y="585789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在这里</a:t>
            </a:r>
            <a:r>
              <a:rPr lang="en-US" altLang="zh-CN" b="1" smtClean="0">
                <a:solidFill>
                  <a:srgbClr val="FF0000"/>
                </a:solidFill>
              </a:rPr>
              <a:t>stride8</a:t>
            </a:r>
            <a:r>
              <a:rPr lang="zh-CN" altLang="en-US" b="1" smtClean="0">
                <a:solidFill>
                  <a:srgbClr val="FF0000"/>
                </a:solidFill>
              </a:rPr>
              <a:t>没有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b="1" smtClean="0">
                <a:solidFill>
                  <a:srgbClr val="FF0000"/>
                </a:solidFill>
              </a:rPr>
              <a:t>选中点，假设超过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b="1" smtClean="0">
                <a:solidFill>
                  <a:srgbClr val="FF0000"/>
                </a:solidFill>
              </a:rPr>
              <a:t>阈值</a:t>
            </a:r>
            <a:r>
              <a:rPr lang="en-US" altLang="zh-CN" b="1" smtClean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85720" y="214290"/>
            <a:ext cx="469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候选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anchor</a:t>
            </a:r>
            <a:r>
              <a:rPr lang="zh-CN" altLang="en-US" smtClean="0"/>
              <a:t>和</a:t>
            </a:r>
            <a:r>
              <a:rPr lang="en-US" altLang="zh-CN" smtClean="0"/>
              <a:t>target</a:t>
            </a:r>
            <a:r>
              <a:rPr lang="zh-CN" altLang="en-US" smtClean="0"/>
              <a:t>的宽</a:t>
            </a:r>
            <a:r>
              <a:rPr lang="en-US" altLang="zh-CN" smtClean="0"/>
              <a:t>/</a:t>
            </a:r>
            <a:r>
              <a:rPr lang="zh-CN" altLang="en-US" smtClean="0"/>
              <a:t>宽比，高</a:t>
            </a:r>
            <a:r>
              <a:rPr lang="en-US" altLang="zh-CN" smtClean="0"/>
              <a:t>/</a:t>
            </a:r>
            <a:r>
              <a:rPr lang="zh-CN" altLang="en-US" smtClean="0"/>
              <a:t>高比，</a:t>
            </a:r>
            <a:endParaRPr lang="en-US" altLang="zh-CN" smtClean="0"/>
          </a:p>
          <a:p>
            <a:r>
              <a:rPr lang="zh-CN" altLang="en-US" smtClean="0"/>
              <a:t>最大值小于阈值（</a:t>
            </a:r>
            <a:r>
              <a:rPr lang="en-US" altLang="zh-CN" smtClean="0"/>
              <a:t>4</a:t>
            </a:r>
            <a:r>
              <a:rPr lang="zh-CN" altLang="en-US" smtClean="0"/>
              <a:t>）时，被选中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4714884"/>
            <a:ext cx="3377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中心点所在位置的</a:t>
            </a:r>
            <a:r>
              <a:rPr lang="en-US" altLang="zh-CN" smtClean="0"/>
              <a:t>anchor</a:t>
            </a:r>
            <a:r>
              <a:rPr lang="zh-CN" altLang="en-US" smtClean="0"/>
              <a:t>大小为</a:t>
            </a:r>
            <a:endParaRPr lang="en-US" altLang="zh-CN" smtClean="0"/>
          </a:p>
          <a:p>
            <a:r>
              <a:rPr lang="en-US" altLang="zh-CN" smtClean="0"/>
              <a:t>aw, ah</a:t>
            </a:r>
            <a:r>
              <a:rPr lang="zh-CN" altLang="en-US" smtClean="0"/>
              <a:t>，目标大小为</a:t>
            </a:r>
            <a:r>
              <a:rPr lang="en-US" altLang="zh-CN" smtClean="0"/>
              <a:t>tw, th</a:t>
            </a:r>
          </a:p>
          <a:p>
            <a:endParaRPr lang="en-US" altLang="zh-CN" smtClean="0"/>
          </a:p>
          <a:p>
            <a:r>
              <a:rPr lang="zh-CN" altLang="en-US" smtClean="0"/>
              <a:t>是否选中 </a:t>
            </a:r>
            <a:r>
              <a:rPr lang="en-US" altLang="zh-CN" smtClean="0"/>
              <a:t>= max(</a:t>
            </a:r>
          </a:p>
          <a:p>
            <a:r>
              <a:rPr lang="en-US" altLang="zh-CN" smtClean="0"/>
              <a:t>   max(aw/tw, tw/aw), </a:t>
            </a:r>
          </a:p>
          <a:p>
            <a:r>
              <a:rPr lang="en-US" altLang="zh-CN" smtClean="0"/>
              <a:t>   max(ah/th, th/ah)</a:t>
            </a:r>
          </a:p>
          <a:p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28926" y="5857892"/>
            <a:ext cx="279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在这里</a:t>
            </a:r>
            <a:r>
              <a:rPr lang="en-US" altLang="zh-CN" smtClean="0"/>
              <a:t>stride16</a:t>
            </a:r>
            <a:r>
              <a:rPr lang="zh-CN" altLang="en-US" smtClean="0"/>
              <a:t>看样子全部</a:t>
            </a:r>
            <a:endParaRPr lang="en-US" altLang="zh-CN" smtClean="0"/>
          </a:p>
          <a:p>
            <a:r>
              <a:rPr lang="zh-CN" altLang="en-US" smtClean="0"/>
              <a:t>符合要求</a:t>
            </a:r>
            <a:endParaRPr lang="en-US" altLang="zh-CN" smtClean="0"/>
          </a:p>
        </p:txBody>
      </p:sp>
      <p:sp>
        <p:nvSpPr>
          <p:cNvPr id="35" name="矩形 34"/>
          <p:cNvSpPr/>
          <p:nvPr/>
        </p:nvSpPr>
        <p:spPr>
          <a:xfrm>
            <a:off x="1142976" y="2000240"/>
            <a:ext cx="928694" cy="64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519216" y="232695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00100" y="1785925"/>
            <a:ext cx="1214446" cy="1071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357298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1" name="椭圆 40"/>
          <p:cNvSpPr/>
          <p:nvPr/>
        </p:nvSpPr>
        <p:spPr>
          <a:xfrm>
            <a:off x="6091248" y="2112636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538794" y="1509699"/>
            <a:ext cx="1285884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4071942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5" name="椭圆 44"/>
          <p:cNvSpPr/>
          <p:nvPr/>
        </p:nvSpPr>
        <p:spPr>
          <a:xfrm>
            <a:off x="7019942" y="482728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467488" y="4224343"/>
            <a:ext cx="1285884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857884" y="1643050"/>
            <a:ext cx="642942" cy="10001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796103" y="4562483"/>
            <a:ext cx="642942" cy="571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85786" y="3214686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  scale1</a:t>
            </a:r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357818" y="2928934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  scale2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286512" y="5643578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  scale3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1000132" cy="810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85720" y="214290"/>
            <a:ext cx="469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候选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anchor</a:t>
            </a:r>
            <a:r>
              <a:rPr lang="zh-CN" altLang="en-US" smtClean="0"/>
              <a:t>和</a:t>
            </a:r>
            <a:r>
              <a:rPr lang="en-US" altLang="zh-CN" smtClean="0"/>
              <a:t>target</a:t>
            </a:r>
            <a:r>
              <a:rPr lang="zh-CN" altLang="en-US" smtClean="0"/>
              <a:t>的宽</a:t>
            </a:r>
            <a:r>
              <a:rPr lang="en-US" altLang="zh-CN" smtClean="0"/>
              <a:t>/</a:t>
            </a:r>
            <a:r>
              <a:rPr lang="zh-CN" altLang="en-US" smtClean="0"/>
              <a:t>宽比，高</a:t>
            </a:r>
            <a:r>
              <a:rPr lang="en-US" altLang="zh-CN" smtClean="0"/>
              <a:t>/</a:t>
            </a:r>
            <a:r>
              <a:rPr lang="zh-CN" altLang="en-US" smtClean="0"/>
              <a:t>高比，</a:t>
            </a:r>
            <a:endParaRPr lang="en-US" altLang="zh-CN" smtClean="0"/>
          </a:p>
          <a:p>
            <a:r>
              <a:rPr lang="zh-CN" altLang="en-US" smtClean="0"/>
              <a:t>最大值小于阈值（</a:t>
            </a:r>
            <a:r>
              <a:rPr lang="en-US" altLang="zh-CN" smtClean="0"/>
              <a:t>4</a:t>
            </a:r>
            <a:r>
              <a:rPr lang="zh-CN" altLang="en-US" smtClean="0"/>
              <a:t>）时，被选中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4714884"/>
            <a:ext cx="3377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中心点所在位置的</a:t>
            </a:r>
            <a:r>
              <a:rPr lang="en-US" altLang="zh-CN" smtClean="0"/>
              <a:t>anchor</a:t>
            </a:r>
            <a:r>
              <a:rPr lang="zh-CN" altLang="en-US" smtClean="0"/>
              <a:t>大小为</a:t>
            </a:r>
            <a:endParaRPr lang="en-US" altLang="zh-CN" smtClean="0"/>
          </a:p>
          <a:p>
            <a:r>
              <a:rPr lang="en-US" altLang="zh-CN" smtClean="0"/>
              <a:t>aw, ah</a:t>
            </a:r>
            <a:r>
              <a:rPr lang="zh-CN" altLang="en-US" smtClean="0"/>
              <a:t>，目标大小为</a:t>
            </a:r>
            <a:r>
              <a:rPr lang="en-US" altLang="zh-CN" smtClean="0"/>
              <a:t>tw, th</a:t>
            </a:r>
          </a:p>
          <a:p>
            <a:endParaRPr lang="en-US" altLang="zh-CN" smtClean="0"/>
          </a:p>
          <a:p>
            <a:r>
              <a:rPr lang="zh-CN" altLang="en-US" smtClean="0"/>
              <a:t>是否选中 </a:t>
            </a:r>
            <a:r>
              <a:rPr lang="en-US" altLang="zh-CN" smtClean="0"/>
              <a:t>= max(</a:t>
            </a:r>
          </a:p>
          <a:p>
            <a:r>
              <a:rPr lang="en-US" altLang="zh-CN" smtClean="0"/>
              <a:t>   max(aw/tw, tw/aw), </a:t>
            </a:r>
          </a:p>
          <a:p>
            <a:r>
              <a:rPr lang="en-US" altLang="zh-CN" smtClean="0"/>
              <a:t>   max(ah/th, th/ah)</a:t>
            </a:r>
          </a:p>
          <a:p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28926" y="5857892"/>
            <a:ext cx="279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在这里</a:t>
            </a:r>
            <a:r>
              <a:rPr lang="en-US" altLang="zh-CN" smtClean="0"/>
              <a:t>stride32</a:t>
            </a:r>
            <a:r>
              <a:rPr lang="zh-CN" altLang="en-US" smtClean="0"/>
              <a:t>看样子全部</a:t>
            </a:r>
            <a:endParaRPr lang="en-US" altLang="zh-CN" smtClean="0"/>
          </a:p>
          <a:p>
            <a:r>
              <a:rPr lang="zh-CN" altLang="en-US" smtClean="0"/>
              <a:t>符合要求</a:t>
            </a:r>
            <a:endParaRPr lang="en-US" altLang="zh-CN" smtClean="0"/>
          </a:p>
        </p:txBody>
      </p:sp>
      <p:sp>
        <p:nvSpPr>
          <p:cNvPr id="35" name="矩形 34"/>
          <p:cNvSpPr/>
          <p:nvPr/>
        </p:nvSpPr>
        <p:spPr>
          <a:xfrm>
            <a:off x="1152501" y="1733538"/>
            <a:ext cx="857256" cy="64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500166" y="200024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214414" y="1743063"/>
            <a:ext cx="714380" cy="61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14348" y="2571744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  scale1</a:t>
            </a:r>
            <a:endParaRPr lang="zh-CN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357298"/>
            <a:ext cx="1000132" cy="810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3" name="矩形 22"/>
          <p:cNvSpPr/>
          <p:nvPr/>
        </p:nvSpPr>
        <p:spPr>
          <a:xfrm>
            <a:off x="5500694" y="1333485"/>
            <a:ext cx="571504" cy="8382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15008" y="1714488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29256" y="1457311"/>
            <a:ext cx="714380" cy="61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9190" y="2285992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  scale2</a:t>
            </a:r>
            <a:endParaRPr lang="zh-CN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3357562"/>
            <a:ext cx="1000132" cy="810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8" name="矩形 27"/>
          <p:cNvSpPr/>
          <p:nvPr/>
        </p:nvSpPr>
        <p:spPr>
          <a:xfrm>
            <a:off x="6438913" y="3448050"/>
            <a:ext cx="571504" cy="6238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643702" y="3714752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357950" y="3457575"/>
            <a:ext cx="714380" cy="61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857884" y="4286256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  scale3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1857364"/>
            <a:ext cx="50321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我们在</a:t>
            </a:r>
            <a:r>
              <a:rPr lang="en-US" altLang="zh-CN" smtClean="0"/>
              <a:t>stride=8</a:t>
            </a:r>
            <a:r>
              <a:rPr lang="zh-CN" altLang="en-US" smtClean="0"/>
              <a:t>上没有候选</a:t>
            </a:r>
            <a:endParaRPr lang="en-US" altLang="zh-CN" smtClean="0"/>
          </a:p>
          <a:p>
            <a:r>
              <a:rPr lang="zh-CN" altLang="en-US" smtClean="0"/>
              <a:t>我们在</a:t>
            </a:r>
            <a:r>
              <a:rPr lang="en-US" altLang="zh-CN" smtClean="0"/>
              <a:t>stride=16</a:t>
            </a:r>
            <a:r>
              <a:rPr lang="zh-CN" altLang="en-US" smtClean="0"/>
              <a:t>上候选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endParaRPr lang="en-US" altLang="zh-CN" smtClean="0"/>
          </a:p>
          <a:p>
            <a:r>
              <a:rPr lang="zh-CN" altLang="en-US" smtClean="0"/>
              <a:t>我们在</a:t>
            </a:r>
            <a:r>
              <a:rPr lang="en-US" altLang="zh-CN" smtClean="0"/>
              <a:t>stride=32</a:t>
            </a:r>
            <a:r>
              <a:rPr lang="zh-CN" altLang="en-US" smtClean="0"/>
              <a:t>上候选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共候选了</a:t>
            </a:r>
            <a:r>
              <a:rPr lang="en-US" altLang="zh-CN" smtClean="0"/>
              <a:t>6</a:t>
            </a:r>
            <a:r>
              <a:rPr lang="zh-CN" altLang="en-US" smtClean="0"/>
              <a:t>个样本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候选其实等同于选择放置正样本的尺度，和比例</a:t>
            </a:r>
            <a:endParaRPr lang="en-US" altLang="zh-CN" smtClean="0"/>
          </a:p>
          <a:p>
            <a:r>
              <a:rPr lang="zh-CN" altLang="en-US" smtClean="0"/>
              <a:t>也就是选择放置正样本所在的通道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确定了通道后，再可以增加采样样本点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30" y="705661"/>
            <a:ext cx="6972318" cy="579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2021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代码实现如下：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4286256"/>
            <a:ext cx="569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</a:t>
            </a:r>
          </a:p>
          <a:p>
            <a:endParaRPr lang="en-US" altLang="zh-CN" smtClean="0"/>
          </a:p>
          <a:p>
            <a:r>
              <a:rPr lang="zh-CN" altLang="en-US" smtClean="0"/>
              <a:t>目标中心为</a:t>
            </a:r>
            <a:r>
              <a:rPr lang="en-US" altLang="zh-CN" smtClean="0"/>
              <a:t>x, y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、根据</a:t>
            </a:r>
            <a:r>
              <a:rPr lang="en-US" altLang="zh-CN" smtClean="0"/>
              <a:t>x</a:t>
            </a:r>
            <a:r>
              <a:rPr lang="zh-CN" altLang="en-US" smtClean="0"/>
              <a:t>方向，</a:t>
            </a:r>
            <a:r>
              <a:rPr lang="en-US" altLang="zh-CN" smtClean="0"/>
              <a:t>x</a:t>
            </a:r>
            <a:r>
              <a:rPr lang="zh-CN" altLang="en-US" smtClean="0"/>
              <a:t>余数小于</a:t>
            </a:r>
            <a:r>
              <a:rPr lang="en-US" altLang="zh-CN" smtClean="0"/>
              <a:t>0.5</a:t>
            </a:r>
            <a:r>
              <a:rPr lang="zh-CN" altLang="en-US" smtClean="0"/>
              <a:t>左边取一个，</a:t>
            </a:r>
            <a:r>
              <a:rPr lang="en-US" altLang="zh-CN" smtClean="0"/>
              <a:t>x</a:t>
            </a:r>
            <a:r>
              <a:rPr lang="zh-CN" altLang="en-US" smtClean="0"/>
              <a:t>余数大</a:t>
            </a:r>
            <a:endParaRPr lang="en-US" altLang="zh-CN" smtClean="0"/>
          </a:p>
          <a:p>
            <a:r>
              <a:rPr lang="zh-CN" altLang="en-US" smtClean="0"/>
              <a:t>于</a:t>
            </a:r>
            <a:r>
              <a:rPr lang="en-US" altLang="zh-CN" smtClean="0"/>
              <a:t>0.5</a:t>
            </a:r>
            <a:r>
              <a:rPr lang="zh-CN" altLang="en-US" smtClean="0"/>
              <a:t>右边取一个，要求：余数不等于</a:t>
            </a:r>
            <a:r>
              <a:rPr lang="en-US" altLang="zh-CN" smtClean="0"/>
              <a:t>0.5</a:t>
            </a:r>
            <a:r>
              <a:rPr lang="zh-CN" altLang="en-US" smtClean="0"/>
              <a:t>且</a:t>
            </a:r>
            <a:r>
              <a:rPr lang="en-US" altLang="zh-CN" smtClean="0"/>
              <a:t>1&lt;x&lt;width-1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、根据</a:t>
            </a:r>
            <a:r>
              <a:rPr lang="en-US" altLang="zh-CN" smtClean="0"/>
              <a:t>y</a:t>
            </a:r>
            <a:r>
              <a:rPr lang="zh-CN" altLang="en-US" smtClean="0"/>
              <a:t>方向，</a:t>
            </a:r>
            <a:r>
              <a:rPr lang="en-US" altLang="zh-CN" smtClean="0"/>
              <a:t>y</a:t>
            </a:r>
            <a:r>
              <a:rPr lang="zh-CN" altLang="en-US" smtClean="0"/>
              <a:t>余数小于</a:t>
            </a:r>
            <a:r>
              <a:rPr lang="en-US" altLang="zh-CN" smtClean="0"/>
              <a:t>0.5</a:t>
            </a:r>
            <a:r>
              <a:rPr lang="zh-CN" altLang="en-US" smtClean="0"/>
              <a:t>上边取一个，</a:t>
            </a:r>
            <a:r>
              <a:rPr lang="en-US" altLang="zh-CN" smtClean="0"/>
              <a:t>y</a:t>
            </a:r>
            <a:r>
              <a:rPr lang="zh-CN" altLang="en-US" smtClean="0"/>
              <a:t>余数大</a:t>
            </a:r>
            <a:endParaRPr lang="en-US" altLang="zh-CN" smtClean="0"/>
          </a:p>
          <a:p>
            <a:r>
              <a:rPr lang="zh-CN" altLang="en-US" smtClean="0"/>
              <a:t>于</a:t>
            </a:r>
            <a:r>
              <a:rPr lang="en-US" altLang="zh-CN" smtClean="0"/>
              <a:t>0.5</a:t>
            </a:r>
            <a:r>
              <a:rPr lang="zh-CN" altLang="en-US" smtClean="0"/>
              <a:t>下边取一个，要求：余数不等于</a:t>
            </a:r>
            <a:r>
              <a:rPr lang="en-US" altLang="zh-CN" smtClean="0"/>
              <a:t>0.5</a:t>
            </a:r>
            <a:r>
              <a:rPr lang="zh-CN" altLang="en-US" smtClean="0"/>
              <a:t>且</a:t>
            </a:r>
            <a:r>
              <a:rPr lang="en-US" altLang="zh-CN" smtClean="0"/>
              <a:t>1&lt;y&lt;height-1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142984"/>
            <a:ext cx="1785950" cy="153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1571604" y="1357298"/>
            <a:ext cx="135732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165016" y="1901814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071546"/>
            <a:ext cx="1785950" cy="153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5572132" y="1285860"/>
            <a:ext cx="135732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165544" y="1830376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3786190"/>
            <a:ext cx="1785950" cy="153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矩形 20"/>
          <p:cNvSpPr/>
          <p:nvPr/>
        </p:nvSpPr>
        <p:spPr>
          <a:xfrm>
            <a:off x="6429388" y="4000504"/>
            <a:ext cx="135732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22800" y="454502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382" y="59272"/>
            <a:ext cx="24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扩展样本数量</a:t>
            </a:r>
            <a:r>
              <a:rPr lang="en-US" altLang="zh-CN" smtClean="0"/>
              <a:t>, stride16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14422"/>
            <a:ext cx="985761" cy="79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3929066"/>
            <a:ext cx="569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</a:t>
            </a:r>
          </a:p>
          <a:p>
            <a:endParaRPr lang="en-US" altLang="zh-CN" smtClean="0"/>
          </a:p>
          <a:p>
            <a:r>
              <a:rPr lang="zh-CN" altLang="en-US" smtClean="0"/>
              <a:t>目标中心为</a:t>
            </a:r>
            <a:r>
              <a:rPr lang="en-US" altLang="zh-CN" smtClean="0"/>
              <a:t>x, y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、根据</a:t>
            </a:r>
            <a:r>
              <a:rPr lang="en-US" altLang="zh-CN" smtClean="0"/>
              <a:t>x</a:t>
            </a:r>
            <a:r>
              <a:rPr lang="zh-CN" altLang="en-US" smtClean="0"/>
              <a:t>方向，</a:t>
            </a:r>
            <a:r>
              <a:rPr lang="en-US" altLang="zh-CN" smtClean="0"/>
              <a:t>x</a:t>
            </a:r>
            <a:r>
              <a:rPr lang="zh-CN" altLang="en-US" smtClean="0"/>
              <a:t>余数小于</a:t>
            </a:r>
            <a:r>
              <a:rPr lang="en-US" altLang="zh-CN" smtClean="0"/>
              <a:t>0.5</a:t>
            </a:r>
            <a:r>
              <a:rPr lang="zh-CN" altLang="en-US" smtClean="0"/>
              <a:t>左边取一个，</a:t>
            </a:r>
            <a:r>
              <a:rPr lang="en-US" altLang="zh-CN" smtClean="0"/>
              <a:t>x</a:t>
            </a:r>
            <a:r>
              <a:rPr lang="zh-CN" altLang="en-US" smtClean="0"/>
              <a:t>余数大</a:t>
            </a:r>
            <a:endParaRPr lang="en-US" altLang="zh-CN" smtClean="0"/>
          </a:p>
          <a:p>
            <a:r>
              <a:rPr lang="zh-CN" altLang="en-US" smtClean="0"/>
              <a:t>于</a:t>
            </a:r>
            <a:r>
              <a:rPr lang="en-US" altLang="zh-CN" smtClean="0"/>
              <a:t>0.5</a:t>
            </a:r>
            <a:r>
              <a:rPr lang="zh-CN" altLang="en-US" smtClean="0"/>
              <a:t>右边取一个，要求：余数不等于</a:t>
            </a:r>
            <a:r>
              <a:rPr lang="en-US" altLang="zh-CN" smtClean="0"/>
              <a:t>0.5</a:t>
            </a:r>
            <a:r>
              <a:rPr lang="zh-CN" altLang="en-US" smtClean="0"/>
              <a:t>且</a:t>
            </a:r>
            <a:r>
              <a:rPr lang="en-US" altLang="zh-CN" smtClean="0"/>
              <a:t>1&lt;x&lt;width-1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、根据</a:t>
            </a:r>
            <a:r>
              <a:rPr lang="en-US" altLang="zh-CN" smtClean="0"/>
              <a:t>y</a:t>
            </a:r>
            <a:r>
              <a:rPr lang="zh-CN" altLang="en-US" smtClean="0"/>
              <a:t>方向，</a:t>
            </a:r>
            <a:r>
              <a:rPr lang="en-US" altLang="zh-CN" smtClean="0"/>
              <a:t>y</a:t>
            </a:r>
            <a:r>
              <a:rPr lang="zh-CN" altLang="en-US" smtClean="0"/>
              <a:t>余数小于</a:t>
            </a:r>
            <a:r>
              <a:rPr lang="en-US" altLang="zh-CN" smtClean="0"/>
              <a:t>0.5</a:t>
            </a:r>
            <a:r>
              <a:rPr lang="zh-CN" altLang="en-US" smtClean="0"/>
              <a:t>上边取一个，</a:t>
            </a:r>
            <a:r>
              <a:rPr lang="en-US" altLang="zh-CN" smtClean="0"/>
              <a:t>y</a:t>
            </a:r>
            <a:r>
              <a:rPr lang="zh-CN" altLang="en-US" smtClean="0"/>
              <a:t>余数大</a:t>
            </a:r>
            <a:endParaRPr lang="en-US" altLang="zh-CN" smtClean="0"/>
          </a:p>
          <a:p>
            <a:r>
              <a:rPr lang="zh-CN" altLang="en-US" smtClean="0"/>
              <a:t>于</a:t>
            </a:r>
            <a:r>
              <a:rPr lang="en-US" altLang="zh-CN" smtClean="0"/>
              <a:t>0.5</a:t>
            </a:r>
            <a:r>
              <a:rPr lang="zh-CN" altLang="en-US" smtClean="0"/>
              <a:t>下边取一个，要求：余数不等于</a:t>
            </a:r>
            <a:r>
              <a:rPr lang="en-US" altLang="zh-CN" smtClean="0"/>
              <a:t>0.5</a:t>
            </a:r>
            <a:r>
              <a:rPr lang="zh-CN" altLang="en-US" smtClean="0"/>
              <a:t>且</a:t>
            </a:r>
            <a:r>
              <a:rPr lang="en-US" altLang="zh-CN" smtClean="0"/>
              <a:t>1&lt;y&lt;height-1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720" y="214290"/>
            <a:ext cx="24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扩展样本数量</a:t>
            </a:r>
            <a:r>
              <a:rPr lang="en-US" altLang="zh-CN" smtClean="0"/>
              <a:t>, stride32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633517" y="1400161"/>
            <a:ext cx="661992" cy="47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909427" y="1593837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285860"/>
            <a:ext cx="985761" cy="79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4348161" y="1471599"/>
            <a:ext cx="661992" cy="47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24071" y="1665275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643182"/>
            <a:ext cx="985761" cy="79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矩形 22"/>
          <p:cNvSpPr/>
          <p:nvPr/>
        </p:nvSpPr>
        <p:spPr>
          <a:xfrm>
            <a:off x="6419863" y="2828921"/>
            <a:ext cx="661992" cy="47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695773" y="3022597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292893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扩展原则，目标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方向考虑</a:t>
            </a:r>
            <a:endParaRPr lang="en-US" altLang="zh-CN" smtClean="0"/>
          </a:p>
          <a:p>
            <a:r>
              <a:rPr lang="zh-CN" altLang="en-US" smtClean="0"/>
              <a:t>目标靠近哪边，便添加一个候选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因此我们有了</a:t>
            </a:r>
            <a:r>
              <a:rPr lang="en-US" altLang="zh-CN" smtClean="0"/>
              <a:t>18</a:t>
            </a:r>
            <a:r>
              <a:rPr lang="zh-CN" altLang="en-US" smtClean="0"/>
              <a:t>个候选样本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1571612"/>
            <a:ext cx="6858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anchorbase</a:t>
            </a:r>
            <a:r>
              <a:rPr lang="zh-CN" altLang="en-US" smtClean="0"/>
              <a:t>有</a:t>
            </a:r>
            <a:r>
              <a:rPr lang="en-US" altLang="zh-CN" smtClean="0"/>
              <a:t>stage</a:t>
            </a:r>
            <a:r>
              <a:rPr lang="zh-CN" altLang="en-US" smtClean="0"/>
              <a:t>和</a:t>
            </a:r>
            <a:r>
              <a:rPr lang="en-US" altLang="zh-CN" smtClean="0"/>
              <a:t>scale</a:t>
            </a:r>
            <a:r>
              <a:rPr lang="zh-CN" altLang="en-US" smtClean="0"/>
              <a:t>两个维度</a:t>
            </a:r>
            <a:endParaRPr lang="en-US" altLang="zh-CN" smtClean="0"/>
          </a:p>
          <a:p>
            <a:r>
              <a:rPr lang="en-US" altLang="zh-CN" smtClean="0"/>
              <a:t>stage</a:t>
            </a:r>
            <a:r>
              <a:rPr lang="zh-CN" altLang="en-US" smtClean="0"/>
              <a:t>表示</a:t>
            </a:r>
            <a:r>
              <a:rPr lang="en-US" altLang="zh-CN" smtClean="0"/>
              <a:t>fpn</a:t>
            </a:r>
            <a:r>
              <a:rPr lang="zh-CN" altLang="en-US" smtClean="0"/>
              <a:t>的</a:t>
            </a:r>
            <a:r>
              <a:rPr lang="en-US" altLang="zh-CN" smtClean="0"/>
              <a:t>n</a:t>
            </a:r>
            <a:r>
              <a:rPr lang="zh-CN" altLang="en-US" smtClean="0"/>
              <a:t>个输出，即尺度，每个</a:t>
            </a:r>
            <a:r>
              <a:rPr lang="en-US" altLang="zh-CN" smtClean="0"/>
              <a:t>stage</a:t>
            </a:r>
            <a:r>
              <a:rPr lang="zh-CN" altLang="en-US" smtClean="0"/>
              <a:t>代表了一类特征图，其</a:t>
            </a:r>
            <a:r>
              <a:rPr lang="en-US" altLang="zh-CN" smtClean="0"/>
              <a:t>stride</a:t>
            </a:r>
            <a:r>
              <a:rPr lang="zh-CN" altLang="en-US" smtClean="0"/>
              <a:t>相同。例如我们选择</a:t>
            </a:r>
            <a:r>
              <a:rPr lang="en-US" altLang="zh-CN" smtClean="0"/>
              <a:t>stride=8</a:t>
            </a:r>
            <a:r>
              <a:rPr lang="zh-CN" altLang="en-US" smtClean="0"/>
              <a:t>、</a:t>
            </a:r>
            <a:r>
              <a:rPr lang="en-US" altLang="zh-CN" smtClean="0"/>
              <a:t>stride=16</a:t>
            </a:r>
            <a:r>
              <a:rPr lang="zh-CN" altLang="en-US" smtClean="0"/>
              <a:t>、</a:t>
            </a:r>
            <a:r>
              <a:rPr lang="en-US" altLang="zh-CN" smtClean="0"/>
              <a:t>stride=32</a:t>
            </a:r>
            <a:r>
              <a:rPr lang="zh-CN" altLang="en-US" smtClean="0"/>
              <a:t>共</a:t>
            </a:r>
            <a:r>
              <a:rPr lang="en-US" altLang="zh-CN" smtClean="0"/>
              <a:t>3</a:t>
            </a:r>
            <a:r>
              <a:rPr lang="zh-CN" altLang="en-US" smtClean="0"/>
              <a:t>个尺度用以做</a:t>
            </a:r>
            <a:r>
              <a:rPr lang="en-US" altLang="zh-CN" smtClean="0"/>
              <a:t>head</a:t>
            </a:r>
          </a:p>
          <a:p>
            <a:endParaRPr lang="en-US" altLang="zh-CN" smtClean="0"/>
          </a:p>
          <a:p>
            <a:r>
              <a:rPr lang="en-US" altLang="zh-CN" smtClean="0"/>
              <a:t>scale</a:t>
            </a:r>
            <a:r>
              <a:rPr lang="zh-CN" altLang="en-US" smtClean="0"/>
              <a:t>表示</a:t>
            </a:r>
            <a:r>
              <a:rPr lang="en-US" altLang="zh-CN" smtClean="0"/>
              <a:t>anchor</a:t>
            </a:r>
            <a:r>
              <a:rPr lang="zh-CN" altLang="en-US" smtClean="0"/>
              <a:t>的比例维度，每个</a:t>
            </a:r>
            <a:r>
              <a:rPr lang="en-US" altLang="zh-CN" smtClean="0"/>
              <a:t>stage</a:t>
            </a:r>
            <a:r>
              <a:rPr lang="zh-CN" altLang="en-US" smtClean="0"/>
              <a:t>下都会设计</a:t>
            </a:r>
            <a:r>
              <a:rPr lang="en-US" altLang="zh-CN" smtClean="0"/>
              <a:t>n</a:t>
            </a:r>
            <a:r>
              <a:rPr lang="zh-CN" altLang="en-US" smtClean="0"/>
              <a:t>个不同宽高比的尺寸作为</a:t>
            </a:r>
            <a:r>
              <a:rPr lang="en-US" altLang="zh-CN" smtClean="0"/>
              <a:t>anchor</a:t>
            </a:r>
            <a:r>
              <a:rPr lang="zh-CN" altLang="en-US" smtClean="0"/>
              <a:t>的大小，这里取</a:t>
            </a:r>
            <a:r>
              <a:rPr lang="en-US" altLang="zh-CN" smtClean="0"/>
              <a:t>3</a:t>
            </a:r>
            <a:r>
              <a:rPr lang="zh-CN" altLang="en-US" smtClean="0"/>
              <a:t>种比例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head</a:t>
            </a:r>
            <a:r>
              <a:rPr lang="zh-CN" altLang="en-US" smtClean="0"/>
              <a:t>选样本过程分为：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、选择候选点，确定某个</a:t>
            </a:r>
            <a:r>
              <a:rPr lang="en-US" altLang="zh-CN" smtClean="0"/>
              <a:t>box</a:t>
            </a:r>
            <a:r>
              <a:rPr lang="zh-CN" altLang="en-US" smtClean="0"/>
              <a:t>被安排在哪个</a:t>
            </a:r>
            <a:r>
              <a:rPr lang="en-US" altLang="zh-CN" smtClean="0"/>
              <a:t>scale</a:t>
            </a:r>
            <a:r>
              <a:rPr lang="zh-CN" altLang="en-US" smtClean="0"/>
              <a:t>上。要求满足阈值条件才接受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、扩展候选点，增加样本数量，绝大部分时候增加为候选点</a:t>
            </a:r>
            <a:r>
              <a:rPr lang="en-US" altLang="zh-CN" smtClean="0"/>
              <a:t>3</a:t>
            </a:r>
            <a:r>
              <a:rPr lang="zh-CN" altLang="en-US" smtClean="0"/>
              <a:t>倍数量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、根据候选点计算</a:t>
            </a:r>
            <a:r>
              <a:rPr lang="en-US" altLang="zh-CN" smtClean="0"/>
              <a:t>loss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2"/>
            <a:ext cx="6917611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44" y="142852"/>
            <a:ext cx="888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对应代码部分如下，</a:t>
            </a:r>
            <a:r>
              <a:rPr lang="en-US" altLang="zh-CN" smtClean="0"/>
              <a:t>a, t = torch.cat((a, a[j], a[k], a[l], a[m]), 0) …</a:t>
            </a:r>
            <a:r>
              <a:rPr lang="zh-CN" altLang="en-US" smtClean="0"/>
              <a:t> 意思即中心所在方向，和</a:t>
            </a:r>
            <a:endParaRPr lang="en-US" altLang="zh-CN" smtClean="0"/>
          </a:p>
          <a:p>
            <a:r>
              <a:rPr lang="zh-CN" altLang="en-US" smtClean="0"/>
              <a:t>左边、上边、右边、下边分别考虑增加的样本点，拼接在一起作为最终的候选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2428868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有了正样本，我们便把其他设置为负样本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在正样本位置，回归该目标的偏移量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4282" y="285728"/>
            <a:ext cx="24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stage2, stride=16, scale1</a:t>
            </a:r>
            <a:endParaRPr lang="zh-CN" altLang="en-US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1357298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2" name="TextBox 61"/>
          <p:cNvSpPr txBox="1"/>
          <p:nvPr/>
        </p:nvSpPr>
        <p:spPr>
          <a:xfrm>
            <a:off x="214282" y="1857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预测</a:t>
            </a:r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85720" y="4071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真值</a:t>
            </a:r>
            <a:endParaRPr lang="zh-CN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357562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804" y="3409952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50043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571876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cxnSp>
        <p:nvCxnSpPr>
          <p:cNvPr id="69" name="直接箭头连接符 68"/>
          <p:cNvCxnSpPr/>
          <p:nvPr/>
        </p:nvCxnSpPr>
        <p:spPr>
          <a:xfrm rot="16200000" flipH="1">
            <a:off x="2107390" y="3178967"/>
            <a:ext cx="35719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81076" y="298823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GIoU Loss</a:t>
            </a:r>
            <a:endParaRPr lang="zh-CN" altLang="en-US"/>
          </a:p>
        </p:txBody>
      </p:sp>
      <p:sp>
        <p:nvSpPr>
          <p:cNvPr id="76" name="左大括号 75"/>
          <p:cNvSpPr/>
          <p:nvPr/>
        </p:nvSpPr>
        <p:spPr>
          <a:xfrm rot="18772613">
            <a:off x="1033569" y="4968239"/>
            <a:ext cx="285752" cy="410922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42844" y="5288340"/>
            <a:ext cx="371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solidFill>
                  <a:srgbClr val="FF0000"/>
                </a:solidFill>
              </a:rPr>
              <a:t>cx, cy, width, height</a:t>
            </a: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cx, cy</a:t>
            </a:r>
            <a:r>
              <a:rPr lang="zh-CN" altLang="en-US" sz="1200" b="1" smtClean="0">
                <a:solidFill>
                  <a:srgbClr val="FF0000"/>
                </a:solidFill>
              </a:rPr>
              <a:t>为中心距离目标的偏移量</a:t>
            </a:r>
            <a:endParaRPr lang="en-US" altLang="zh-CN" sz="1200" b="1" smtClean="0">
              <a:solidFill>
                <a:srgbClr val="FF0000"/>
              </a:solidFill>
            </a:endParaRP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width, height</a:t>
            </a:r>
            <a:r>
              <a:rPr lang="zh-CN" altLang="en-US" sz="1200" b="1" smtClean="0">
                <a:solidFill>
                  <a:srgbClr val="FF0000"/>
                </a:solidFill>
              </a:rPr>
              <a:t>则是目标宽高</a:t>
            </a:r>
            <a:endParaRPr lang="en-US" altLang="zh-CN" sz="1200" b="1" smtClean="0">
              <a:solidFill>
                <a:srgbClr val="FF0000"/>
              </a:solidFill>
            </a:endParaRPr>
          </a:p>
          <a:p>
            <a:endParaRPr lang="en-US" altLang="zh-CN" sz="1200" b="1" smtClean="0">
              <a:solidFill>
                <a:srgbClr val="FF0000"/>
              </a:solidFill>
            </a:endParaRP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pxy = pxy.sigmoid() * 2 – 0.5</a:t>
            </a: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pwh = torch.pow(pwh.sigmoid() * 2, 2) * anchor_wh</a:t>
            </a: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giou = GIoU(cat(pxy, pwh), target)</a:t>
            </a: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loss_box += (1 – giou).mean()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3282" y="240666"/>
            <a:ext cx="2381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" name="TextBox 78"/>
          <p:cNvSpPr txBox="1"/>
          <p:nvPr/>
        </p:nvSpPr>
        <p:spPr>
          <a:xfrm>
            <a:off x="6215074" y="1428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表示这个区域不参与计算</a:t>
            </a:r>
            <a:endParaRPr lang="zh-CN" altLang="en-US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3206" y="1230190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4644" y="1301628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66082" y="1373066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7520" y="1444504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1643042" y="785794"/>
            <a:ext cx="98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box</a:t>
            </a:r>
            <a:r>
              <a:rPr lang="zh-CN" altLang="en-US" smtClean="0"/>
              <a:t>回归</a:t>
            </a:r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786182" y="8572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objectness</a:t>
            </a:r>
            <a:endParaRPr lang="zh-CN" altLang="en-US"/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3571876"/>
            <a:ext cx="18246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TextBox 87"/>
          <p:cNvSpPr txBox="1"/>
          <p:nvPr/>
        </p:nvSpPr>
        <p:spPr>
          <a:xfrm>
            <a:off x="3500430" y="5288340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真值中</a:t>
            </a:r>
            <a:r>
              <a:rPr lang="en-US" altLang="zh-CN" sz="1200" b="1" smtClean="0">
                <a:solidFill>
                  <a:srgbClr val="FF0000"/>
                </a:solidFill>
              </a:rPr>
              <a:t>3</a:t>
            </a:r>
            <a:r>
              <a:rPr lang="zh-CN" altLang="en-US" sz="1200" b="1" smtClean="0">
                <a:solidFill>
                  <a:srgbClr val="FF0000"/>
                </a:solidFill>
              </a:rPr>
              <a:t>个点为目标概率值，取自左侧</a:t>
            </a:r>
            <a:r>
              <a:rPr lang="en-US" altLang="zh-CN" sz="1200" b="1" smtClean="0">
                <a:solidFill>
                  <a:srgbClr val="FF0000"/>
                </a:solidFill>
              </a:rPr>
              <a:t>box</a:t>
            </a:r>
            <a:r>
              <a:rPr lang="zh-CN" altLang="en-US" sz="1200" b="1" smtClean="0">
                <a:solidFill>
                  <a:srgbClr val="FF0000"/>
                </a:solidFill>
              </a:rPr>
              <a:t>回归时计算的</a:t>
            </a:r>
            <a:r>
              <a:rPr lang="en-US" altLang="zh-CN" sz="1200" b="1" smtClean="0">
                <a:solidFill>
                  <a:srgbClr val="FF0000"/>
                </a:solidFill>
              </a:rPr>
              <a:t>giou</a:t>
            </a:r>
            <a:r>
              <a:rPr lang="zh-CN" altLang="en-US" sz="1200" b="1" smtClean="0">
                <a:solidFill>
                  <a:srgbClr val="FF0000"/>
                </a:solidFill>
              </a:rPr>
              <a:t>大小，所以颜色是不同，其概率不同，并且也是变量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5592" y="571480"/>
            <a:ext cx="238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TextBox 89"/>
          <p:cNvSpPr txBox="1"/>
          <p:nvPr/>
        </p:nvSpPr>
        <p:spPr>
          <a:xfrm>
            <a:off x="6215074" y="5000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表示这个区域值为</a:t>
            </a:r>
            <a:r>
              <a:rPr lang="en-US" altLang="zh-CN" smtClean="0"/>
              <a:t>0</a:t>
            </a:r>
            <a:endParaRPr lang="zh-CN" altLang="en-US"/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2132" y="3429000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93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43570" y="3500438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9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8" y="3571876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cxnSp>
        <p:nvCxnSpPr>
          <p:cNvPr id="96" name="直接箭头连接符 95"/>
          <p:cNvCxnSpPr/>
          <p:nvPr/>
        </p:nvCxnSpPr>
        <p:spPr>
          <a:xfrm rot="16200000" flipH="1">
            <a:off x="4179092" y="3178967"/>
            <a:ext cx="35719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16200000" flipH="1">
            <a:off x="6393670" y="3250405"/>
            <a:ext cx="35719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643702" y="307181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BCE</a:t>
            </a:r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429124" y="300037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BCE</a:t>
            </a:r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5643570" y="535782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如果目标类别为</a:t>
            </a:r>
            <a:r>
              <a:rPr lang="en-US" altLang="zh-CN" sz="1200" b="1" smtClean="0">
                <a:solidFill>
                  <a:srgbClr val="FF0000"/>
                </a:solidFill>
              </a:rPr>
              <a:t>c</a:t>
            </a:r>
            <a:r>
              <a:rPr lang="zh-CN" altLang="en-US" sz="1200" b="1" smtClean="0">
                <a:solidFill>
                  <a:srgbClr val="FF0000"/>
                </a:solidFill>
              </a:rPr>
              <a:t>，则第</a:t>
            </a:r>
            <a:r>
              <a:rPr lang="en-US" altLang="zh-CN" sz="1200" b="1" smtClean="0">
                <a:solidFill>
                  <a:srgbClr val="FF0000"/>
                </a:solidFill>
              </a:rPr>
              <a:t>c</a:t>
            </a:r>
            <a:r>
              <a:rPr lang="zh-CN" altLang="en-US" sz="1200" b="1" smtClean="0">
                <a:solidFill>
                  <a:srgbClr val="FF0000"/>
                </a:solidFill>
              </a:rPr>
              <a:t>个通道中对应位置为</a:t>
            </a:r>
            <a:r>
              <a:rPr lang="en-US" altLang="zh-CN" sz="1200" b="1" smtClean="0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1200" b="1" smtClean="0">
                <a:solidFill>
                  <a:srgbClr val="FF0000"/>
                </a:solidFill>
              </a:rPr>
              <a:t>特地的，如果类别总数为</a:t>
            </a:r>
            <a:r>
              <a:rPr lang="en-US" altLang="zh-CN" sz="1200" b="1" smtClean="0">
                <a:solidFill>
                  <a:srgbClr val="FF0000"/>
                </a:solidFill>
              </a:rPr>
              <a:t>1</a:t>
            </a:r>
            <a:r>
              <a:rPr lang="zh-CN" altLang="en-US" sz="1200" b="1" smtClean="0">
                <a:solidFill>
                  <a:srgbClr val="FF0000"/>
                </a:solidFill>
              </a:rPr>
              <a:t>，则这里不做任何操作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2132" y="1319212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1390650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1462088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104" name="TextBox 103"/>
          <p:cNvSpPr txBox="1"/>
          <p:nvPr/>
        </p:nvSpPr>
        <p:spPr>
          <a:xfrm>
            <a:off x="5929322" y="928670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classification</a:t>
            </a:r>
            <a:endParaRPr lang="zh-CN" altLang="en-US"/>
          </a:p>
        </p:txBody>
      </p:sp>
      <p:cxnSp>
        <p:nvCxnSpPr>
          <p:cNvPr id="106" name="肘形连接符 105"/>
          <p:cNvCxnSpPr/>
          <p:nvPr/>
        </p:nvCxnSpPr>
        <p:spPr>
          <a:xfrm rot="10800000" flipV="1">
            <a:off x="2428860" y="5857892"/>
            <a:ext cx="1071570" cy="714380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7707620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2857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代码实现如下：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2928934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不同的</a:t>
            </a:r>
            <a:r>
              <a:rPr lang="en-US" altLang="zh-CN" smtClean="0">
                <a:solidFill>
                  <a:srgbClr val="FF0000"/>
                </a:solidFill>
              </a:rPr>
              <a:t>head</a:t>
            </a:r>
            <a:r>
              <a:rPr lang="zh-CN" altLang="en-US" smtClean="0">
                <a:solidFill>
                  <a:srgbClr val="FF0000"/>
                </a:solidFill>
              </a:rPr>
              <a:t>，解决最重要的问题，是正负样本如何分配的问题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52" y="140968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643050"/>
            <a:ext cx="18246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714488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785926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857364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8605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184" y="283844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928934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000372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071810"/>
            <a:ext cx="18246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3143248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3214686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286124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143380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630" y="4195770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286256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357694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429132"/>
            <a:ext cx="18246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500570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4572008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4643446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2" name="TextBox 71"/>
          <p:cNvSpPr txBox="1"/>
          <p:nvPr/>
        </p:nvSpPr>
        <p:spPr>
          <a:xfrm>
            <a:off x="0" y="19288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scale1</a:t>
            </a:r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214414" y="442913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scale2</a:t>
            </a:r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00298" y="5786454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scale3</a:t>
            </a:r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85720" y="285728"/>
            <a:ext cx="95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stride16</a:t>
            </a:r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3498" y="571480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4936" y="642918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374" y="714356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7812" y="785794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9250" y="857232"/>
            <a:ext cx="1824672" cy="1571636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0212" y="938194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2126" y="1000108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53564" y="1071546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67944" y="1714488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9382" y="1785926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0820" y="1857364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2258" y="1928802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3696" y="2000240"/>
            <a:ext cx="1824672" cy="1571636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658" y="2081202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6572" y="2143116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8010" y="2214554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3000372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071810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3143248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214686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3286124"/>
            <a:ext cx="1824672" cy="1571636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81788" y="3367086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3429000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3500438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14290"/>
            <a:ext cx="828680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因此我们有</a:t>
            </a:r>
            <a:r>
              <a:rPr lang="en-US" altLang="zh-CN" sz="1600" smtClean="0"/>
              <a:t>3</a:t>
            </a:r>
            <a:r>
              <a:rPr lang="zh-CN" altLang="en-US" sz="1600" smtClean="0"/>
              <a:t>个</a:t>
            </a:r>
            <a:r>
              <a:rPr lang="en-US" altLang="zh-CN" sz="1600" smtClean="0"/>
              <a:t>loss</a:t>
            </a:r>
          </a:p>
          <a:p>
            <a:r>
              <a:rPr lang="en-US" altLang="zh-CN" sz="1600" smtClean="0"/>
              <a:t>lbox, lcls, lobj</a:t>
            </a:r>
            <a:r>
              <a:rPr lang="zh-CN" altLang="en-US" sz="1600" smtClean="0"/>
              <a:t>，分别对应</a:t>
            </a:r>
            <a:r>
              <a:rPr lang="en-US" altLang="zh-CN" sz="1600" smtClean="0"/>
              <a:t>box</a:t>
            </a:r>
            <a:r>
              <a:rPr lang="zh-CN" altLang="en-US" sz="1600" smtClean="0"/>
              <a:t>回归和</a:t>
            </a:r>
            <a:r>
              <a:rPr lang="en-US" altLang="zh-CN" sz="1600" smtClean="0"/>
              <a:t>classification</a:t>
            </a:r>
            <a:r>
              <a:rPr lang="zh-CN" altLang="en-US" sz="1600" smtClean="0"/>
              <a:t>和</a:t>
            </a:r>
            <a:r>
              <a:rPr lang="en-US" altLang="zh-CN" sz="1600" smtClean="0"/>
              <a:t>objectness</a:t>
            </a:r>
          </a:p>
          <a:p>
            <a:r>
              <a:rPr lang="zh-CN" altLang="en-US" sz="1600" smtClean="0"/>
              <a:t>对于每个</a:t>
            </a:r>
            <a:r>
              <a:rPr lang="en-US" altLang="zh-CN" sz="1600" smtClean="0"/>
              <a:t>stage</a:t>
            </a:r>
            <a:r>
              <a:rPr lang="zh-CN" altLang="en-US" sz="1600" smtClean="0"/>
              <a:t>的</a:t>
            </a:r>
            <a:r>
              <a:rPr lang="en-US" altLang="zh-CN" sz="1600" smtClean="0"/>
              <a:t>loss</a:t>
            </a:r>
            <a:r>
              <a:rPr lang="zh-CN" altLang="en-US" sz="1600" smtClean="0"/>
              <a:t>，分别有</a:t>
            </a:r>
            <a:endParaRPr lang="en-US" altLang="zh-CN" sz="1600" smtClean="0"/>
          </a:p>
          <a:p>
            <a:r>
              <a:rPr lang="en-US" altLang="zh-CN" sz="1600" smtClean="0"/>
              <a:t>lbox_stride8,   lbox_stride16,   lbox_stride32</a:t>
            </a:r>
          </a:p>
          <a:p>
            <a:r>
              <a:rPr lang="en-US" altLang="zh-CN" sz="1600" smtClean="0"/>
              <a:t>lcls_stride8,   lcls_stride16,   lcls_stride32</a:t>
            </a:r>
          </a:p>
          <a:p>
            <a:r>
              <a:rPr lang="en-US" altLang="zh-CN" sz="1600" smtClean="0"/>
              <a:t>lobj_stride8,   lobj_stride16,   lobj_stride32</a:t>
            </a:r>
          </a:p>
          <a:p>
            <a:endParaRPr lang="en-US" altLang="zh-CN" sz="1600" smtClean="0"/>
          </a:p>
          <a:p>
            <a:r>
              <a:rPr lang="en-US" altLang="zh-CN" sz="1600" smtClean="0"/>
              <a:t>lbox = lbox_stride8 + lbox_stride16 + lbox_stride32</a:t>
            </a:r>
          </a:p>
          <a:p>
            <a:endParaRPr lang="en-US" altLang="zh-CN" sz="1600" smtClean="0"/>
          </a:p>
          <a:p>
            <a:r>
              <a:rPr lang="zh-CN" altLang="en-US" sz="1600" smtClean="0"/>
              <a:t>对于类别总数为</a:t>
            </a:r>
            <a:r>
              <a:rPr lang="en-US" altLang="zh-CN" sz="1600" smtClean="0"/>
              <a:t>1</a:t>
            </a:r>
            <a:r>
              <a:rPr lang="zh-CN" altLang="en-US" sz="1600" smtClean="0"/>
              <a:t>时</a:t>
            </a:r>
            <a:r>
              <a:rPr lang="en-US" altLang="zh-CN" sz="1600" smtClean="0"/>
              <a:t>lcls=0</a:t>
            </a:r>
            <a:r>
              <a:rPr lang="zh-CN" altLang="en-US" sz="1600" smtClean="0"/>
              <a:t>，大于</a:t>
            </a:r>
            <a:r>
              <a:rPr lang="en-US" altLang="zh-CN" sz="1600" smtClean="0"/>
              <a:t>1</a:t>
            </a:r>
            <a:r>
              <a:rPr lang="zh-CN" altLang="en-US" sz="1600" smtClean="0"/>
              <a:t>时：</a:t>
            </a:r>
            <a:endParaRPr lang="en-US" altLang="zh-CN" sz="1600" smtClean="0"/>
          </a:p>
          <a:p>
            <a:r>
              <a:rPr lang="en-US" altLang="zh-CN" sz="1600" smtClean="0"/>
              <a:t>lcls = lcls_stride8 + lcls_stride16 + lcls_stride32</a:t>
            </a:r>
          </a:p>
          <a:p>
            <a:endParaRPr lang="en-US" altLang="zh-CN" sz="1600" smtClean="0"/>
          </a:p>
          <a:p>
            <a:r>
              <a:rPr lang="zh-CN" altLang="en-US" sz="1600" smtClean="0"/>
              <a:t>对于有</a:t>
            </a:r>
            <a:r>
              <a:rPr lang="en-US" altLang="zh-CN" sz="1600" smtClean="0"/>
              <a:t>3</a:t>
            </a:r>
            <a:r>
              <a:rPr lang="zh-CN" altLang="en-US" sz="1600" smtClean="0"/>
              <a:t>个</a:t>
            </a:r>
            <a:r>
              <a:rPr lang="en-US" altLang="zh-CN" sz="1600" smtClean="0"/>
              <a:t>stage</a:t>
            </a:r>
            <a:r>
              <a:rPr lang="zh-CN" altLang="en-US" sz="1600" smtClean="0"/>
              <a:t>时：</a:t>
            </a:r>
            <a:endParaRPr lang="en-US" altLang="zh-CN" sz="1600" smtClean="0"/>
          </a:p>
          <a:p>
            <a:r>
              <a:rPr lang="en-US" altLang="zh-CN" sz="1600" smtClean="0"/>
              <a:t>balance=[4.0, 1.0, 0.4]</a:t>
            </a:r>
            <a:r>
              <a:rPr lang="zh-CN" altLang="en-US" sz="1600" smtClean="0"/>
              <a:t>，如果</a:t>
            </a:r>
            <a:r>
              <a:rPr lang="en-US" altLang="zh-CN" sz="1600" smtClean="0"/>
              <a:t>4</a:t>
            </a:r>
            <a:r>
              <a:rPr lang="zh-CN" altLang="en-US" sz="1600" smtClean="0"/>
              <a:t>个</a:t>
            </a:r>
            <a:r>
              <a:rPr lang="en-US" altLang="zh-CN" sz="1600" smtClean="0"/>
              <a:t>stage</a:t>
            </a:r>
            <a:r>
              <a:rPr lang="zh-CN" altLang="en-US" sz="1600" smtClean="0"/>
              <a:t>，则是</a:t>
            </a:r>
            <a:r>
              <a:rPr lang="en-US" altLang="zh-CN" sz="1600" smtClean="0"/>
              <a:t>[4.0, 1.0, 0.4, 0.1]</a:t>
            </a:r>
          </a:p>
          <a:p>
            <a:r>
              <a:rPr lang="en-US" altLang="zh-CN" sz="1600" smtClean="0"/>
              <a:t>lobj = lobj_stride8 * 4.0 + lobj_stride16 * 1.0 + lobj_stride32 * 0.4</a:t>
            </a:r>
          </a:p>
          <a:p>
            <a:endParaRPr lang="en-US" altLang="zh-CN" sz="1600" smtClean="0"/>
          </a:p>
          <a:p>
            <a:r>
              <a:rPr lang="en-US" altLang="zh-CN" sz="1600" smtClean="0"/>
              <a:t>scale = 3 / num_stage</a:t>
            </a:r>
          </a:p>
          <a:p>
            <a:r>
              <a:rPr lang="en-US" altLang="zh-CN" sz="1600" smtClean="0"/>
              <a:t>obj_scale = 1.0</a:t>
            </a:r>
            <a:r>
              <a:rPr lang="zh-CN" altLang="en-US" sz="1600" smtClean="0"/>
              <a:t>，当</a:t>
            </a:r>
            <a:r>
              <a:rPr lang="en-US" altLang="zh-CN" sz="1600" smtClean="0"/>
              <a:t>num_stage</a:t>
            </a:r>
            <a:r>
              <a:rPr lang="zh-CN" altLang="en-US" sz="1600" smtClean="0"/>
              <a:t>为</a:t>
            </a:r>
            <a:r>
              <a:rPr lang="en-US" altLang="zh-CN" sz="1600" smtClean="0"/>
              <a:t>4</a:t>
            </a:r>
            <a:r>
              <a:rPr lang="zh-CN" altLang="en-US" sz="1600" smtClean="0"/>
              <a:t>时，</a:t>
            </a:r>
            <a:r>
              <a:rPr lang="en-US" altLang="zh-CN" sz="1600" smtClean="0"/>
              <a:t>obj_scale = 1.4</a:t>
            </a:r>
          </a:p>
          <a:p>
            <a:r>
              <a:rPr lang="en-US" altLang="zh-CN" sz="1600" smtClean="0"/>
              <a:t>cls_scale = 0.5 * num_classes / 80</a:t>
            </a:r>
            <a:r>
              <a:rPr lang="zh-CN" altLang="en-US" sz="1600" smtClean="0"/>
              <a:t>，解释为从</a:t>
            </a:r>
            <a:r>
              <a:rPr lang="en-US" altLang="zh-CN" sz="1600" smtClean="0"/>
              <a:t>coco80</a:t>
            </a:r>
            <a:r>
              <a:rPr lang="zh-CN" altLang="en-US" sz="1600" smtClean="0"/>
              <a:t>类迁移到这里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最终：</a:t>
            </a:r>
            <a:endParaRPr lang="en-US" altLang="zh-CN" sz="1600" smtClean="0"/>
          </a:p>
          <a:p>
            <a:r>
              <a:rPr lang="en-US" altLang="zh-CN" sz="1600" smtClean="0"/>
              <a:t>lbox = lbox * 0.05 * scale</a:t>
            </a:r>
          </a:p>
          <a:p>
            <a:r>
              <a:rPr lang="en-US" altLang="zh-CN" sz="1600" smtClean="0"/>
              <a:t>lobj = lobj * 1.0 * scale * obj_scale</a:t>
            </a:r>
          </a:p>
          <a:p>
            <a:r>
              <a:rPr lang="en-US" altLang="zh-CN" sz="1600" smtClean="0"/>
              <a:t>lcls = lcls * cls_scale * scale</a:t>
            </a:r>
          </a:p>
          <a:p>
            <a:r>
              <a:rPr lang="en-US" altLang="zh-CN" sz="1600" smtClean="0"/>
              <a:t>loss = (lbox + lobj + lcls) * batch_size</a:t>
            </a:r>
          </a:p>
          <a:p>
            <a:r>
              <a:rPr lang="zh-CN" altLang="en-US" sz="1600" smtClean="0"/>
              <a:t>我们以</a:t>
            </a:r>
            <a:r>
              <a:rPr lang="en-US" altLang="zh-CN" sz="1600" smtClean="0"/>
              <a:t>loss</a:t>
            </a:r>
            <a:r>
              <a:rPr lang="zh-CN" altLang="en-US" sz="1600" smtClean="0"/>
              <a:t>作为最终结果进行反向传播</a:t>
            </a:r>
            <a:endParaRPr lang="en-US" altLang="zh-CN" sz="16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5425" y="2071688"/>
            <a:ext cx="61531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4286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代码实现如下：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img.cn/20200912052742459.png?x-oss-process=image/watermark,type_ZmFuZ3poZW5naGVpdGk,shadow_10,text_aHR0cHM6Ly9ibG9nLmNzZG4ubmV0L3dlaXhpbl8zODg0MjgyMQ==,size_16,color_FFFFFF,t_70#pic_cen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001056" cy="3372668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072330" y="1500174"/>
            <a:ext cx="1285884" cy="271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00958" y="10001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0034" y="500042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3419" y="64291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0540" y="79054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9171" y="92867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1095" y="1090594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3495" y="126204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5895" y="141444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8295" y="156684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4004" y="1724012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7389" y="186688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4510" y="201451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3141" y="215264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5065" y="2314564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7465" y="248601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9865" y="263841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2265" y="279081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8926" y="2928934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2311" y="307181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6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9432" y="321944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7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58063" y="3357562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9987" y="3519486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4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2387" y="3690934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4787" y="3843334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7187" y="3995734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0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143240" y="428604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1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286625" y="57148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2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433746" y="71911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3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572377" y="85723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4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734301" y="1019156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3886701" y="119060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039101" y="134300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7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191501" y="149540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8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367210" y="1652574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510595" y="179545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657716" y="194308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1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796347" y="208120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2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958271" y="2243126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110671" y="241457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74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263071" y="256697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75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415471" y="271937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572132" y="2857496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7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715517" y="300037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862638" y="314800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9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01269" y="3286124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0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163193" y="3448048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81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315593" y="3619496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82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467993" y="3771896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83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620393" y="3924296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84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786314" y="142852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5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929699" y="28572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6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076820" y="43335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7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215451" y="57148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8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377375" y="733404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89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5529775" y="90485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0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5682175" y="105725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1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5834575" y="120965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2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010284" y="1366822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3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153669" y="150969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4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300790" y="165732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5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439421" y="179545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6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601345" y="1957374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97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753745" y="212882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8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906145" y="228122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9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7058545" y="243362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00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215206" y="2571744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01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358591" y="271462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02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505712" y="286225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03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644343" y="3000372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04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806267" y="3162296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105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7958667" y="3333744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06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8111067" y="3486144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8263467" y="3638544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sp>
        <p:nvSpPr>
          <p:cNvPr id="108" name="TextBox 107"/>
          <p:cNvSpPr txBox="1"/>
          <p:nvPr/>
        </p:nvSpPr>
        <p:spPr>
          <a:xfrm>
            <a:off x="4171031" y="5572140"/>
            <a:ext cx="167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stage1, stride=8</a:t>
            </a:r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286512" y="4786322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stage2, stride=16</a:t>
            </a:r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572396" y="4071942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stage3, stride=32</a:t>
            </a:r>
            <a:endParaRPr lang="zh-CN" altLang="en-US"/>
          </a:p>
        </p:txBody>
      </p:sp>
      <p:pic>
        <p:nvPicPr>
          <p:cNvPr id="111" name="Picture 2" descr="https://img-blog.csdnimg.cn/20200912052742459.png?x-oss-process=image/watermark,type_ZmFuZ3poZW5naGVpdGk,shadow_10,text_aHR0cHM6Ly9ibG9nLmNzZG4ubmV0L3dlaXhpbl8zODg0MjgyMQ==,size_16,color_FFFFFF,t_70#pic_cent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71470" y="5284453"/>
            <a:ext cx="3428992" cy="1716447"/>
          </a:xfrm>
          <a:prstGeom prst="rect">
            <a:avLst/>
          </a:prstGeom>
          <a:noFill/>
        </p:spPr>
      </p:pic>
      <p:cxnSp>
        <p:nvCxnSpPr>
          <p:cNvPr id="113" name="形状 112"/>
          <p:cNvCxnSpPr>
            <a:endCxn id="110" idx="2"/>
          </p:cNvCxnSpPr>
          <p:nvPr/>
        </p:nvCxnSpPr>
        <p:spPr>
          <a:xfrm flipV="1">
            <a:off x="2686953" y="4441274"/>
            <a:ext cx="5780752" cy="1845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形状 114"/>
          <p:cNvCxnSpPr>
            <a:endCxn id="109" idx="2"/>
          </p:cNvCxnSpPr>
          <p:nvPr/>
        </p:nvCxnSpPr>
        <p:spPr>
          <a:xfrm flipV="1">
            <a:off x="2758391" y="5155654"/>
            <a:ext cx="4423430" cy="845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endCxn id="108" idx="1"/>
          </p:cNvCxnSpPr>
          <p:nvPr/>
        </p:nvCxnSpPr>
        <p:spPr>
          <a:xfrm>
            <a:off x="3071802" y="5572140"/>
            <a:ext cx="1099229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2844" y="4214818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对于多个</a:t>
            </a:r>
            <a:r>
              <a:rPr lang="en-US" altLang="zh-CN" smtClean="0"/>
              <a:t>stage</a:t>
            </a:r>
          </a:p>
          <a:p>
            <a:r>
              <a:rPr lang="zh-CN" altLang="en-US" smtClean="0"/>
              <a:t>类别数为</a:t>
            </a:r>
            <a:r>
              <a:rPr lang="en-US" altLang="zh-CN" smtClean="0"/>
              <a:t>3</a:t>
            </a:r>
            <a:r>
              <a:rPr lang="zh-CN" altLang="en-US" smtClean="0"/>
              <a:t>的时候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5984" y="157146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9369" y="300022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6490" y="447652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15121" y="585774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77045" y="747698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29446" y="919146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81846" y="1071546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34246" y="1223946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29002" y="1400164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72387" y="1543040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19508" y="1690670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58139" y="1828792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20063" y="1990716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72464" y="2162164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6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24864" y="2314564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7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7264" y="2466964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43447" y="2595562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9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6832" y="2738438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33953" y="2886068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1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72584" y="3024190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34508" y="3186114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86909" y="3357562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9309" y="3509962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91709" y="3662362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sp>
        <p:nvSpPr>
          <p:cNvPr id="56" name="左大括号 55"/>
          <p:cNvSpPr/>
          <p:nvPr/>
        </p:nvSpPr>
        <p:spPr>
          <a:xfrm rot="18772613">
            <a:off x="2222119" y="3245584"/>
            <a:ext cx="285752" cy="688849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大括号 56"/>
          <p:cNvSpPr/>
          <p:nvPr/>
        </p:nvSpPr>
        <p:spPr>
          <a:xfrm rot="18772613">
            <a:off x="3421418" y="4423764"/>
            <a:ext cx="285752" cy="688849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 rot="18772613">
            <a:off x="4635865" y="5638211"/>
            <a:ext cx="285752" cy="688849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14348" y="3571876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scale1, cx, cy, w, h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28794" y="4786322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scale2, cx, cy, w, h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43240" y="6000768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scale3, cx, cy, w, h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57277" y="3957641"/>
            <a:ext cx="15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E3FA2"/>
                </a:solidFill>
              </a:rPr>
              <a:t>scale1, objectness</a:t>
            </a:r>
            <a:endParaRPr lang="zh-CN" altLang="en-US" sz="1400" b="1">
              <a:solidFill>
                <a:srgbClr val="0E3FA2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rot="5400000">
            <a:off x="2678893" y="3821909"/>
            <a:ext cx="214314" cy="142876"/>
          </a:xfrm>
          <a:prstGeom prst="straightConnector1">
            <a:avLst/>
          </a:prstGeom>
          <a:ln w="25400">
            <a:solidFill>
              <a:srgbClr val="0E3F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81248" y="5181612"/>
            <a:ext cx="15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E3FA2"/>
                </a:solidFill>
              </a:rPr>
              <a:t>scale2, objectness</a:t>
            </a:r>
            <a:endParaRPr lang="zh-CN" altLang="en-US" sz="1400" b="1">
              <a:solidFill>
                <a:srgbClr val="0E3FA2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rot="5400000">
            <a:off x="3912389" y="5064930"/>
            <a:ext cx="214314" cy="142876"/>
          </a:xfrm>
          <a:prstGeom prst="straightConnector1">
            <a:avLst/>
          </a:prstGeom>
          <a:ln w="25400">
            <a:solidFill>
              <a:srgbClr val="0E3F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81406" y="6377008"/>
            <a:ext cx="15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E3FA2"/>
                </a:solidFill>
              </a:rPr>
              <a:t>scale3, objectness</a:t>
            </a:r>
            <a:endParaRPr lang="zh-CN" altLang="en-US" sz="1400" b="1">
              <a:solidFill>
                <a:srgbClr val="0E3FA2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>
            <a:off x="5112547" y="6260326"/>
            <a:ext cx="214314" cy="142876"/>
          </a:xfrm>
          <a:prstGeom prst="straightConnector1">
            <a:avLst/>
          </a:prstGeom>
          <a:ln w="25400">
            <a:solidFill>
              <a:srgbClr val="0E3F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左大括号 68"/>
          <p:cNvSpPr/>
          <p:nvPr/>
        </p:nvSpPr>
        <p:spPr>
          <a:xfrm rot="18772613">
            <a:off x="2904268" y="3962661"/>
            <a:ext cx="285752" cy="56423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177942" y="4286256"/>
            <a:ext cx="18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scale1, 3 classification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73" name="左大括号 72"/>
          <p:cNvSpPr/>
          <p:nvPr/>
        </p:nvSpPr>
        <p:spPr>
          <a:xfrm rot="18772613">
            <a:off x="4155186" y="5177107"/>
            <a:ext cx="285752" cy="56423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428860" y="5500702"/>
            <a:ext cx="18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scale2, 3 classification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75" name="左大括号 74"/>
          <p:cNvSpPr/>
          <p:nvPr/>
        </p:nvSpPr>
        <p:spPr>
          <a:xfrm rot="18772613">
            <a:off x="5369632" y="6380516"/>
            <a:ext cx="285752" cy="56423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571868" y="6621685"/>
            <a:ext cx="18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scale3, 3 classification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4282" y="142852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对于一个</a:t>
            </a:r>
            <a:r>
              <a:rPr lang="en-US" altLang="zh-CN" smtClean="0"/>
              <a:t>stage</a:t>
            </a:r>
          </a:p>
          <a:p>
            <a:endParaRPr lang="en-US" altLang="zh-CN" smtClean="0"/>
          </a:p>
          <a:p>
            <a:r>
              <a:rPr lang="zh-CN" altLang="en-US" smtClean="0"/>
              <a:t>如果有</a:t>
            </a:r>
            <a:r>
              <a:rPr lang="en-US" altLang="zh-CN" smtClean="0"/>
              <a:t>3</a:t>
            </a:r>
            <a:r>
              <a:rPr lang="zh-CN" altLang="en-US" smtClean="0"/>
              <a:t>个类别</a:t>
            </a:r>
            <a:endParaRPr lang="en-US" altLang="zh-CN" smtClean="0"/>
          </a:p>
          <a:p>
            <a:r>
              <a:rPr lang="zh-CN" altLang="en-US" smtClean="0"/>
              <a:t>时，通道数为</a:t>
            </a:r>
            <a:endParaRPr lang="en-US" altLang="zh-CN" smtClean="0"/>
          </a:p>
          <a:p>
            <a:r>
              <a:rPr lang="en-US" altLang="zh-CN" smtClean="0"/>
              <a:t>(5+3) * 3 = 24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85794"/>
            <a:ext cx="78926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冷知识：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、使用了</a:t>
            </a:r>
            <a:r>
              <a:rPr lang="en-US" altLang="zh-CN" smtClean="0"/>
              <a:t>EMA</a:t>
            </a:r>
            <a:r>
              <a:rPr lang="zh-CN" altLang="en-US" smtClean="0"/>
              <a:t>，模型的指数移动平均</a:t>
            </a:r>
            <a:endParaRPr lang="en-US" altLang="zh-CN" smtClean="0"/>
          </a:p>
          <a:p>
            <a:r>
              <a:rPr lang="en-US" i="1" smtClean="0"/>
              <a:t>https://www.tensorflow.org/api_docs/python/tf/train/ExponentialMovingAverage</a:t>
            </a:r>
          </a:p>
          <a:p>
            <a:r>
              <a:rPr lang="zh-CN" altLang="en-US" smtClean="0"/>
              <a:t>即模型的每一个权重，在每个</a:t>
            </a:r>
            <a:r>
              <a:rPr lang="en-US" altLang="zh-CN" smtClean="0"/>
              <a:t>batch</a:t>
            </a:r>
            <a:r>
              <a:rPr lang="zh-CN" altLang="en-US" smtClean="0"/>
              <a:t>后进行一次</a:t>
            </a:r>
            <a:r>
              <a:rPr lang="en-US" altLang="zh-CN" smtClean="0"/>
              <a:t>EMA Update</a:t>
            </a:r>
          </a:p>
          <a:p>
            <a:endParaRPr lang="en-US" altLang="zh-CN" i="1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、所有系列均没有使用类别的</a:t>
            </a:r>
            <a:r>
              <a:rPr lang="en-US" altLang="zh-CN" smtClean="0"/>
              <a:t>smoothing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、没有使用</a:t>
            </a:r>
            <a:r>
              <a:rPr lang="en-US" altLang="zh-CN" smtClean="0"/>
              <a:t>focalloss</a:t>
            </a:r>
            <a:r>
              <a:rPr lang="zh-CN" altLang="en-US" smtClean="0"/>
              <a:t>平衡正负样本比例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、如果是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fpn</a:t>
            </a:r>
            <a:r>
              <a:rPr lang="zh-CN" altLang="en-US" smtClean="0"/>
              <a:t>尺度</a:t>
            </a:r>
            <a:r>
              <a:rPr lang="en-US" altLang="zh-CN" smtClean="0"/>
              <a:t>stride= [8, 16, 32]</a:t>
            </a:r>
            <a:r>
              <a:rPr lang="zh-CN" altLang="en-US" smtClean="0"/>
              <a:t>，</a:t>
            </a:r>
            <a:r>
              <a:rPr lang="en-US" altLang="zh-CN" smtClean="0"/>
              <a:t>loss</a:t>
            </a:r>
            <a:r>
              <a:rPr lang="zh-CN" altLang="en-US" smtClean="0"/>
              <a:t>权重</a:t>
            </a:r>
            <a:r>
              <a:rPr lang="en-US" altLang="zh-CN" smtClean="0"/>
              <a:t>balance=[4.0, 1.0, 0.4]</a:t>
            </a:r>
          </a:p>
          <a:p>
            <a:r>
              <a:rPr lang="en-US" altLang="zh-CN" smtClean="0"/>
              <a:t>5</a:t>
            </a:r>
            <a:r>
              <a:rPr lang="zh-CN" altLang="en-US" smtClean="0"/>
              <a:t>、如果是</a:t>
            </a:r>
            <a:r>
              <a:rPr lang="en-US" altLang="zh-CN" smtClean="0"/>
              <a:t>4</a:t>
            </a:r>
            <a:r>
              <a:rPr lang="zh-CN" altLang="en-US" smtClean="0"/>
              <a:t>个</a:t>
            </a:r>
            <a:r>
              <a:rPr lang="en-US" altLang="zh-CN" smtClean="0"/>
              <a:t>fpn</a:t>
            </a:r>
            <a:r>
              <a:rPr lang="zh-CN" altLang="en-US" smtClean="0"/>
              <a:t>尺度</a:t>
            </a:r>
            <a:r>
              <a:rPr lang="en-US" altLang="zh-CN" smtClean="0"/>
              <a:t>stride=[8, 16, 32, 64], loss</a:t>
            </a:r>
            <a:r>
              <a:rPr lang="zh-CN" altLang="en-US" smtClean="0"/>
              <a:t>权重</a:t>
            </a:r>
            <a:r>
              <a:rPr lang="en-US" altLang="zh-CN" smtClean="0"/>
              <a:t>balance=[4.0, 1.0, 0.4, 0.1]</a:t>
            </a:r>
          </a:p>
          <a:p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en-US" altLang="zh-CN" smtClean="0"/>
              <a:t>YoloV3</a:t>
            </a:r>
            <a:r>
              <a:rPr lang="zh-CN" altLang="en-US" smtClean="0"/>
              <a:t>使用</a:t>
            </a:r>
            <a:r>
              <a:rPr lang="en-US" altLang="zh-CN" smtClean="0"/>
              <a:t>CIoU</a:t>
            </a:r>
            <a:r>
              <a:rPr lang="zh-CN" altLang="en-US" smtClean="0"/>
              <a:t>，</a:t>
            </a:r>
            <a:r>
              <a:rPr lang="en-US" altLang="zh-CN" smtClean="0"/>
              <a:t>YoloV4</a:t>
            </a:r>
            <a:r>
              <a:rPr lang="zh-CN" altLang="en-US" smtClean="0"/>
              <a:t>使用</a:t>
            </a:r>
            <a:r>
              <a:rPr lang="en-US" altLang="zh-CN" smtClean="0"/>
              <a:t>CIoU</a:t>
            </a:r>
            <a:r>
              <a:rPr lang="zh-CN" altLang="en-US" smtClean="0"/>
              <a:t>，</a:t>
            </a:r>
            <a:r>
              <a:rPr lang="en-US" altLang="zh-CN" smtClean="0"/>
              <a:t>YoloV5</a:t>
            </a:r>
            <a:r>
              <a:rPr lang="zh-CN" altLang="en-US" smtClean="0"/>
              <a:t>使用</a:t>
            </a:r>
            <a:r>
              <a:rPr lang="en-US" altLang="zh-CN" smtClean="0"/>
              <a:t>GIoU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428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采样方式</a:t>
            </a:r>
            <a:endParaRPr lang="zh-CN" altLang="en-US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63" y="1447800"/>
            <a:ext cx="39528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2910" y="157161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2285992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2643182"/>
            <a:ext cx="969099" cy="7858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57356" y="4786322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29190" y="3988362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86578" y="3559734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</a:t>
            </a:r>
            <a:endParaRPr lang="zh-CN" alt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4348" y="1643050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5310" y="172401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4212" y="2355858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0412" y="2425708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8087" y="2714620"/>
            <a:ext cx="969099" cy="7858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1749" y="2786058"/>
            <a:ext cx="969099" cy="7858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500166" y="785794"/>
            <a:ext cx="362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</a:t>
            </a:r>
            <a:r>
              <a:rPr lang="zh-CN" altLang="en-US" smtClean="0"/>
              <a:t>个比例</a:t>
            </a:r>
            <a:r>
              <a:rPr lang="en-US" altLang="zh-CN" smtClean="0"/>
              <a:t>(</a:t>
            </a:r>
            <a:r>
              <a:rPr lang="zh-CN" altLang="en-US" smtClean="0"/>
              <a:t>宽高比</a:t>
            </a:r>
            <a:r>
              <a:rPr lang="en-US" altLang="zh-CN" smtClean="0"/>
              <a:t>)</a:t>
            </a:r>
            <a:r>
              <a:rPr lang="zh-CN" altLang="en-US" smtClean="0"/>
              <a:t>                  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stage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4282" y="5214950"/>
            <a:ext cx="8758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这里每一个平面代表一个比例</a:t>
            </a:r>
            <a:endParaRPr lang="en-US" altLang="zh-CN" smtClean="0"/>
          </a:p>
          <a:p>
            <a:r>
              <a:rPr lang="zh-CN" altLang="en-US" smtClean="0"/>
              <a:t>通过人工设置的比例、大小作为基准进行正样本选择，决定目标在哪个</a:t>
            </a:r>
            <a:r>
              <a:rPr lang="en-US" altLang="zh-CN" smtClean="0"/>
              <a:t>stage</a:t>
            </a:r>
            <a:r>
              <a:rPr lang="zh-CN" altLang="en-US" smtClean="0"/>
              <a:t>以及</a:t>
            </a:r>
            <a:endParaRPr lang="en-US" altLang="zh-CN" smtClean="0"/>
          </a:p>
          <a:p>
            <a:r>
              <a:rPr lang="zh-CN" altLang="en-US" smtClean="0"/>
              <a:t>哪个</a:t>
            </a:r>
            <a:r>
              <a:rPr lang="en-US" altLang="zh-CN" smtClean="0"/>
              <a:t>scale</a:t>
            </a:r>
            <a:r>
              <a:rPr lang="zh-CN" altLang="en-US" smtClean="0"/>
              <a:t>上是最合适的</a:t>
            </a:r>
            <a:endParaRPr lang="en-US" altLang="zh-CN" smtClean="0"/>
          </a:p>
          <a:p>
            <a:r>
              <a:rPr lang="zh-CN" altLang="en-US" smtClean="0"/>
              <a:t>这里人工设置的比例、大小等，就是</a:t>
            </a:r>
            <a:r>
              <a:rPr lang="en-US" altLang="zh-CN" smtClean="0"/>
              <a:t>anchor</a:t>
            </a:r>
            <a:r>
              <a:rPr lang="zh-CN" altLang="en-US" smtClean="0"/>
              <a:t>。其实是决定目标在何位置的依据，以</a:t>
            </a:r>
            <a:endParaRPr lang="en-US" altLang="zh-CN" smtClean="0"/>
          </a:p>
          <a:p>
            <a:r>
              <a:rPr lang="zh-CN" altLang="en-US" smtClean="0"/>
              <a:t>及回归时进行</a:t>
            </a:r>
            <a:r>
              <a:rPr lang="en-US" altLang="zh-CN" smtClean="0"/>
              <a:t>norm</a:t>
            </a:r>
            <a:r>
              <a:rPr lang="zh-CN" altLang="en-US" smtClean="0"/>
              <a:t>的基准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7224" y="428604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5" name="TextBox 4"/>
          <p:cNvSpPr txBox="1"/>
          <p:nvPr/>
        </p:nvSpPr>
        <p:spPr>
          <a:xfrm>
            <a:off x="1857356" y="4786322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</a:t>
            </a:r>
            <a:endParaRPr lang="zh-CN" alt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29124" y="3643314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9190" y="285728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15" name="椭圆 14"/>
          <p:cNvSpPr/>
          <p:nvPr/>
        </p:nvSpPr>
        <p:spPr>
          <a:xfrm>
            <a:off x="2357422" y="1824026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03407" y="1606537"/>
            <a:ext cx="928694" cy="64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26213" y="1676705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15074" y="1285860"/>
            <a:ext cx="642942" cy="10001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26147" y="5034291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15008" y="4857760"/>
            <a:ext cx="642942" cy="571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00100" y="5500702"/>
            <a:ext cx="237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一个尺度</a:t>
            </a:r>
            <a:r>
              <a:rPr lang="en-US" altLang="zh-CN" smtClean="0"/>
              <a:t>3</a:t>
            </a:r>
            <a:r>
              <a:rPr lang="zh-CN" altLang="en-US" smtClean="0"/>
              <a:t>个通道</a:t>
            </a:r>
            <a:endParaRPr lang="en-US" altLang="zh-CN" smtClean="0"/>
          </a:p>
          <a:p>
            <a:r>
              <a:rPr lang="zh-CN" altLang="en-US" smtClean="0"/>
              <a:t>每个通道负责</a:t>
            </a:r>
            <a:r>
              <a:rPr lang="en-US" altLang="zh-CN" smtClean="0"/>
              <a:t>3</a:t>
            </a:r>
            <a:r>
              <a:rPr lang="zh-CN" altLang="en-US" smtClean="0"/>
              <a:t>种形状</a:t>
            </a:r>
            <a:endParaRPr lang="en-US" altLang="zh-CN" smtClean="0"/>
          </a:p>
          <a:p>
            <a:r>
              <a:rPr lang="zh-CN" altLang="en-US" smtClean="0"/>
              <a:t>即</a:t>
            </a:r>
            <a:r>
              <a:rPr lang="en-US" altLang="zh-CN" smtClean="0"/>
              <a:t>3</a:t>
            </a:r>
            <a:r>
              <a:rPr lang="zh-CN" altLang="en-US" smtClean="0"/>
              <a:t>种宽高比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71670" y="3500438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scale1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143900" y="2357430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scale2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715272" y="621508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scale3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1401</Words>
  <PresentationFormat>全屏显示(4:3)</PresentationFormat>
  <Paragraphs>215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YoloV5 Head部分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103</cp:revision>
  <dcterms:created xsi:type="dcterms:W3CDTF">2021-02-04T03:08:38Z</dcterms:created>
  <dcterms:modified xsi:type="dcterms:W3CDTF">2021-03-28T08:14:13Z</dcterms:modified>
</cp:coreProperties>
</file>