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624" r:id="rId2"/>
    <p:sldId id="693" r:id="rId3"/>
    <p:sldId id="692" r:id="rId4"/>
    <p:sldId id="654" r:id="rId5"/>
    <p:sldId id="684" r:id="rId6"/>
    <p:sldId id="690" r:id="rId7"/>
    <p:sldId id="686" r:id="rId8"/>
    <p:sldId id="691" r:id="rId9"/>
    <p:sldId id="685" r:id="rId10"/>
    <p:sldId id="694" r:id="rId11"/>
    <p:sldId id="697" r:id="rId12"/>
    <p:sldId id="688" r:id="rId13"/>
    <p:sldId id="689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AC1"/>
    <a:srgbClr val="323C50"/>
    <a:srgbClr val="E7E6E6"/>
    <a:srgbClr val="CAD0D8"/>
    <a:srgbClr val="595959"/>
    <a:srgbClr val="7F7F7F"/>
    <a:srgbClr val="404040"/>
    <a:srgbClr val="D00000"/>
    <a:srgbClr val="E80000"/>
    <a:srgbClr val="ECE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6" autoAdjust="0"/>
    <p:restoredTop sz="86727" autoAdjust="0"/>
  </p:normalViewPr>
  <p:slideViewPr>
    <p:cSldViewPr snapToGrid="0" showGuides="1">
      <p:cViewPr varScale="1">
        <p:scale>
          <a:sx n="75" d="100"/>
          <a:sy n="75" d="100"/>
        </p:scale>
        <p:origin x="75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fld id="{9E13E272-A017-45D1-BF50-E01C56DEC431}" type="datetimeFigureOut">
              <a:rPr lang="zh-CN" altLang="en-US" smtClean="0"/>
              <a:pPr/>
              <a:t>2021/6/8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fld id="{1D5DD8BC-D6FC-4DC7-95EE-0B21F35818F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252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634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7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837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733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397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37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269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274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976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555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464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027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6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D3CD5-2856-4FBB-B945-A5AAD51A3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A84670-E173-4350-8DBA-0DDF41458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06F2C9-6204-4CDC-8A7B-B1FF921C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487E7-FDBF-4D2A-8D5B-2D5A2455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F7A92-F3E2-4CAD-8740-9DB6CE3C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488515"/>
      </p:ext>
    </p:extLst>
  </p:cSld>
  <p:clrMapOvr>
    <a:masterClrMapping/>
  </p:clrMapOvr>
  <p:transition spd="slow" advClick="0" advTm="4000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99A77-1441-4A90-949D-DB497265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65DE50-21FD-4139-8B7B-248657385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5924E-B103-452A-9096-C3D5CF13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1C771-13F6-47BF-8380-D7AD749E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76AE8-3F8E-48ED-9684-5C8D8302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80143"/>
      </p:ext>
    </p:extLst>
  </p:cSld>
  <p:clrMapOvr>
    <a:masterClrMapping/>
  </p:clrMapOvr>
  <p:transition spd="slow" advClick="0" advTm="4000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DF8C08-8700-4D56-BE9A-3C9FC1EF3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A194EE-3132-498C-8989-2F2B0A587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8F920-4FD1-4537-BB6C-83DD0C02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330DC-893A-4C0D-BFC0-545999F4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8451E-E009-4858-91B8-768D838F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14039"/>
      </p:ext>
    </p:extLst>
  </p:cSld>
  <p:clrMapOvr>
    <a:masterClrMapping/>
  </p:clrMapOvr>
  <p:transition spd="slow" advClick="0" advTm="4000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3296" y="7652"/>
            <a:ext cx="12205295" cy="6848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0" i="0" dirty="0">
              <a:latin typeface="inpin heiti" charset="-122"/>
              <a:ea typeface="inpin he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006986"/>
      </p:ext>
    </p:extLst>
  </p:cSld>
  <p:clrMapOvr>
    <a:masterClrMapping/>
  </p:clrMapOvr>
  <p:transition spd="slow" advClick="0" advTm="400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30E8C-3688-4423-8BA1-9353733F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5F798-345D-4161-8985-38F4EA392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C21D3-701F-45BA-9941-27756E67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6A84C-15C9-4808-89FB-ABC2261A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8FA99-F91B-44D2-AF46-BEABD6CD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108355"/>
      </p:ext>
    </p:extLst>
  </p:cSld>
  <p:clrMapOvr>
    <a:masterClrMapping/>
  </p:clrMapOvr>
  <p:transition spd="slow" advClick="0" advTm="4000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A746F-767A-4EB6-9785-49809D5BC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3D88C4-1C31-4440-902B-C3CAECD19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88CA2-A5F0-4BAA-BD04-493091F3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057D3-ED9B-4949-AB4F-5C22EBD9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CFA0C-17FF-44A0-B95B-A0A42ECD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844197"/>
      </p:ext>
    </p:extLst>
  </p:cSld>
  <p:clrMapOvr>
    <a:masterClrMapping/>
  </p:clrMapOvr>
  <p:transition spd="slow" advClick="0" advTm="4000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253A2-7246-4000-BBE5-74CD6E9B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F10CC-A678-41FF-B910-5D8CBACD9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2FDB5E-1D8C-4777-8BAA-4E87A1C70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5EEC61-1A6D-4106-8173-8EA768A4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7B5362-D05F-47BF-865F-06BFB93C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0ED683-F6A8-486C-9335-EE0A711F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972735"/>
      </p:ext>
    </p:extLst>
  </p:cSld>
  <p:clrMapOvr>
    <a:masterClrMapping/>
  </p:clrMapOvr>
  <p:transition spd="slow" advClick="0" advTm="4000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F0EAD-1DBF-4B90-A988-E59FB6DE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823B2-199A-4F9B-90E5-AAE0DA4A7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8D05C2-C2A9-45AB-96FF-3741CB899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561BCF-7A13-4AAC-A2EF-D24AB1A13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A8D4A6-DAE7-46C1-AADC-36385DDAE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D1820A-BBFA-43AF-9F6B-98A097BA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3C08DB-1A4D-4916-8CF7-EFB651E4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8DA110-1894-497F-92BB-F2006504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100364" y="643000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6887826"/>
      </p:ext>
    </p:extLst>
  </p:cSld>
  <p:clrMapOvr>
    <a:masterClrMapping/>
  </p:clrMapOvr>
  <p:transition spd="slow" advClick="0" advTm="4000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AD8AD-C1A3-4B59-B0F9-98C2DB5A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2A0638-BD93-41A2-A95E-8F30223A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DAEA7A-1C9A-40B7-9051-96A559B4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09A3E8-54B0-4742-A3C3-7863BFEE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5476"/>
      </p:ext>
    </p:extLst>
  </p:cSld>
  <p:clrMapOvr>
    <a:masterClrMapping/>
  </p:clrMapOvr>
  <p:transition spd="slow" advClick="0" advTm="4000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0F0FBC-4A3E-451D-9DCF-F7A5E4BC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570197-FA96-46EF-BBAF-BABAC0A0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0E03EA-6DCD-45FF-A2CD-07A7CBB2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41208"/>
      </p:ext>
    </p:extLst>
  </p:cSld>
  <p:clrMapOvr>
    <a:masterClrMapping/>
  </p:clrMapOvr>
  <p:transition spd="slow" advClick="0" advTm="4000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EA933-38FB-4E95-A113-EA509292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0D57B-7DD6-4130-B481-F645AB1C7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CDC4E7-4C9A-480C-BE85-110253D00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AB418D-F73B-493E-98D8-07DCEB48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6F2EF3-2177-45FB-9E8E-B4F9EF2A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99E1A9-A17A-42D1-A6EE-25616902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233103"/>
      </p:ext>
    </p:extLst>
  </p:cSld>
  <p:clrMapOvr>
    <a:masterClrMapping/>
  </p:clrMapOvr>
  <p:transition spd="slow" advClick="0" advTm="4000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0D1A9-6505-46B5-8FC4-5F2A9607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0A8384-EF42-49C7-8B72-47CAC940D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41794D-17D9-4743-AF97-AE0528BA9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D3E264-E40A-4D58-96A1-82ECE62A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71EC6F-D819-4E4A-BA56-03A95BF9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58CC60-3B58-4FEF-BDDE-12351A8B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35327"/>
      </p:ext>
    </p:extLst>
  </p:cSld>
  <p:clrMapOvr>
    <a:masterClrMapping/>
  </p:clrMapOvr>
  <p:transition spd="slow" advClick="0" advTm="4000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43C670-1FE1-4AC4-990A-97B10D12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7C0A71-7D3E-4B34-A627-8CDC308EC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601AC-2103-4D25-BF42-7089F7434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inpin heiti" charset="-122"/>
                <a:ea typeface="inpin heiti" charset="-122"/>
              </a:defRPr>
            </a:lvl1pPr>
          </a:lstStyle>
          <a:p>
            <a:fld id="{EE8C1BB4-362A-4FA9-8DB1-67ED03367B5F}" type="datetimeFigureOut">
              <a:rPr lang="zh-CN" altLang="en-US" smtClean="0"/>
              <a:pPr/>
              <a:t>2021/6/8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7B1BC-5512-4476-B28B-7AA7E05E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7CD38-6541-44CE-A201-EF6C1356E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inpin heiti" charset="-122"/>
                <a:ea typeface="inpin heiti" charset="-122"/>
              </a:defRPr>
            </a:lvl1pPr>
          </a:lstStyle>
          <a:p>
            <a:fld id="{FF8A68BC-99F0-46F7-8FC8-CC50DBF267E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81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4000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inpin heiti" charset="-122"/>
          <a:ea typeface="inpin heiti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-13296" y="7653"/>
            <a:ext cx="12205295" cy="6850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086" name="矩形 2085"/>
          <p:cNvSpPr/>
          <p:nvPr/>
        </p:nvSpPr>
        <p:spPr>
          <a:xfrm>
            <a:off x="0" y="531747"/>
            <a:ext cx="12192000" cy="4067645"/>
          </a:xfrm>
          <a:prstGeom prst="rect">
            <a:avLst/>
          </a:prstGeom>
          <a:solidFill>
            <a:schemeClr val="accent5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233" y="819765"/>
            <a:ext cx="12192000" cy="351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1855401" y="2001339"/>
            <a:ext cx="8678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MTCNN</a:t>
            </a:r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人脸检测</a:t>
            </a:r>
          </a:p>
        </p:txBody>
      </p:sp>
      <p:grpSp>
        <p:nvGrpSpPr>
          <p:cNvPr id="2092" name="组合 2091"/>
          <p:cNvGrpSpPr/>
          <p:nvPr/>
        </p:nvGrpSpPr>
        <p:grpSpPr>
          <a:xfrm>
            <a:off x="7728183" y="5329861"/>
            <a:ext cx="846328" cy="846328"/>
            <a:chOff x="5883329" y="4189883"/>
            <a:chExt cx="547553" cy="547553"/>
          </a:xfrm>
        </p:grpSpPr>
        <p:sp>
          <p:nvSpPr>
            <p:cNvPr id="2087" name="椭圆 2086"/>
            <p:cNvSpPr/>
            <p:nvPr/>
          </p:nvSpPr>
          <p:spPr>
            <a:xfrm>
              <a:off x="5883329" y="4189883"/>
              <a:ext cx="547553" cy="547553"/>
            </a:xfrm>
            <a:prstGeom prst="ellipse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pic>
          <p:nvPicPr>
            <p:cNvPr id="2120" name="Picture 7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458" y="4332210"/>
              <a:ext cx="313293" cy="292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91" name="组合 2090"/>
          <p:cNvGrpSpPr/>
          <p:nvPr/>
        </p:nvGrpSpPr>
        <p:grpSpPr>
          <a:xfrm>
            <a:off x="9053283" y="5329861"/>
            <a:ext cx="846328" cy="846328"/>
            <a:chOff x="6877154" y="4189883"/>
            <a:chExt cx="547553" cy="547553"/>
          </a:xfrm>
        </p:grpSpPr>
        <p:sp>
          <p:nvSpPr>
            <p:cNvPr id="76" name="椭圆 75"/>
            <p:cNvSpPr/>
            <p:nvPr/>
          </p:nvSpPr>
          <p:spPr>
            <a:xfrm>
              <a:off x="6877154" y="4189883"/>
              <a:ext cx="547553" cy="547553"/>
            </a:xfrm>
            <a:prstGeom prst="ellipse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pic>
          <p:nvPicPr>
            <p:cNvPr id="2121" name="Picture 7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882" y="4344897"/>
              <a:ext cx="288032" cy="279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90" name="组合 2089"/>
          <p:cNvGrpSpPr/>
          <p:nvPr/>
        </p:nvGrpSpPr>
        <p:grpSpPr>
          <a:xfrm>
            <a:off x="10378381" y="5329861"/>
            <a:ext cx="846328" cy="846328"/>
            <a:chOff x="7870978" y="4189883"/>
            <a:chExt cx="547553" cy="547553"/>
          </a:xfrm>
        </p:grpSpPr>
        <p:sp>
          <p:nvSpPr>
            <p:cNvPr id="77" name="椭圆 76"/>
            <p:cNvSpPr/>
            <p:nvPr/>
          </p:nvSpPr>
          <p:spPr>
            <a:xfrm>
              <a:off x="7870978" y="4189883"/>
              <a:ext cx="547553" cy="547553"/>
            </a:xfrm>
            <a:prstGeom prst="ellipse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pic>
          <p:nvPicPr>
            <p:cNvPr id="2122" name="Picture 7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2259" y="4300733"/>
              <a:ext cx="191213" cy="327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D18E8FD-7C3D-4C1C-87D6-0C6845CB5BF2}"/>
              </a:ext>
            </a:extLst>
          </p:cNvPr>
          <p:cNvGrpSpPr/>
          <p:nvPr/>
        </p:nvGrpSpPr>
        <p:grpSpPr>
          <a:xfrm>
            <a:off x="267821" y="2509171"/>
            <a:ext cx="11656358" cy="407880"/>
            <a:chOff x="267821" y="2509171"/>
            <a:chExt cx="11656358" cy="407880"/>
          </a:xfrm>
        </p:grpSpPr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0E74EA79-FF9F-4978-9510-EFFE5E62694D}"/>
                </a:ext>
              </a:extLst>
            </p:cNvPr>
            <p:cNvSpPr/>
            <p:nvPr/>
          </p:nvSpPr>
          <p:spPr>
            <a:xfrm>
              <a:off x="11600329" y="2575369"/>
              <a:ext cx="323850" cy="341682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E0E5DE85-0A1E-4DED-A58A-5AF5A98467AA}"/>
                </a:ext>
              </a:extLst>
            </p:cNvPr>
            <p:cNvSpPr/>
            <p:nvPr/>
          </p:nvSpPr>
          <p:spPr>
            <a:xfrm flipH="1">
              <a:off x="267821" y="2509171"/>
              <a:ext cx="323850" cy="341682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98051"/>
      </p:ext>
    </p:extLst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6" grpId="0" animBg="1"/>
      <p:bldP spid="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E408848-08A2-4FA6-843B-6801EA010976}"/>
              </a:ext>
            </a:extLst>
          </p:cNvPr>
          <p:cNvSpPr/>
          <p:nvPr/>
        </p:nvSpPr>
        <p:spPr>
          <a:xfrm>
            <a:off x="-13296" y="7653"/>
            <a:ext cx="12205295" cy="6850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720000" algn="just">
              <a:lnSpc>
                <a:spcPct val="200000"/>
              </a:lnSpc>
            </a:pPr>
            <a:r>
              <a:rPr lang="en-US" altLang="zh-CN" sz="2400" dirty="0" err="1">
                <a:solidFill>
                  <a:srgbClr val="00B0F0"/>
                </a:solidFill>
                <a:cs typeface="+mn-ea"/>
                <a:sym typeface="+mn-lt"/>
              </a:rPr>
              <a:t>PNet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：</a:t>
            </a:r>
            <a:r>
              <a:rPr lang="en-US" altLang="zh-CN" sz="2400" dirty="0">
                <a:solidFill>
                  <a:srgbClr val="00B0F0"/>
                </a:solidFill>
                <a:cs typeface="+mn-ea"/>
                <a:sym typeface="+mn-lt"/>
              </a:rPr>
              <a:t>12 x 12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，负责粗选得到</a:t>
            </a:r>
            <a:r>
              <a:rPr lang="zh-CN" altLang="en-US" sz="2400">
                <a:solidFill>
                  <a:srgbClr val="00B0F0"/>
                </a:solidFill>
                <a:cs typeface="+mn-ea"/>
                <a:sym typeface="+mn-lt"/>
              </a:rPr>
              <a:t>候选框</a:t>
            </a:r>
            <a:endParaRPr lang="zh-CN" altLang="en-US" sz="2400" dirty="0">
              <a:solidFill>
                <a:srgbClr val="00B0F0"/>
              </a:solidFill>
              <a:cs typeface="+mn-ea"/>
              <a:sym typeface="+mn-lt"/>
            </a:endParaRPr>
          </a:p>
          <a:p>
            <a:pPr indent="720000" algn="just">
              <a:lnSpc>
                <a:spcPct val="200000"/>
              </a:lnSpc>
            </a:pPr>
            <a:r>
              <a:rPr lang="en-US" altLang="zh-CN" sz="2400" dirty="0" err="1">
                <a:solidFill>
                  <a:srgbClr val="00B0F0"/>
                </a:solidFill>
                <a:cs typeface="+mn-ea"/>
                <a:sym typeface="+mn-lt"/>
              </a:rPr>
              <a:t>RNet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：</a:t>
            </a:r>
            <a:r>
              <a:rPr lang="en-US" altLang="zh-CN" sz="2400" dirty="0">
                <a:solidFill>
                  <a:srgbClr val="00B0F0"/>
                </a:solidFill>
                <a:cs typeface="+mn-ea"/>
                <a:sym typeface="+mn-lt"/>
              </a:rPr>
              <a:t>24 x 24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，负责筛选</a:t>
            </a:r>
            <a:r>
              <a:rPr lang="en-US" altLang="zh-CN" sz="2400" dirty="0" err="1">
                <a:solidFill>
                  <a:srgbClr val="00B0F0"/>
                </a:solidFill>
                <a:cs typeface="+mn-ea"/>
                <a:sym typeface="+mn-lt"/>
              </a:rPr>
              <a:t>PNet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的粗筛结果，并微调</a:t>
            </a:r>
            <a:r>
              <a:rPr lang="en-US" altLang="zh-CN" sz="2400" dirty="0">
                <a:solidFill>
                  <a:srgbClr val="00B0F0"/>
                </a:solidFill>
                <a:cs typeface="+mn-ea"/>
                <a:sym typeface="+mn-lt"/>
              </a:rPr>
              <a:t>box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使得更加准确</a:t>
            </a:r>
          </a:p>
          <a:p>
            <a:pPr indent="720000" algn="just">
              <a:lnSpc>
                <a:spcPct val="200000"/>
              </a:lnSpc>
            </a:pPr>
            <a:r>
              <a:rPr lang="en-US" altLang="zh-CN" sz="2400" dirty="0" err="1">
                <a:solidFill>
                  <a:srgbClr val="00B0F0"/>
                </a:solidFill>
                <a:cs typeface="+mn-ea"/>
                <a:sym typeface="+mn-lt"/>
              </a:rPr>
              <a:t>ONet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：</a:t>
            </a:r>
            <a:r>
              <a:rPr lang="en-US" altLang="zh-CN" sz="2400" dirty="0">
                <a:solidFill>
                  <a:srgbClr val="00B0F0"/>
                </a:solidFill>
                <a:cs typeface="+mn-ea"/>
                <a:sym typeface="+mn-lt"/>
              </a:rPr>
              <a:t>48 x 48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，负责最后的筛选判定，并微调</a:t>
            </a:r>
            <a:r>
              <a:rPr lang="en-US" altLang="zh-CN" sz="2400" dirty="0">
                <a:solidFill>
                  <a:srgbClr val="00B0F0"/>
                </a:solidFill>
                <a:cs typeface="+mn-ea"/>
                <a:sym typeface="+mn-lt"/>
              </a:rPr>
              <a:t>box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，回归得到</a:t>
            </a:r>
            <a:r>
              <a:rPr lang="en-US" altLang="zh-CN" sz="2400" dirty="0" err="1">
                <a:solidFill>
                  <a:srgbClr val="00B0F0"/>
                </a:solidFill>
                <a:cs typeface="+mn-ea"/>
                <a:sym typeface="+mn-lt"/>
              </a:rPr>
              <a:t>keypoint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的位置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377D6EB-6C24-447A-968F-D2BF740D4782}"/>
              </a:ext>
            </a:extLst>
          </p:cNvPr>
          <p:cNvSpPr/>
          <p:nvPr/>
        </p:nvSpPr>
        <p:spPr>
          <a:xfrm>
            <a:off x="1" y="7653"/>
            <a:ext cx="12192000" cy="1035796"/>
          </a:xfrm>
          <a:prstGeom prst="rect">
            <a:avLst/>
          </a:prstGeom>
          <a:solidFill>
            <a:schemeClr val="accent5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669BAB3-1157-4ABF-A7E6-12B135AFE2D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6757"/>
            <a:ext cx="12205295" cy="656191"/>
          </a:xfrm>
          <a:prstGeom prst="rect">
            <a:avLst/>
          </a:prstGeom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AF4CF606-01B9-4D04-91B4-E2EAA29A33A4}"/>
              </a:ext>
            </a:extLst>
          </p:cNvPr>
          <p:cNvSpPr/>
          <p:nvPr/>
        </p:nvSpPr>
        <p:spPr>
          <a:xfrm>
            <a:off x="11706225" y="354011"/>
            <a:ext cx="323850" cy="34168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5372570"/>
      </p:ext>
    </p:extLst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E408848-08A2-4FA6-843B-6801EA010976}"/>
              </a:ext>
            </a:extLst>
          </p:cNvPr>
          <p:cNvSpPr/>
          <p:nvPr/>
        </p:nvSpPr>
        <p:spPr>
          <a:xfrm>
            <a:off x="-13296" y="7653"/>
            <a:ext cx="12205295" cy="6850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720000" algn="just">
              <a:lnSpc>
                <a:spcPct val="200000"/>
              </a:lnSpc>
            </a:pPr>
            <a:r>
              <a:rPr lang="en-US" altLang="zh-CN" sz="2400" dirty="0">
                <a:solidFill>
                  <a:srgbClr val="00B0F0"/>
                </a:solidFill>
                <a:cs typeface="+mn-ea"/>
                <a:sym typeface="+mn-lt"/>
              </a:rPr>
              <a:t>MTCNN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为了兼顾性能和准确率，避免滑动窗口加分类器等传统思路带来的巨大的性能消耗，先使用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小模型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生成有一定可能性的目标区域候选框，然后在使用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更复杂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的模型进行细分类和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更高精度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的区域框回归，并且让这一步递归执行，以此思想构成三层网络，分别为</a:t>
            </a:r>
            <a:r>
              <a:rPr lang="en-US" altLang="zh-CN" sz="2400" dirty="0">
                <a:solidFill>
                  <a:srgbClr val="00B0F0"/>
                </a:solidFill>
                <a:cs typeface="+mn-ea"/>
                <a:sym typeface="+mn-lt"/>
              </a:rPr>
              <a:t>P-Net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、</a:t>
            </a:r>
            <a:r>
              <a:rPr lang="en-US" altLang="zh-CN" sz="2400" dirty="0">
                <a:solidFill>
                  <a:srgbClr val="00B0F0"/>
                </a:solidFill>
                <a:cs typeface="+mn-ea"/>
                <a:sym typeface="+mn-lt"/>
              </a:rPr>
              <a:t>R-Net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、</a:t>
            </a:r>
            <a:r>
              <a:rPr lang="en-US" altLang="zh-CN" sz="2400" dirty="0">
                <a:solidFill>
                  <a:srgbClr val="00B0F0"/>
                </a:solidFill>
                <a:cs typeface="+mn-ea"/>
                <a:sym typeface="+mn-lt"/>
              </a:rPr>
              <a:t>O-Net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，实现快速高效的人脸检测。在输入层使用图像金字塔进行初始图像的尺度变换，并使用</a:t>
            </a:r>
            <a:r>
              <a:rPr lang="en-US" altLang="zh-CN" sz="2400" dirty="0">
                <a:solidFill>
                  <a:srgbClr val="00B0F0"/>
                </a:solidFill>
                <a:cs typeface="+mn-ea"/>
                <a:sym typeface="+mn-lt"/>
              </a:rPr>
              <a:t>P-Net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生成大量的候选目标区域框，之后使用</a:t>
            </a:r>
            <a:r>
              <a:rPr lang="en-US" altLang="zh-CN" sz="2400" dirty="0">
                <a:solidFill>
                  <a:srgbClr val="00B0F0"/>
                </a:solidFill>
                <a:cs typeface="+mn-ea"/>
                <a:sym typeface="+mn-lt"/>
              </a:rPr>
              <a:t>R-Net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对这些目标区域框进行第一次精选和边框回归，排除大部分的负例，然后再用更复杂的、精度更高的网络</a:t>
            </a:r>
            <a:r>
              <a:rPr lang="en-US" altLang="zh-CN" sz="2400" dirty="0">
                <a:solidFill>
                  <a:srgbClr val="00B0F0"/>
                </a:solidFill>
                <a:cs typeface="+mn-ea"/>
                <a:sym typeface="+mn-lt"/>
              </a:rPr>
              <a:t>O-Net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对剩余的目标区域框进行判别和区域边框回归。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377D6EB-6C24-447A-968F-D2BF740D4782}"/>
              </a:ext>
            </a:extLst>
          </p:cNvPr>
          <p:cNvSpPr/>
          <p:nvPr/>
        </p:nvSpPr>
        <p:spPr>
          <a:xfrm>
            <a:off x="1" y="7653"/>
            <a:ext cx="12192000" cy="1035796"/>
          </a:xfrm>
          <a:prstGeom prst="rect">
            <a:avLst/>
          </a:prstGeom>
          <a:solidFill>
            <a:schemeClr val="accent5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669BAB3-1157-4ABF-A7E6-12B135AFE2D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6757"/>
            <a:ext cx="12205295" cy="656191"/>
          </a:xfrm>
          <a:prstGeom prst="rect">
            <a:avLst/>
          </a:prstGeom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AF4CF606-01B9-4D04-91B4-E2EAA29A33A4}"/>
              </a:ext>
            </a:extLst>
          </p:cNvPr>
          <p:cNvSpPr/>
          <p:nvPr/>
        </p:nvSpPr>
        <p:spPr>
          <a:xfrm>
            <a:off x="11706225" y="354011"/>
            <a:ext cx="323850" cy="34168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2842352"/>
      </p:ext>
    </p:extLst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E408848-08A2-4FA6-843B-6801EA010976}"/>
              </a:ext>
            </a:extLst>
          </p:cNvPr>
          <p:cNvSpPr/>
          <p:nvPr/>
        </p:nvSpPr>
        <p:spPr>
          <a:xfrm>
            <a:off x="-13296" y="7653"/>
            <a:ext cx="12205295" cy="6850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720000" algn="just"/>
            <a:endParaRPr lang="zh-CN" altLang="en-US" sz="24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377D6EB-6C24-447A-968F-D2BF740D4782}"/>
              </a:ext>
            </a:extLst>
          </p:cNvPr>
          <p:cNvSpPr/>
          <p:nvPr/>
        </p:nvSpPr>
        <p:spPr>
          <a:xfrm>
            <a:off x="1" y="7653"/>
            <a:ext cx="12192000" cy="1035796"/>
          </a:xfrm>
          <a:prstGeom prst="rect">
            <a:avLst/>
          </a:prstGeom>
          <a:solidFill>
            <a:schemeClr val="accent5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669BAB3-1157-4ABF-A7E6-12B135AFE2D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6757"/>
            <a:ext cx="12205295" cy="656191"/>
          </a:xfrm>
          <a:prstGeom prst="rect">
            <a:avLst/>
          </a:prstGeom>
        </p:spPr>
      </p:pic>
      <p:sp>
        <p:nvSpPr>
          <p:cNvPr id="23" name="TextBox 36">
            <a:extLst>
              <a:ext uri="{FF2B5EF4-FFF2-40B4-BE49-F238E27FC236}">
                <a16:creationId xmlns:a16="http://schemas.microsoft.com/office/drawing/2014/main" id="{5F65E1C8-9573-4031-A023-3342AAB18207}"/>
              </a:ext>
            </a:extLst>
          </p:cNvPr>
          <p:cNvSpPr txBox="1"/>
          <p:nvPr/>
        </p:nvSpPr>
        <p:spPr>
          <a:xfrm flipH="1">
            <a:off x="228155" y="273469"/>
            <a:ext cx="630599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 spc="3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667" b="0" dirty="0">
                <a:latin typeface="+mn-lt"/>
                <a:ea typeface="+mn-ea"/>
                <a:cs typeface="+mn-ea"/>
                <a:sym typeface="+mn-lt"/>
              </a:rPr>
              <a:t>PART</a:t>
            </a:r>
            <a:r>
              <a:rPr lang="zh-CN" altLang="en-US" sz="2667" b="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667" b="0" dirty="0">
                <a:latin typeface="+mn-lt"/>
                <a:ea typeface="+mn-ea"/>
                <a:cs typeface="+mn-ea"/>
                <a:sym typeface="+mn-lt"/>
              </a:rPr>
              <a:t>ONE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AF4CF606-01B9-4D04-91B4-E2EAA29A33A4}"/>
              </a:ext>
            </a:extLst>
          </p:cNvPr>
          <p:cNvSpPr/>
          <p:nvPr/>
        </p:nvSpPr>
        <p:spPr>
          <a:xfrm>
            <a:off x="11706225" y="354011"/>
            <a:ext cx="323850" cy="34168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5993B6-AAE9-4D7B-9FD0-D34D33FC2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039231"/>
            <a:ext cx="12192000" cy="58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62429"/>
      </p:ext>
    </p:extLst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5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E408848-08A2-4FA6-843B-6801EA010976}"/>
              </a:ext>
            </a:extLst>
          </p:cNvPr>
          <p:cNvSpPr/>
          <p:nvPr/>
        </p:nvSpPr>
        <p:spPr>
          <a:xfrm>
            <a:off x="-13296" y="7653"/>
            <a:ext cx="12205295" cy="6850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720000" algn="just"/>
            <a:endParaRPr lang="zh-CN" altLang="en-US" sz="24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377D6EB-6C24-447A-968F-D2BF740D4782}"/>
              </a:ext>
            </a:extLst>
          </p:cNvPr>
          <p:cNvSpPr/>
          <p:nvPr/>
        </p:nvSpPr>
        <p:spPr>
          <a:xfrm>
            <a:off x="1" y="7653"/>
            <a:ext cx="12192000" cy="1035796"/>
          </a:xfrm>
          <a:prstGeom prst="rect">
            <a:avLst/>
          </a:prstGeom>
          <a:solidFill>
            <a:schemeClr val="accent5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669BAB3-1157-4ABF-A7E6-12B135AFE2D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6757"/>
            <a:ext cx="12205295" cy="656191"/>
          </a:xfrm>
          <a:prstGeom prst="rect">
            <a:avLst/>
          </a:prstGeom>
        </p:spPr>
      </p:pic>
      <p:sp>
        <p:nvSpPr>
          <p:cNvPr id="23" name="TextBox 36">
            <a:extLst>
              <a:ext uri="{FF2B5EF4-FFF2-40B4-BE49-F238E27FC236}">
                <a16:creationId xmlns:a16="http://schemas.microsoft.com/office/drawing/2014/main" id="{5F65E1C8-9573-4031-A023-3342AAB18207}"/>
              </a:ext>
            </a:extLst>
          </p:cNvPr>
          <p:cNvSpPr txBox="1"/>
          <p:nvPr/>
        </p:nvSpPr>
        <p:spPr>
          <a:xfrm flipH="1">
            <a:off x="228155" y="273469"/>
            <a:ext cx="630599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 spc="3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667" b="0" dirty="0">
                <a:latin typeface="+mn-lt"/>
                <a:ea typeface="+mn-ea"/>
                <a:cs typeface="+mn-ea"/>
                <a:sym typeface="+mn-lt"/>
              </a:rPr>
              <a:t>PART</a:t>
            </a:r>
            <a:r>
              <a:rPr lang="zh-CN" altLang="en-US" sz="2667" b="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667" b="0" dirty="0">
                <a:latin typeface="+mn-lt"/>
                <a:ea typeface="+mn-ea"/>
                <a:cs typeface="+mn-ea"/>
                <a:sym typeface="+mn-lt"/>
              </a:rPr>
              <a:t>ONE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AF4CF606-01B9-4D04-91B4-E2EAA29A33A4}"/>
              </a:ext>
            </a:extLst>
          </p:cNvPr>
          <p:cNvSpPr/>
          <p:nvPr/>
        </p:nvSpPr>
        <p:spPr>
          <a:xfrm>
            <a:off x="11706225" y="354011"/>
            <a:ext cx="323850" cy="34168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5AE3E7-4535-4FE8-BB51-E0849D4B2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042052"/>
            <a:ext cx="12191999" cy="580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53688"/>
      </p:ext>
    </p:extLst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5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5377D6EB-6C24-447A-968F-D2BF740D4782}"/>
              </a:ext>
            </a:extLst>
          </p:cNvPr>
          <p:cNvSpPr/>
          <p:nvPr/>
        </p:nvSpPr>
        <p:spPr>
          <a:xfrm>
            <a:off x="1" y="7653"/>
            <a:ext cx="12192000" cy="1035796"/>
          </a:xfrm>
          <a:prstGeom prst="rect">
            <a:avLst/>
          </a:prstGeom>
          <a:solidFill>
            <a:schemeClr val="accent5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669BAB3-1157-4ABF-A7E6-12B135AFE2D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6757"/>
            <a:ext cx="12205295" cy="656191"/>
          </a:xfrm>
          <a:prstGeom prst="rect">
            <a:avLst/>
          </a:prstGeom>
        </p:spPr>
      </p:pic>
      <p:sp>
        <p:nvSpPr>
          <p:cNvPr id="23" name="TextBox 36">
            <a:extLst>
              <a:ext uri="{FF2B5EF4-FFF2-40B4-BE49-F238E27FC236}">
                <a16:creationId xmlns:a16="http://schemas.microsoft.com/office/drawing/2014/main" id="{5F65E1C8-9573-4031-A023-3342AAB18207}"/>
              </a:ext>
            </a:extLst>
          </p:cNvPr>
          <p:cNvSpPr txBox="1"/>
          <p:nvPr/>
        </p:nvSpPr>
        <p:spPr>
          <a:xfrm flipH="1">
            <a:off x="228155" y="273469"/>
            <a:ext cx="630599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 spc="3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667" b="0" dirty="0">
                <a:latin typeface="+mn-lt"/>
                <a:ea typeface="+mn-ea"/>
                <a:cs typeface="+mn-ea"/>
                <a:sym typeface="+mn-lt"/>
              </a:rPr>
              <a:t>PART</a:t>
            </a:r>
            <a:r>
              <a:rPr lang="zh-CN" altLang="en-US" sz="2667" b="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667" b="0" dirty="0">
                <a:latin typeface="+mn-lt"/>
                <a:ea typeface="+mn-ea"/>
                <a:cs typeface="+mn-ea"/>
                <a:sym typeface="+mn-lt"/>
              </a:rPr>
              <a:t>ONE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AF4CF606-01B9-4D04-91B4-E2EAA29A33A4}"/>
              </a:ext>
            </a:extLst>
          </p:cNvPr>
          <p:cNvSpPr/>
          <p:nvPr/>
        </p:nvSpPr>
        <p:spPr>
          <a:xfrm>
            <a:off x="11706225" y="354011"/>
            <a:ext cx="323850" cy="34168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7D9123-4C69-474F-8204-2F275872E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55" y="2224087"/>
            <a:ext cx="4045561" cy="35061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D704057-F83F-4AF9-A762-71C15C65D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864" y="2559367"/>
            <a:ext cx="6545981" cy="277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49492"/>
      </p:ext>
    </p:extLst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5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FA564DBD-0960-4488-8388-BE2026159DF7}"/>
              </a:ext>
            </a:extLst>
          </p:cNvPr>
          <p:cNvSpPr/>
          <p:nvPr/>
        </p:nvSpPr>
        <p:spPr>
          <a:xfrm>
            <a:off x="-13296" y="1"/>
            <a:ext cx="12205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1F61C45-EBA9-4095-8441-A0C263FE3E63}"/>
              </a:ext>
            </a:extLst>
          </p:cNvPr>
          <p:cNvGrpSpPr/>
          <p:nvPr/>
        </p:nvGrpSpPr>
        <p:grpSpPr>
          <a:xfrm>
            <a:off x="1466850" y="1739045"/>
            <a:ext cx="9239250" cy="3379910"/>
            <a:chOff x="-402894" y="531747"/>
            <a:chExt cx="12993931" cy="4067645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894D948-9528-4EBD-B27D-A3A173799D69}"/>
                </a:ext>
              </a:extLst>
            </p:cNvPr>
            <p:cNvSpPr/>
            <p:nvPr/>
          </p:nvSpPr>
          <p:spPr>
            <a:xfrm>
              <a:off x="-402894" y="531747"/>
              <a:ext cx="12993931" cy="406764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pic>
          <p:nvPicPr>
            <p:cNvPr id="69" name="Picture 5">
              <a:extLst>
                <a:ext uri="{FF2B5EF4-FFF2-40B4-BE49-F238E27FC236}">
                  <a16:creationId xmlns:a16="http://schemas.microsoft.com/office/drawing/2014/main" id="{903CA8E1-7A02-41B0-B545-8DDB2038B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233" y="819765"/>
              <a:ext cx="12192000" cy="35112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文本框 22">
              <a:extLst>
                <a:ext uri="{FF2B5EF4-FFF2-40B4-BE49-F238E27FC236}">
                  <a16:creationId xmlns:a16="http://schemas.microsoft.com/office/drawing/2014/main" id="{2D86C056-E81C-46EE-B3DB-72EEA930E414}"/>
                </a:ext>
              </a:extLst>
            </p:cNvPr>
            <p:cNvSpPr txBox="1"/>
            <p:nvPr/>
          </p:nvSpPr>
          <p:spPr>
            <a:xfrm>
              <a:off x="1764519" y="1710465"/>
              <a:ext cx="8685896" cy="1444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defTabSz="685800">
                <a:defRPr sz="3600" b="1" spc="-110">
                  <a:solidFill>
                    <a:srgbClr val="1D2649"/>
                  </a:solidFill>
                  <a:latin typeface="NanLiHei_Eurostile" panose="02010600030101010101" pitchFamily="2" charset="-122"/>
                  <a:ea typeface="NanLiHei_Eurostile" panose="02010600030101010101" pitchFamily="2" charset="-122"/>
                </a:defRPr>
              </a:lvl1pPr>
              <a:lvl2pPr>
                <a:defRPr/>
              </a:lvl2pPr>
              <a:lvl3pPr>
                <a:defRPr/>
              </a:lvl3pPr>
              <a:lvl4pPr>
                <a:defRPr/>
              </a:lvl4pPr>
              <a:lvl5pPr>
                <a:defRPr/>
              </a:lvl5pPr>
              <a:lvl6pPr>
                <a:defRPr/>
              </a:lvl6pPr>
              <a:lvl7pPr>
                <a:defRPr/>
              </a:lvl7pPr>
              <a:lvl8pPr>
                <a:defRPr/>
              </a:lvl8pPr>
              <a:lvl9pPr>
                <a:defRPr/>
              </a:lvl9pPr>
            </a:lstStyle>
            <a:p>
              <a:pPr algn="ctr"/>
              <a:r>
                <a:rPr lang="zh-CN" altLang="en-US" sz="72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什么是</a:t>
              </a:r>
              <a:r>
                <a:rPr lang="en-US" altLang="zh-CN" sz="72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MTCNN</a:t>
              </a:r>
              <a:endParaRPr lang="zh-CN" altLang="en-US" sz="72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" name="箭头: 右 72">
              <a:extLst>
                <a:ext uri="{FF2B5EF4-FFF2-40B4-BE49-F238E27FC236}">
                  <a16:creationId xmlns:a16="http://schemas.microsoft.com/office/drawing/2014/main" id="{8E143CC4-1481-4CC5-AB4B-0D28F9D055CD}"/>
                </a:ext>
              </a:extLst>
            </p:cNvPr>
            <p:cNvSpPr/>
            <p:nvPr/>
          </p:nvSpPr>
          <p:spPr>
            <a:xfrm>
              <a:off x="11600330" y="2400697"/>
              <a:ext cx="323849" cy="341682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4" name="箭头: 右 73">
              <a:extLst>
                <a:ext uri="{FF2B5EF4-FFF2-40B4-BE49-F238E27FC236}">
                  <a16:creationId xmlns:a16="http://schemas.microsoft.com/office/drawing/2014/main" id="{ED984D04-ADB0-429E-8BAC-0DC131C2822B}"/>
                </a:ext>
              </a:extLst>
            </p:cNvPr>
            <p:cNvSpPr/>
            <p:nvPr/>
          </p:nvSpPr>
          <p:spPr>
            <a:xfrm flipH="1">
              <a:off x="267822" y="2432750"/>
              <a:ext cx="323849" cy="341682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6743651"/>
      </p:ext>
    </p:extLst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E408848-08A2-4FA6-843B-6801EA010976}"/>
              </a:ext>
            </a:extLst>
          </p:cNvPr>
          <p:cNvSpPr/>
          <p:nvPr/>
        </p:nvSpPr>
        <p:spPr>
          <a:xfrm>
            <a:off x="-13296" y="7653"/>
            <a:ext cx="12205295" cy="6850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720000" algn="just">
              <a:lnSpc>
                <a:spcPct val="150000"/>
              </a:lnSpc>
            </a:pPr>
            <a:r>
              <a:rPr lang="en-US" altLang="zh-CN" sz="2400" dirty="0">
                <a:solidFill>
                  <a:srgbClr val="00B0F0"/>
                </a:solidFill>
                <a:cs typeface="+mn-ea"/>
                <a:sym typeface="+mn-lt"/>
              </a:rPr>
              <a:t>MTCNN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是一个人脸检测算法，英文全称是</a:t>
            </a:r>
            <a:r>
              <a:rPr lang="en-US" altLang="zh-CN" sz="2400" dirty="0">
                <a:solidFill>
                  <a:srgbClr val="00B0F0"/>
                </a:solidFill>
                <a:cs typeface="+mn-ea"/>
                <a:sym typeface="+mn-lt"/>
              </a:rPr>
              <a:t>Multi-task convolutional neural network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，中文全称是多任务卷积神经网络，该神经网络将人脸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区域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检测与人脸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关键点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检测放在了一起。</a:t>
            </a:r>
            <a:endParaRPr lang="en-US" altLang="zh-CN" sz="2400" dirty="0">
              <a:solidFill>
                <a:srgbClr val="00B0F0"/>
              </a:solidFill>
              <a:cs typeface="+mn-ea"/>
              <a:sym typeface="+mn-lt"/>
            </a:endParaRPr>
          </a:p>
          <a:p>
            <a:pPr indent="720000" algn="just">
              <a:lnSpc>
                <a:spcPct val="150000"/>
              </a:lnSpc>
            </a:pP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该算法的网络结构总体可分为</a:t>
            </a:r>
            <a:r>
              <a:rPr lang="en-US" altLang="zh-CN" sz="2400" dirty="0">
                <a:solidFill>
                  <a:srgbClr val="00B0F0"/>
                </a:solidFill>
                <a:cs typeface="+mn-ea"/>
                <a:sym typeface="+mn-lt"/>
              </a:rPr>
              <a:t>P-Net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、</a:t>
            </a:r>
            <a:r>
              <a:rPr lang="en-US" altLang="zh-CN" sz="2400" dirty="0">
                <a:solidFill>
                  <a:srgbClr val="00B0F0"/>
                </a:solidFill>
                <a:cs typeface="+mn-ea"/>
                <a:sym typeface="+mn-lt"/>
              </a:rPr>
              <a:t>R-Net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、和</a:t>
            </a:r>
            <a:r>
              <a:rPr lang="en-US" altLang="zh-CN" sz="2400" dirty="0">
                <a:solidFill>
                  <a:srgbClr val="00B0F0"/>
                </a:solidFill>
                <a:cs typeface="+mn-ea"/>
                <a:sym typeface="+mn-lt"/>
              </a:rPr>
              <a:t>O-Net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三层网络结构（级联</a:t>
            </a:r>
            <a:r>
              <a:rPr lang="en-US" altLang="zh-CN" sz="2400" dirty="0">
                <a:solidFill>
                  <a:srgbClr val="00B0F0"/>
                </a:solidFill>
                <a:cs typeface="+mn-ea"/>
                <a:sym typeface="+mn-lt"/>
              </a:rPr>
              <a:t>CNN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）。</a:t>
            </a:r>
            <a:endParaRPr lang="en-US" altLang="zh-CN" sz="2400" dirty="0">
              <a:solidFill>
                <a:srgbClr val="00B0F0"/>
              </a:solidFill>
              <a:cs typeface="+mn-ea"/>
              <a:sym typeface="+mn-lt"/>
            </a:endParaRPr>
          </a:p>
          <a:p>
            <a:pPr indent="720000" algn="just"/>
            <a:endParaRPr lang="zh-CN" altLang="en-US" sz="24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377D6EB-6C24-447A-968F-D2BF740D4782}"/>
              </a:ext>
            </a:extLst>
          </p:cNvPr>
          <p:cNvSpPr/>
          <p:nvPr/>
        </p:nvSpPr>
        <p:spPr>
          <a:xfrm>
            <a:off x="1" y="7653"/>
            <a:ext cx="12192000" cy="1035796"/>
          </a:xfrm>
          <a:prstGeom prst="rect">
            <a:avLst/>
          </a:prstGeom>
          <a:solidFill>
            <a:schemeClr val="accent5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669BAB3-1157-4ABF-A7E6-12B135AFE2D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6757"/>
            <a:ext cx="12205295" cy="656191"/>
          </a:xfrm>
          <a:prstGeom prst="rect">
            <a:avLst/>
          </a:prstGeom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AF4CF606-01B9-4D04-91B4-E2EAA29A33A4}"/>
              </a:ext>
            </a:extLst>
          </p:cNvPr>
          <p:cNvSpPr/>
          <p:nvPr/>
        </p:nvSpPr>
        <p:spPr>
          <a:xfrm>
            <a:off x="11706225" y="354011"/>
            <a:ext cx="323850" cy="34168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104431"/>
      </p:ext>
    </p:extLst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5377D6EB-6C24-447A-968F-D2BF740D4782}"/>
              </a:ext>
            </a:extLst>
          </p:cNvPr>
          <p:cNvSpPr/>
          <p:nvPr/>
        </p:nvSpPr>
        <p:spPr>
          <a:xfrm>
            <a:off x="1" y="7653"/>
            <a:ext cx="12192000" cy="1035796"/>
          </a:xfrm>
          <a:prstGeom prst="rect">
            <a:avLst/>
          </a:prstGeom>
          <a:solidFill>
            <a:schemeClr val="accent5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669BAB3-1157-4ABF-A7E6-12B135AFE2D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6757"/>
            <a:ext cx="12205295" cy="656191"/>
          </a:xfrm>
          <a:prstGeom prst="rect">
            <a:avLst/>
          </a:prstGeom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AF4CF606-01B9-4D04-91B4-E2EAA29A33A4}"/>
              </a:ext>
            </a:extLst>
          </p:cNvPr>
          <p:cNvSpPr/>
          <p:nvPr/>
        </p:nvSpPr>
        <p:spPr>
          <a:xfrm>
            <a:off x="11706225" y="354011"/>
            <a:ext cx="323850" cy="34168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813A86-2BCD-486E-AAB2-9EF0B970CF5B}"/>
              </a:ext>
            </a:extLst>
          </p:cNvPr>
          <p:cNvSpPr txBox="1"/>
          <p:nvPr/>
        </p:nvSpPr>
        <p:spPr>
          <a:xfrm>
            <a:off x="5068524" y="1676154"/>
            <a:ext cx="6510668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indent="457200" algn="just"/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第一步</a:t>
            </a:r>
            <a:r>
              <a:rPr lang="en-US" altLang="zh-CN" sz="2400" dirty="0">
                <a:solidFill>
                  <a:srgbClr val="00B0F0"/>
                </a:solidFill>
                <a:cs typeface="+mn-ea"/>
                <a:sym typeface="+mn-lt"/>
              </a:rPr>
              <a:t>:   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首先</a:t>
            </a:r>
            <a:r>
              <a:rPr lang="en-US" altLang="zh-CN" sz="2400" dirty="0" err="1">
                <a:solidFill>
                  <a:srgbClr val="00B0F0"/>
                </a:solidFill>
                <a:cs typeface="+mn-ea"/>
                <a:sym typeface="+mn-lt"/>
              </a:rPr>
              <a:t>mtcnn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对我们输入的一张图片进行不同尺度的缩放，生成图像金字塔，是为了检测不同大小的人脸。</a:t>
            </a:r>
            <a:endParaRPr lang="en-US" altLang="zh-CN" sz="2400" dirty="0">
              <a:solidFill>
                <a:srgbClr val="00B0F0"/>
              </a:solidFill>
              <a:cs typeface="+mn-ea"/>
              <a:sym typeface="+mn-lt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3333C1-076C-44E5-9AAF-40ED135DF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523" y="3271217"/>
            <a:ext cx="6510667" cy="34853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E2081A-85FD-492E-8EB7-F543818D4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" y="2666653"/>
            <a:ext cx="4753837" cy="20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43048"/>
      </p:ext>
    </p:extLst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E408848-08A2-4FA6-843B-6801EA010976}"/>
              </a:ext>
            </a:extLst>
          </p:cNvPr>
          <p:cNvSpPr/>
          <p:nvPr/>
        </p:nvSpPr>
        <p:spPr>
          <a:xfrm>
            <a:off x="-13296" y="7653"/>
            <a:ext cx="12205295" cy="6850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720000" algn="just"/>
            <a:endParaRPr lang="zh-CN" altLang="en-US" sz="24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377D6EB-6C24-447A-968F-D2BF740D4782}"/>
              </a:ext>
            </a:extLst>
          </p:cNvPr>
          <p:cNvSpPr/>
          <p:nvPr/>
        </p:nvSpPr>
        <p:spPr>
          <a:xfrm>
            <a:off x="1" y="7653"/>
            <a:ext cx="12192000" cy="1035796"/>
          </a:xfrm>
          <a:prstGeom prst="rect">
            <a:avLst/>
          </a:prstGeom>
          <a:solidFill>
            <a:schemeClr val="accent5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669BAB3-1157-4ABF-A7E6-12B135AFE2D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6757"/>
            <a:ext cx="12205295" cy="656191"/>
          </a:xfrm>
          <a:prstGeom prst="rect">
            <a:avLst/>
          </a:prstGeom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AF4CF606-01B9-4D04-91B4-E2EAA29A33A4}"/>
              </a:ext>
            </a:extLst>
          </p:cNvPr>
          <p:cNvSpPr/>
          <p:nvPr/>
        </p:nvSpPr>
        <p:spPr>
          <a:xfrm>
            <a:off x="11706225" y="354011"/>
            <a:ext cx="323850" cy="34168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CBC9696-1A42-4058-91C5-BA8D7063CE5C}"/>
              </a:ext>
            </a:extLst>
          </p:cNvPr>
          <p:cNvSpPr txBox="1"/>
          <p:nvPr/>
        </p:nvSpPr>
        <p:spPr>
          <a:xfrm>
            <a:off x="198944" y="4929953"/>
            <a:ext cx="11914925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indent="720000" algn="just"/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第二步：然后将我们获得的图像金字塔传入</a:t>
            </a:r>
            <a:r>
              <a:rPr lang="en-US" altLang="zh-CN" sz="2400" dirty="0" err="1">
                <a:solidFill>
                  <a:srgbClr val="00B0F0"/>
                </a:solidFill>
                <a:cs typeface="+mn-ea"/>
                <a:sym typeface="+mn-lt"/>
              </a:rPr>
              <a:t>Pnet,Pnet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会生成一堆相对于原图的人脸候选框，我们利用这些人脸候选框在原图片中截取出一块又一块地区域，把截取出来的图片传入到</a:t>
            </a:r>
            <a:r>
              <a:rPr lang="en-US" altLang="zh-CN" sz="2400" dirty="0" err="1">
                <a:solidFill>
                  <a:srgbClr val="00B0F0"/>
                </a:solidFill>
                <a:cs typeface="+mn-ea"/>
                <a:sym typeface="+mn-lt"/>
              </a:rPr>
              <a:t>Rnet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中。</a:t>
            </a:r>
            <a:endParaRPr lang="en-US" altLang="zh-CN" sz="2400" dirty="0">
              <a:solidFill>
                <a:srgbClr val="00B0F0"/>
              </a:solidFill>
              <a:cs typeface="+mn-ea"/>
              <a:sym typeface="+mn-lt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4B1117-34DA-45A6-A1C5-7127E3501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472" y="1175833"/>
            <a:ext cx="6913056" cy="369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94320"/>
      </p:ext>
    </p:extLst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E408848-08A2-4FA6-843B-6801EA010976}"/>
              </a:ext>
            </a:extLst>
          </p:cNvPr>
          <p:cNvSpPr/>
          <p:nvPr/>
        </p:nvSpPr>
        <p:spPr>
          <a:xfrm>
            <a:off x="-13296" y="7653"/>
            <a:ext cx="12205295" cy="6850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720000" algn="just"/>
            <a:endParaRPr lang="zh-CN" altLang="en-US" sz="24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377D6EB-6C24-447A-968F-D2BF740D4782}"/>
              </a:ext>
            </a:extLst>
          </p:cNvPr>
          <p:cNvSpPr/>
          <p:nvPr/>
        </p:nvSpPr>
        <p:spPr>
          <a:xfrm>
            <a:off x="1" y="7653"/>
            <a:ext cx="12192000" cy="1035796"/>
          </a:xfrm>
          <a:prstGeom prst="rect">
            <a:avLst/>
          </a:prstGeom>
          <a:solidFill>
            <a:schemeClr val="accent5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669BAB3-1157-4ABF-A7E6-12B135AFE2D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6757"/>
            <a:ext cx="12205295" cy="656191"/>
          </a:xfrm>
          <a:prstGeom prst="rect">
            <a:avLst/>
          </a:prstGeom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AF4CF606-01B9-4D04-91B4-E2EAA29A33A4}"/>
              </a:ext>
            </a:extLst>
          </p:cNvPr>
          <p:cNvSpPr/>
          <p:nvPr/>
        </p:nvSpPr>
        <p:spPr>
          <a:xfrm>
            <a:off x="11706225" y="354011"/>
            <a:ext cx="323850" cy="34168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813A86-2BCD-486E-AAB2-9EF0B970CF5B}"/>
              </a:ext>
            </a:extLst>
          </p:cNvPr>
          <p:cNvSpPr txBox="1"/>
          <p:nvPr/>
        </p:nvSpPr>
        <p:spPr>
          <a:xfrm>
            <a:off x="691615" y="4819855"/>
            <a:ext cx="11176535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indent="720000" algn="just"/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第三步：当</a:t>
            </a:r>
            <a:r>
              <a:rPr lang="en-US" altLang="zh-CN" sz="2400" dirty="0" err="1">
                <a:solidFill>
                  <a:srgbClr val="00B0F0"/>
                </a:solidFill>
                <a:cs typeface="+mn-ea"/>
                <a:sym typeface="+mn-lt"/>
              </a:rPr>
              <a:t>Rnet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接受到这些分散的图片之后，会对截取出的图片中是否真正有人脸进行判断和评分，同时对原有的人脸后选框区域进行修正，通过</a:t>
            </a:r>
            <a:r>
              <a:rPr lang="en-US" altLang="zh-CN" sz="2400" dirty="0" err="1">
                <a:solidFill>
                  <a:srgbClr val="00B0F0"/>
                </a:solidFill>
                <a:cs typeface="+mn-ea"/>
                <a:sym typeface="+mn-lt"/>
              </a:rPr>
              <a:t>Rnet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我们将获得一些相对正确的人脸候选框。但是还要继续进行二次修正。</a:t>
            </a:r>
            <a:endParaRPr lang="en-US" altLang="zh-CN" sz="24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95AA0D9-D104-4340-BD01-308C37F51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313" y="1211063"/>
            <a:ext cx="6510667" cy="348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50827"/>
      </p:ext>
    </p:extLst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E408848-08A2-4FA6-843B-6801EA010976}"/>
              </a:ext>
            </a:extLst>
          </p:cNvPr>
          <p:cNvSpPr/>
          <p:nvPr/>
        </p:nvSpPr>
        <p:spPr>
          <a:xfrm>
            <a:off x="-13296" y="7653"/>
            <a:ext cx="12205295" cy="6850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720000" algn="just"/>
            <a:endParaRPr lang="zh-CN" altLang="en-US" sz="24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377D6EB-6C24-447A-968F-D2BF740D4782}"/>
              </a:ext>
            </a:extLst>
          </p:cNvPr>
          <p:cNvSpPr/>
          <p:nvPr/>
        </p:nvSpPr>
        <p:spPr>
          <a:xfrm>
            <a:off x="1" y="7653"/>
            <a:ext cx="12192000" cy="1035796"/>
          </a:xfrm>
          <a:prstGeom prst="rect">
            <a:avLst/>
          </a:prstGeom>
          <a:solidFill>
            <a:schemeClr val="accent5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669BAB3-1157-4ABF-A7E6-12B135AFE2D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6757"/>
            <a:ext cx="12205295" cy="656191"/>
          </a:xfrm>
          <a:prstGeom prst="rect">
            <a:avLst/>
          </a:prstGeom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AF4CF606-01B9-4D04-91B4-E2EAA29A33A4}"/>
              </a:ext>
            </a:extLst>
          </p:cNvPr>
          <p:cNvSpPr/>
          <p:nvPr/>
        </p:nvSpPr>
        <p:spPr>
          <a:xfrm>
            <a:off x="11706225" y="354011"/>
            <a:ext cx="323850" cy="34168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CBC9696-1A42-4058-91C5-BA8D7063CE5C}"/>
              </a:ext>
            </a:extLst>
          </p:cNvPr>
          <p:cNvSpPr txBox="1"/>
          <p:nvPr/>
        </p:nvSpPr>
        <p:spPr>
          <a:xfrm>
            <a:off x="306618" y="4830976"/>
            <a:ext cx="11592057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indent="720000" algn="just"/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第四步：我们利用</a:t>
            </a:r>
            <a:r>
              <a:rPr lang="en-US" altLang="zh-CN" sz="2400" dirty="0" err="1">
                <a:solidFill>
                  <a:srgbClr val="00B0F0"/>
                </a:solidFill>
                <a:cs typeface="+mn-ea"/>
                <a:sym typeface="+mn-lt"/>
              </a:rPr>
              <a:t>Rnet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把截出来的区域图片传入到</a:t>
            </a:r>
            <a:r>
              <a:rPr lang="en-US" altLang="zh-CN" sz="2400" dirty="0" err="1">
                <a:solidFill>
                  <a:srgbClr val="00B0F0"/>
                </a:solidFill>
                <a:cs typeface="+mn-ea"/>
                <a:sym typeface="+mn-lt"/>
              </a:rPr>
              <a:t>Onet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中，</a:t>
            </a:r>
            <a:r>
              <a:rPr lang="en-US" altLang="zh-CN" sz="2400" dirty="0" err="1">
                <a:solidFill>
                  <a:srgbClr val="00B0F0"/>
                </a:solidFill>
                <a:cs typeface="+mn-ea"/>
                <a:sym typeface="+mn-lt"/>
              </a:rPr>
              <a:t>Onet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会再次对截取图片内中是否真正存在人脸进行判断和评分，同时把人脸候选框进行修正，</a:t>
            </a:r>
            <a:r>
              <a:rPr lang="en-US" altLang="zh-CN" sz="2400" dirty="0" err="1">
                <a:solidFill>
                  <a:srgbClr val="00B0F0"/>
                </a:solidFill>
                <a:cs typeface="+mn-ea"/>
                <a:sym typeface="+mn-lt"/>
              </a:rPr>
              <a:t>Onet</a:t>
            </a:r>
            <a:r>
              <a:rPr lang="zh-CN" altLang="en-US" sz="2400" dirty="0">
                <a:solidFill>
                  <a:srgbClr val="00B0F0"/>
                </a:solidFill>
                <a:cs typeface="+mn-ea"/>
                <a:sym typeface="+mn-lt"/>
              </a:rPr>
              <a:t>输出结果就是我们需要的人脸位置了。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A2EF21-3BA9-4AA3-87C9-11E3A5E0F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527" y="1232553"/>
            <a:ext cx="6174237" cy="347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78303"/>
      </p:ext>
    </p:extLst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E408848-08A2-4FA6-843B-6801EA010976}"/>
              </a:ext>
            </a:extLst>
          </p:cNvPr>
          <p:cNvSpPr/>
          <p:nvPr/>
        </p:nvSpPr>
        <p:spPr>
          <a:xfrm>
            <a:off x="-13296" y="7653"/>
            <a:ext cx="12205295" cy="6850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720000" algn="just"/>
            <a:endParaRPr lang="zh-CN" altLang="en-US" sz="24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377D6EB-6C24-447A-968F-D2BF740D4782}"/>
              </a:ext>
            </a:extLst>
          </p:cNvPr>
          <p:cNvSpPr/>
          <p:nvPr/>
        </p:nvSpPr>
        <p:spPr>
          <a:xfrm>
            <a:off x="1" y="7653"/>
            <a:ext cx="12192000" cy="1035796"/>
          </a:xfrm>
          <a:prstGeom prst="rect">
            <a:avLst/>
          </a:prstGeom>
          <a:solidFill>
            <a:schemeClr val="accent5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669BAB3-1157-4ABF-A7E6-12B135AFE2D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6757"/>
            <a:ext cx="12205295" cy="656191"/>
          </a:xfrm>
          <a:prstGeom prst="rect">
            <a:avLst/>
          </a:prstGeom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AF4CF606-01B9-4D04-91B4-E2EAA29A33A4}"/>
              </a:ext>
            </a:extLst>
          </p:cNvPr>
          <p:cNvSpPr/>
          <p:nvPr/>
        </p:nvSpPr>
        <p:spPr>
          <a:xfrm>
            <a:off x="11706225" y="354011"/>
            <a:ext cx="323850" cy="34168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0D6DC0-36AB-4DFB-949B-58032F823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1314"/>
            <a:ext cx="12174281" cy="49788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C05FA79-A8D1-4C5D-8125-D0592A175738}"/>
              </a:ext>
            </a:extLst>
          </p:cNvPr>
          <p:cNvSpPr txBox="1"/>
          <p:nvPr/>
        </p:nvSpPr>
        <p:spPr>
          <a:xfrm>
            <a:off x="5514975" y="6464401"/>
            <a:ext cx="11620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级联</a:t>
            </a:r>
            <a:r>
              <a:rPr lang="en-US" altLang="zh-CN" dirty="0">
                <a:solidFill>
                  <a:srgbClr val="0070C0"/>
                </a:solidFill>
              </a:rPr>
              <a:t>CNN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ABCE0A-57FC-40EB-9AE3-11018E5B2A25}"/>
              </a:ext>
            </a:extLst>
          </p:cNvPr>
          <p:cNvSpPr txBox="1"/>
          <p:nvPr/>
        </p:nvSpPr>
        <p:spPr>
          <a:xfrm>
            <a:off x="6677025" y="1877496"/>
            <a:ext cx="4448175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latin typeface="Arial" panose="020F0502020204030204"/>
                <a:ea typeface="微软雅黑"/>
                <a:cs typeface="+mn-ea"/>
              </a:rPr>
              <a:t>通过简单的</a:t>
            </a:r>
            <a:r>
              <a:rPr lang="en-US" altLang="zh-CN" sz="2400" dirty="0">
                <a:solidFill>
                  <a:srgbClr val="00B0F0"/>
                </a:solidFill>
                <a:latin typeface="Arial" panose="020F0502020204030204"/>
                <a:ea typeface="微软雅黑"/>
                <a:cs typeface="+mn-ea"/>
              </a:rPr>
              <a:t>CNN</a:t>
            </a:r>
            <a:r>
              <a:rPr lang="zh-CN" altLang="en-US" sz="2400" dirty="0">
                <a:solidFill>
                  <a:srgbClr val="00B0F0"/>
                </a:solidFill>
                <a:latin typeface="Arial" panose="020F0502020204030204"/>
                <a:ea typeface="微软雅黑"/>
                <a:cs typeface="+mn-ea"/>
              </a:rPr>
              <a:t>生成</a:t>
            </a:r>
            <a:r>
              <a:rPr lang="en-US" altLang="zh-CN" sz="2400" dirty="0">
                <a:solidFill>
                  <a:srgbClr val="00B0F0"/>
                </a:solidFill>
                <a:latin typeface="Arial" panose="020F0502020204030204"/>
                <a:ea typeface="微软雅黑"/>
                <a:cs typeface="+mn-ea"/>
              </a:rPr>
              <a:t>proposal</a:t>
            </a:r>
            <a:endParaRPr lang="zh-CN" altLang="en-US" sz="2400" dirty="0">
              <a:solidFill>
                <a:srgbClr val="00B0F0"/>
              </a:solidFill>
              <a:latin typeface="Arial" panose="020F0502020204030204"/>
              <a:ea typeface="微软雅黑"/>
              <a:cs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15FF29D-B6E9-4AF3-9A4A-817B56FEDEF8}"/>
              </a:ext>
            </a:extLst>
          </p:cNvPr>
          <p:cNvSpPr txBox="1"/>
          <p:nvPr/>
        </p:nvSpPr>
        <p:spPr>
          <a:xfrm>
            <a:off x="504824" y="3815142"/>
            <a:ext cx="3962402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rPr>
              <a:t>通过稍复杂的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rPr>
              <a:t>CNN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rPr>
              <a:t>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rPr>
              <a:t>refine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B7036FA-273C-4954-B426-0B6046C009B0}"/>
              </a:ext>
            </a:extLst>
          </p:cNvPr>
          <p:cNvSpPr txBox="1"/>
          <p:nvPr/>
        </p:nvSpPr>
        <p:spPr>
          <a:xfrm>
            <a:off x="504824" y="5759770"/>
            <a:ext cx="6400801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rPr>
              <a:t>使用更强大的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rPr>
              <a:t>CNN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rPr>
              <a:t>输出五个面部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rPr>
              <a:t>landmark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rPr>
              <a:t>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97152"/>
      </p:ext>
    </p:extLst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BE8E91B-7BE9-435D-97BA-259945A18F8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HeM90qHb5M5aCsAALNWAAAXAAAAdW5pdmVyc2FsL3VuaXZlcnNhbC5wbmftfHlYU9farz32aAcErRYSgaSWVq2VxBglIJDUOtDWqVY9DgRSjCRYIRgQCJChHlvGQLRVoqJE5VhnEKIkQki0QLYaIEKrMSUQyS5EDBA3QxLIdBOwRXvaP+493/fce59PnocnyV7rXev3vusd91575X6+PmLaG7PfmDRp0rRPP1n5xaRJf8dNmjQ58bUpriuv3eif7Pp4JfmLiI8nlTX79bh+vEpdvm75pEkVvDdtMX93/X597yfbkydN8qxz/78CJJ7fNWnSPz75dOXyzYzovvZE3hXqdmdM9Ez01z4ftc47/iWZudOEJd8NSHhj5aw5h1d+cHT2vz77+ptZf3/d+63XTue9/jEm6NS0Vy4F1k96ZUbeJx9c++eg9WSd9G57jf6E6vhSrD7aEA3MC6mkUuzHlgqpZRRODcW49UTg6IiSwzb9+Cb6RLjTNqhnD3wvmOT+02DIl7jti02KWHRhMT0mley++PWKGaHdj5kam1rJLoqe4b706F59STqe5tA67aSMv493erum+0Nb8DL3j73xO1XMhg2c0Z+GPp5orHxzbA7Pk/TBSQ2EBOcNJQtVy+0btHq5rl71BbtfWUw7GSRzujvV3CiiD96aimTmbmA92SQ/9uFjmAjvHFHKGtNk1vah6si9x3hGCEASZA6V1HR9aKD4AWRFas8hR25HtCp0fT5RQTPNme0CEWOhYjB2txYIqWdpLmipbuxPymI1zK4PSemmUZXM0XCr83o5q099JVLUHKs69wBDs/cIHD0jr/kHRNtGb3mxn9oSNoRBKzPsoZ12I8d5fdoGqKIviaS1deOU5TXDdKyUWpfxtEAF9lnZRnlCubUCDTRtlY3e1/MSJOz79MG5CLRr2nv6X+RNwx9ND7izJ3rw+GBn/Ehqd7XrCsOnjuKRpxC1f1rj+V3Nw2GpbhlmiMJP6ZmNA63J4Z5yA/kjopS1FRfuXRiDrYlHyte5Rgum4YJoWbAN8ukzAvSXoocvDhqyYJ/Lh3WVDBaxyo/YYZaaay2m6crp/vwGg8IcWtL0Nhp4LclpNwtI8zoSJQkeODABrLLiq4qTzsmbGOEdCDSPus8xInCOjLTtvFwoalCsIOJpvvwCg7wc8rhN385sLhL5Kj0L2uqPLitZWi2JTy+Ggi9ZtxMeMKytA2xdF49jA9EdGyROp8PoZKsBH1VBG9c6zR9MVInh2kjDjGSmdqEWod0EGgjSDXLztjC5OJop4FnzSQCZpy0XOyysPEOh9XUw84MaASNzbhmuw/lFWGRYjfGqAV4p4TEWqlVu/du7jfYr0LrC4++YeO7yD6b82AWr8sODlZjVXGR+wa05NF80z9AQq9iYRERHe4IsQIH5J9cgt9dbC1UAOceMW93IQrSJ+9c9dsnYWMRVNk0/oLVsA+751G0meiMzuUzM3+Rd0B4iHpXPB1XiXpJzmKQk8figSUH9WB4LsuXWHFFDLMTQVdLb6U5oAGXGIgzi5tYBqa7Lsg2E5H3kq1yzS/QpRXXbiN4qf2Qa0duYSGTPdC05A6kwtliWSjvAPsg+M9E1hTVGg8ID9Db6dokf+TFDArLBwVkiX3N4NNKMlSJB8zs1gvxdIEVjHsgM7Sdr0iROsVENf8uMaT5wFcF4xWVhdfuugBSPv2H8vmFU/Qyrkb/zVsCPi8p8+cD56St+hPllwd7TZShEDQbMCbkCxAOxdDtmZ729wPCtuH1UqhvTg5+X0soaGMEldPjkjqQ4LoRG8SricpbHeXDoVhhfbhyZzgfa+KJ8q78zboMGEPeLBVCGxE+l7WIX8ZYKJeVdik6sYKQx/0CshBX2AyM95HwW5iJKm9q+DGiySP2Vh7kkcA+hQ4owyV+D66qgKiiJ6VVgaDDQBZBdaNuRY2xgWMW8Rc25vWzUW7w94TR5m/xqSP3B2eZaA3zxlFaxY3QPzK39RNwAuQezc6Hg7FJ5PmzOA90A7JD8ncXyQzBYEblrejmv7YrWODBKP9mVoCr3cjE3bCeeK6Mnhzy9ciUbwLwjbyvaCeMqyLMKXlncn8YthEzi9WFWOqsGVvnAGFDfx0fzAJiqptF+OdC4x14B9K2Q+CUizdeZ6TmiQCS47rEfjjzLT3sJ2sPEg31udX5Afs1PGwCFz0IDsWAmVUPNUYHsIiXDk94GEd4o0i1T24nv0YQOfKHoCoEEZtQNVDLCUS6Vshe2ycm5ACIxH6hGrB1bymQyR0/hvgrCN2GO1qcUlX4pCaNh2f6JvsrHb2DmFrZ9I1ZCVcPWKE+4YcZ7U44PY8Uu/heZ0uPBalzndKAJamzqStElv1VKCQOTNFslgWwZ6AC7YGHApGX1CbpKBbeYXyu43sW6QjDly5vEzmFtBVypIcr6qlMKi8EuCz5nOTqaJ+JBiSMLgekCo9gh7mCkw8y+usxYZonQKLMsy1UIrTduj1qX1bPKOU7Qlivqy8iqB2G8pYitxHkI50Cqa51udt6ooGOz/smwMkybPOYpDsWEpNbnXPXDy4VSOYvb+e7qbHE/g0RHkh/D+FFLaHJWfRe9FhqFJbuZGS7emwNSuDvoxdBI/nJsyWk4mcT9mq621GCBFHAZ3S6OJs5D5ZPA4Sh5E+Rxj9VPTRiBUCRPn4LiOVmN0FI/XsCUDnp7catLkVSZzJO8FnwH3sVv/EjtDDSQAA4iVPl8IDaGJQPZuuRqm8M9loVJNScfitcQtWZGOIKs4WjMlnB/Y1qYHGKAZCSPqgGCke6YVpcS6LI4T/K2bXm33plSyAhBIQkD8KIDMUTvFT+K40N+qL86q7ROHM+dBaaClWKWREZP1zgHquesPkQn0O3QUTMrHneWrMlTNsHewEL0csEHIQ7pHdhU4GkwagwXk7aCux/sw3gXmotreV1GNSwQiMs4Zt0eyZYYeOE0AiJRwkonQRkex0F7c4cy5bHFTmIrXY5Vgs+qZVgtiBw+oOIwywuMPQwmXQ1DZ3fZ5WJYOY8uHnVEapWrKo2GvS2s7Cce2/EdYiP9pNgxgB/jbV8gOFd1iazR7R2xT3VdeVjgCtpw0fpiLcfd3g7DeR2kG679VeMr7s/SXZpX3bG88Dv6TPdn8GdjoWvSo/nwv+pQbhngy5hTxnMIbrH78+bGxbS/ub9E3BG/7v70ex+cO9bh8H/Y4V73hXMlyzK7j1GbS1gmNfbTPOE7zd8E+1ZiyfKxjtcsd7dKk0y2QaW2ZMl7PfwG9XTqytTUzWPDfpSPdDzNFlE9Ps1Ip6/eRY1oGKc5+K/tavVGzNiMge/t/sfv/d/89PiRk/5vj0/98XeU2Jck/2+Q+EcQRlt4zYj0Xw8Jrf01Rk17mpaVqopK8z/MWAtCDeQC4HLC4YlRs0ncb8ya5A3L5iMqGY1Tml9o0072CjtYmA28g6gplPX2nh+zha+9l9k8oYh7aW/zWAIEa6ilDd0z/W5zYd6Y3sedrkP7TuPdic2PSRa09XQ/35AY7o0oVizJalJ0rMdFPoeZrTi99wPHqoF5JQyd6Xo/cQPBPjRCvoMgP7zedTX9mGsYxfPDhFgC/XeoyR411xBBabUnM16cY3Ra9j9MsLrL8Q81XalPPgwNXTBmqae+9ZTFW950t624v6qOcq/zBSkE2b5d8WEmt/PMxRjs470vsuP48fSRcPnBpb5BBzzPPS+Gyk60nxuIIRX+V02KVP+/aipVeBQvz970vBzUT308r/Rish5X/hXAGMFf4bv05wRbT9d98CcyKP/4T2eO/vZPsUre8F8/oXD7LLF1pOBrlQAMwXi0f6gPu+xEpbB055j/2/H4qSJLtjculodZafU48ectXFTo3id/ysTV3sWTz/2VkP2DU4InbOBeJ38ap/PeXQT59i+xj37+i+Wk/NVwW+7fvPCnkqm7nD9l/Z+zm/qB7x8giBD2rAiXsZmW9jN5+NG4UVhd2ZWpfyAPnCoj7ztW9EckRSs6MdXx5D9A14abNYOVt55uqydrz8H+MJ35aZ3XubpOTA5QBqKfx460P46gimjtnwF1K7x5IX+w18Kd7zEHi7UnCnOy5yMuxSSH/g/wivtYLH2oNiRTlzsvunuWyyey9zkq5OXbwYE4laHneeUzGDqzkfgaQ1lNdPeDK5FUt/fp2+P/D+hoeSnsfaPU2i8cW+LI6B0Sgdun2rosJ4hLvpS3gUn+/3h+xgJ68nYuG/Ok4WlaTpT+oOXmZK8T7cnKcBEpczfmKX70cakevVWpWUJDUJ4niwUpQw/JvJOy8JJaOKEaEUCSBJYRSm7BZHLDCmLirBVfaijEKsQUPr8BO4/P51ln8wGrf4MBEstTzjyh11tzeTHEKhQq3xrZMTfPSiysMVijOvQWYoGOnMvbTcRPaW0ZIL8JDl4wBE4oTVk5TFVJx065wcj0SJxT0gDTwU9iugs2Pj2djVgm49FHYB+A6oOJ7MFiJdpX+TdX/ffUp9xVa1kZIWWhedZpdI4rxWJ6nHAViOWYt5oRERIjI5wdJeXFQtvAKoVrNLqglIEkf8MFFtOwHVQiPs+MRfGsuQo5TwqAs3kYFBLJYfpVdzznIkbz9idwv12DERcgVYUb0WVCZvdO7rfgQAus94zYAYOVMjI1GySB/ZkhfnK7fBhgBCOU88t8jYmz+DwKLwDF21+xIEsjbooLk3cBNUymomJpXmdS2A/QjR3RCDNSlGuN4izcGPZguG3f8AvTxgS6cklVka6PfMLvQHslvVjcMT2ALAnMI5Hv5VMxcrFIWg4bKRK5byBsJOKz6ud34PtxO/BFUQhArM2fTe5mmHaFdXRZ8+Xk2St6q6EqBgkaGIDqgWU0QXhJ7+ClS/wJrVWpYODFSigwmkddiYqQTK97FMf9ht7OoOzSKMXlw30fE70busCu+ajIwgIFsDjTr4Zb3DIA3AODFLyA2bzdYY4UMAGSyrERqp2wpTTTcwah2uqRIIwJ9NXuvBnp9TVU+nDOasnw1z6l0WH5yWGD9JEA7UZbnJnRvYsoNYi3hxfGqejYDjPDRLFV01x1bpF+FOLxPsgDKm0zzPNpM3lz2AWvpNjJA+qEFyX2S5qG2xbIORzKjvJ01TGMubtmERbgV8thfuCwOHoWGE3kSPD91FmiSF4xJquw5ekZYEbfMtpqEFDzeZnXJErYvBUS53RRvqLUVZook25yN6aFOcQ8MVOz1RUalQVl5RMerFq6cxvRM3s7BkZR5S5Hra6dfqB9AH6YXswI0omZIR0Nk2AHtOKFZTj5nfkdqoFhsbbrEawuhkgNCxVm+NFrugxbXOoqM1CPrFYA19g2gzKGmOhRMgeV38bV2etBrkJHVso3R9VOTPndkudSh/eaJvzFnE+FE3L4pPXyS5L/sSRh1l6hSP/mH4omxpML55rZJqGgvQTzb4VW8TwBc6D3hr6kJpz6Sat65Nh06opUSuP/eZX5v9fh63+QrL+omtlPDyBPhLvQ64daoxmd3/oQcFD6KM9p4Q0NMuAky48+zXhbp5cg3PLoADWRY21T9teaO5ryeIk5vBC8qTf5x6BxQQVhHvQM2H+dRwjJdHHdquxpzNRaO/a9GvZ2IqPOt5kwVa3PAqnj0nKnIJLw+7sFJngweOy4+lFanm77CbU+B6SMd6gPPnfpbUKl40g58327razW2m5cHyHdZMrdwHzXTqRLnsX/qA1QqV2tT+tpiUCuA2o3+RDOlLCkwdG/xzWXiBfb/bwinREHynSHIhCfEqh+8353jzb7WbU+uF7mWVKQYfvYJmab0sFg+G9+xl08DyX7rbeTIrQNPjJLw1AyAP0WqWujhkp7EjN+Km5dziMNlPa0xYwD721Lkw6eFLrLF6JE0usuwUbaBOzRnrbEkVUGEVAO4hfT7RD7gZGsFjvi7KOPzxhiL5q3DtcaWcZYAchyzjmdJgH99YQyuxwnpZ8TZVuNMqetcrqq5nHlWiLCfCwqaKFWP+rQDXdZay5bQj9VCUILvx9XSbpap05xVXlmdVRa+/BbXuFD9/r22HYu4YrctZ9IO5D/IJFH4psrvFUcS2e2klRIQn9F5CyJ5m2kq1epFJuN5U++9YlmuKSSJYtvLIYHPAV5hBIpK10GDWCVYckOUyzkAN4Z6dnAGTVFDuoGxIKLEJ582/ZAJE2xXpH1rkCO3svn7UZCad+XETh+yHFZ6xY3XIXXkbjFGMc0cq8fWVcGUogcDeB+OIHOfLR/ajQzMixzMbvAJSCft/nZLa44sDXMmryvZVhujcwDqhM3hA//vAYPuFWpdU4iZaRR1XXwBgIHwo+XKl0Gpg+IhYEgLAIcBSvpSMjAiCQizsA+A9r4ciEWOLisA2EMyOi/oS8b8mi21HzKnxBZxR7MksIZgxUAosb+gDSrHGgjn+Km+uP4BVR6WUQDbDbYBxlWNXTFLIn2UlAPR++rNdBGSnswr1EDOlBFIMXjiEHEoydzj2LiCw3fwODkeO6DA2SP7zbaqplWGA5kLdRKr/l9xE/k8XA0kYNuUeTIivcx+39T0oayAmpC4SvJ7YzuWG5k9mJaIbDE4WjML/MxJvctCOQssd+ailwbIYnizkgOW5Nku21O0hDxe7CZ8l8Zq7sAvKmCL2EF0eRfzkajC1oWsxtZ3B9AeAl9ZEtJxY1ZysdR7IIk5rM7O1G+AeSgtasV9MW7VLWP+1rWcYtB+FnQHrWvtnFLPnKdU+cjO1qYVjM7gMI9jpmbBfPmgxRYrJnekhPiixPq7IWGhnvpMzl6Sg5wkHUlKey3cUPldGyGy6aZjgHYMqGhAJDsu6+L+Kl8IKAnJmSnHIsutbQMFtKFGd3do6NQ772ue/DESJKxciesWRod4vm7JOh77byhldCoxRoMdsGmgl0rYDhA+/Yy9kr7GUNUGsE5olR2OEyic3XtZUUBFAl+Sj1EfgKZGHP1833fBlgSp93IudNGBbsHth/f40pK20fxZEbBA2e1Ff/iXLGzJ8fY8rsVumGGNemaX10nTHWGXht/XnKBjp1txtR0pIgQTtSecFphJ31JB94R3QQjuDRXxEPO4Ml5Qp4o+xK3GKIXFJlDS6Jmk7YqDMaArM5h1QKgbtz1i9diGAXUuA5Xzq8/sMs226VY/BXdsA9XSCTMcGuFUS0+ltu2EhxuGR2OC2vuzThG127tuaj8ksgrjgkLXTw7kbefPnK5Wdw+YH7XmrnIxdKqAsNWo/Fiaf/Tb9HMOfbjXU+fuSp+ILuXGbK5cM5ee+mTloyj3P0Y36DSbETGYxu7KGD7LGdSqiR8pihXbigdNmyUaPPL+HAz64gO/r06TnQJMu9BOcsUsMXAUbEjdBG/jjqrjmwy78qChYH4B3VUl51yKEQCAmDIH8+fojTMDqpzO/ahPUV1z7z5Y0pNc4XxZ0nPusTPZJQQ5jPvS6syWICU9dvDknHW6q6rv/nVkQfOo141+bLJS1646nhS7ljg3380s8634yC7PenhMxffzoS8oF11/jUj9fPwh9h9SeJnDcNDLp+z1EUxWNoDAONC/3yDwN5L/amz0EWVT1orY4esfQYmI6P7GLW1pbA9bOB2QI8KnX3nGQWJY6JyijzTGt0B7oUGHsHBWKap8CUcZ4f9Vm/uMPcKlSXOLW+4/NHmDFrjbznCvo1KgtOm3iodODI0kTlsHq5DOhaF/7ckHJtrn/74JpVgueXVXJLefUzotCmdrwbNlYrAzDCp6tJzHe0qjl2ldj/EFOoFHIcp8r2EC5aOQiNkiS6fGHzj28re767ZKVrDRD16kVvcuns8iyj84gh907KCMTnc3HhxMe2zc4fGCIM/2yJf17Nk/FZ0xIW74g9Orh7D/mj+FjjubJ3xHMHeo565IYxuglwYVglGfz7XXMIcuNOmOkp9NvT9lIJi7egDUfS+eflm5IqD14449ByHvpdlzNSqV3iFHx41yByGNtVl7LNZniwAKdwcgdOmV04tgpF27solgXBK2hnYfl1FfXmrd56xwiLNKzcASI7t/ToW8yQgxIGVSmY3VqTNoP8GLypWw52BlR+Jxdysf5g0r+TWyHA5x84kHqlqtbCr4yTEQoHQGDIWwfYevli2mCbXWn2UGqJPIskR9TWmuv6TmQ84EV+GWeOJ3kWT1xG9VUgRkt9wambdE3d4ZmhdZmJutX5feCUbybYwr5Lw5OQoZoFxoHfd74OONjbBtuhU+XK+y7+cgpPJRIIc2BhmWFgfC1aXirWw+J2a3JbF8mZYkttViWUMOWWWKtc624iO9mqt8CZpa5jTjEnhz6FcrZAlJ4cnyR/D+IFOz0axw7LRxHjQNQr8Qj7qp6zivoKNRop41kIzVt44v58clrkE5YuOAOEJrRXj2df66PtbgKY421GGxyGo8Q7U2NglnJ8N+7IoYK3HQYWC/C+4K01jj5D1UJIk8MMp98R9A9tP0zk+UaRlWToDTlp2CbkG6ZwZE9JLHTfv0s3XjWJ4XecA/FgpFABu9ECBAMAvUjZyobkd3pObLBjzfPmJ4fMzVbK4m7ltwMHqhat/Vj8K8E+CajFSXqXOSvY4pYghKMZM0+/sRRbQBNu0k0v0WaGA7XxA+BixYi13KSaPQt5FDCq5D58cp2Fvdy0HvMFe3ya3l009xeAqzGh/MlniRzKUwrBg5nzUm/Tari7DbwrtrmHnYOSAZSMEe7eO0d3FoFBsrOPkva8rOrFlviKkMiifBFaRJUTPk6UM727YSuBqSH9iOLPQGlkYDm0TWokdqDKk6lj4m+ufLJDOBTN3c48e+erRkmca+5WWjp1yGLMXlX1kGLuUX9qYtJKrM4GVroThqZ9ySoEB5ZQ2xXnwwCC6lnw7lw+cn90Awur08/uT7VViWRe50LrN61TrnFmkc9D1kHpVEpO3UDa1btXkc79ZobWw+DvPUkYRlPSIiA9wxZMJ67T4TtavqqP8Z5b80+1n0l8A/rBv9m8LO9yIVZ6wWwCC1H78X4HeWhCqjZ64BXHGnU0GW/vTZJmOy6gvi3V/8E3/f1SAwpLM/htCmb1NFm7Nl1nyhYTRUsIyd6Ca5HfDEl1o7Blzp8/dcbwoNdcaT7ZnGmupZk2y19WNUDhCa9jyXAf80/1e/yK/djXwRXndFQZ1Lqk3Z2yZeBx3Mf7VV6ouLPgd9KotQV9Patv8HNEC349+LLfdLb9KVxtD2/7xYsvHXJLW6TCrz/NYveSef2//Jz25jVt87g8TvAp2V8FxGza9gGPS6/KmBCyt5IeLE7LZop70Fre4jaIJW/c8e5WvvAfDiZrE6ccvPheJYid/sohGK6YPLtkycav2/N0pB7/UaILA7t0XnwtHR6a9c0t8I0He9NPml4BfAv7/GfBWOI7gMvcTChR49d+JqlzBjMf8NUBPwgks9fNaFSHx/44iQUAfJDm6SM1SqCDxhPMrTdj6P++UkJjZNlKOiZ+N4/0J4zV3tTd2a8Ki/zM2qwx+OI7TzNE+TH/v32natsibvJiPJuvlBshrmstp2tvWlNXF/LlcQqJfqshLwC8B/98FXC++k2r/pdy+Y9TaXPU8wGpzR+ZPM159WPRiqTi834v5jv/HXyfkGoefn8Bd74RlzgxCSQEws3YCZsPlRCboS+UMzON8V/juTXq+sc+CEPw3Pe019RidDqM6ePf2CYGw8iCDVevE+w5XuNIgk/HaUP7E4vR+PybXHRMP5XYKxuT0c/UEb9Zd7oX64cHEpA/njQn+OmqCTTzcvfIXUp4Dc8e9kuuuTGxaqdgwtjJfRT2HbrFbNTYZXkJ6Cem/AlIbHuweewoRgWQN9bp3NJiHftqgla6MnP/i+O6E4cGVSD3Y7b4/g6d1uB8SoFu87744Q02vGH6ge7JX2F7rddI+VVRaO/vTPw7Vd5Gjp4Qd+AmLE235AxpXPmCpCQIjfrafLG5b8AcErrK4pGL3Qw3lD3xaucWY+A6WuV3v/Kq6ausfhox11f9LQOT0jF8PRTQ76adjiN7OjOrCmhdlXKUoLMZ8JSe8c827gXeex0+R/EHiUV3IWa1BL7XuJaT/IZAwtMoo59AG5z5r2o7RVS+3zb4keUnykuQlyUuSlyQvSV6SvCR5SfKS5CXJS5KXJC9J/lMS9wbqtsFv36uVBAc8t1N++OdNVIJVraQpYd8NKXTxOdh3f7+P0fT9Bny6SZOsbC/BvtfTa1ubI5wTiqX8d78y7eoQDX0vsP3qMbZB/uF/3R78ayrxyAGk7VGve3R1TcdwmVAkHb5CNXdkGm/lAm/z0AhqWEcvOEb1dKHoXLw5xBuy1Lk3jq/p20RvFzeJWala4F2Ec11/Mh+Bk9n7EgW1UEHiWmTv6TzAlxdqZYxN7Udyjqq8THf2bZ1h3cyMVwOSWaqQqr4EHyizWgFwtrto3bsFf/B6eq8BbMaXXBq9HYFPQtXE97l3vandx83wa+3JAqtGfcALz+h3b75ToPTdYVD9TDS7nzB8YUPtr5VdxjXExHT1F7aSAgPLXKNl3YkF+2oc0uihpUn+RnJqrdUok9mCy78a4bSXgYQvrPjQNnDsaAvo12sGC7b1dIZr3GK2Zg39ZG9V5HSZSGV/tX4Nrxio9gPGYOUcenyknNk18uXhKGmq4cEVfm1gVgsj02N35/1y9vBIucFAx+qSkaUUZrP7BQZp8F7518Fs9I/u42fezO4RR9lmiwoMBQqd4d0pdeJ4iUSSMNc6+0aheWMUGv9A7LTsKFTwRTUonJ1rFBujPCN4k12i39swc+nYK6zKkMjvWL1r1AlV77F55YOfhrjkJpyasrCSRyVhpjTcniWTbzscRf0gqyKekUd9Ejj1rLg8qp93KV9pTZrPpQbKT8HR5VNvwipB84LowuUZLkHR9xHRUoQcm05eSMQrBraUZ2xZdtDTh1XQa8XryDD0VlU+L50Zrv1ZrIa4xqiSk310t2qWWT691qvERX4/Dmcuu1zIYyHlTeEFSG17CpdLjw/5PKoei7PWG++MmlGrb1pSwpcBCnD7EcxHhXTM6h/pJxdJETuDiYQ3sdHl7ET06Gy1mVWvgFKW1XTAQviJNTTcyMKGOR0RJik/zNN9PMIsjg/ZRC0OvIt3nO0NipzJodSWyTg/idNXkePuoiLzqPJAQQg/d3lCWOjBYr69o4CeHD7UoDDsX8Q1eIF4oUEpr8uXri4bxafWdvRCUatMdsbMSnPt4fbuubuMmR/UNK273YFz2eHpXOTGjgGt8EYRy7Oosi1+o42RYYJIRfTBPPm9w1FV1xD8op338hTTimsrtTWhITSKGcktrlF0mL9ILS4+WGt0wfMZPu3Fml/rQFWap7ksOK7K5vV4V6XylqvHldHHEYTjbE9U3TPovrqIAnT1eo9iKM2fwlG9i/uQfY0ZMh/tbG5iWC0tg1dtoTi+bhQEquss1kVgAijNemLUXP6NlZMInHsTlYA1oiDhM0d7zpkRQ8+zte7Blqymg7WJ7iOhBh6SeWc5JerK3sGrh9spCunQWfRZQXZUewU9ub2M75IJRLyPAikefND4mJh/K962AlWXsU9HqdeHrJZCmTNlPuSbXGgRm7STiZg8BAsFVZi/oRJnmoV+08ifEzso4YtQTdLVpnQklJJ+DHCfcuR+YYTq3kBL44icZ9znU/WkUMfwUbrPAG/FJnqprdF3aUKa1iUdk9TlmTwbRC5HUsT5/tG9XYJ891p7kyZD1w+yUKkxGskZWJ48bt+hYd6rXiDQoqKYgeFcZYrtYRqM3C1eOKWBvj0sMknCGvF6o6AzmZg4konLus3ItO2Ylg1ZS2rD3WqNB76sVpAvTHlw6a4UucLvS2XYYGOfcUg4yBdSaexeMjJUtrAj2p6NztS6lBv1lnEeYs3hKHZL2wqXMla2Xc7sv6Fvztb2VtfcHVeYHFkyxipsROlen7MHmrkfHLBg+wcqLcldNVp7P98esif95FnLoF7M6z33RCfVVVpSWOq1phvb7tKwM3nv4+VdbXIylxcQzXP9K+u7oJF8Pl8ATDf7JvII89CJwiqlfqf4rla2W/MqjWiyw+QMWMPyo1Hz6nmX0Jk2CPip0w3VYCC95/krzCdCoZAbQNXaMbBcHdm3gXxerjnWy3L5Er9/Wmq8hQSg98kZ+U0fTlnNeQu2u5etU16ij1iEnaNKCjhvOrCXAVfryS6LaIwLWSQXCPmJkQ44M4qI4DQXFnG8C05jZwt4F58oh2semo3aJbS/4VBWNtdJXpK3HF3TvHej4QDWhUdhKNtypVxkW/r9mEm0WGT7Fcp1tqnJ2v2uZpcXSfvFfWTXkHIRf0bBrcD68zeYbTAcn0PjzkmyDT2CvV/aZb9cMO/UQsHbcFGBTrlHYehfYD2xMFZ0DN4A4DpSW8QhKCW3rR7w53j7g/0Z9f4C7ZNkEc/yy238PFcGsBesNAJQfGMw4xJEs5HObPS7TH9IcaYtHBMWekuBQkjCjmufA5NtIVCgiiwWJyz8GbgUm+FxS8Y2X+UPXL6QjmWahIJwjhVmO/PVKV8lheh5jPxJlDOEtlWt3+UWVSWEMWJpWVC6n4rE8axbV1AMXT/EWu9KHh7JY7W8UovXmtSRqzZM3/lRAnlsVuzmCQTf5zpz+kPjs8ZWSbNbLSChPswjIOW3veVx8A3TcxV8MJKbHMM6SSdsVyxPDGtLto3Eczm44U2p6gTKGcs2sKIB8NnwWnWchihCzAdO+QYKXq/etwmkjMmC0ql12rVKRMbj04PonLOMSGJR+xTGjV4r/bAdeeqsmGk7Ky/tzZgzpvFZF+nppj1zx76nvk393GRaO2aY/S6Xj+anbASRdXCwDTa3FGbXnXuNzymbncg7RNs9crkRkycvp7fFmVSXtlQq77ic3bH5CLNFDIISFyz2iRj7v0q7eKVAl0IxBex2imgqRdm7VsZiDFHuYwg3a5JNVaLavt6TRqZ+jaQrMDHEekU7emXQAAuJcSmY3xWvlnyu8+hKddef4JzhhLjOm5cFTektwlDhmNc9Vzt8JXGd0yMZ3jJwrJh801duCSr5HJslHRYsL1V/hCu5A+MgfAnfSR0+DeiAcc3KlQMY9t8WR/PkeopEKomijKhur1LIEvfBBFoDAgfucfVzZZoful2ukq1PY+uZN7non/Ml+nBjiGw9EUf7vt3n6ZtqMxi8GZ2RZ/2F8QvHdjwKMe7xzu8gJY48Q0yRc4LPdN2Ey+QGgyH72boLRhqprYQ64urN0/a4cgkuYWuZ8/pQ1JTqLuxHafbk3lXPxBrH9FNQo1fz4TiAsNdXFVVYbZh3X/OzGE7yVev/tVNDzKVSpP0p5WumNq19DtMA6VWSA5g7U7untNcJmzaueXBnROI1SbwEz24aj4OoIoHQwlsjwTsOHIkijFlD9qMoY8bWUf3RqFX3rxYVFIMRd0sxllWQ/qK4/Dq9ZlFJBbxvdGaOzx080s3amS5ytCMkI5yGIsjnyBUWW73+3XoFvdh94lLcvpkghblul4AHB7t/dD/cd4DdCijJRwb5yugmHGcQR3W/MNJ4aORpNoHpUHntrQh+VGnkK25LkXUDTmbUkr1y80PYU53qCTq+eSzq5tcvD+9ITB1Z9Vs0udR188bCGtp4PHEfKHig1rm8ZHrpjqWL5YJYcBlEPd/VRr6cL+IRDsgVPts7UHIpZMLY+j60MsfUALjuYNbzzgFtgBAFDkCYyw3u073Q5YLNS/rnOZj4jiC8bKt/RrZlR055bu8ghqwh5nDmz3cUNnXthetwZqSjE9nsyj4Uzqdezqe9Xo5HXq0Qt44/LUOy2WRPgqvN5Jy6vR45G22CUxaEr1w7iMkzinrZLgeAjhVdqO+cnZ2Suv1wbfj4ksTW6ylRqbXjPjzPlWte6hHEVqGsRBdYdTWa1bOmR7/TJy1eI5npSgZ7RByrSCm4ct0PRb4SzYuBqrpSdLuFModB5qg00P0qMTz+XSkJFeAyKp2TUSAz/3pm5yT/DaXlvydCbqlGXZnauTG1fXzS7zawB77vEVCrFlrD3JNWuoXao4/ZKm/6NlJEq911zUMN836gst4n2e8PZfhJ4xvBs89Wja+DfwcRphURfkA0GKBZ5ijBgGAsJuDGDTmV3nIVHqtSjkfT9Ef7p7YSforfYgpxRUjhFqi81GgFHx+gJ98Spx9/Drvk9bHFTp7I4nzdx2QyrW1aaatWlh7/W8I1qpKVjCVcNw7at2XY2lMNmIUdVZJC5BoCTX0UWBOrRfNbIOQFBtI14ECw+8DMTbaT+WpBQtV8q8UVReNbyLzwIraNH6shMvSh2mOOAx9zzGkcs266N7oczeN8/jilPLN9zRRsYURQN/SF2qyIrdcKDrE2RJ+LchR6jqfxKbbtPdN3Ia1uTDeaCcLoDE0vQ96y7mHX9rVjLzNnnxhmhAwWy0aKqZwRPueYJ9WvimMDOEz1QWCNvd/ooI26VAdnD5hC10J4F9e/jiXjVZaeh72u2mAGB9hloqMbUirbaKtsCCrSLEWF0xCGPKnhXVumzJxJTUxXRLbOwM5UFbTtMv/d9oUtfDbOxbdYqbD5+yOmuk+Pq+6Zd0Czu6Z3UyR7imFdGFzfCnZj2IeiumeamxLZgzZjB/On4o7DhcfqMjsGSwYN9SlgkJrlLij3hkDfFAR6nqjp3xTpzwDJ1bnzQGKGxgM3zC0tvqoUHt15mSvjYNl+OHaUV/EYXw6wmn4sxl2ePsrw/8l0LV/Rv+mcAyLJo8HuC5ZGKj451X16Znt1iuF9XQJ9e6qvu5w8lf1XFe1QnsAxdK5n7HTUSdkLUpu2Sp7++GbPtxO/bTY9YQN6rDAO3lyxR6rrderV4/V3RU44dhkSV+oKlM515a+Nld7zdwJ+tcG01e57As0lHMfI0OqxsdI+6y2qIDkqhULnVOW3k6fOQRe85b7+6ar1K8s+/vKf/wtQSwMEFAACAAgAd4z3SmigejpNAAAAawAAABsAAAB1bml2ZXJzYWwvdW5pdmVyc2FsLnBuZy54bWyzsa/IzVEoSy0qzszPs1Uy1DNQsrfj5bIpKEoty0wtV6gAihnpGUCAkkKlrZIJErc8M6UkA6jCwNgYIZiRmpmeUWKrZG5uChfUB5oJAFBLAQIAABQAAgAIAESUV0cjtE77+wIAALAIAAAUAAAAAAAAAAEAAAAAAAAAAAB1bml2ZXJzYWwvcGxheWVyLnhtbFBLAQIAABQAAgAIAHeM90qHb5M5aCsAALNWAAAXAAAAAAAAAAAAAAAAAC0DAAB1bml2ZXJzYWwvdW5pdmVyc2FsLnBuZ1BLAQIAABQAAgAIAHeM90pooHo6TQAAAGsAAAAbAAAAAAAAAAEAAAAAAMouAAB1bml2ZXJzYWwvdW5pdmVyc2FsLnBuZy54bWxQSwUGAAAAAAMAAwDQAAAAUC8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员工执行力培训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2liyskt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528</Words>
  <Application>Microsoft Office PowerPoint</Application>
  <PresentationFormat>宽屏</PresentationFormat>
  <Paragraphs>32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inpin heiti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员工执行力培训PPT</dc:title>
  <dc:creator>第一PPT</dc:creator>
  <cp:keywords>www.1ppt.com</cp:keywords>
  <dc:description>www.1ppt.com</dc:description>
  <cp:lastModifiedBy>TANG</cp:lastModifiedBy>
  <cp:revision>306</cp:revision>
  <dcterms:created xsi:type="dcterms:W3CDTF">2018-01-07T13:00:52Z</dcterms:created>
  <dcterms:modified xsi:type="dcterms:W3CDTF">2021-06-08T08:01:05Z</dcterms:modified>
</cp:coreProperties>
</file>