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180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96" y="627839"/>
            <a:ext cx="15621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871336" y="1342028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CNN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35835" y="83797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dl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35835" y="133613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35835" y="181008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dt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35835" y="227813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1026" idx="3"/>
            <a:endCxn id="4" idx="1"/>
          </p:cNvCxnSpPr>
          <p:nvPr/>
        </p:nvCxnSpPr>
        <p:spPr>
          <a:xfrm>
            <a:off x="4558996" y="1666064"/>
            <a:ext cx="312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 flipV="1">
            <a:off x="6887560" y="1017992"/>
            <a:ext cx="448275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7" idx="1"/>
          </p:cNvCxnSpPr>
          <p:nvPr/>
        </p:nvCxnSpPr>
        <p:spPr>
          <a:xfrm flipV="1">
            <a:off x="6887560" y="1516157"/>
            <a:ext cx="448275" cy="149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8" idx="1"/>
          </p:cNvCxnSpPr>
          <p:nvPr/>
        </p:nvCxnSpPr>
        <p:spPr>
          <a:xfrm>
            <a:off x="6887560" y="1666064"/>
            <a:ext cx="448275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9" idx="1"/>
          </p:cNvCxnSpPr>
          <p:nvPr/>
        </p:nvCxnSpPr>
        <p:spPr>
          <a:xfrm>
            <a:off x="6887560" y="1666064"/>
            <a:ext cx="448275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47000" y="89463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left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47000" y="1392797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right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47000" y="1866740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top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47000" y="233479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bottom</a:t>
            </a:r>
            <a:endParaRPr lang="zh-CN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99" y="3584798"/>
            <a:ext cx="15621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7" name="直接连接符 26"/>
          <p:cNvCxnSpPr/>
          <p:nvPr/>
        </p:nvCxnSpPr>
        <p:spPr>
          <a:xfrm>
            <a:off x="1806399" y="329676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446359" y="358479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06399" y="3215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04713" y="358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164071" y="3400132"/>
            <a:ext cx="0" cy="68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4071" y="319672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left</a:t>
            </a: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2958527" y="408885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5118" y="395413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top</a:t>
            </a:r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3002545" y="548235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9081" y="570438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right</a:t>
            </a:r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1167658" y="5529014"/>
            <a:ext cx="100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42303" y="5509525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bottom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64071" y="56837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width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33649" y="42673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@Calibri" panose="020B0503020000020004" pitchFamily="34" charset="0"/>
                <a:cs typeface="@Calibri" panose="020B0503020000020004" pitchFamily="34" charset="0"/>
              </a:rPr>
              <a:t>height</a:t>
            </a:r>
            <a:endParaRPr lang="zh-CN" altLang="en-US">
              <a:latin typeface="@Calibri" panose="020B0503020000020004" pitchFamily="34" charset="0"/>
              <a:cs typeface="@Calibri" panose="020B05030200000200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15165" y="4138796"/>
            <a:ext cx="3105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dl = left / width</a:t>
            </a:r>
          </a:p>
          <a:p>
            <a:r>
              <a:rPr lang="en-US" altLang="zh-CN" smtClean="0"/>
              <a:t>dr = (</a:t>
            </a:r>
            <a:r>
              <a:rPr lang="en-US" altLang="zh-CN"/>
              <a:t>right </a:t>
            </a:r>
            <a:r>
              <a:rPr lang="en-US" altLang="zh-CN" smtClean="0"/>
              <a:t> - width) / width</a:t>
            </a:r>
          </a:p>
          <a:p>
            <a:r>
              <a:rPr lang="en-US" altLang="zh-CN" smtClean="0"/>
              <a:t>dt = top / height</a:t>
            </a:r>
          </a:p>
          <a:p>
            <a:r>
              <a:rPr lang="en-US" altLang="zh-CN" smtClean="0"/>
              <a:t>db = (</a:t>
            </a:r>
            <a:r>
              <a:rPr lang="en-US" altLang="zh-CN"/>
              <a:t>bottom </a:t>
            </a:r>
            <a:r>
              <a:rPr lang="en-US" altLang="zh-CN" smtClean="0"/>
              <a:t>- height ) / height</a:t>
            </a:r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558996" y="5806395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输入图像，输出为</a:t>
            </a:r>
            <a:r>
              <a:rPr lang="en-US" altLang="zh-CN" smtClean="0"/>
              <a:t>dl dr dt db</a:t>
            </a:r>
          </a:p>
          <a:p>
            <a:r>
              <a:rPr lang="zh-CN" altLang="en-US" smtClean="0"/>
              <a:t>由网络学习映射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412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img2.baidu.com/image_search/src=http%3A%2F%2Fclub-img.kdslife.com%2Fattach%2F1k1%2Fhb%2F5m%2Fonu2bf-1zps.jpg&amp;refer=http%3A%2F%2Fclub-img.kdslife.com&amp;app=2002&amp;size=f9999,10000&amp;q=a80&amp;n=0&amp;g=0n&amp;fmt=jpeg?sec=1623892350&amp;t=912b31deb2edb266e2e639e6b4c8446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4394519" cy="250033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28662" y="64291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考虑任意尺度的目标描述问题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82" y="4015485"/>
            <a:ext cx="1381125" cy="193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32" y="898283"/>
            <a:ext cx="15621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2582632" y="61025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222592" y="898283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82632" y="528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80946" y="898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40304" y="713617"/>
            <a:ext cx="0" cy="68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40304" y="510208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left 20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734760" y="140233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1351" y="1267615"/>
            <a:ext cx="503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top</a:t>
            </a:r>
          </a:p>
          <a:p>
            <a:r>
              <a:rPr lang="en-US" altLang="zh-CN" smtClean="0"/>
              <a:t>30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778778" y="279584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65314" y="3017873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right80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943891" y="2842499"/>
            <a:ext cx="100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8536" y="2823010"/>
            <a:ext cx="88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bottom</a:t>
            </a:r>
          </a:p>
          <a:p>
            <a:r>
              <a:rPr lang="en-US" altLang="zh-CN" smtClean="0"/>
              <a:t>90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90981" y="299720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width100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09882" y="1580877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@Calibri" panose="020B0503020000020004" pitchFamily="34" charset="0"/>
                <a:cs typeface="@Calibri" panose="020B0503020000020004" pitchFamily="34" charset="0"/>
              </a:rPr>
              <a:t>height</a:t>
            </a:r>
          </a:p>
          <a:p>
            <a:r>
              <a:rPr lang="en-US" altLang="zh-CN" smtClean="0">
                <a:latin typeface="@Calibri" panose="020B0503020000020004" pitchFamily="34" charset="0"/>
                <a:cs typeface="@Calibri" panose="020B0503020000020004" pitchFamily="34" charset="0"/>
              </a:rPr>
              <a:t>100</a:t>
            </a:r>
            <a:endParaRPr lang="zh-CN" altLang="en-US">
              <a:latin typeface="@Calibri" panose="020B0503020000020004" pitchFamily="34" charset="0"/>
              <a:cs typeface="@Calibri" panose="020B05030200000200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34548" y="1029645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dl = 0.2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34548" y="152781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 = -0.2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34548" y="2001753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dt = 0.3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34548" y="2469805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 = -0.1</a:t>
            </a: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625213" y="372745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265173" y="401548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10737" y="3808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23527" y="401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3378158" y="4110062"/>
            <a:ext cx="0" cy="10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461239" y="4987547"/>
            <a:ext cx="886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126042" y="602820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直接连接符 2047"/>
          <p:cNvCxnSpPr/>
          <p:nvPr/>
        </p:nvCxnSpPr>
        <p:spPr>
          <a:xfrm>
            <a:off x="4057833" y="6122340"/>
            <a:ext cx="624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3378158" y="4077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60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54" y="4942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60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26817" y="62809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110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1252" y="57530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110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49024" y="3897911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dl = 0.6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249024" y="439607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 = 0.1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249024" y="4870019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dt = 0.6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249024" y="5338071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 = 0.1</a:t>
            </a:r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3378158" y="4982272"/>
            <a:ext cx="731118" cy="113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258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813" y="148478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dl = left / width</a:t>
            </a:r>
          </a:p>
          <a:p>
            <a:r>
              <a:rPr lang="en-US" altLang="zh-CN" smtClean="0"/>
              <a:t>dr = (</a:t>
            </a:r>
            <a:r>
              <a:rPr lang="en-US" altLang="zh-CN"/>
              <a:t>right </a:t>
            </a:r>
            <a:r>
              <a:rPr lang="en-US" altLang="zh-CN" smtClean="0"/>
              <a:t> - width) / width</a:t>
            </a:r>
          </a:p>
          <a:p>
            <a:r>
              <a:rPr lang="en-US" altLang="zh-CN" smtClean="0"/>
              <a:t>dt = top / height</a:t>
            </a:r>
          </a:p>
          <a:p>
            <a:r>
              <a:rPr lang="en-US" altLang="zh-CN" smtClean="0"/>
              <a:t>db = (</a:t>
            </a:r>
            <a:r>
              <a:rPr lang="en-US" altLang="zh-CN"/>
              <a:t>bottom </a:t>
            </a:r>
            <a:r>
              <a:rPr lang="en-US" altLang="zh-CN" smtClean="0"/>
              <a:t>- height ) / height</a:t>
            </a:r>
          </a:p>
          <a:p>
            <a:endParaRPr lang="en-US" altLang="zh-CN"/>
          </a:p>
          <a:p>
            <a:r>
              <a:rPr lang="en-US" altLang="zh-CN" smtClean="0"/>
              <a:t>cx = (left + right) / 2</a:t>
            </a:r>
          </a:p>
          <a:p>
            <a:r>
              <a:rPr lang="en-US" altLang="zh-CN" smtClean="0"/>
              <a:t>cy = (top + bottom) / 2</a:t>
            </a:r>
          </a:p>
          <a:p>
            <a:endParaRPr lang="en-US" altLang="zh-CN"/>
          </a:p>
          <a:p>
            <a:r>
              <a:rPr lang="en-US" altLang="zh-CN" smtClean="0"/>
              <a:t>left = cx - 0.5 * width + dl * width = cx – (0.5 – dl) * width</a:t>
            </a:r>
          </a:p>
          <a:p>
            <a:r>
              <a:rPr lang="en-US" altLang="zh-CN" smtClean="0"/>
              <a:t>top = cy – 0.5 * height + dt * height = cy – (0.5 – dt) * height</a:t>
            </a:r>
          </a:p>
          <a:p>
            <a:r>
              <a:rPr lang="en-US" altLang="zh-CN" smtClean="0"/>
              <a:t>right = cx + 0.5 * width + dr * width = cx + (0.5 + dr) * width</a:t>
            </a:r>
          </a:p>
          <a:p>
            <a:r>
              <a:rPr lang="en-US" altLang="zh-CN" smtClean="0"/>
              <a:t>bottom = cy + 0.5 * height + db * height = cy + (0.5 + db) * height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376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5415" y="2857520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CNN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41497" y="0"/>
            <a:ext cx="1536029" cy="1218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41497" y="1285884"/>
            <a:ext cx="157163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41497" y="2571768"/>
            <a:ext cx="157163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41497" y="4000528"/>
            <a:ext cx="157163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/>
          </a:p>
        </p:txBody>
      </p:sp>
      <p:cxnSp>
        <p:nvCxnSpPr>
          <p:cNvPr id="8" name="直接箭头连接符 7"/>
          <p:cNvCxnSpPr>
            <a:endCxn id="3" idx="1"/>
          </p:cNvCxnSpPr>
          <p:nvPr/>
        </p:nvCxnSpPr>
        <p:spPr>
          <a:xfrm>
            <a:off x="2743075" y="3181556"/>
            <a:ext cx="312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 flipV="1">
            <a:off x="5071639" y="609218"/>
            <a:ext cx="769858" cy="2572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5" idx="1"/>
          </p:cNvCxnSpPr>
          <p:nvPr/>
        </p:nvCxnSpPr>
        <p:spPr>
          <a:xfrm flipV="1">
            <a:off x="5071639" y="1893107"/>
            <a:ext cx="769858" cy="128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6" idx="1"/>
          </p:cNvCxnSpPr>
          <p:nvPr/>
        </p:nvCxnSpPr>
        <p:spPr>
          <a:xfrm>
            <a:off x="5071639" y="3181556"/>
            <a:ext cx="769858" cy="68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7" idx="1"/>
          </p:cNvCxnSpPr>
          <p:nvPr/>
        </p:nvCxnSpPr>
        <p:spPr>
          <a:xfrm>
            <a:off x="5071639" y="3181556"/>
            <a:ext cx="769858" cy="1461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457" y="2143140"/>
            <a:ext cx="2643206" cy="201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矩形 44"/>
          <p:cNvSpPr/>
          <p:nvPr/>
        </p:nvSpPr>
        <p:spPr>
          <a:xfrm>
            <a:off x="6127249" y="28575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dl1</a:t>
            </a:r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6770191" y="57150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dl2</a:t>
            </a:r>
            <a:endParaRPr lang="zh-CN" altLang="en-US" sz="1400"/>
          </a:p>
        </p:txBody>
      </p:sp>
      <p:sp>
        <p:nvSpPr>
          <p:cNvPr id="47" name="矩形 46"/>
          <p:cNvSpPr/>
          <p:nvPr/>
        </p:nvSpPr>
        <p:spPr>
          <a:xfrm>
            <a:off x="6127249" y="150019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dr1</a:t>
            </a:r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6770191" y="178595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dr2</a:t>
            </a:r>
            <a:endParaRPr lang="zh-CN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6198687" y="285752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dt1</a:t>
            </a:r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41629" y="314327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dt2</a:t>
            </a:r>
            <a:endParaRPr lang="zh-CN" altLang="en-US" sz="1400"/>
          </a:p>
        </p:txBody>
      </p:sp>
      <p:sp>
        <p:nvSpPr>
          <p:cNvPr id="51" name="矩形 50"/>
          <p:cNvSpPr/>
          <p:nvPr/>
        </p:nvSpPr>
        <p:spPr>
          <a:xfrm>
            <a:off x="6127249" y="428628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db1</a:t>
            </a:r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6770191" y="457203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db2</a:t>
            </a:r>
            <a:endParaRPr lang="zh-CN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5841497" y="5357826"/>
            <a:ext cx="157163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27249" y="564357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obj1</a:t>
            </a:r>
            <a:endParaRPr lang="zh-CN" altLang="en-US" sz="1400"/>
          </a:p>
        </p:txBody>
      </p:sp>
      <p:sp>
        <p:nvSpPr>
          <p:cNvPr id="59" name="矩形 58"/>
          <p:cNvSpPr/>
          <p:nvPr/>
        </p:nvSpPr>
        <p:spPr>
          <a:xfrm>
            <a:off x="6770191" y="592933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obj2</a:t>
            </a:r>
            <a:endParaRPr lang="zh-CN" altLang="en-US" sz="1400"/>
          </a:p>
        </p:txBody>
      </p:sp>
      <p:sp>
        <p:nvSpPr>
          <p:cNvPr id="60" name="TextBox 59"/>
          <p:cNvSpPr txBox="1"/>
          <p:nvPr/>
        </p:nvSpPr>
        <p:spPr>
          <a:xfrm>
            <a:off x="126457" y="14287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利用划窗的原理，可以有</a:t>
            </a:r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484571" y="592935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有对象</a:t>
            </a:r>
            <a:r>
              <a:rPr lang="en-US" altLang="zh-CN" smtClean="0"/>
              <a:t>/</a:t>
            </a:r>
            <a:r>
              <a:rPr lang="zh-CN" altLang="en-US" smtClean="0"/>
              <a:t>没对象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25326" y="2214554"/>
            <a:ext cx="4286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48564" y="2606912"/>
            <a:ext cx="42862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6182" y="3214686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CNN</a:t>
            </a:r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2643206" cy="201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714356"/>
            <a:ext cx="8281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如果是</a:t>
            </a:r>
            <a:r>
              <a:rPr lang="en-US" altLang="zh-CN" smtClean="0"/>
              <a:t>FCN</a:t>
            </a:r>
            <a:r>
              <a:rPr lang="zh-CN" altLang="en-US" smtClean="0"/>
              <a:t>，全卷积网络。我们有输入图像，经过</a:t>
            </a:r>
            <a:r>
              <a:rPr lang="en-US" altLang="zh-CN" smtClean="0"/>
              <a:t>CNN</a:t>
            </a:r>
            <a:r>
              <a:rPr lang="zh-CN" altLang="en-US" smtClean="0"/>
              <a:t>后输出为多个</a:t>
            </a:r>
            <a:r>
              <a:rPr lang="en-US" altLang="zh-CN" smtClean="0"/>
              <a:t>CHW</a:t>
            </a:r>
          </a:p>
          <a:p>
            <a:r>
              <a:rPr lang="zh-CN" altLang="en-US" smtClean="0"/>
              <a:t>通常</a:t>
            </a:r>
            <a:r>
              <a:rPr lang="en-US" altLang="zh-CN" smtClean="0"/>
              <a:t>head</a:t>
            </a:r>
            <a:r>
              <a:rPr lang="zh-CN" altLang="en-US" smtClean="0"/>
              <a:t>的大小与输入图像的大小成比例。一般是</a:t>
            </a:r>
            <a:r>
              <a:rPr lang="en-US" altLang="zh-CN" smtClean="0"/>
              <a:t>1</a:t>
            </a:r>
            <a:r>
              <a:rPr lang="zh-CN" altLang="en-US" smtClean="0"/>
              <a:t>倍、</a:t>
            </a:r>
            <a:r>
              <a:rPr lang="en-US" altLang="zh-CN" smtClean="0"/>
              <a:t>2</a:t>
            </a:r>
            <a:r>
              <a:rPr lang="zh-CN" altLang="en-US" smtClean="0"/>
              <a:t>倍、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倍、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倍、</a:t>
            </a:r>
            <a:r>
              <a:rPr lang="en-US" altLang="zh-CN" smtClean="0">
                <a:solidFill>
                  <a:srgbClr val="FF0000"/>
                </a:solidFill>
              </a:rPr>
              <a:t>16</a:t>
            </a:r>
            <a:r>
              <a:rPr lang="zh-CN" altLang="en-US" smtClean="0">
                <a:solidFill>
                  <a:srgbClr val="FF0000"/>
                </a:solidFill>
              </a:rPr>
              <a:t>倍、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32</a:t>
            </a:r>
            <a:r>
              <a:rPr lang="zh-CN" altLang="en-US" smtClean="0">
                <a:solidFill>
                  <a:srgbClr val="FF0000"/>
                </a:solidFill>
              </a:rPr>
              <a:t>倍、</a:t>
            </a:r>
            <a:r>
              <a:rPr lang="en-US" altLang="zh-CN" smtClean="0">
                <a:solidFill>
                  <a:srgbClr val="FF0000"/>
                </a:solidFill>
              </a:rPr>
              <a:t>64</a:t>
            </a:r>
            <a:r>
              <a:rPr lang="zh-CN" altLang="en-US" smtClean="0">
                <a:solidFill>
                  <a:srgbClr val="FF0000"/>
                </a:solidFill>
              </a:rPr>
              <a:t>倍</a:t>
            </a:r>
            <a:r>
              <a:rPr lang="zh-CN" altLang="en-US" smtClean="0"/>
              <a:t>、</a:t>
            </a:r>
            <a:r>
              <a:rPr lang="en-US" altLang="zh-CN" smtClean="0"/>
              <a:t>128</a:t>
            </a:r>
            <a:r>
              <a:rPr lang="zh-CN" altLang="en-US" smtClean="0"/>
              <a:t>倍、</a:t>
            </a:r>
            <a:r>
              <a:rPr lang="en-US" altLang="zh-CN" smtClean="0"/>
              <a:t>256</a:t>
            </a:r>
            <a:r>
              <a:rPr lang="zh-CN" altLang="en-US" smtClean="0"/>
              <a:t>倍</a:t>
            </a: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6286512" y="2500306"/>
            <a:ext cx="85725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CHW1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86512" y="3214686"/>
            <a:ext cx="85725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CHW2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86512" y="4000504"/>
            <a:ext cx="85725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CHW3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3" idx="3"/>
            <a:endCxn id="2" idx="1"/>
          </p:cNvCxnSpPr>
          <p:nvPr/>
        </p:nvCxnSpPr>
        <p:spPr>
          <a:xfrm flipV="1">
            <a:off x="3428992" y="3538722"/>
            <a:ext cx="357190" cy="4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3"/>
            <a:endCxn id="5" idx="1"/>
          </p:cNvCxnSpPr>
          <p:nvPr/>
        </p:nvCxnSpPr>
        <p:spPr>
          <a:xfrm flipV="1">
            <a:off x="5802406" y="2786058"/>
            <a:ext cx="484106" cy="752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3"/>
            <a:endCxn id="6" idx="1"/>
          </p:cNvCxnSpPr>
          <p:nvPr/>
        </p:nvCxnSpPr>
        <p:spPr>
          <a:xfrm flipV="1">
            <a:off x="5802406" y="3500438"/>
            <a:ext cx="484106" cy="38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3"/>
            <a:endCxn id="7" idx="1"/>
          </p:cNvCxnSpPr>
          <p:nvPr/>
        </p:nvCxnSpPr>
        <p:spPr>
          <a:xfrm>
            <a:off x="5802406" y="3538722"/>
            <a:ext cx="484106" cy="747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86512" y="5143512"/>
            <a:ext cx="85725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CHWn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72264" y="47148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0760" y="2143116"/>
            <a:ext cx="1357322" cy="3786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43570" y="6143644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这部分我们称之为</a:t>
            </a:r>
            <a:r>
              <a:rPr lang="en-US" altLang="zh-CN" smtClean="0"/>
              <a:t>head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rot="16200000">
            <a:off x="1393009" y="1535893"/>
            <a:ext cx="6572296" cy="3786214"/>
            <a:chOff x="428596" y="1000108"/>
            <a:chExt cx="6572296" cy="3786214"/>
          </a:xfrm>
        </p:grpSpPr>
        <p:sp>
          <p:nvSpPr>
            <p:cNvPr id="2" name="矩形 1"/>
            <p:cNvSpPr/>
            <p:nvPr/>
          </p:nvSpPr>
          <p:spPr>
            <a:xfrm>
              <a:off x="3428992" y="2071678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CNN</a:t>
              </a:r>
              <a:endParaRPr lang="zh-CN" altLang="en-US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428736"/>
              <a:ext cx="2643206" cy="2017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矩形 3"/>
            <p:cNvSpPr/>
            <p:nvPr/>
          </p:nvSpPr>
          <p:spPr>
            <a:xfrm>
              <a:off x="5929322" y="1357298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CHW1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929322" y="2071678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CHW2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929322" y="2857496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CHW3</a:t>
              </a:r>
              <a:endParaRPr lang="zh-CN" altLang="en-US"/>
            </a:p>
          </p:txBody>
        </p:sp>
        <p:cxnSp>
          <p:nvCxnSpPr>
            <p:cNvPr id="7" name="直接箭头连接符 6"/>
            <p:cNvCxnSpPr>
              <a:stCxn id="3" idx="3"/>
              <a:endCxn id="2" idx="1"/>
            </p:cNvCxnSpPr>
            <p:nvPr/>
          </p:nvCxnSpPr>
          <p:spPr>
            <a:xfrm flipV="1">
              <a:off x="3071802" y="2395714"/>
              <a:ext cx="357190" cy="41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2" idx="3"/>
              <a:endCxn id="4" idx="1"/>
            </p:cNvCxnSpPr>
            <p:nvPr/>
          </p:nvCxnSpPr>
          <p:spPr>
            <a:xfrm flipV="1">
              <a:off x="5445216" y="1643050"/>
              <a:ext cx="484106" cy="752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2" idx="3"/>
              <a:endCxn id="5" idx="1"/>
            </p:cNvCxnSpPr>
            <p:nvPr/>
          </p:nvCxnSpPr>
          <p:spPr>
            <a:xfrm flipV="1">
              <a:off x="5445216" y="2357430"/>
              <a:ext cx="484106" cy="382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" idx="3"/>
              <a:endCxn id="6" idx="1"/>
            </p:cNvCxnSpPr>
            <p:nvPr/>
          </p:nvCxnSpPr>
          <p:spPr>
            <a:xfrm>
              <a:off x="5445216" y="2395714"/>
              <a:ext cx="484106" cy="747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929322" y="4000504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CHWn</a:t>
              </a: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15074" y="357187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43570" y="1000108"/>
              <a:ext cx="1357322" cy="37862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5720" y="42860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head</a:t>
            </a:r>
            <a:r>
              <a:rPr lang="zh-CN" altLang="en-US" smtClean="0"/>
              <a:t>可以这样想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57818" y="5143512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特征从低到高。当成是</a:t>
            </a:r>
            <a:endParaRPr lang="en-US" altLang="zh-CN" sz="1400" smtClean="0"/>
          </a:p>
          <a:p>
            <a:r>
              <a:rPr lang="zh-CN" altLang="en-US" sz="1400" smtClean="0"/>
              <a:t>花瓶或者人体看</a:t>
            </a:r>
            <a:endParaRPr lang="en-US" altLang="zh-CN" sz="1400" smtClean="0"/>
          </a:p>
          <a:p>
            <a:r>
              <a:rPr lang="zh-CN" altLang="en-US" sz="1400" smtClean="0"/>
              <a:t>这</a:t>
            </a:r>
            <a:r>
              <a:rPr lang="zh-CN" altLang="en-US" sz="1400" smtClean="0"/>
              <a:t>也反应出</a:t>
            </a:r>
            <a:r>
              <a:rPr lang="en-US" altLang="zh-CN" sz="1400" smtClean="0"/>
              <a:t>caffe</a:t>
            </a:r>
            <a:r>
              <a:rPr lang="zh-CN" altLang="en-US" sz="1400" smtClean="0"/>
              <a:t>为什么把</a:t>
            </a:r>
            <a:r>
              <a:rPr lang="en-US" altLang="zh-CN" sz="1400" smtClean="0"/>
              <a:t>bottom</a:t>
            </a:r>
            <a:r>
              <a:rPr lang="zh-CN" altLang="en-US" sz="1400" smtClean="0"/>
              <a:t>作</a:t>
            </a:r>
            <a:endParaRPr lang="en-US" altLang="zh-CN" sz="1400" smtClean="0"/>
          </a:p>
          <a:p>
            <a:r>
              <a:rPr lang="zh-CN" altLang="en-US" sz="1400" smtClean="0"/>
              <a:t>为输入，</a:t>
            </a:r>
            <a:r>
              <a:rPr lang="en-US" altLang="zh-CN" sz="1400" smtClean="0"/>
              <a:t>top</a:t>
            </a:r>
            <a:r>
              <a:rPr lang="zh-CN" altLang="en-US" sz="1400" smtClean="0"/>
              <a:t>作为输出</a:t>
            </a:r>
            <a:endParaRPr lang="en-US" altLang="zh-CN" sz="1400" smtClean="0"/>
          </a:p>
          <a:p>
            <a:r>
              <a:rPr lang="zh-CN" altLang="en-US" sz="1400" smtClean="0"/>
              <a:t>数据是从下到上流动的</a:t>
            </a:r>
            <a:endParaRPr lang="en-US" altLang="zh-CN" sz="1400" smtClean="0"/>
          </a:p>
          <a:p>
            <a:r>
              <a:rPr lang="zh-CN" altLang="en-US" sz="1400" smtClean="0"/>
              <a:t>任何节点的下边对接输入，上边对接输出</a:t>
            </a:r>
            <a:endParaRPr lang="en-US" altLang="zh-CN" sz="1400" smtClean="0"/>
          </a:p>
        </p:txBody>
      </p:sp>
      <p:sp>
        <p:nvSpPr>
          <p:cNvPr id="18" name="椭圆 17"/>
          <p:cNvSpPr/>
          <p:nvPr/>
        </p:nvSpPr>
        <p:spPr>
          <a:xfrm>
            <a:off x="2285984" y="1928802"/>
            <a:ext cx="3857652" cy="2214578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43240" y="1571612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00694" y="1571612"/>
            <a:ext cx="248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瓶颈</a:t>
            </a:r>
            <a:r>
              <a:rPr lang="en-US" altLang="zh-CN" smtClean="0"/>
              <a:t>/</a:t>
            </a:r>
            <a:r>
              <a:rPr lang="zh-CN" altLang="en-US" smtClean="0"/>
              <a:t>脖子， </a:t>
            </a:r>
            <a:r>
              <a:rPr lang="en-US" altLang="zh-CN" smtClean="0"/>
              <a:t>bottleneck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8651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躯体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29454" y="642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头部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215266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57158" y="428604"/>
            <a:ext cx="785818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43504" y="1071545"/>
            <a:ext cx="92869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142851"/>
            <a:ext cx="23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感受野大小，</a:t>
            </a:r>
            <a:r>
              <a:rPr lang="en-US" altLang="zh-CN" smtClean="0"/>
              <a:t>stride=4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3504" y="5000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输出大小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86050" y="1142983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CNN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3504" y="1071545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肘形连接符 15"/>
          <p:cNvCxnSpPr>
            <a:stCxn id="11" idx="1"/>
            <a:endCxn id="4" idx="3"/>
          </p:cNvCxnSpPr>
          <p:nvPr/>
        </p:nvCxnSpPr>
        <p:spPr>
          <a:xfrm rot="10800000">
            <a:off x="1142976" y="857233"/>
            <a:ext cx="4000528" cy="2857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286380" y="1214421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1472" y="642918"/>
            <a:ext cx="785818" cy="8572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8" idx="2"/>
            <a:endCxn id="19" idx="2"/>
          </p:cNvCxnSpPr>
          <p:nvPr/>
        </p:nvCxnSpPr>
        <p:spPr>
          <a:xfrm rot="5400000">
            <a:off x="3089662" y="-767983"/>
            <a:ext cx="142877" cy="4393437"/>
          </a:xfrm>
          <a:prstGeom prst="bentConnector3">
            <a:avLst>
              <a:gd name="adj1" fmla="val 259998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14619"/>
            <a:ext cx="215266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矩形 24"/>
          <p:cNvSpPr/>
          <p:nvPr/>
        </p:nvSpPr>
        <p:spPr>
          <a:xfrm>
            <a:off x="214282" y="2428868"/>
            <a:ext cx="128588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43504" y="3214684"/>
            <a:ext cx="92869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8596" y="2285990"/>
            <a:ext cx="23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感受野大小，</a:t>
            </a:r>
            <a:r>
              <a:rPr lang="en-US" altLang="zh-CN" smtClean="0"/>
              <a:t>stride=4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43504" y="2643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输出大小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6050" y="3286122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CNN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43504" y="3214684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肘形连接符 30"/>
          <p:cNvCxnSpPr>
            <a:stCxn id="30" idx="1"/>
            <a:endCxn id="25" idx="3"/>
          </p:cNvCxnSpPr>
          <p:nvPr/>
        </p:nvCxnSpPr>
        <p:spPr>
          <a:xfrm rot="10800000">
            <a:off x="1500166" y="3071810"/>
            <a:ext cx="3643338" cy="2143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86380" y="3357560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8596" y="2643182"/>
            <a:ext cx="1285884" cy="12144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肘形连接符 33"/>
          <p:cNvCxnSpPr>
            <a:stCxn id="32" idx="2"/>
            <a:endCxn id="33" idx="2"/>
          </p:cNvCxnSpPr>
          <p:nvPr/>
        </p:nvCxnSpPr>
        <p:spPr>
          <a:xfrm rot="5400000">
            <a:off x="3036082" y="1535892"/>
            <a:ext cx="357192" cy="4286280"/>
          </a:xfrm>
          <a:prstGeom prst="bentConnector3">
            <a:avLst>
              <a:gd name="adj1" fmla="val 16399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929199"/>
            <a:ext cx="215266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矩形 48"/>
          <p:cNvSpPr/>
          <p:nvPr/>
        </p:nvSpPr>
        <p:spPr>
          <a:xfrm>
            <a:off x="285720" y="4714884"/>
            <a:ext cx="1643074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143504" y="5429264"/>
            <a:ext cx="92869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28596" y="4500570"/>
            <a:ext cx="23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感受野大小，</a:t>
            </a:r>
            <a:r>
              <a:rPr lang="en-US" altLang="zh-CN" smtClean="0"/>
              <a:t>stride=4</a:t>
            </a: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43504" y="4857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输出大小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786050" y="5500702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CNN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143504" y="5429264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1"/>
            <a:endCxn id="49" idx="3"/>
          </p:cNvCxnSpPr>
          <p:nvPr/>
        </p:nvCxnSpPr>
        <p:spPr>
          <a:xfrm rot="10800000" flipV="1">
            <a:off x="1928794" y="5500701"/>
            <a:ext cx="3214710" cy="357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286380" y="5572140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71472" y="5000636"/>
            <a:ext cx="1643074" cy="15716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56" idx="2"/>
            <a:endCxn id="57" idx="2"/>
          </p:cNvCxnSpPr>
          <p:nvPr/>
        </p:nvCxnSpPr>
        <p:spPr>
          <a:xfrm rot="5400000">
            <a:off x="2946786" y="4161240"/>
            <a:ext cx="857256" cy="3964809"/>
          </a:xfrm>
          <a:prstGeom prst="bentConnector3">
            <a:avLst>
              <a:gd name="adj1" fmla="val 12666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7"/>
            <a:ext cx="215266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14282" y="285728"/>
            <a:ext cx="2571768" cy="23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29256" y="1142984"/>
            <a:ext cx="92869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285728"/>
            <a:ext cx="23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感受野大小，</a:t>
            </a:r>
            <a:r>
              <a:rPr lang="en-US" altLang="zh-CN" smtClean="0"/>
              <a:t>stride=4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29256" y="571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输出大小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71802" y="1214422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CNN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29256" y="1142984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8" idx="1"/>
            <a:endCxn id="3" idx="3"/>
          </p:cNvCxnSpPr>
          <p:nvPr/>
        </p:nvCxnSpPr>
        <p:spPr>
          <a:xfrm rot="10800000" flipV="1">
            <a:off x="2786050" y="1214421"/>
            <a:ext cx="2643206" cy="250033"/>
          </a:xfrm>
          <a:prstGeom prst="bentConnector3">
            <a:avLst>
              <a:gd name="adj1" fmla="val 556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72132" y="1285860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034" y="642918"/>
            <a:ext cx="2357454" cy="2143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0" idx="2"/>
            <a:endCxn id="11" idx="2"/>
          </p:cNvCxnSpPr>
          <p:nvPr/>
        </p:nvCxnSpPr>
        <p:spPr>
          <a:xfrm rot="5400000">
            <a:off x="2982505" y="124993"/>
            <a:ext cx="1357322" cy="3964809"/>
          </a:xfrm>
          <a:prstGeom prst="bentConnector3">
            <a:avLst>
              <a:gd name="adj1" fmla="val 11684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3"/>
            <a:endCxn id="7" idx="1"/>
          </p:cNvCxnSpPr>
          <p:nvPr/>
        </p:nvCxnSpPr>
        <p:spPr>
          <a:xfrm>
            <a:off x="2724137" y="1535894"/>
            <a:ext cx="347665" cy="2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2910" y="3500438"/>
            <a:ext cx="7762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当</a:t>
            </a:r>
            <a:r>
              <a:rPr lang="en-US" altLang="zh-CN" smtClean="0"/>
              <a:t>CNN</a:t>
            </a:r>
            <a:r>
              <a:rPr lang="zh-CN" altLang="en-US" smtClean="0"/>
              <a:t>感受野足够大时，其实图像上的每一个像素都会影响到输出的所有值</a:t>
            </a:r>
            <a:endParaRPr lang="en-US" altLang="zh-CN" smtClean="0"/>
          </a:p>
          <a:p>
            <a:r>
              <a:rPr lang="zh-CN" altLang="en-US" smtClean="0"/>
              <a:t>我们可以认为：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、网络的感受野是随着层次的增加而逐渐变大的。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en-US" altLang="zh-CN" smtClean="0"/>
              <a:t>     </a:t>
            </a:r>
            <a:r>
              <a:rPr lang="zh-CN" altLang="en-US" smtClean="0"/>
              <a:t>也就是底层的网络感受野是小的。深度越多，逐步变大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、输出值受空间位置相同地方的影响最大。也就是输出具有空间对应关系</a:t>
            </a:r>
            <a:endParaRPr lang="en-US" altLang="zh-CN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215266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6786578" y="2214554"/>
            <a:ext cx="92869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00892" y="2357430"/>
            <a:ext cx="14287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endCxn id="6" idx="0"/>
          </p:cNvCxnSpPr>
          <p:nvPr/>
        </p:nvCxnSpPr>
        <p:spPr>
          <a:xfrm>
            <a:off x="785786" y="1071546"/>
            <a:ext cx="6286544" cy="128588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57224" y="2428868"/>
            <a:ext cx="6215106" cy="135732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42976" y="2285992"/>
            <a:ext cx="5929354" cy="142876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503</Words>
  <Application>Microsoft Office PowerPoint</Application>
  <PresentationFormat>全屏显示(4:3)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54</cp:revision>
  <dcterms:created xsi:type="dcterms:W3CDTF">2021-05-17T15:17:31Z</dcterms:created>
  <dcterms:modified xsi:type="dcterms:W3CDTF">2021-05-18T01:27:47Z</dcterms:modified>
</cp:coreProperties>
</file>