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9" r:id="rId4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BCE4-AA67-4335-8D29-E271EC085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43872" y="54868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指针的概念</a:t>
            </a:r>
            <a:endParaRPr lang="zh-CN" altLang="en-US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818111" y="1556792"/>
            <a:ext cx="47525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对比：</a:t>
            </a:r>
            <a:r>
              <a:rPr lang="en-US" altLang="zh-CN" sz="2800" b="1" dirty="0"/>
              <a:t>int </a:t>
            </a:r>
            <a:r>
              <a:rPr lang="zh-CN" altLang="en-US" sz="2800" b="1" dirty="0"/>
              <a:t>和 </a:t>
            </a:r>
            <a:r>
              <a:rPr lang="en-US" altLang="zh-CN" sz="2800" b="1" dirty="0"/>
              <a:t>int* </a:t>
            </a:r>
            <a:r>
              <a:rPr lang="zh-CN" altLang="en-US" sz="2800" b="1" dirty="0"/>
              <a:t>之间的区别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783632" y="2564904"/>
            <a:ext cx="1504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123;</a:t>
            </a:r>
            <a:endParaRPr lang="en-US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7248128" y="2564904"/>
            <a:ext cx="15722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int* p = &amp;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2495600" y="3142129"/>
            <a:ext cx="26568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int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是类型（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整数类型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8048" y="3142129"/>
            <a:ext cx="39173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int*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是类型（指向整数的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指针类型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2413" y="3592317"/>
            <a:ext cx="19405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是该类型的变量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28048" y="3592317"/>
            <a:ext cx="20224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是该类型的变量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34667" y="4026043"/>
            <a:ext cx="3538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123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是赋与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的值（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一个整数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28048" y="4026043"/>
            <a:ext cx="3397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&amp;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是赋与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的值（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一个地址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91544" y="4510912"/>
            <a:ext cx="33121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所占的空间大小是平台相关的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8048" y="4508520"/>
            <a:ext cx="3394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所占的空间大小是平台相关的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53008" y="5023743"/>
            <a:ext cx="33629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一般编译环境中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sizeof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) == 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2441" y="5023743"/>
            <a:ext cx="40074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一般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32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位编译环境中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sizeof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(p) == 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22440" y="5538325"/>
            <a:ext cx="40074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一般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64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位编译环境中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sizeof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(p) == 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7053" y="1124744"/>
            <a:ext cx="85578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b="1" dirty="0"/>
              <a:t>设计一个游戏，控制人物向前走的函数为 </a:t>
            </a:r>
            <a:r>
              <a:rPr lang="en-US" altLang="zh-CN" b="1" dirty="0" err="1"/>
              <a:t>go_forward</a:t>
            </a:r>
            <a:r>
              <a:rPr lang="en-US" altLang="zh-CN" b="1" dirty="0"/>
              <a:t>()</a:t>
            </a:r>
            <a:endParaRPr lang="en-US" altLang="zh-CN" b="1" dirty="0"/>
          </a:p>
          <a:p>
            <a:pPr algn="ctr">
              <a:lnSpc>
                <a:spcPct val="250000"/>
              </a:lnSpc>
            </a:pPr>
            <a:r>
              <a:rPr lang="zh-CN" altLang="en-US" b="1" dirty="0"/>
              <a:t>这个函数接收游戏人物的坐标（</a:t>
            </a:r>
            <a:r>
              <a:rPr lang="en-US" altLang="zh-CN" b="1" dirty="0"/>
              <a:t>int x, int y) </a:t>
            </a:r>
            <a:r>
              <a:rPr lang="zh-CN" altLang="en-US" b="1" dirty="0"/>
              <a:t>两个变量，对这两个变量进行加减操作。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544" y="3052226"/>
            <a:ext cx="4372347" cy="26408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0096" y="3212976"/>
            <a:ext cx="30060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希望执行</a:t>
            </a:r>
            <a:r>
              <a:rPr lang="en-US" altLang="zh-CN" sz="2000" b="1" dirty="0" err="1">
                <a:solidFill>
                  <a:srgbClr val="121212"/>
                </a:solidFill>
                <a:latin typeface="-apple-system"/>
              </a:rPr>
              <a:t>go_forward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()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函数后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x, y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坐标都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+1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 b="1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应该输出为（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sz="2000" b="1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但是结果还是（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）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653" y="2996952"/>
            <a:ext cx="4372347" cy="26408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03512" y="620688"/>
            <a:ext cx="8784976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原因为调用函数的方式是按值传递参数，以</a:t>
            </a:r>
            <a:r>
              <a:rPr lang="en-US" altLang="zh-CN" b="1" dirty="0"/>
              <a:t>x</a:t>
            </a:r>
            <a:r>
              <a:rPr lang="zh-CN" altLang="en-US" b="1" dirty="0"/>
              <a:t>参数为例，刚开始</a:t>
            </a:r>
            <a:r>
              <a:rPr lang="en-US" altLang="zh-CN" b="1" dirty="0"/>
              <a:t>main</a:t>
            </a:r>
            <a:r>
              <a:rPr lang="zh-CN" altLang="en-US" b="1" dirty="0"/>
              <a:t>函数中有一个</a:t>
            </a:r>
            <a:r>
              <a:rPr lang="en-US" altLang="zh-CN" b="1" dirty="0"/>
              <a:t>x</a:t>
            </a:r>
            <a:r>
              <a:rPr lang="zh-CN" altLang="en-US" b="1" dirty="0"/>
              <a:t>的局部变量，值为</a:t>
            </a:r>
            <a:r>
              <a:rPr lang="en-US" altLang="zh-CN" b="1" dirty="0"/>
              <a:t>0</a:t>
            </a:r>
            <a:r>
              <a:rPr lang="zh-CN" altLang="en-US" b="1" dirty="0"/>
              <a:t>，当计算机调用</a:t>
            </a:r>
            <a:r>
              <a:rPr lang="en-US" altLang="zh-CN" b="1" dirty="0" err="1"/>
              <a:t>go_forward</a:t>
            </a:r>
            <a:r>
              <a:rPr lang="en-US" altLang="zh-CN" b="1" dirty="0"/>
              <a:t>()</a:t>
            </a:r>
            <a:r>
              <a:rPr lang="zh-CN" altLang="en-US" b="1" dirty="0"/>
              <a:t>函数时，它将变量</a:t>
            </a:r>
            <a:r>
              <a:rPr lang="en-US" altLang="zh-CN" b="1" dirty="0"/>
              <a:t>x</a:t>
            </a:r>
            <a:r>
              <a:rPr lang="zh-CN" altLang="en-US" b="1" dirty="0"/>
              <a:t>的值复制给了参数</a:t>
            </a:r>
            <a:r>
              <a:rPr lang="en-US" altLang="zh-CN" b="1" dirty="0" err="1"/>
              <a:t>position_x</a:t>
            </a:r>
            <a:r>
              <a:rPr lang="zh-CN" altLang="en-US" b="1" dirty="0"/>
              <a:t>，这只是一个赋值过程将变量</a:t>
            </a:r>
            <a:r>
              <a:rPr lang="en-US" altLang="zh-CN" b="1" dirty="0"/>
              <a:t>x</a:t>
            </a:r>
            <a:r>
              <a:rPr lang="zh-CN" altLang="en-US" b="1" dirty="0"/>
              <a:t>赋值给变量</a:t>
            </a:r>
            <a:r>
              <a:rPr lang="en-US" altLang="zh-CN" b="1" dirty="0" err="1"/>
              <a:t>position_x</a:t>
            </a:r>
            <a:r>
              <a:rPr lang="zh-CN" altLang="en-US" b="1" dirty="0"/>
              <a:t>，相当于 </a:t>
            </a:r>
            <a:r>
              <a:rPr lang="en-US" altLang="zh-CN" b="1" dirty="0" err="1"/>
              <a:t>position_x</a:t>
            </a:r>
            <a:r>
              <a:rPr lang="en-US" altLang="zh-CN" b="1" dirty="0"/>
              <a:t>=x </a:t>
            </a:r>
            <a:r>
              <a:rPr lang="zh-CN" altLang="en-US" b="1" dirty="0"/>
              <a:t>命令，而这个命令，</a:t>
            </a:r>
            <a:r>
              <a:rPr lang="en-US" altLang="zh-CN" b="1" dirty="0"/>
              <a:t>x</a:t>
            </a:r>
            <a:r>
              <a:rPr lang="zh-CN" altLang="en-US" b="1" dirty="0"/>
              <a:t>的值是不发生变化的，结果如下图所示，</a:t>
            </a:r>
            <a:r>
              <a:rPr lang="en-US" altLang="zh-CN" b="1" dirty="0"/>
              <a:t>x</a:t>
            </a:r>
            <a:r>
              <a:rPr lang="zh-CN" altLang="en-US" b="1" dirty="0"/>
              <a:t>的值仍为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position_x</a:t>
            </a:r>
            <a:r>
              <a:rPr lang="zh-CN" altLang="en-US" b="1" dirty="0"/>
              <a:t>的值变为</a:t>
            </a:r>
            <a:r>
              <a:rPr lang="en-US" altLang="zh-CN" b="1" dirty="0"/>
              <a:t>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3216167"/>
            <a:ext cx="3673158" cy="22023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7588" y="548680"/>
            <a:ext cx="7416824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解决方法，传递</a:t>
            </a:r>
            <a:r>
              <a:rPr lang="zh-CN" altLang="en-US" sz="2000" b="1" dirty="0">
                <a:solidFill>
                  <a:srgbClr val="FF0000"/>
                </a:solidFill>
                <a:latin typeface="-apple-system"/>
              </a:rPr>
              <a:t>指针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，用指针告诉</a:t>
            </a:r>
            <a:r>
              <a:rPr lang="en-US" altLang="zh-CN" sz="2000" b="1" dirty="0" err="1">
                <a:solidFill>
                  <a:srgbClr val="121212"/>
                </a:solidFill>
                <a:latin typeface="-apple-system"/>
              </a:rPr>
              <a:t>go_forward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()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函数参数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x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的值的地址，</a:t>
            </a:r>
            <a:r>
              <a:rPr lang="en-US" altLang="zh-CN" sz="2000" b="1" dirty="0" err="1">
                <a:solidFill>
                  <a:srgbClr val="121212"/>
                </a:solidFill>
                <a:latin typeface="-apple-system"/>
              </a:rPr>
              <a:t>go_forward</a:t>
            </a:r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()</a:t>
            </a: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函数就能修改对应地址中的内容。所以用指针的主要原因是让函数共享存储器，一个函数可以修改另一个函数创建的数据，只要提供数据在内存中的地址，修改代码如下。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613" y="2873703"/>
            <a:ext cx="3750339" cy="24348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06" y="2989171"/>
            <a:ext cx="4767568" cy="22038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40216" y="3717032"/>
            <a:ext cx="223817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9360" y="1628800"/>
            <a:ext cx="7193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b="1" dirty="0"/>
              <a:t>我们在声明一个变量的时候</a:t>
            </a:r>
            <a:endParaRPr lang="en-US" altLang="zh-CN" sz="2400" b="1" dirty="0"/>
          </a:p>
          <a:p>
            <a:pPr algn="ctr">
              <a:lnSpc>
                <a:spcPct val="200000"/>
              </a:lnSpc>
            </a:pPr>
            <a:r>
              <a:rPr lang="zh-CN" altLang="en-US" sz="2400" b="1" dirty="0"/>
              <a:t>编译器在内存中留出一个唯一的地址单元来存储变量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672" y="3429000"/>
            <a:ext cx="5605675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6030" y="1412776"/>
            <a:ext cx="71399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当我们定义一个变量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，并将它的值初始化为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时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编译器将地址为</a:t>
            </a:r>
            <a:r>
              <a:rPr lang="en-US" altLang="zh-CN" sz="2400" b="1" dirty="0"/>
              <a:t>1004</a:t>
            </a:r>
            <a:r>
              <a:rPr lang="zh-CN" altLang="en-US" sz="2400" b="1" dirty="0"/>
              <a:t>的内存单元留给变量</a:t>
            </a:r>
            <a:r>
              <a:rPr lang="en-US" altLang="zh-CN" sz="2400" b="1" dirty="0"/>
              <a:t>var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并将地址</a:t>
            </a:r>
            <a:r>
              <a:rPr lang="en-US" altLang="zh-CN" sz="2400" b="1" dirty="0"/>
              <a:t>1004</a:t>
            </a:r>
            <a:r>
              <a:rPr lang="zh-CN" altLang="en-US" sz="2400" b="1" dirty="0"/>
              <a:t>和该变量的名称关联起来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024" y="3429000"/>
            <a:ext cx="4759951" cy="20162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5680" y="5445224"/>
            <a:ext cx="6109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这时我们知道了，变量</a:t>
            </a:r>
            <a:r>
              <a:rPr lang="en-US" altLang="zh-CN" sz="2000" b="1" dirty="0"/>
              <a:t>var</a:t>
            </a:r>
            <a:r>
              <a:rPr lang="zh-CN" altLang="en-US" sz="2000" b="1" dirty="0"/>
              <a:t>的地址是</a:t>
            </a:r>
            <a:r>
              <a:rPr lang="en-US" altLang="zh-CN" sz="2000" b="1" dirty="0"/>
              <a:t>1004</a:t>
            </a:r>
            <a:r>
              <a:rPr lang="zh-CN" altLang="en-US" sz="2000" b="1" dirty="0"/>
              <a:t>，是</a:t>
            </a:r>
            <a:r>
              <a:rPr lang="zh-CN" altLang="en-US" sz="2000" b="1" dirty="0">
                <a:solidFill>
                  <a:srgbClr val="FF0000"/>
                </a:solidFill>
              </a:rPr>
              <a:t>一个数字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2314" y="62068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声明变量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2314" y="62068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创建指针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8958" y="1619126"/>
            <a:ext cx="597408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地址的这个数字可以用另一个变量来保存它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假设这个变量为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此时变量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未被初始化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系统为它分配了空间，但值还不确定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1319" y="3992210"/>
            <a:ext cx="5649358" cy="2245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2314" y="620688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初始化指针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4159" y="1619126"/>
            <a:ext cx="658368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将变量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的地址存储到变量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中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初始化后（</a:t>
            </a:r>
            <a:r>
              <a:rPr lang="en-US" altLang="zh-CN" sz="2400" b="1" dirty="0"/>
              <a:t>p=&amp;var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dirty="0"/>
              <a:t>p</a:t>
            </a:r>
            <a:r>
              <a:rPr lang="zh-CN" altLang="en-US" sz="2400" b="1" dirty="0"/>
              <a:t>指向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，称为一个指向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的指针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指针是一个变量，它存储了另一个变量的地址。</a:t>
            </a:r>
            <a:endParaRPr lang="zh-CN" altLang="en-US" sz="4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486" y="3872893"/>
            <a:ext cx="5933025" cy="2448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2314" y="62068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声明指针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6762" y="1619126"/>
            <a:ext cx="8118475" cy="378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b="1" dirty="0" err="1"/>
              <a:t>typename</a:t>
            </a:r>
            <a:r>
              <a:rPr lang="en-US" altLang="zh-CN" sz="2400" b="1" dirty="0"/>
              <a:t>* p </a:t>
            </a:r>
            <a:r>
              <a:rPr lang="zh-CN" altLang="en-US" sz="2400" b="1" dirty="0"/>
              <a:t>其中</a:t>
            </a:r>
            <a:r>
              <a:rPr lang="en-US" altLang="zh-CN" sz="2400" b="1" dirty="0" err="1"/>
              <a:t>typename</a:t>
            </a:r>
            <a:r>
              <a:rPr lang="zh-CN" altLang="en-US" sz="2400" b="1" dirty="0"/>
              <a:t>指的是</a:t>
            </a:r>
            <a:r>
              <a:rPr lang="en-US" altLang="zh-CN" sz="2400" b="1" dirty="0"/>
              <a:t>var</a:t>
            </a:r>
            <a:r>
              <a:rPr lang="zh-CN" altLang="en-US" sz="2400" b="1" dirty="0"/>
              <a:t>的变量类型</a:t>
            </a:r>
            <a:endParaRPr lang="en-US" altLang="zh-CN" sz="2400" b="1" dirty="0"/>
          </a:p>
          <a:p>
            <a:pPr algn="ctr">
              <a:lnSpc>
                <a:spcPct val="200000"/>
              </a:lnSpc>
            </a:pPr>
            <a:r>
              <a:rPr lang="zh-CN" altLang="en-US" sz="2400" b="1" dirty="0"/>
              <a:t>可以是 </a:t>
            </a:r>
            <a:r>
              <a:rPr lang="en-US" altLang="zh-CN" sz="2400" b="1" dirty="0"/>
              <a:t>short ,char ,float,</a:t>
            </a:r>
            <a:r>
              <a:rPr lang="zh-CN" altLang="en-US" sz="2400" b="1" dirty="0"/>
              <a:t>因为每个类型占用的内存字节不同</a:t>
            </a:r>
            <a:endParaRPr lang="en-US" altLang="zh-CN" sz="2400" b="1" dirty="0"/>
          </a:p>
          <a:p>
            <a:pPr algn="ctr">
              <a:lnSpc>
                <a:spcPct val="200000"/>
              </a:lnSpc>
            </a:pPr>
            <a:r>
              <a:rPr lang="en-US" altLang="zh-CN" sz="2400" b="1" dirty="0"/>
              <a:t>short</a:t>
            </a:r>
            <a:r>
              <a:rPr lang="zh-CN" altLang="en-US" sz="2400" b="1" dirty="0"/>
              <a:t>占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个字节，</a:t>
            </a:r>
            <a:r>
              <a:rPr lang="en-US" altLang="zh-CN" sz="2400" b="1" dirty="0"/>
              <a:t>char</a:t>
            </a:r>
            <a:r>
              <a:rPr lang="zh-CN" altLang="en-US" sz="2400" b="1" dirty="0"/>
              <a:t>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个字节，</a:t>
            </a:r>
            <a:r>
              <a:rPr lang="en-US" altLang="zh-CN" sz="2400" b="1" dirty="0"/>
              <a:t>float</a:t>
            </a:r>
            <a:r>
              <a:rPr lang="zh-CN" altLang="en-US" sz="2400" b="1" dirty="0"/>
              <a:t>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</a:t>
            </a:r>
            <a:endParaRPr lang="en-US" altLang="zh-CN" sz="2400" b="1" dirty="0"/>
          </a:p>
          <a:p>
            <a:pPr algn="ctr"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指针的值等于它指向变量的第一个字节的地址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b="1" dirty="0"/>
              <a:t>*是间接运算符，说明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是指针变量，与非指针变量区别开来</a:t>
            </a:r>
            <a:endParaRPr lang="zh-CN" altLang="en-US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2314" y="62068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声明指针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4058" y="1700808"/>
            <a:ext cx="81838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b="1" dirty="0"/>
              <a:t>*p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var</a:t>
            </a:r>
            <a:r>
              <a:rPr lang="zh-CN" altLang="en-US" sz="2800" b="1" dirty="0"/>
              <a:t>指的是</a:t>
            </a:r>
            <a:r>
              <a:rPr lang="en-US" altLang="zh-CN" sz="2800" b="1" dirty="0"/>
              <a:t>var</a:t>
            </a:r>
            <a:r>
              <a:rPr lang="zh-CN" altLang="en-US" sz="2800" b="1" dirty="0"/>
              <a:t>的内容；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&amp;var</a:t>
            </a:r>
            <a:r>
              <a:rPr lang="zh-CN" altLang="en-US" sz="2800" b="1" dirty="0"/>
              <a:t>指的是</a:t>
            </a:r>
            <a:r>
              <a:rPr lang="en-US" altLang="zh-CN" sz="2800" b="1" dirty="0"/>
              <a:t>var</a:t>
            </a:r>
            <a:r>
              <a:rPr lang="zh-CN" altLang="en-US" sz="2800" b="1" dirty="0"/>
              <a:t>的地址</a:t>
            </a:r>
            <a:endParaRPr lang="zh-CN" altLang="en-US" sz="7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547" y="2780928"/>
            <a:ext cx="6856905" cy="2588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82314" y="620688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9576" y="1399235"/>
            <a:ext cx="763284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既然指针*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的值等于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var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algn="ctr">
              <a:lnSpc>
                <a:spcPct val="300000"/>
              </a:lnSpc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的值等于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&amp;var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为什么要多发明这一个指针符号呢？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1744" y="4869160"/>
            <a:ext cx="4940621" cy="1865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2640130"/>
            <a:ext cx="7632848" cy="172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/>
              <a:t>指针主要的功能有两个：避免副本和共享数据</a:t>
            </a:r>
            <a:endParaRPr lang="en-US" altLang="zh-CN" sz="2800" b="1" dirty="0"/>
          </a:p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rgbClr val="FF0000"/>
                </a:solidFill>
              </a:rPr>
              <a:t>指针的重要功能是函数之间传递参数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WPS 演示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-apple-system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开心</cp:lastModifiedBy>
  <cp:revision>5</cp:revision>
  <dcterms:created xsi:type="dcterms:W3CDTF">2021-05-18T07:19:00Z</dcterms:created>
  <dcterms:modified xsi:type="dcterms:W3CDTF">2021-05-18T07:22:03Z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6AEF04E4614F48ED91128F5F912EF999</vt:lpwstr>
  </property>
  <property fmtid="{D5CDD505-2E9C-101B-9397-08002B2CF9AE}" pid="3" name="KSOProductBuildVer">
    <vt:lpwstr>2052-11.1.0.10495</vt:lpwstr>
  </property>
</Properties>
</file>