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7E6-3736-4C35-B922-3C72BC469E10}" type="datetimeFigureOut">
              <a:rPr lang="zh-CN" altLang="en-US" smtClean="0"/>
              <a:pPr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F1B-70AE-48A5-B1C7-AEC4D913C9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7E6-3736-4C35-B922-3C72BC469E10}" type="datetimeFigureOut">
              <a:rPr lang="zh-CN" altLang="en-US" smtClean="0"/>
              <a:pPr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F1B-70AE-48A5-B1C7-AEC4D913C9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7E6-3736-4C35-B922-3C72BC469E10}" type="datetimeFigureOut">
              <a:rPr lang="zh-CN" altLang="en-US" smtClean="0"/>
              <a:pPr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F1B-70AE-48A5-B1C7-AEC4D913C9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7E6-3736-4C35-B922-3C72BC469E10}" type="datetimeFigureOut">
              <a:rPr lang="zh-CN" altLang="en-US" smtClean="0"/>
              <a:pPr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F1B-70AE-48A5-B1C7-AEC4D913C9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7E6-3736-4C35-B922-3C72BC469E10}" type="datetimeFigureOut">
              <a:rPr lang="zh-CN" altLang="en-US" smtClean="0"/>
              <a:pPr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F1B-70AE-48A5-B1C7-AEC4D913C9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7E6-3736-4C35-B922-3C72BC469E10}" type="datetimeFigureOut">
              <a:rPr lang="zh-CN" altLang="en-US" smtClean="0"/>
              <a:pPr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F1B-70AE-48A5-B1C7-AEC4D913C9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7E6-3736-4C35-B922-3C72BC469E10}" type="datetimeFigureOut">
              <a:rPr lang="zh-CN" altLang="en-US" smtClean="0"/>
              <a:pPr/>
              <a:t>2021/1/25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F1B-70AE-48A5-B1C7-AEC4D913C9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7E6-3736-4C35-B922-3C72BC469E10}" type="datetimeFigureOut">
              <a:rPr lang="zh-CN" altLang="en-US" smtClean="0"/>
              <a:pPr/>
              <a:t>2021/1/25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F1B-70AE-48A5-B1C7-AEC4D913C9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7E6-3736-4C35-B922-3C72BC469E10}" type="datetimeFigureOut">
              <a:rPr lang="zh-CN" altLang="en-US" smtClean="0"/>
              <a:pPr/>
              <a:t>2021/1/25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F1B-70AE-48A5-B1C7-AEC4D913C9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7E6-3736-4C35-B922-3C72BC469E10}" type="datetimeFigureOut">
              <a:rPr lang="zh-CN" altLang="en-US" smtClean="0"/>
              <a:pPr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F1B-70AE-48A5-B1C7-AEC4D913C9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77E6-3736-4C35-B922-3C72BC469E10}" type="datetimeFigureOut">
              <a:rPr lang="zh-CN" altLang="en-US" smtClean="0"/>
              <a:pPr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DF1B-70AE-48A5-B1C7-AEC4D913C9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77E6-3736-4C35-B922-3C72BC469E10}" type="datetimeFigureOut">
              <a:rPr lang="zh-CN" altLang="en-US" smtClean="0"/>
              <a:pPr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2DF1B-70AE-48A5-B1C7-AEC4D913C9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219076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2285992"/>
            <a:ext cx="1481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height384, width512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714612" y="1000108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Layer0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Conv7x7 S2 P3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MaxPool3x3 S2 P1</a:t>
            </a: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In=3x384x512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Out=64x96x128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29058" y="1000108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Layer1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BasicBlock S1</a:t>
            </a:r>
            <a:endParaRPr lang="en-US" altLang="zh-CN" sz="900">
              <a:solidFill>
                <a:schemeClr val="tx1"/>
              </a:solidFill>
            </a:endParaRP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In=64x96x128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Out=64x96x128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3504" y="1000108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Layer2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BasicBlock S2</a:t>
            </a:r>
            <a:endParaRPr lang="en-US" altLang="zh-CN" sz="900">
              <a:solidFill>
                <a:schemeClr val="tx1"/>
              </a:solidFill>
            </a:endParaRP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In=64x96x128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Out=128x48x64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57950" y="1000108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Layer3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BasicBlock S2</a:t>
            </a:r>
            <a:endParaRPr lang="en-US" altLang="zh-CN" sz="900">
              <a:solidFill>
                <a:schemeClr val="tx1"/>
              </a:solidFill>
            </a:endParaRP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In=128x48x64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Out=256x24x32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72396" y="1000108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Layer4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BasicBlock S2</a:t>
            </a:r>
            <a:endParaRPr lang="en-US" altLang="zh-CN" sz="900">
              <a:solidFill>
                <a:schemeClr val="tx1"/>
              </a:solidFill>
            </a:endParaRP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In=256x24x32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Out=512x12x16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72396" y="2928934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U4 Upsample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Up Module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ScaleFactor=2</a:t>
            </a: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In=512x12x16</a:t>
            </a:r>
            <a:endParaRPr lang="zh-CN" altLang="en-US" sz="900" smtClean="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Out=24x24x32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57950" y="2928934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P3 Projection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ProjectionModule</a:t>
            </a: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In=256x24x32</a:t>
            </a:r>
            <a:endParaRPr lang="zh-CN" altLang="en-US" sz="900" smtClean="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Out=24x24x32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1" idx="2"/>
            <a:endCxn id="12" idx="0"/>
          </p:cNvCxnSpPr>
          <p:nvPr/>
        </p:nvCxnSpPr>
        <p:spPr>
          <a:xfrm rot="5400000">
            <a:off x="7643834" y="246458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2"/>
            <a:endCxn id="13" idx="0"/>
          </p:cNvCxnSpPr>
          <p:nvPr/>
        </p:nvCxnSpPr>
        <p:spPr>
          <a:xfrm rot="5400000">
            <a:off x="6429388" y="246458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6929454" y="4286256"/>
            <a:ext cx="928694" cy="3571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Add O4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24x24x32</a:t>
            </a:r>
            <a:endParaRPr lang="zh-CN" altLang="en-US" sz="900" smtClean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13" idx="2"/>
            <a:endCxn id="23" idx="1"/>
          </p:cNvCxnSpPr>
          <p:nvPr/>
        </p:nvCxnSpPr>
        <p:spPr>
          <a:xfrm rot="16200000" flipH="1">
            <a:off x="6774847" y="4047953"/>
            <a:ext cx="409499" cy="17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000760" y="4929198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U3 Upsample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Up Module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ScaleFactor=2</a:t>
            </a: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In=24x24x32</a:t>
            </a:r>
            <a:endParaRPr lang="zh-CN" altLang="en-US" sz="900" smtClean="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Out=24x48x64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23" idx="4"/>
            <a:endCxn id="34" idx="3"/>
          </p:cNvCxnSpPr>
          <p:nvPr/>
        </p:nvCxnSpPr>
        <p:spPr>
          <a:xfrm rot="5400000">
            <a:off x="6840157" y="4875620"/>
            <a:ext cx="785818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143504" y="2928934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P2 Projection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ProjectionModule</a:t>
            </a: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In=128x48x64</a:t>
            </a:r>
            <a:endParaRPr lang="zh-CN" altLang="en-US" sz="900" smtClean="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Out=24x48x64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12" idx="2"/>
            <a:endCxn id="23" idx="7"/>
          </p:cNvCxnSpPr>
          <p:nvPr/>
        </p:nvCxnSpPr>
        <p:spPr>
          <a:xfrm rot="5400000">
            <a:off x="7710414" y="3940797"/>
            <a:ext cx="409499" cy="38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4857752" y="4286256"/>
            <a:ext cx="928694" cy="3571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Add O3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24x48x64</a:t>
            </a:r>
            <a:endParaRPr lang="zh-CN" altLang="en-US" sz="900" smtClean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34" idx="1"/>
            <a:endCxn id="64" idx="5"/>
          </p:cNvCxnSpPr>
          <p:nvPr/>
        </p:nvCxnSpPr>
        <p:spPr>
          <a:xfrm rot="10800000">
            <a:off x="5650442" y="4591138"/>
            <a:ext cx="350318" cy="838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7" idx="2"/>
            <a:endCxn id="64" idx="0"/>
          </p:cNvCxnSpPr>
          <p:nvPr/>
        </p:nvCxnSpPr>
        <p:spPr>
          <a:xfrm rot="5400000">
            <a:off x="5322099" y="3929066"/>
            <a:ext cx="35719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929058" y="2928934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P1 Projection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ProjectionModule</a:t>
            </a: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In=64x96x128</a:t>
            </a:r>
            <a:endParaRPr lang="zh-CN" altLang="en-US" sz="900" smtClean="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Out=24x96x128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643306" y="4929198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U2 Upsample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Up Module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ScaleFactor=2</a:t>
            </a: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In=24x48x64</a:t>
            </a:r>
            <a:endParaRPr lang="zh-CN" altLang="en-US" sz="900" smtClean="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Out=24x96x128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64" idx="3"/>
            <a:endCxn id="72" idx="3"/>
          </p:cNvCxnSpPr>
          <p:nvPr/>
        </p:nvCxnSpPr>
        <p:spPr>
          <a:xfrm rot="5400000">
            <a:off x="4435253" y="4870760"/>
            <a:ext cx="838127" cy="278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2357422" y="4429132"/>
            <a:ext cx="1071570" cy="3571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Add O2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24x96x128</a:t>
            </a:r>
            <a:endParaRPr lang="zh-CN" altLang="en-US" sz="900" smtClean="0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72" idx="1"/>
            <a:endCxn id="85" idx="5"/>
          </p:cNvCxnSpPr>
          <p:nvPr/>
        </p:nvCxnSpPr>
        <p:spPr>
          <a:xfrm rot="10800000">
            <a:off x="3272064" y="4734014"/>
            <a:ext cx="371242" cy="695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1" idx="2"/>
            <a:endCxn id="85" idx="7"/>
          </p:cNvCxnSpPr>
          <p:nvPr/>
        </p:nvCxnSpPr>
        <p:spPr>
          <a:xfrm rot="5400000">
            <a:off x="3592267" y="3608864"/>
            <a:ext cx="552375" cy="1192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642910" y="2928934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Point Head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HeadModule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Conv1x1</a:t>
            </a: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In=24x96x128</a:t>
            </a:r>
            <a:endParaRPr lang="zh-CN" altLang="en-US" sz="900" smtClean="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Out=1x96x128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42910" y="4143380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Offset Head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HeadModule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Conv1x1</a:t>
            </a: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In=24x96x128</a:t>
            </a:r>
            <a:endParaRPr lang="zh-CN" altLang="en-US" sz="900" smtClean="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Out=2x96x128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42910" y="5357826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WH Head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HeadModule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Conv1x1</a:t>
            </a: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In=24x96x128</a:t>
            </a:r>
            <a:endParaRPr lang="zh-CN" altLang="en-US" sz="900" smtClean="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Out=2x96x128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94" name="直接箭头连接符 93"/>
          <p:cNvCxnSpPr>
            <a:stCxn id="85" idx="1"/>
            <a:endCxn id="90" idx="3"/>
          </p:cNvCxnSpPr>
          <p:nvPr/>
        </p:nvCxnSpPr>
        <p:spPr>
          <a:xfrm rot="16200000" flipV="1">
            <a:off x="1588195" y="3555286"/>
            <a:ext cx="1052441" cy="79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5" idx="2"/>
            <a:endCxn id="91" idx="3"/>
          </p:cNvCxnSpPr>
          <p:nvPr/>
        </p:nvCxnSpPr>
        <p:spPr>
          <a:xfrm rot="10800000" flipV="1">
            <a:off x="1714480" y="4607726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5" idx="3"/>
            <a:endCxn id="92" idx="3"/>
          </p:cNvCxnSpPr>
          <p:nvPr/>
        </p:nvCxnSpPr>
        <p:spPr>
          <a:xfrm rot="5400000">
            <a:off x="1552476" y="4896017"/>
            <a:ext cx="1123879" cy="79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9" idx="2"/>
            <a:endCxn id="37" idx="0"/>
          </p:cNvCxnSpPr>
          <p:nvPr/>
        </p:nvCxnSpPr>
        <p:spPr>
          <a:xfrm rot="5400000">
            <a:off x="5214942" y="246458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8" idx="2"/>
            <a:endCxn id="71" idx="0"/>
          </p:cNvCxnSpPr>
          <p:nvPr/>
        </p:nvCxnSpPr>
        <p:spPr>
          <a:xfrm rot="5400000">
            <a:off x="4000496" y="246458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" idx="3"/>
            <a:endCxn id="8" idx="1"/>
          </p:cNvCxnSpPr>
          <p:nvPr/>
        </p:nvCxnSpPr>
        <p:spPr>
          <a:xfrm>
            <a:off x="3786182" y="150017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8" idx="3"/>
            <a:endCxn id="9" idx="1"/>
          </p:cNvCxnSpPr>
          <p:nvPr/>
        </p:nvCxnSpPr>
        <p:spPr>
          <a:xfrm>
            <a:off x="5000628" y="150017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3"/>
            <a:endCxn id="10" idx="1"/>
          </p:cNvCxnSpPr>
          <p:nvPr/>
        </p:nvCxnSpPr>
        <p:spPr>
          <a:xfrm>
            <a:off x="6215074" y="150017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3"/>
            <a:endCxn id="11" idx="1"/>
          </p:cNvCxnSpPr>
          <p:nvPr/>
        </p:nvCxnSpPr>
        <p:spPr>
          <a:xfrm>
            <a:off x="7429520" y="150017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1857364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Point Head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HeadModule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Conv1x1</a:t>
            </a: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In=24x96x128</a:t>
            </a:r>
            <a:endParaRPr lang="zh-CN" altLang="en-US" sz="900" smtClean="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Out=1x96x128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3071810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Offset Head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HeadModule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Conv1x1</a:t>
            </a: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In=24x96x128</a:t>
            </a:r>
            <a:endParaRPr lang="zh-CN" altLang="en-US" sz="900" smtClean="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Out=2x96x128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472" y="4286256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WH Head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HeadModule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Conv1x1</a:t>
            </a: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In=24x96x128</a:t>
            </a:r>
            <a:endParaRPr lang="zh-CN" altLang="en-US" sz="900" smtClean="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Out=2x96x128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2" idx="3"/>
          </p:cNvCxnSpPr>
          <p:nvPr/>
        </p:nvCxnSpPr>
        <p:spPr>
          <a:xfrm flipV="1">
            <a:off x="1643042" y="1643050"/>
            <a:ext cx="128588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" idx="1"/>
          </p:cNvCxnSpPr>
          <p:nvPr/>
        </p:nvCxnSpPr>
        <p:spPr>
          <a:xfrm>
            <a:off x="0" y="2357430"/>
            <a:ext cx="5714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3" idx="1"/>
          </p:cNvCxnSpPr>
          <p:nvPr/>
        </p:nvCxnSpPr>
        <p:spPr>
          <a:xfrm>
            <a:off x="0" y="3571876"/>
            <a:ext cx="5714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1"/>
          </p:cNvCxnSpPr>
          <p:nvPr/>
        </p:nvCxnSpPr>
        <p:spPr>
          <a:xfrm>
            <a:off x="0" y="4786322"/>
            <a:ext cx="5714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Administrator\Desktop\未标题-222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2214554"/>
            <a:ext cx="748129" cy="1785950"/>
          </a:xfrm>
          <a:prstGeom prst="rect">
            <a:avLst/>
          </a:prstGeom>
          <a:noFill/>
        </p:spPr>
      </p:pic>
      <p:pic>
        <p:nvPicPr>
          <p:cNvPr id="23" name="Picture 5" descr="C:\Users\Administrator\Desktop\未标题-222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2214554"/>
            <a:ext cx="748129" cy="1785950"/>
          </a:xfrm>
          <a:prstGeom prst="rect">
            <a:avLst/>
          </a:prstGeom>
          <a:noFill/>
        </p:spPr>
      </p:pic>
      <p:pic>
        <p:nvPicPr>
          <p:cNvPr id="24" name="Picture 5" descr="C:\Users\Administrator\Desktop\未标题-222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4143380"/>
            <a:ext cx="748129" cy="1785950"/>
          </a:xfrm>
          <a:prstGeom prst="rect">
            <a:avLst/>
          </a:prstGeom>
          <a:noFill/>
        </p:spPr>
      </p:pic>
      <p:pic>
        <p:nvPicPr>
          <p:cNvPr id="25" name="Picture 5" descr="C:\Users\Administrator\Desktop\未标题-222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4143380"/>
            <a:ext cx="748129" cy="1785950"/>
          </a:xfrm>
          <a:prstGeom prst="rect">
            <a:avLst/>
          </a:prstGeom>
          <a:noFill/>
        </p:spPr>
      </p:pic>
      <p:pic>
        <p:nvPicPr>
          <p:cNvPr id="2054" name="Picture 6" descr="C:\Users\Administrator\Desktop\未标题-13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571480"/>
            <a:ext cx="785818" cy="1914618"/>
          </a:xfrm>
          <a:prstGeom prst="rect">
            <a:avLst/>
          </a:prstGeom>
          <a:noFill/>
        </p:spPr>
      </p:pic>
      <p:cxnSp>
        <p:nvCxnSpPr>
          <p:cNvPr id="32" name="直接箭头连接符 31"/>
          <p:cNvCxnSpPr>
            <a:stCxn id="3" idx="3"/>
          </p:cNvCxnSpPr>
          <p:nvPr/>
        </p:nvCxnSpPr>
        <p:spPr>
          <a:xfrm flipV="1">
            <a:off x="1643042" y="3500438"/>
            <a:ext cx="114300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3"/>
            <a:endCxn id="24" idx="1"/>
          </p:cNvCxnSpPr>
          <p:nvPr/>
        </p:nvCxnSpPr>
        <p:spPr>
          <a:xfrm>
            <a:off x="1643042" y="4786322"/>
            <a:ext cx="1000132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43174" y="3857628"/>
            <a:ext cx="40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ox</a:t>
            </a: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571868" y="3786190"/>
            <a:ext cx="4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oy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643174" y="585789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</a:t>
            </a:r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71868" y="57864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h</a:t>
            </a:r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714876" y="2472633"/>
            <a:ext cx="29258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oxoy</a:t>
            </a:r>
            <a:r>
              <a:rPr lang="zh-CN" altLang="en-US" sz="1200" smtClean="0"/>
              <a:t>回归的是</a:t>
            </a:r>
            <a:r>
              <a:rPr lang="en-US" altLang="zh-CN" sz="1200" smtClean="0"/>
              <a:t>obj</a:t>
            </a:r>
            <a:r>
              <a:rPr lang="zh-CN" altLang="en-US" sz="1200" smtClean="0"/>
              <a:t>的中心偏移量误差值</a:t>
            </a:r>
            <a:endParaRPr lang="en-US" altLang="zh-CN" sz="1200" smtClean="0"/>
          </a:p>
          <a:p>
            <a:r>
              <a:rPr lang="zh-CN" altLang="en-US" sz="1200" smtClean="0"/>
              <a:t>即</a:t>
            </a:r>
            <a:r>
              <a:rPr lang="en-US" altLang="zh-CN" sz="1200" smtClean="0"/>
              <a:t>obj.x</a:t>
            </a:r>
            <a:r>
              <a:rPr lang="zh-CN" altLang="en-US" sz="1200" smtClean="0"/>
              <a:t>在原图</a:t>
            </a:r>
            <a:r>
              <a:rPr lang="en-US" altLang="zh-CN" sz="1200" smtClean="0"/>
              <a:t>384x512</a:t>
            </a:r>
            <a:r>
              <a:rPr lang="zh-CN" altLang="en-US" sz="1200" smtClean="0"/>
              <a:t>上的坐标，缩放到</a:t>
            </a:r>
            <a:endParaRPr lang="en-US" altLang="zh-CN" sz="1200" smtClean="0"/>
          </a:p>
          <a:p>
            <a:r>
              <a:rPr lang="en-US" altLang="zh-CN" sz="1200" smtClean="0"/>
              <a:t>96x128</a:t>
            </a:r>
            <a:r>
              <a:rPr lang="zh-CN" altLang="en-US" sz="1200" smtClean="0"/>
              <a:t>并转化为整数时的精度损失</a:t>
            </a:r>
            <a:endParaRPr lang="en-US" altLang="zh-CN" sz="1200" smtClean="0"/>
          </a:p>
          <a:p>
            <a:endParaRPr lang="en-US" altLang="zh-CN" sz="1200" smtClean="0"/>
          </a:p>
          <a:p>
            <a:r>
              <a:rPr lang="en-US" altLang="zh-CN" sz="1200" smtClean="0"/>
              <a:t>stride = 4</a:t>
            </a:r>
            <a:r>
              <a:rPr lang="zh-CN" altLang="en-US" sz="1200" smtClean="0"/>
              <a:t>，</a:t>
            </a:r>
            <a:r>
              <a:rPr lang="en-US" altLang="zh-CN" sz="1200" smtClean="0"/>
              <a:t>// </a:t>
            </a:r>
            <a:r>
              <a:rPr lang="zh-CN" altLang="en-US" sz="1200" smtClean="0"/>
              <a:t>为整除</a:t>
            </a:r>
            <a:endParaRPr lang="en-US" altLang="zh-CN" sz="1200"/>
          </a:p>
          <a:p>
            <a:r>
              <a:rPr lang="en-US" altLang="zh-CN" sz="1200" smtClean="0"/>
              <a:t>ox = obj.cx / stride – obj.cx // stride</a:t>
            </a:r>
          </a:p>
          <a:p>
            <a:r>
              <a:rPr lang="en-US" altLang="zh-CN" sz="1200" smtClean="0"/>
              <a:t>oy = obj.cy / stride – obj.cy // stride</a:t>
            </a:r>
            <a:endParaRPr lang="zh-CN" alt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4714876" y="4357694"/>
            <a:ext cx="23662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wh</a:t>
            </a:r>
            <a:r>
              <a:rPr lang="zh-CN" altLang="en-US" sz="1200" smtClean="0"/>
              <a:t>回归的是</a:t>
            </a:r>
            <a:r>
              <a:rPr lang="en-US" altLang="zh-CN" sz="1200" smtClean="0"/>
              <a:t>obj.width</a:t>
            </a:r>
            <a:r>
              <a:rPr lang="zh-CN" altLang="en-US" sz="1200" smtClean="0"/>
              <a:t>和</a:t>
            </a:r>
            <a:r>
              <a:rPr lang="en-US" altLang="zh-CN" sz="1200" smtClean="0"/>
              <a:t>obj.height</a:t>
            </a:r>
          </a:p>
          <a:p>
            <a:r>
              <a:rPr lang="zh-CN" altLang="en-US" sz="1200"/>
              <a:t>除</a:t>
            </a:r>
            <a:r>
              <a:rPr lang="zh-CN" altLang="en-US" sz="1200" smtClean="0"/>
              <a:t>以</a:t>
            </a:r>
            <a:r>
              <a:rPr lang="en-US" altLang="zh-CN" sz="1200" smtClean="0"/>
              <a:t>stride</a:t>
            </a:r>
            <a:r>
              <a:rPr lang="zh-CN" altLang="en-US" sz="1200" smtClean="0"/>
              <a:t>进行</a:t>
            </a:r>
            <a:r>
              <a:rPr lang="en-US" altLang="zh-CN" sz="1200" smtClean="0"/>
              <a:t>norm</a:t>
            </a:r>
          </a:p>
          <a:p>
            <a:endParaRPr lang="en-US" altLang="zh-CN" sz="1200" smtClean="0"/>
          </a:p>
          <a:p>
            <a:r>
              <a:rPr lang="en-US" altLang="zh-CN" sz="1200" smtClean="0"/>
              <a:t>w = obj.width / stride</a:t>
            </a:r>
          </a:p>
          <a:p>
            <a:r>
              <a:rPr lang="en-US" altLang="zh-CN" sz="1200" smtClean="0"/>
              <a:t>h = obj.height / stride</a:t>
            </a:r>
            <a:endParaRPr lang="zh-CN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4706375" y="928670"/>
            <a:ext cx="4437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point</a:t>
            </a:r>
            <a:r>
              <a:rPr lang="zh-CN" altLang="en-US" sz="1200" smtClean="0"/>
              <a:t>回归的是有目标，则在其中心放置高斯点（中心位置为</a:t>
            </a:r>
            <a:r>
              <a:rPr lang="en-US" altLang="zh-CN" sz="1200" smtClean="0"/>
              <a:t>1</a:t>
            </a:r>
            <a:r>
              <a:rPr lang="zh-CN" altLang="en-US" sz="1200" smtClean="0"/>
              <a:t>）</a:t>
            </a:r>
            <a:endParaRPr lang="en-US" altLang="zh-CN" sz="1200" smtClean="0"/>
          </a:p>
          <a:p>
            <a:r>
              <a:rPr lang="zh-CN" altLang="en-US" sz="1200" smtClean="0"/>
              <a:t>的目标</a:t>
            </a:r>
            <a:r>
              <a:rPr lang="en-US" altLang="zh-CN" sz="1200" smtClean="0"/>
              <a:t>heatmap</a:t>
            </a:r>
            <a:r>
              <a:rPr lang="zh-CN" altLang="en-US" sz="1200" smtClean="0"/>
              <a:t>图</a:t>
            </a:r>
            <a:endParaRPr lang="en-US" altLang="zh-CN" sz="1200" smtClean="0"/>
          </a:p>
          <a:p>
            <a:endParaRPr lang="en-US" altLang="zh-CN" sz="1200"/>
          </a:p>
          <a:p>
            <a:r>
              <a:rPr lang="en-US" altLang="zh-CN" sz="1200" smtClean="0"/>
              <a:t>obj.cx</a:t>
            </a:r>
            <a:r>
              <a:rPr lang="zh-CN" altLang="en-US" sz="1200" smtClean="0"/>
              <a:t>和</a:t>
            </a:r>
            <a:r>
              <a:rPr lang="en-US" altLang="zh-CN" sz="1200" smtClean="0"/>
              <a:t>obj.cy</a:t>
            </a:r>
            <a:r>
              <a:rPr lang="zh-CN" altLang="en-US" sz="1200" smtClean="0"/>
              <a:t>转换到</a:t>
            </a:r>
            <a:r>
              <a:rPr lang="en-US" altLang="zh-CN" sz="1200" smtClean="0"/>
              <a:t>heatmap</a:t>
            </a:r>
            <a:r>
              <a:rPr lang="zh-CN" altLang="en-US" sz="1200" smtClean="0"/>
              <a:t>大小时，坐标必须整数，也因此</a:t>
            </a:r>
            <a:endParaRPr lang="en-US" altLang="zh-CN" sz="1200" smtClean="0"/>
          </a:p>
          <a:p>
            <a:r>
              <a:rPr lang="en-US" altLang="zh-CN" sz="1200" smtClean="0"/>
              <a:t>cx</a:t>
            </a:r>
            <a:r>
              <a:rPr lang="zh-CN" altLang="en-US" sz="1200" smtClean="0"/>
              <a:t>，</a:t>
            </a:r>
            <a:r>
              <a:rPr lang="en-US" altLang="zh-CN" sz="1200" smtClean="0"/>
              <a:t>cy</a:t>
            </a:r>
            <a:r>
              <a:rPr lang="zh-CN" altLang="en-US" sz="1200" smtClean="0"/>
              <a:t>存在损失</a:t>
            </a:r>
            <a:endParaRPr lang="en-US" altLang="zh-CN" sz="120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85720" y="214290"/>
            <a:ext cx="332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</a:t>
            </a:r>
            <a:r>
              <a:rPr lang="zh-CN" altLang="en-US" smtClean="0"/>
              <a:t>个</a:t>
            </a:r>
            <a:r>
              <a:rPr lang="en-US" altLang="zh-CN" smtClean="0"/>
              <a:t>head</a:t>
            </a:r>
            <a:r>
              <a:rPr lang="zh-CN" altLang="en-US" smtClean="0"/>
              <a:t>，</a:t>
            </a:r>
            <a:r>
              <a:rPr lang="en-US" altLang="zh-CN" smtClean="0"/>
              <a:t>Point</a:t>
            </a:r>
            <a:r>
              <a:rPr lang="zh-CN" altLang="en-US" smtClean="0"/>
              <a:t>、</a:t>
            </a:r>
            <a:r>
              <a:rPr lang="en-US" altLang="zh-CN" smtClean="0"/>
              <a:t>Offset</a:t>
            </a:r>
            <a:r>
              <a:rPr lang="zh-CN" altLang="en-US" smtClean="0"/>
              <a:t>、</a:t>
            </a:r>
            <a:r>
              <a:rPr lang="en-US" altLang="zh-CN" smtClean="0"/>
              <a:t>WH</a:t>
            </a:r>
            <a:r>
              <a:rPr lang="zh-CN" altLang="en-US" smtClean="0"/>
              <a:t>时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1857364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Point Head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HeadModule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Conv1x1</a:t>
            </a: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In=24x96x128</a:t>
            </a:r>
            <a:endParaRPr lang="zh-CN" altLang="en-US" sz="900" smtClean="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Out=1x96x128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3071810"/>
            <a:ext cx="1071570" cy="1000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Coordinate Head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HeadModule</a:t>
            </a:r>
          </a:p>
          <a:p>
            <a:r>
              <a:rPr lang="en-US" altLang="zh-CN" sz="900" smtClean="0">
                <a:solidFill>
                  <a:schemeClr val="tx1"/>
                </a:solidFill>
              </a:rPr>
              <a:t>Conv1x1</a:t>
            </a:r>
          </a:p>
          <a:p>
            <a:endParaRPr lang="en-US" altLang="zh-CN" sz="90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In=24x96x128</a:t>
            </a:r>
            <a:endParaRPr lang="zh-CN" altLang="en-US" sz="900" smtClean="0">
              <a:solidFill>
                <a:schemeClr val="tx1"/>
              </a:solidFill>
            </a:endParaRPr>
          </a:p>
          <a:p>
            <a:r>
              <a:rPr lang="en-US" altLang="zh-CN" sz="900" smtClean="0">
                <a:solidFill>
                  <a:schemeClr val="tx1"/>
                </a:solidFill>
              </a:rPr>
              <a:t>Out=4x96x128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3"/>
          </p:cNvCxnSpPr>
          <p:nvPr/>
        </p:nvCxnSpPr>
        <p:spPr>
          <a:xfrm flipV="1">
            <a:off x="1643042" y="1643050"/>
            <a:ext cx="128588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2" idx="1"/>
          </p:cNvCxnSpPr>
          <p:nvPr/>
        </p:nvCxnSpPr>
        <p:spPr>
          <a:xfrm>
            <a:off x="0" y="2357430"/>
            <a:ext cx="5714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3" idx="1"/>
          </p:cNvCxnSpPr>
          <p:nvPr/>
        </p:nvCxnSpPr>
        <p:spPr>
          <a:xfrm>
            <a:off x="0" y="3571876"/>
            <a:ext cx="5714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5" descr="C:\Users\Administrator\Desktop\未标题-222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4071942"/>
            <a:ext cx="748129" cy="1785950"/>
          </a:xfrm>
          <a:prstGeom prst="rect">
            <a:avLst/>
          </a:prstGeom>
          <a:noFill/>
        </p:spPr>
      </p:pic>
      <p:pic>
        <p:nvPicPr>
          <p:cNvPr id="10" name="Picture 5" descr="C:\Users\Administrator\Desktop\未标题-222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4071942"/>
            <a:ext cx="748129" cy="1785950"/>
          </a:xfrm>
          <a:prstGeom prst="rect">
            <a:avLst/>
          </a:prstGeom>
          <a:noFill/>
        </p:spPr>
      </p:pic>
      <p:pic>
        <p:nvPicPr>
          <p:cNvPr id="11" name="Picture 5" descr="C:\Users\Administrator\Desktop\未标题-222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4000504"/>
            <a:ext cx="748129" cy="1785950"/>
          </a:xfrm>
          <a:prstGeom prst="rect">
            <a:avLst/>
          </a:prstGeom>
          <a:noFill/>
        </p:spPr>
      </p:pic>
      <p:pic>
        <p:nvPicPr>
          <p:cNvPr id="12" name="Picture 5" descr="C:\Users\Administrator\Desktop\未标题-222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4000504"/>
            <a:ext cx="748129" cy="1785950"/>
          </a:xfrm>
          <a:prstGeom prst="rect">
            <a:avLst/>
          </a:prstGeom>
          <a:noFill/>
        </p:spPr>
      </p:pic>
      <p:pic>
        <p:nvPicPr>
          <p:cNvPr id="13" name="Picture 6" descr="C:\Users\Administrator\Desktop\未标题-13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571480"/>
            <a:ext cx="785818" cy="1914618"/>
          </a:xfrm>
          <a:prstGeom prst="rect">
            <a:avLst/>
          </a:prstGeom>
          <a:noFill/>
        </p:spPr>
      </p:pic>
      <p:cxnSp>
        <p:nvCxnSpPr>
          <p:cNvPr id="14" name="直接箭头连接符 13"/>
          <p:cNvCxnSpPr>
            <a:stCxn id="3" idx="3"/>
            <a:endCxn id="9" idx="1"/>
          </p:cNvCxnSpPr>
          <p:nvPr/>
        </p:nvCxnSpPr>
        <p:spPr>
          <a:xfrm>
            <a:off x="1643042" y="3571876"/>
            <a:ext cx="571504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43372" y="1142984"/>
            <a:ext cx="4437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point</a:t>
            </a:r>
            <a:r>
              <a:rPr lang="zh-CN" altLang="en-US" sz="1200" smtClean="0"/>
              <a:t>回归的是有目标，则在其中心放置高斯点（中心位置为</a:t>
            </a:r>
            <a:r>
              <a:rPr lang="en-US" altLang="zh-CN" sz="1200" smtClean="0"/>
              <a:t>1</a:t>
            </a:r>
            <a:r>
              <a:rPr lang="zh-CN" altLang="en-US" sz="1200" smtClean="0"/>
              <a:t>）</a:t>
            </a:r>
            <a:endParaRPr lang="en-US" altLang="zh-CN" sz="1200" smtClean="0"/>
          </a:p>
          <a:p>
            <a:r>
              <a:rPr lang="zh-CN" altLang="en-US" sz="1200" smtClean="0"/>
              <a:t>的目标</a:t>
            </a:r>
            <a:r>
              <a:rPr lang="en-US" altLang="zh-CN" sz="1200" smtClean="0"/>
              <a:t>heatmap</a:t>
            </a:r>
            <a:r>
              <a:rPr lang="zh-CN" altLang="en-US" sz="1200" smtClean="0"/>
              <a:t>图</a:t>
            </a:r>
            <a:endParaRPr lang="en-US" altLang="zh-CN" sz="1200" smtClean="0"/>
          </a:p>
          <a:p>
            <a:endParaRPr lang="en-US" altLang="zh-CN" sz="1200"/>
          </a:p>
          <a:p>
            <a:r>
              <a:rPr lang="en-US" altLang="zh-CN" sz="1200" smtClean="0"/>
              <a:t>obj.cx</a:t>
            </a:r>
            <a:r>
              <a:rPr lang="zh-CN" altLang="en-US" sz="1200" smtClean="0"/>
              <a:t>和</a:t>
            </a:r>
            <a:r>
              <a:rPr lang="en-US" altLang="zh-CN" sz="1200" smtClean="0"/>
              <a:t>obj.cy</a:t>
            </a:r>
            <a:r>
              <a:rPr lang="zh-CN" altLang="en-US" sz="1200" smtClean="0"/>
              <a:t>转换到</a:t>
            </a:r>
            <a:r>
              <a:rPr lang="en-US" altLang="zh-CN" sz="1200" smtClean="0"/>
              <a:t>heatmap</a:t>
            </a:r>
            <a:r>
              <a:rPr lang="zh-CN" altLang="en-US" sz="1200" smtClean="0"/>
              <a:t>大小时，坐标必须整数，也因此</a:t>
            </a:r>
            <a:endParaRPr lang="en-US" altLang="zh-CN" sz="1200" smtClean="0"/>
          </a:p>
          <a:p>
            <a:r>
              <a:rPr lang="en-US" altLang="zh-CN" sz="1200" smtClean="0"/>
              <a:t>cx</a:t>
            </a:r>
            <a:r>
              <a:rPr lang="zh-CN" altLang="en-US" sz="1200" smtClean="0"/>
              <a:t>，</a:t>
            </a:r>
            <a:r>
              <a:rPr lang="en-US" altLang="zh-CN" sz="1200" smtClean="0"/>
              <a:t>cy</a:t>
            </a:r>
            <a:r>
              <a:rPr lang="zh-CN" altLang="en-US" sz="1200" smtClean="0"/>
              <a:t>存在损失</a:t>
            </a:r>
            <a:endParaRPr lang="en-US" altLang="zh-CN" sz="120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85720" y="214290"/>
            <a:ext cx="319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</a:t>
            </a:r>
            <a:r>
              <a:rPr lang="zh-CN" altLang="en-US" smtClean="0"/>
              <a:t>个</a:t>
            </a:r>
            <a:r>
              <a:rPr lang="en-US" altLang="zh-CN" smtClean="0"/>
              <a:t>head</a:t>
            </a:r>
            <a:r>
              <a:rPr lang="zh-CN" altLang="en-US" smtClean="0"/>
              <a:t>，</a:t>
            </a:r>
            <a:r>
              <a:rPr lang="en-US" altLang="zh-CN" smtClean="0"/>
              <a:t>Point</a:t>
            </a:r>
            <a:r>
              <a:rPr lang="zh-CN" altLang="en-US" smtClean="0"/>
              <a:t>、</a:t>
            </a:r>
            <a:r>
              <a:rPr lang="en-US" altLang="zh-CN" smtClean="0"/>
              <a:t>Coordinate</a:t>
            </a:r>
            <a:r>
              <a:rPr lang="zh-CN" altLang="en-US" smtClean="0"/>
              <a:t>时</a:t>
            </a:r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143108" y="5786454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dx         dy       dr         db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929190" y="4357694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coordinate</a:t>
            </a:r>
            <a:r>
              <a:rPr lang="zh-CN" altLang="en-US" sz="1200" smtClean="0"/>
              <a:t>直接回归以当前点为中心时的</a:t>
            </a:r>
            <a:r>
              <a:rPr lang="en-US" altLang="zh-CN" sz="1200" smtClean="0"/>
              <a:t>dx, dy, dr, db</a:t>
            </a:r>
          </a:p>
          <a:p>
            <a:r>
              <a:rPr lang="en-US" altLang="zh-CN" sz="1200" smtClean="0"/>
              <a:t>dx = obj.x / stride – cell_x</a:t>
            </a:r>
          </a:p>
          <a:p>
            <a:r>
              <a:rPr lang="en-US" altLang="zh-CN" sz="1200" smtClean="0"/>
              <a:t>dy = obj.y / stride – cell_y</a:t>
            </a:r>
          </a:p>
          <a:p>
            <a:r>
              <a:rPr lang="en-US" altLang="zh-CN" sz="1200" smtClean="0"/>
              <a:t>dr = obj.r / stride – cell_x</a:t>
            </a:r>
          </a:p>
          <a:p>
            <a:r>
              <a:rPr lang="en-US" altLang="zh-CN" sz="1200" smtClean="0"/>
              <a:t>db = obj.b / stride – cell_y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>
          <a:defRPr sz="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362</Words>
  <Application>Microsoft Office PowerPoint</Application>
  <PresentationFormat>全屏显示(4:3)</PresentationFormat>
  <Paragraphs>148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12</cp:revision>
  <dcterms:created xsi:type="dcterms:W3CDTF">2021-01-24T09:28:52Z</dcterms:created>
  <dcterms:modified xsi:type="dcterms:W3CDTF">2021-01-25T03:33:57Z</dcterms:modified>
</cp:coreProperties>
</file>