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4" r:id="rId3"/>
    <p:sldId id="257" r:id="rId4"/>
    <p:sldId id="277" r:id="rId5"/>
    <p:sldId id="276" r:id="rId6"/>
    <p:sldId id="258" r:id="rId7"/>
    <p:sldId id="259" r:id="rId8"/>
    <p:sldId id="260" r:id="rId9"/>
    <p:sldId id="263" r:id="rId10"/>
    <p:sldId id="261" r:id="rId11"/>
    <p:sldId id="262" r:id="rId12"/>
    <p:sldId id="270" r:id="rId13"/>
    <p:sldId id="271" r:id="rId14"/>
    <p:sldId id="272" r:id="rId15"/>
    <p:sldId id="273" r:id="rId16"/>
    <p:sldId id="274" r:id="rId17"/>
    <p:sldId id="265" r:id="rId18"/>
    <p:sldId id="266" r:id="rId19"/>
    <p:sldId id="267" r:id="rId20"/>
    <p:sldId id="268" r:id="rId21"/>
    <p:sldId id="269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3FA2"/>
    <a:srgbClr val="C8C80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99" autoAdjust="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D7855-B726-4B09-8820-CD5233555434}" type="datetimeFigureOut">
              <a:rPr lang="zh-CN" altLang="en-US" smtClean="0"/>
              <a:t>2021/2/4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45FD0-E05E-4C02-9B9D-AD061C03B7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A45FD0-E05E-4C02-9B9D-AD061C03B76B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YoloV5 Head</a:t>
            </a:r>
            <a:r>
              <a:rPr lang="zh-CN" altLang="en-US" smtClean="0"/>
              <a:t>部分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2021</a:t>
            </a:r>
            <a:r>
              <a:rPr lang="zh-CN" altLang="en-US" smtClean="0"/>
              <a:t>年</a:t>
            </a:r>
            <a:r>
              <a:rPr lang="en-US" altLang="zh-CN" smtClean="0"/>
              <a:t>2</a:t>
            </a:r>
            <a:r>
              <a:rPr lang="zh-CN" altLang="en-US" smtClean="0"/>
              <a:t>月</a:t>
            </a:r>
            <a:r>
              <a:rPr lang="en-US" altLang="zh-CN" smtClean="0"/>
              <a:t>4</a:t>
            </a:r>
            <a:r>
              <a:rPr lang="zh-CN" altLang="en-US" smtClean="0"/>
              <a:t>日 </a:t>
            </a:r>
            <a:r>
              <a:rPr lang="en-US" altLang="zh-CN" smtClean="0"/>
              <a:t>11:39:25</a:t>
            </a:r>
          </a:p>
          <a:p>
            <a:r>
              <a:rPr lang="zh-CN" altLang="en-US" smtClean="0"/>
              <a:t>杜金伟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85918" y="4572008"/>
            <a:ext cx="95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stride=8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786314" y="3857628"/>
            <a:ext cx="1068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stride=16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643702" y="3429000"/>
            <a:ext cx="1068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stride=32</a:t>
            </a:r>
            <a:endParaRPr lang="zh-CN" altLang="en-US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571612"/>
            <a:ext cx="2993184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33246" y="2143116"/>
            <a:ext cx="1710390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96090" y="2528881"/>
            <a:ext cx="928694" cy="930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428596" y="5000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标注图像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42976" y="1571612"/>
            <a:ext cx="3214201" cy="300039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29190" y="2285992"/>
            <a:ext cx="1785950" cy="153828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15206" y="2643182"/>
            <a:ext cx="969099" cy="78581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285984" y="4572008"/>
            <a:ext cx="95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stride=8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286380" y="3857628"/>
            <a:ext cx="1068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stride=16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143768" y="3429000"/>
            <a:ext cx="1068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stride=32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43042" y="2143116"/>
            <a:ext cx="2143140" cy="22145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643174" y="3266122"/>
            <a:ext cx="101918" cy="1019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143504" y="2500306"/>
            <a:ext cx="1357322" cy="1143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736916" y="3044822"/>
            <a:ext cx="101918" cy="1019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358082" y="2843208"/>
            <a:ext cx="661992" cy="4730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633992" y="3036884"/>
            <a:ext cx="101918" cy="1019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8596" y="500042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目标框显示的效果，中间是框的中心点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14290"/>
            <a:ext cx="4696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候选</a:t>
            </a:r>
            <a:r>
              <a:rPr lang="en-US" altLang="zh-CN" smtClean="0"/>
              <a:t>1</a:t>
            </a:r>
            <a:r>
              <a:rPr lang="zh-CN" altLang="en-US" smtClean="0"/>
              <a:t>，</a:t>
            </a:r>
            <a:r>
              <a:rPr lang="en-US" altLang="zh-CN" smtClean="0"/>
              <a:t>anchor</a:t>
            </a:r>
            <a:r>
              <a:rPr lang="zh-CN" altLang="en-US" smtClean="0"/>
              <a:t>和</a:t>
            </a:r>
            <a:r>
              <a:rPr lang="en-US" altLang="zh-CN" smtClean="0"/>
              <a:t>target</a:t>
            </a:r>
            <a:r>
              <a:rPr lang="zh-CN" altLang="en-US" smtClean="0"/>
              <a:t>的宽</a:t>
            </a:r>
            <a:r>
              <a:rPr lang="en-US" altLang="zh-CN" smtClean="0"/>
              <a:t>/</a:t>
            </a:r>
            <a:r>
              <a:rPr lang="zh-CN" altLang="en-US" smtClean="0"/>
              <a:t>宽比，高</a:t>
            </a:r>
            <a:r>
              <a:rPr lang="en-US" altLang="zh-CN" smtClean="0"/>
              <a:t>/</a:t>
            </a:r>
            <a:r>
              <a:rPr lang="zh-CN" altLang="en-US" smtClean="0"/>
              <a:t>高比，</a:t>
            </a:r>
            <a:endParaRPr lang="en-US" altLang="zh-CN" smtClean="0"/>
          </a:p>
          <a:p>
            <a:r>
              <a:rPr lang="zh-CN" altLang="en-US" smtClean="0"/>
              <a:t>最大值小于阈值（</a:t>
            </a:r>
            <a:r>
              <a:rPr lang="en-US" altLang="zh-CN" smtClean="0"/>
              <a:t>4</a:t>
            </a:r>
            <a:r>
              <a:rPr lang="zh-CN" altLang="en-US" smtClean="0"/>
              <a:t>）时，被选中</a:t>
            </a:r>
            <a:endParaRPr lang="zh-CN" altLang="en-US"/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14348" y="1142984"/>
            <a:ext cx="3214201" cy="300039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</p:pic>
      <p:sp>
        <p:nvSpPr>
          <p:cNvPr id="4" name="TextBox 3"/>
          <p:cNvSpPr txBox="1"/>
          <p:nvPr/>
        </p:nvSpPr>
        <p:spPr>
          <a:xfrm>
            <a:off x="1571604" y="4286256"/>
            <a:ext cx="163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stride=8  scale1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14414" y="1714488"/>
            <a:ext cx="2143140" cy="22145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214546" y="2837494"/>
            <a:ext cx="101918" cy="1019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833543" y="2519356"/>
            <a:ext cx="928694" cy="64294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4282" y="4714884"/>
            <a:ext cx="337784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中心点所在位置的</a:t>
            </a:r>
            <a:r>
              <a:rPr lang="en-US" altLang="zh-CN" smtClean="0"/>
              <a:t>anchor</a:t>
            </a:r>
            <a:r>
              <a:rPr lang="zh-CN" altLang="en-US" smtClean="0"/>
              <a:t>大小为</a:t>
            </a:r>
            <a:endParaRPr lang="en-US" altLang="zh-CN" smtClean="0"/>
          </a:p>
          <a:p>
            <a:r>
              <a:rPr lang="en-US" altLang="zh-CN" smtClean="0"/>
              <a:t>aw, ah</a:t>
            </a:r>
            <a:r>
              <a:rPr lang="zh-CN" altLang="en-US" smtClean="0"/>
              <a:t>，目标大小为</a:t>
            </a:r>
            <a:r>
              <a:rPr lang="en-US" altLang="zh-CN" smtClean="0"/>
              <a:t>tw, th</a:t>
            </a:r>
          </a:p>
          <a:p>
            <a:endParaRPr lang="en-US" altLang="zh-CN" smtClean="0"/>
          </a:p>
          <a:p>
            <a:r>
              <a:rPr lang="zh-CN" altLang="en-US" smtClean="0"/>
              <a:t>是否选中 </a:t>
            </a:r>
            <a:r>
              <a:rPr lang="en-US" altLang="zh-CN" smtClean="0"/>
              <a:t>= max(</a:t>
            </a:r>
          </a:p>
          <a:p>
            <a:r>
              <a:rPr lang="en-US" altLang="zh-CN" smtClean="0"/>
              <a:t>   max(aw/tw, tw/aw), </a:t>
            </a:r>
          </a:p>
          <a:p>
            <a:r>
              <a:rPr lang="en-US" altLang="zh-CN" smtClean="0"/>
              <a:t>   max(ah/th, th/ah)</a:t>
            </a:r>
          </a:p>
          <a:p>
            <a:r>
              <a:rPr lang="en-US" altLang="zh-CN" smtClean="0"/>
              <a:t>)</a:t>
            </a:r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071670" y="3214686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aw</a:t>
            </a: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786050" y="264318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ah</a:t>
            </a:r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143108" y="3857628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tw</a:t>
            </a:r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57554" y="2214554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</a:t>
            </a:r>
            <a:endParaRPr lang="zh-CN" altLang="en-US"/>
          </a:p>
        </p:txBody>
      </p:sp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15008" y="214290"/>
            <a:ext cx="3214201" cy="300039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</p:pic>
      <p:sp>
        <p:nvSpPr>
          <p:cNvPr id="14" name="TextBox 13"/>
          <p:cNvSpPr txBox="1"/>
          <p:nvPr/>
        </p:nvSpPr>
        <p:spPr>
          <a:xfrm>
            <a:off x="4786314" y="1357298"/>
            <a:ext cx="1057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stride=8  </a:t>
            </a:r>
          </a:p>
          <a:p>
            <a:r>
              <a:rPr lang="en-US" altLang="zh-CN" smtClean="0"/>
              <a:t>scale2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215074" y="785794"/>
            <a:ext cx="2143140" cy="22145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7215206" y="1908800"/>
            <a:ext cx="101918" cy="1019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072330" y="2345288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aw</a:t>
            </a:r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786710" y="171448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ah</a:t>
            </a:r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143768" y="292893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tw</a:t>
            </a:r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8358214" y="128586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000892" y="1428736"/>
            <a:ext cx="642942" cy="10001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00694" y="3571876"/>
            <a:ext cx="3214201" cy="300039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</p:pic>
      <p:sp>
        <p:nvSpPr>
          <p:cNvPr id="24" name="TextBox 23"/>
          <p:cNvSpPr txBox="1"/>
          <p:nvPr/>
        </p:nvSpPr>
        <p:spPr>
          <a:xfrm>
            <a:off x="4500562" y="4727050"/>
            <a:ext cx="1057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stride=8  </a:t>
            </a:r>
          </a:p>
          <a:p>
            <a:r>
              <a:rPr lang="en-US" altLang="zh-CN" smtClean="0"/>
              <a:t>scale3</a:t>
            </a: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000760" y="4143380"/>
            <a:ext cx="2143140" cy="22145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7000892" y="5266386"/>
            <a:ext cx="101918" cy="1019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858016" y="5500702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aw</a:t>
            </a:r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7572396" y="507207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ah</a:t>
            </a:r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929454" y="628652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tw</a:t>
            </a:r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143900" y="4643446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</a:t>
            </a: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6786578" y="4976823"/>
            <a:ext cx="642942" cy="5715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928926" y="5857892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solidFill>
                  <a:srgbClr val="FF0000"/>
                </a:solidFill>
              </a:rPr>
              <a:t>在这里</a:t>
            </a:r>
            <a:r>
              <a:rPr lang="en-US" altLang="zh-CN" b="1" smtClean="0">
                <a:solidFill>
                  <a:srgbClr val="FF0000"/>
                </a:solidFill>
              </a:rPr>
              <a:t>stride8</a:t>
            </a:r>
            <a:r>
              <a:rPr lang="zh-CN" altLang="en-US" b="1" smtClean="0">
                <a:solidFill>
                  <a:srgbClr val="FF0000"/>
                </a:solidFill>
              </a:rPr>
              <a:t>没有</a:t>
            </a:r>
            <a:endParaRPr lang="en-US" altLang="zh-CN" b="1" smtClean="0">
              <a:solidFill>
                <a:srgbClr val="FF0000"/>
              </a:solidFill>
            </a:endParaRPr>
          </a:p>
          <a:p>
            <a:r>
              <a:rPr lang="zh-CN" altLang="en-US" b="1" smtClean="0">
                <a:solidFill>
                  <a:srgbClr val="FF0000"/>
                </a:solidFill>
              </a:rPr>
              <a:t>选中点，假设超过</a:t>
            </a:r>
            <a:endParaRPr lang="en-US" altLang="zh-CN" b="1" smtClean="0">
              <a:solidFill>
                <a:srgbClr val="FF0000"/>
              </a:solidFill>
            </a:endParaRPr>
          </a:p>
          <a:p>
            <a:r>
              <a:rPr lang="zh-CN" altLang="en-US" b="1" smtClean="0">
                <a:solidFill>
                  <a:srgbClr val="FF0000"/>
                </a:solidFill>
              </a:rPr>
              <a:t>阈值</a:t>
            </a:r>
            <a:r>
              <a:rPr lang="en-US" altLang="zh-CN" b="1" smtClean="0">
                <a:solidFill>
                  <a:srgbClr val="FF0000"/>
                </a:solidFill>
              </a:rPr>
              <a:t>4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571612"/>
            <a:ext cx="1785950" cy="153828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285720" y="214290"/>
            <a:ext cx="4696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候选</a:t>
            </a:r>
            <a:r>
              <a:rPr lang="en-US" altLang="zh-CN" smtClean="0"/>
              <a:t>2</a:t>
            </a:r>
            <a:r>
              <a:rPr lang="zh-CN" altLang="en-US" smtClean="0"/>
              <a:t>，</a:t>
            </a:r>
            <a:r>
              <a:rPr lang="en-US" altLang="zh-CN" smtClean="0"/>
              <a:t>anchor</a:t>
            </a:r>
            <a:r>
              <a:rPr lang="zh-CN" altLang="en-US" smtClean="0"/>
              <a:t>和</a:t>
            </a:r>
            <a:r>
              <a:rPr lang="en-US" altLang="zh-CN" smtClean="0"/>
              <a:t>target</a:t>
            </a:r>
            <a:r>
              <a:rPr lang="zh-CN" altLang="en-US" smtClean="0"/>
              <a:t>的宽</a:t>
            </a:r>
            <a:r>
              <a:rPr lang="en-US" altLang="zh-CN" smtClean="0"/>
              <a:t>/</a:t>
            </a:r>
            <a:r>
              <a:rPr lang="zh-CN" altLang="en-US" smtClean="0"/>
              <a:t>宽比，高</a:t>
            </a:r>
            <a:r>
              <a:rPr lang="en-US" altLang="zh-CN" smtClean="0"/>
              <a:t>/</a:t>
            </a:r>
            <a:r>
              <a:rPr lang="zh-CN" altLang="en-US" smtClean="0"/>
              <a:t>高比，</a:t>
            </a:r>
            <a:endParaRPr lang="en-US" altLang="zh-CN" smtClean="0"/>
          </a:p>
          <a:p>
            <a:r>
              <a:rPr lang="zh-CN" altLang="en-US" smtClean="0"/>
              <a:t>最大值小于阈值（</a:t>
            </a:r>
            <a:r>
              <a:rPr lang="en-US" altLang="zh-CN" smtClean="0"/>
              <a:t>4</a:t>
            </a:r>
            <a:r>
              <a:rPr lang="zh-CN" altLang="en-US" smtClean="0"/>
              <a:t>）时，被选中</a:t>
            </a: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4282" y="4714884"/>
            <a:ext cx="337784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中心点所在位置的</a:t>
            </a:r>
            <a:r>
              <a:rPr lang="en-US" altLang="zh-CN" smtClean="0"/>
              <a:t>anchor</a:t>
            </a:r>
            <a:r>
              <a:rPr lang="zh-CN" altLang="en-US" smtClean="0"/>
              <a:t>大小为</a:t>
            </a:r>
            <a:endParaRPr lang="en-US" altLang="zh-CN" smtClean="0"/>
          </a:p>
          <a:p>
            <a:r>
              <a:rPr lang="en-US" altLang="zh-CN" smtClean="0"/>
              <a:t>aw, ah</a:t>
            </a:r>
            <a:r>
              <a:rPr lang="zh-CN" altLang="en-US" smtClean="0"/>
              <a:t>，目标大小为</a:t>
            </a:r>
            <a:r>
              <a:rPr lang="en-US" altLang="zh-CN" smtClean="0"/>
              <a:t>tw, th</a:t>
            </a:r>
          </a:p>
          <a:p>
            <a:endParaRPr lang="en-US" altLang="zh-CN" smtClean="0"/>
          </a:p>
          <a:p>
            <a:r>
              <a:rPr lang="zh-CN" altLang="en-US" smtClean="0"/>
              <a:t>是否选中 </a:t>
            </a:r>
            <a:r>
              <a:rPr lang="en-US" altLang="zh-CN" smtClean="0"/>
              <a:t>= max(</a:t>
            </a:r>
          </a:p>
          <a:p>
            <a:r>
              <a:rPr lang="en-US" altLang="zh-CN" smtClean="0"/>
              <a:t>   max(aw/tw, tw/aw), </a:t>
            </a:r>
          </a:p>
          <a:p>
            <a:r>
              <a:rPr lang="en-US" altLang="zh-CN" smtClean="0"/>
              <a:t>   max(ah/th, th/ah)</a:t>
            </a:r>
          </a:p>
          <a:p>
            <a:r>
              <a:rPr lang="en-US" altLang="zh-CN" smtClean="0"/>
              <a:t>)</a:t>
            </a:r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928926" y="5857892"/>
            <a:ext cx="2799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在这里</a:t>
            </a:r>
            <a:r>
              <a:rPr lang="en-US" altLang="zh-CN" smtClean="0"/>
              <a:t>stride16</a:t>
            </a:r>
            <a:r>
              <a:rPr lang="zh-CN" altLang="en-US" smtClean="0"/>
              <a:t>看样子全部</a:t>
            </a:r>
            <a:endParaRPr lang="en-US" altLang="zh-CN" smtClean="0"/>
          </a:p>
          <a:p>
            <a:r>
              <a:rPr lang="zh-CN" altLang="en-US" smtClean="0"/>
              <a:t>符合要求</a:t>
            </a:r>
            <a:endParaRPr lang="en-US" altLang="zh-CN" smtClean="0"/>
          </a:p>
        </p:txBody>
      </p:sp>
      <p:sp>
        <p:nvSpPr>
          <p:cNvPr id="35" name="矩形 34"/>
          <p:cNvSpPr/>
          <p:nvPr/>
        </p:nvSpPr>
        <p:spPr>
          <a:xfrm>
            <a:off x="1142976" y="2000240"/>
            <a:ext cx="928694" cy="64294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1519216" y="2326950"/>
            <a:ext cx="101918" cy="1019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000100" y="1785925"/>
            <a:ext cx="1214446" cy="10715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6380" y="1357298"/>
            <a:ext cx="1785950" cy="153828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1" name="椭圆 40"/>
          <p:cNvSpPr/>
          <p:nvPr/>
        </p:nvSpPr>
        <p:spPr>
          <a:xfrm>
            <a:off x="6091248" y="2112636"/>
            <a:ext cx="101918" cy="1019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538794" y="1509699"/>
            <a:ext cx="1285884" cy="12144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4071942"/>
            <a:ext cx="1785950" cy="153828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5" name="椭圆 44"/>
          <p:cNvSpPr/>
          <p:nvPr/>
        </p:nvSpPr>
        <p:spPr>
          <a:xfrm>
            <a:off x="7019942" y="4827280"/>
            <a:ext cx="101918" cy="1019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6467488" y="4224343"/>
            <a:ext cx="1285884" cy="12144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5857884" y="1643050"/>
            <a:ext cx="642942" cy="10001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6796103" y="4562483"/>
            <a:ext cx="642942" cy="5715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785786" y="3214686"/>
            <a:ext cx="175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stride=16  scale1</a:t>
            </a:r>
            <a:endParaRPr lang="zh-CN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5357818" y="2928934"/>
            <a:ext cx="175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stride=16  scale2</a:t>
            </a:r>
            <a:endParaRPr lang="zh-CN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6286512" y="5643578"/>
            <a:ext cx="175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stride=16  scale3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1643050"/>
            <a:ext cx="1000132" cy="81098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285720" y="214290"/>
            <a:ext cx="4696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候选</a:t>
            </a:r>
            <a:r>
              <a:rPr lang="en-US" altLang="zh-CN" smtClean="0"/>
              <a:t>3</a:t>
            </a:r>
            <a:r>
              <a:rPr lang="zh-CN" altLang="en-US" smtClean="0"/>
              <a:t>，</a:t>
            </a:r>
            <a:r>
              <a:rPr lang="en-US" altLang="zh-CN" smtClean="0"/>
              <a:t>anchor</a:t>
            </a:r>
            <a:r>
              <a:rPr lang="zh-CN" altLang="en-US" smtClean="0"/>
              <a:t>和</a:t>
            </a:r>
            <a:r>
              <a:rPr lang="en-US" altLang="zh-CN" smtClean="0"/>
              <a:t>target</a:t>
            </a:r>
            <a:r>
              <a:rPr lang="zh-CN" altLang="en-US" smtClean="0"/>
              <a:t>的宽</a:t>
            </a:r>
            <a:r>
              <a:rPr lang="en-US" altLang="zh-CN" smtClean="0"/>
              <a:t>/</a:t>
            </a:r>
            <a:r>
              <a:rPr lang="zh-CN" altLang="en-US" smtClean="0"/>
              <a:t>宽比，高</a:t>
            </a:r>
            <a:r>
              <a:rPr lang="en-US" altLang="zh-CN" smtClean="0"/>
              <a:t>/</a:t>
            </a:r>
            <a:r>
              <a:rPr lang="zh-CN" altLang="en-US" smtClean="0"/>
              <a:t>高比，</a:t>
            </a:r>
            <a:endParaRPr lang="en-US" altLang="zh-CN" smtClean="0"/>
          </a:p>
          <a:p>
            <a:r>
              <a:rPr lang="zh-CN" altLang="en-US" smtClean="0"/>
              <a:t>最大值小于阈值（</a:t>
            </a:r>
            <a:r>
              <a:rPr lang="en-US" altLang="zh-CN" smtClean="0"/>
              <a:t>4</a:t>
            </a:r>
            <a:r>
              <a:rPr lang="zh-CN" altLang="en-US" smtClean="0"/>
              <a:t>）时，被选中</a:t>
            </a: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4282" y="4714884"/>
            <a:ext cx="337784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中心点所在位置的</a:t>
            </a:r>
            <a:r>
              <a:rPr lang="en-US" altLang="zh-CN" smtClean="0"/>
              <a:t>anchor</a:t>
            </a:r>
            <a:r>
              <a:rPr lang="zh-CN" altLang="en-US" smtClean="0"/>
              <a:t>大小为</a:t>
            </a:r>
            <a:endParaRPr lang="en-US" altLang="zh-CN" smtClean="0"/>
          </a:p>
          <a:p>
            <a:r>
              <a:rPr lang="en-US" altLang="zh-CN" smtClean="0"/>
              <a:t>aw, ah</a:t>
            </a:r>
            <a:r>
              <a:rPr lang="zh-CN" altLang="en-US" smtClean="0"/>
              <a:t>，目标大小为</a:t>
            </a:r>
            <a:r>
              <a:rPr lang="en-US" altLang="zh-CN" smtClean="0"/>
              <a:t>tw, th</a:t>
            </a:r>
          </a:p>
          <a:p>
            <a:endParaRPr lang="en-US" altLang="zh-CN" smtClean="0"/>
          </a:p>
          <a:p>
            <a:r>
              <a:rPr lang="zh-CN" altLang="en-US" smtClean="0"/>
              <a:t>是否选中 </a:t>
            </a:r>
            <a:r>
              <a:rPr lang="en-US" altLang="zh-CN" smtClean="0"/>
              <a:t>= max(</a:t>
            </a:r>
          </a:p>
          <a:p>
            <a:r>
              <a:rPr lang="en-US" altLang="zh-CN" smtClean="0"/>
              <a:t>   max(aw/tw, tw/aw), </a:t>
            </a:r>
          </a:p>
          <a:p>
            <a:r>
              <a:rPr lang="en-US" altLang="zh-CN" smtClean="0"/>
              <a:t>   max(ah/th, th/ah)</a:t>
            </a:r>
          </a:p>
          <a:p>
            <a:r>
              <a:rPr lang="en-US" altLang="zh-CN" smtClean="0"/>
              <a:t>)</a:t>
            </a:r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928926" y="5857892"/>
            <a:ext cx="2799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在这里</a:t>
            </a:r>
            <a:r>
              <a:rPr lang="en-US" altLang="zh-CN" smtClean="0"/>
              <a:t>stride32</a:t>
            </a:r>
            <a:r>
              <a:rPr lang="zh-CN" altLang="en-US" smtClean="0"/>
              <a:t>看样子全部</a:t>
            </a:r>
            <a:endParaRPr lang="en-US" altLang="zh-CN" smtClean="0"/>
          </a:p>
          <a:p>
            <a:r>
              <a:rPr lang="zh-CN" altLang="en-US" smtClean="0"/>
              <a:t>符合要求</a:t>
            </a:r>
            <a:endParaRPr lang="en-US" altLang="zh-CN" smtClean="0"/>
          </a:p>
        </p:txBody>
      </p:sp>
      <p:sp>
        <p:nvSpPr>
          <p:cNvPr id="35" name="矩形 34"/>
          <p:cNvSpPr/>
          <p:nvPr/>
        </p:nvSpPr>
        <p:spPr>
          <a:xfrm>
            <a:off x="1152501" y="1733538"/>
            <a:ext cx="857256" cy="64294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1500166" y="2000240"/>
            <a:ext cx="101918" cy="1019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214414" y="1743063"/>
            <a:ext cx="714380" cy="6143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714348" y="2571744"/>
            <a:ext cx="175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stride=32  scale1</a:t>
            </a:r>
            <a:endParaRPr lang="zh-CN" altLang="en-US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6380" y="1357298"/>
            <a:ext cx="1000132" cy="81098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3" name="矩形 22"/>
          <p:cNvSpPr/>
          <p:nvPr/>
        </p:nvSpPr>
        <p:spPr>
          <a:xfrm>
            <a:off x="5500694" y="1333485"/>
            <a:ext cx="571504" cy="83820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715008" y="1714488"/>
            <a:ext cx="101918" cy="1019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429256" y="1457311"/>
            <a:ext cx="714380" cy="6143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29190" y="2285992"/>
            <a:ext cx="175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stride=32  scale2</a:t>
            </a:r>
            <a:endParaRPr lang="zh-CN" altLang="en-US"/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3357562"/>
            <a:ext cx="1000132" cy="81098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8" name="矩形 27"/>
          <p:cNvSpPr/>
          <p:nvPr/>
        </p:nvSpPr>
        <p:spPr>
          <a:xfrm>
            <a:off x="6438913" y="3448050"/>
            <a:ext cx="571504" cy="62389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6643702" y="3714752"/>
            <a:ext cx="101918" cy="1019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6357950" y="3457575"/>
            <a:ext cx="714380" cy="6143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857884" y="4286256"/>
            <a:ext cx="175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stride=32  scale3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8794" y="1857364"/>
            <a:ext cx="503214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我们在</a:t>
            </a:r>
            <a:r>
              <a:rPr lang="en-US" altLang="zh-CN" smtClean="0"/>
              <a:t>stride=8</a:t>
            </a:r>
            <a:r>
              <a:rPr lang="zh-CN" altLang="en-US" smtClean="0"/>
              <a:t>上没有候选</a:t>
            </a:r>
            <a:endParaRPr lang="en-US" altLang="zh-CN" smtClean="0"/>
          </a:p>
          <a:p>
            <a:r>
              <a:rPr lang="zh-CN" altLang="en-US" smtClean="0"/>
              <a:t>我们在</a:t>
            </a:r>
            <a:r>
              <a:rPr lang="en-US" altLang="zh-CN" smtClean="0"/>
              <a:t>stride=16</a:t>
            </a:r>
            <a:r>
              <a:rPr lang="zh-CN" altLang="en-US" smtClean="0"/>
              <a:t>上候选</a:t>
            </a:r>
            <a:r>
              <a:rPr lang="en-US" altLang="zh-CN" smtClean="0"/>
              <a:t>3</a:t>
            </a:r>
            <a:r>
              <a:rPr lang="zh-CN" altLang="en-US" smtClean="0"/>
              <a:t>个</a:t>
            </a:r>
            <a:endParaRPr lang="en-US" altLang="zh-CN" smtClean="0"/>
          </a:p>
          <a:p>
            <a:r>
              <a:rPr lang="zh-CN" altLang="en-US" smtClean="0"/>
              <a:t>我们在</a:t>
            </a:r>
            <a:r>
              <a:rPr lang="en-US" altLang="zh-CN" smtClean="0"/>
              <a:t>stride=32</a:t>
            </a:r>
            <a:r>
              <a:rPr lang="zh-CN" altLang="en-US" smtClean="0"/>
              <a:t>上候选</a:t>
            </a:r>
            <a:r>
              <a:rPr lang="en-US" altLang="zh-CN" smtClean="0"/>
              <a:t>3</a:t>
            </a:r>
            <a:r>
              <a:rPr lang="zh-CN" altLang="en-US" smtClean="0"/>
              <a:t>个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共候选了</a:t>
            </a:r>
            <a:r>
              <a:rPr lang="en-US" altLang="zh-CN" smtClean="0"/>
              <a:t>6</a:t>
            </a:r>
            <a:r>
              <a:rPr lang="zh-CN" altLang="en-US" smtClean="0"/>
              <a:t>个样本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候选其实等同于选择放置正样本的尺度，和比例</a:t>
            </a:r>
            <a:endParaRPr lang="en-US" altLang="zh-CN" smtClean="0"/>
          </a:p>
          <a:p>
            <a:r>
              <a:rPr lang="zh-CN" altLang="en-US" smtClean="0"/>
              <a:t>也就是选择放置正样本所在的通道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确定了通道后，再可以增加采样样本点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5830" y="705661"/>
            <a:ext cx="6972318" cy="5795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14282" y="20214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代码实现如下：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720" y="4286256"/>
            <a:ext cx="56968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stride=16</a:t>
            </a:r>
          </a:p>
          <a:p>
            <a:endParaRPr lang="en-US" altLang="zh-CN" smtClean="0"/>
          </a:p>
          <a:p>
            <a:r>
              <a:rPr lang="zh-CN" altLang="en-US" smtClean="0"/>
              <a:t>目标中心为</a:t>
            </a:r>
            <a:r>
              <a:rPr lang="en-US" altLang="zh-CN" smtClean="0"/>
              <a:t>x, y</a:t>
            </a:r>
          </a:p>
          <a:p>
            <a:r>
              <a:rPr lang="en-US" altLang="zh-CN" smtClean="0"/>
              <a:t>1</a:t>
            </a:r>
            <a:r>
              <a:rPr lang="zh-CN" altLang="en-US" smtClean="0"/>
              <a:t>、根据</a:t>
            </a:r>
            <a:r>
              <a:rPr lang="en-US" altLang="zh-CN" smtClean="0"/>
              <a:t>x</a:t>
            </a:r>
            <a:r>
              <a:rPr lang="zh-CN" altLang="en-US" smtClean="0"/>
              <a:t>方向，</a:t>
            </a:r>
            <a:r>
              <a:rPr lang="en-US" altLang="zh-CN" smtClean="0"/>
              <a:t>x</a:t>
            </a:r>
            <a:r>
              <a:rPr lang="zh-CN" altLang="en-US" smtClean="0"/>
              <a:t>余数小于</a:t>
            </a:r>
            <a:r>
              <a:rPr lang="en-US" altLang="zh-CN" smtClean="0"/>
              <a:t>0.5</a:t>
            </a:r>
            <a:r>
              <a:rPr lang="zh-CN" altLang="en-US" smtClean="0"/>
              <a:t>左边取</a:t>
            </a:r>
            <a:r>
              <a:rPr lang="zh-CN" altLang="en-US" smtClean="0"/>
              <a:t>一个，</a:t>
            </a:r>
            <a:r>
              <a:rPr lang="en-US" altLang="zh-CN" smtClean="0"/>
              <a:t>x</a:t>
            </a:r>
            <a:r>
              <a:rPr lang="zh-CN" altLang="en-US" smtClean="0"/>
              <a:t>余数</a:t>
            </a:r>
            <a:r>
              <a:rPr lang="zh-CN" altLang="en-US" smtClean="0"/>
              <a:t>大</a:t>
            </a:r>
            <a:endParaRPr lang="en-US" altLang="zh-CN" smtClean="0"/>
          </a:p>
          <a:p>
            <a:r>
              <a:rPr lang="zh-CN" altLang="en-US" smtClean="0"/>
              <a:t>于</a:t>
            </a:r>
            <a:r>
              <a:rPr lang="en-US" altLang="zh-CN" smtClean="0"/>
              <a:t>0.5</a:t>
            </a:r>
            <a:r>
              <a:rPr lang="zh-CN" altLang="en-US" smtClean="0"/>
              <a:t>右边取一</a:t>
            </a:r>
            <a:r>
              <a:rPr lang="zh-CN" altLang="en-US" smtClean="0"/>
              <a:t>个</a:t>
            </a:r>
            <a:r>
              <a:rPr lang="zh-CN" altLang="en-US" smtClean="0"/>
              <a:t>，要求：余数不等于</a:t>
            </a:r>
            <a:r>
              <a:rPr lang="en-US" altLang="zh-CN" smtClean="0"/>
              <a:t>0.5</a:t>
            </a:r>
            <a:r>
              <a:rPr lang="zh-CN" altLang="en-US" smtClean="0"/>
              <a:t>且</a:t>
            </a:r>
            <a:r>
              <a:rPr lang="en-US" altLang="zh-CN" smtClean="0"/>
              <a:t>1&lt;x&lt;width-1</a:t>
            </a:r>
          </a:p>
          <a:p>
            <a:r>
              <a:rPr lang="en-US" altLang="zh-CN" smtClean="0"/>
              <a:t>2</a:t>
            </a:r>
            <a:r>
              <a:rPr lang="zh-CN" altLang="en-US" smtClean="0"/>
              <a:t>、根据</a:t>
            </a:r>
            <a:r>
              <a:rPr lang="en-US" altLang="zh-CN" smtClean="0"/>
              <a:t>y</a:t>
            </a:r>
            <a:r>
              <a:rPr lang="zh-CN" altLang="en-US" smtClean="0"/>
              <a:t>方向，</a:t>
            </a:r>
            <a:r>
              <a:rPr lang="en-US" altLang="zh-CN" smtClean="0"/>
              <a:t>y</a:t>
            </a:r>
            <a:r>
              <a:rPr lang="zh-CN" altLang="en-US" smtClean="0"/>
              <a:t>余数</a:t>
            </a:r>
            <a:r>
              <a:rPr lang="zh-CN" altLang="en-US" smtClean="0"/>
              <a:t>小于</a:t>
            </a:r>
            <a:r>
              <a:rPr lang="en-US" altLang="zh-CN" smtClean="0"/>
              <a:t>0.5</a:t>
            </a:r>
            <a:r>
              <a:rPr lang="zh-CN" altLang="en-US" smtClean="0"/>
              <a:t>上边</a:t>
            </a:r>
            <a:r>
              <a:rPr lang="zh-CN" altLang="en-US" smtClean="0"/>
              <a:t>取一</a:t>
            </a:r>
            <a:r>
              <a:rPr lang="zh-CN" altLang="en-US" smtClean="0"/>
              <a:t>个</a:t>
            </a:r>
            <a:r>
              <a:rPr lang="zh-CN" altLang="en-US" smtClean="0"/>
              <a:t>，</a:t>
            </a:r>
            <a:r>
              <a:rPr lang="en-US" altLang="zh-CN" smtClean="0"/>
              <a:t>y</a:t>
            </a:r>
            <a:r>
              <a:rPr lang="zh-CN" altLang="en-US" smtClean="0"/>
              <a:t>余数</a:t>
            </a:r>
            <a:r>
              <a:rPr lang="zh-CN" altLang="en-US" smtClean="0"/>
              <a:t>大</a:t>
            </a:r>
            <a:endParaRPr lang="en-US" altLang="zh-CN" smtClean="0"/>
          </a:p>
          <a:p>
            <a:r>
              <a:rPr lang="zh-CN" altLang="en-US" smtClean="0"/>
              <a:t>于</a:t>
            </a:r>
            <a:r>
              <a:rPr lang="en-US" altLang="zh-CN" smtClean="0"/>
              <a:t>0.5</a:t>
            </a:r>
            <a:r>
              <a:rPr lang="zh-CN" altLang="en-US" smtClean="0"/>
              <a:t>下边</a:t>
            </a:r>
            <a:r>
              <a:rPr lang="zh-CN" altLang="en-US" smtClean="0"/>
              <a:t>取一个，要求：余数不等于</a:t>
            </a:r>
            <a:r>
              <a:rPr lang="en-US" altLang="zh-CN" smtClean="0"/>
              <a:t>0.5</a:t>
            </a:r>
            <a:r>
              <a:rPr lang="zh-CN" altLang="en-US" smtClean="0"/>
              <a:t>且</a:t>
            </a:r>
            <a:r>
              <a:rPr lang="en-US" altLang="zh-CN" smtClean="0"/>
              <a:t>1&lt;y&lt;height-1</a:t>
            </a:r>
            <a:endParaRPr lang="en-US" altLang="zh-CN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1142984"/>
            <a:ext cx="1785950" cy="1538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矩形 14"/>
          <p:cNvSpPr/>
          <p:nvPr/>
        </p:nvSpPr>
        <p:spPr>
          <a:xfrm>
            <a:off x="1571604" y="1357298"/>
            <a:ext cx="1357322" cy="1143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165016" y="1901814"/>
            <a:ext cx="101918" cy="1019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57818" y="1071546"/>
            <a:ext cx="1785950" cy="1538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矩形 17"/>
          <p:cNvSpPr/>
          <p:nvPr/>
        </p:nvSpPr>
        <p:spPr>
          <a:xfrm>
            <a:off x="5572132" y="1285860"/>
            <a:ext cx="1357322" cy="1143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6165544" y="1830376"/>
            <a:ext cx="101918" cy="1019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3786190"/>
            <a:ext cx="1785950" cy="1538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矩形 20"/>
          <p:cNvSpPr/>
          <p:nvPr/>
        </p:nvSpPr>
        <p:spPr>
          <a:xfrm>
            <a:off x="6429388" y="4000504"/>
            <a:ext cx="1357322" cy="1143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7022800" y="4545020"/>
            <a:ext cx="101918" cy="1019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3382" y="59272"/>
            <a:ext cx="2448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扩展样本数量</a:t>
            </a:r>
            <a:r>
              <a:rPr lang="en-US" altLang="zh-CN" smtClean="0"/>
              <a:t>, stride16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214422"/>
            <a:ext cx="985761" cy="799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42910" y="3929066"/>
            <a:ext cx="56968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stride=32</a:t>
            </a:r>
          </a:p>
          <a:p>
            <a:endParaRPr lang="en-US" altLang="zh-CN" smtClean="0"/>
          </a:p>
          <a:p>
            <a:r>
              <a:rPr lang="zh-CN" altLang="en-US" smtClean="0"/>
              <a:t>目标中心为</a:t>
            </a:r>
            <a:r>
              <a:rPr lang="en-US" altLang="zh-CN" smtClean="0"/>
              <a:t>x</a:t>
            </a:r>
            <a:r>
              <a:rPr lang="en-US" altLang="zh-CN" smtClean="0"/>
              <a:t>, </a:t>
            </a:r>
            <a:r>
              <a:rPr lang="en-US" altLang="zh-CN" smtClean="0"/>
              <a:t>y</a:t>
            </a:r>
          </a:p>
          <a:p>
            <a:r>
              <a:rPr lang="en-US" altLang="zh-CN" smtClean="0"/>
              <a:t>1</a:t>
            </a:r>
            <a:r>
              <a:rPr lang="zh-CN" altLang="en-US" smtClean="0"/>
              <a:t>、根据</a:t>
            </a:r>
            <a:r>
              <a:rPr lang="en-US" altLang="zh-CN" smtClean="0"/>
              <a:t>x</a:t>
            </a:r>
            <a:r>
              <a:rPr lang="zh-CN" altLang="en-US" smtClean="0"/>
              <a:t>方向，</a:t>
            </a:r>
            <a:r>
              <a:rPr lang="en-US" altLang="zh-CN" smtClean="0"/>
              <a:t>x</a:t>
            </a:r>
            <a:r>
              <a:rPr lang="zh-CN" altLang="en-US" smtClean="0"/>
              <a:t>余数小于</a:t>
            </a:r>
            <a:r>
              <a:rPr lang="en-US" altLang="zh-CN" smtClean="0"/>
              <a:t>0.5</a:t>
            </a:r>
            <a:r>
              <a:rPr lang="zh-CN" altLang="en-US" smtClean="0"/>
              <a:t>左边取</a:t>
            </a:r>
            <a:r>
              <a:rPr lang="zh-CN" altLang="en-US" smtClean="0"/>
              <a:t>一个，</a:t>
            </a:r>
            <a:r>
              <a:rPr lang="en-US" altLang="zh-CN" smtClean="0"/>
              <a:t>x</a:t>
            </a:r>
            <a:r>
              <a:rPr lang="zh-CN" altLang="en-US" smtClean="0"/>
              <a:t>余数</a:t>
            </a:r>
            <a:r>
              <a:rPr lang="zh-CN" altLang="en-US" smtClean="0"/>
              <a:t>大</a:t>
            </a:r>
            <a:endParaRPr lang="en-US" altLang="zh-CN" smtClean="0"/>
          </a:p>
          <a:p>
            <a:r>
              <a:rPr lang="zh-CN" altLang="en-US" smtClean="0"/>
              <a:t>于</a:t>
            </a:r>
            <a:r>
              <a:rPr lang="en-US" altLang="zh-CN" smtClean="0"/>
              <a:t>0.5</a:t>
            </a:r>
            <a:r>
              <a:rPr lang="zh-CN" altLang="en-US" smtClean="0"/>
              <a:t>右边取一</a:t>
            </a:r>
            <a:r>
              <a:rPr lang="zh-CN" altLang="en-US" smtClean="0"/>
              <a:t>个</a:t>
            </a:r>
            <a:r>
              <a:rPr lang="zh-CN" altLang="en-US" smtClean="0"/>
              <a:t>，要求：余数不等于</a:t>
            </a:r>
            <a:r>
              <a:rPr lang="en-US" altLang="zh-CN" smtClean="0"/>
              <a:t>0.5</a:t>
            </a:r>
            <a:r>
              <a:rPr lang="zh-CN" altLang="en-US" smtClean="0"/>
              <a:t>且</a:t>
            </a:r>
            <a:r>
              <a:rPr lang="en-US" altLang="zh-CN" smtClean="0"/>
              <a:t>1&lt;x&lt;width-1</a:t>
            </a:r>
          </a:p>
          <a:p>
            <a:r>
              <a:rPr lang="en-US" altLang="zh-CN" smtClean="0"/>
              <a:t>2</a:t>
            </a:r>
            <a:r>
              <a:rPr lang="zh-CN" altLang="en-US" smtClean="0"/>
              <a:t>、根据</a:t>
            </a:r>
            <a:r>
              <a:rPr lang="en-US" altLang="zh-CN" smtClean="0"/>
              <a:t>y</a:t>
            </a:r>
            <a:r>
              <a:rPr lang="zh-CN" altLang="en-US" smtClean="0"/>
              <a:t>方向，</a:t>
            </a:r>
            <a:r>
              <a:rPr lang="en-US" altLang="zh-CN" smtClean="0"/>
              <a:t>y</a:t>
            </a:r>
            <a:r>
              <a:rPr lang="zh-CN" altLang="en-US" smtClean="0"/>
              <a:t>余数</a:t>
            </a:r>
            <a:r>
              <a:rPr lang="zh-CN" altLang="en-US" smtClean="0"/>
              <a:t>小于</a:t>
            </a:r>
            <a:r>
              <a:rPr lang="en-US" altLang="zh-CN" smtClean="0"/>
              <a:t>0.5</a:t>
            </a:r>
            <a:r>
              <a:rPr lang="zh-CN" altLang="en-US" smtClean="0"/>
              <a:t>上边</a:t>
            </a:r>
            <a:r>
              <a:rPr lang="zh-CN" altLang="en-US" smtClean="0"/>
              <a:t>取一</a:t>
            </a:r>
            <a:r>
              <a:rPr lang="zh-CN" altLang="en-US" smtClean="0"/>
              <a:t>个</a:t>
            </a:r>
            <a:r>
              <a:rPr lang="zh-CN" altLang="en-US" smtClean="0"/>
              <a:t>，</a:t>
            </a:r>
            <a:r>
              <a:rPr lang="en-US" altLang="zh-CN" smtClean="0"/>
              <a:t>y</a:t>
            </a:r>
            <a:r>
              <a:rPr lang="zh-CN" altLang="en-US" smtClean="0"/>
              <a:t>余数</a:t>
            </a:r>
            <a:r>
              <a:rPr lang="zh-CN" altLang="en-US" smtClean="0"/>
              <a:t>大</a:t>
            </a:r>
            <a:endParaRPr lang="en-US" altLang="zh-CN" smtClean="0"/>
          </a:p>
          <a:p>
            <a:r>
              <a:rPr lang="zh-CN" altLang="en-US" smtClean="0"/>
              <a:t>于</a:t>
            </a:r>
            <a:r>
              <a:rPr lang="en-US" altLang="zh-CN" smtClean="0"/>
              <a:t>0.5</a:t>
            </a:r>
            <a:r>
              <a:rPr lang="zh-CN" altLang="en-US" smtClean="0"/>
              <a:t>下边</a:t>
            </a:r>
            <a:r>
              <a:rPr lang="zh-CN" altLang="en-US" smtClean="0"/>
              <a:t>取一个，要求：余数不等于</a:t>
            </a:r>
            <a:r>
              <a:rPr lang="en-US" altLang="zh-CN" smtClean="0"/>
              <a:t>0.5</a:t>
            </a:r>
            <a:r>
              <a:rPr lang="zh-CN" altLang="en-US" smtClean="0"/>
              <a:t>且</a:t>
            </a:r>
            <a:r>
              <a:rPr lang="en-US" altLang="zh-CN" smtClean="0"/>
              <a:t>1&lt;y&lt;height-1</a:t>
            </a:r>
            <a:endParaRPr lang="en-US" altLang="zh-CN" smtClean="0"/>
          </a:p>
        </p:txBody>
      </p:sp>
      <p:sp>
        <p:nvSpPr>
          <p:cNvPr id="13" name="TextBox 12"/>
          <p:cNvSpPr txBox="1"/>
          <p:nvPr/>
        </p:nvSpPr>
        <p:spPr>
          <a:xfrm>
            <a:off x="285720" y="214290"/>
            <a:ext cx="2448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扩展</a:t>
            </a:r>
            <a:r>
              <a:rPr lang="zh-CN" altLang="en-US" smtClean="0"/>
              <a:t>样本</a:t>
            </a:r>
            <a:r>
              <a:rPr lang="zh-CN" altLang="en-US" smtClean="0"/>
              <a:t>数量</a:t>
            </a:r>
            <a:r>
              <a:rPr lang="en-US" altLang="zh-CN" smtClean="0"/>
              <a:t>, stride32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633517" y="1400161"/>
            <a:ext cx="661992" cy="4730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909427" y="1593837"/>
            <a:ext cx="101918" cy="1019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4810" y="1285860"/>
            <a:ext cx="985761" cy="799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矩形 19"/>
          <p:cNvSpPr/>
          <p:nvPr/>
        </p:nvSpPr>
        <p:spPr>
          <a:xfrm>
            <a:off x="4348161" y="1471599"/>
            <a:ext cx="661992" cy="4730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624071" y="1665275"/>
            <a:ext cx="101918" cy="1019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12" y="2643182"/>
            <a:ext cx="985761" cy="799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矩形 22"/>
          <p:cNvSpPr/>
          <p:nvPr/>
        </p:nvSpPr>
        <p:spPr>
          <a:xfrm>
            <a:off x="6419863" y="2828921"/>
            <a:ext cx="661992" cy="4730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6695773" y="3022597"/>
            <a:ext cx="101918" cy="1019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1670" y="2928934"/>
            <a:ext cx="34163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扩展原则，目标</a:t>
            </a:r>
            <a:r>
              <a:rPr lang="en-US" altLang="zh-CN" smtClean="0"/>
              <a:t>x</a:t>
            </a:r>
            <a:r>
              <a:rPr lang="zh-CN" altLang="en-US" smtClean="0"/>
              <a:t>和</a:t>
            </a:r>
            <a:r>
              <a:rPr lang="en-US" altLang="zh-CN" smtClean="0"/>
              <a:t>y</a:t>
            </a:r>
            <a:r>
              <a:rPr lang="zh-CN" altLang="en-US" smtClean="0"/>
              <a:t>方向考虑</a:t>
            </a:r>
            <a:endParaRPr lang="en-US" altLang="zh-CN" smtClean="0"/>
          </a:p>
          <a:p>
            <a:r>
              <a:rPr lang="zh-CN" altLang="en-US" smtClean="0"/>
              <a:t>目标靠近哪边，便添加一个候选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因此我们有了</a:t>
            </a:r>
            <a:r>
              <a:rPr lang="en-US" altLang="zh-CN" smtClean="0"/>
              <a:t>18</a:t>
            </a:r>
            <a:r>
              <a:rPr lang="zh-CN" altLang="en-US" smtClean="0"/>
              <a:t>个候选样本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5852" y="1571612"/>
            <a:ext cx="68580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anchorbase</a:t>
            </a:r>
            <a:r>
              <a:rPr lang="zh-CN" altLang="en-US" smtClean="0"/>
              <a:t>有</a:t>
            </a:r>
            <a:r>
              <a:rPr lang="en-US" altLang="zh-CN" smtClean="0"/>
              <a:t>stage</a:t>
            </a:r>
            <a:r>
              <a:rPr lang="zh-CN" altLang="en-US" smtClean="0"/>
              <a:t>和</a:t>
            </a:r>
            <a:r>
              <a:rPr lang="en-US" altLang="zh-CN" smtClean="0"/>
              <a:t>scale</a:t>
            </a:r>
            <a:r>
              <a:rPr lang="zh-CN" altLang="en-US" smtClean="0"/>
              <a:t>两个维度</a:t>
            </a:r>
            <a:endParaRPr lang="en-US" altLang="zh-CN" smtClean="0"/>
          </a:p>
          <a:p>
            <a:r>
              <a:rPr lang="en-US" altLang="zh-CN" smtClean="0"/>
              <a:t>stage</a:t>
            </a:r>
            <a:r>
              <a:rPr lang="zh-CN" altLang="en-US" smtClean="0"/>
              <a:t>表示</a:t>
            </a:r>
            <a:r>
              <a:rPr lang="en-US" altLang="zh-CN" smtClean="0"/>
              <a:t>fpn</a:t>
            </a:r>
            <a:r>
              <a:rPr lang="zh-CN" altLang="en-US" smtClean="0"/>
              <a:t>的</a:t>
            </a:r>
            <a:r>
              <a:rPr lang="en-US" altLang="zh-CN" smtClean="0"/>
              <a:t>n</a:t>
            </a:r>
            <a:r>
              <a:rPr lang="zh-CN" altLang="en-US" smtClean="0"/>
              <a:t>个输出，即尺度，每个</a:t>
            </a:r>
            <a:r>
              <a:rPr lang="en-US" altLang="zh-CN" smtClean="0"/>
              <a:t>stage</a:t>
            </a:r>
            <a:r>
              <a:rPr lang="zh-CN" altLang="en-US" smtClean="0"/>
              <a:t>代表了一类特征图，其</a:t>
            </a:r>
            <a:r>
              <a:rPr lang="en-US" altLang="zh-CN" smtClean="0"/>
              <a:t>stride</a:t>
            </a:r>
            <a:r>
              <a:rPr lang="zh-CN" altLang="en-US" smtClean="0"/>
              <a:t>相同。例如我们选择</a:t>
            </a:r>
            <a:r>
              <a:rPr lang="en-US" altLang="zh-CN" smtClean="0"/>
              <a:t>stride=8</a:t>
            </a:r>
            <a:r>
              <a:rPr lang="zh-CN" altLang="en-US" smtClean="0"/>
              <a:t>、</a:t>
            </a:r>
            <a:r>
              <a:rPr lang="en-US" altLang="zh-CN" smtClean="0"/>
              <a:t>stride=16</a:t>
            </a:r>
            <a:r>
              <a:rPr lang="zh-CN" altLang="en-US" smtClean="0"/>
              <a:t>、</a:t>
            </a:r>
            <a:r>
              <a:rPr lang="en-US" altLang="zh-CN" smtClean="0"/>
              <a:t>stride=32</a:t>
            </a:r>
            <a:r>
              <a:rPr lang="zh-CN" altLang="en-US" smtClean="0"/>
              <a:t>共</a:t>
            </a:r>
            <a:r>
              <a:rPr lang="en-US" altLang="zh-CN" smtClean="0"/>
              <a:t>3</a:t>
            </a:r>
            <a:r>
              <a:rPr lang="zh-CN" altLang="en-US" smtClean="0"/>
              <a:t>个尺度用以做</a:t>
            </a:r>
            <a:r>
              <a:rPr lang="en-US" altLang="zh-CN" smtClean="0"/>
              <a:t>head</a:t>
            </a:r>
          </a:p>
          <a:p>
            <a:endParaRPr lang="en-US" altLang="zh-CN" smtClean="0"/>
          </a:p>
          <a:p>
            <a:r>
              <a:rPr lang="en-US" altLang="zh-CN" smtClean="0"/>
              <a:t>scale</a:t>
            </a:r>
            <a:r>
              <a:rPr lang="zh-CN" altLang="en-US" smtClean="0"/>
              <a:t>表示</a:t>
            </a:r>
            <a:r>
              <a:rPr lang="en-US" altLang="zh-CN" smtClean="0"/>
              <a:t>anchor</a:t>
            </a:r>
            <a:r>
              <a:rPr lang="zh-CN" altLang="en-US" smtClean="0"/>
              <a:t>的比例维度，每个</a:t>
            </a:r>
            <a:r>
              <a:rPr lang="en-US" altLang="zh-CN" smtClean="0"/>
              <a:t>stage</a:t>
            </a:r>
            <a:r>
              <a:rPr lang="zh-CN" altLang="en-US" smtClean="0"/>
              <a:t>下都会设计</a:t>
            </a:r>
            <a:r>
              <a:rPr lang="en-US" altLang="zh-CN" smtClean="0"/>
              <a:t>n</a:t>
            </a:r>
            <a:r>
              <a:rPr lang="zh-CN" altLang="en-US" smtClean="0"/>
              <a:t>个不同宽高比的尺寸作为</a:t>
            </a:r>
            <a:r>
              <a:rPr lang="en-US" altLang="zh-CN" smtClean="0"/>
              <a:t>anchor</a:t>
            </a:r>
            <a:r>
              <a:rPr lang="zh-CN" altLang="en-US" smtClean="0"/>
              <a:t>的大小，这里取</a:t>
            </a:r>
            <a:r>
              <a:rPr lang="en-US" altLang="zh-CN" smtClean="0"/>
              <a:t>3</a:t>
            </a:r>
            <a:r>
              <a:rPr lang="zh-CN" altLang="en-US" smtClean="0"/>
              <a:t>种比例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head</a:t>
            </a:r>
            <a:r>
              <a:rPr lang="zh-CN" altLang="en-US" smtClean="0"/>
              <a:t>选样本过程分为：</a:t>
            </a:r>
            <a:endParaRPr lang="en-US" altLang="zh-CN" smtClean="0"/>
          </a:p>
          <a:p>
            <a:r>
              <a:rPr lang="en-US" altLang="zh-CN" smtClean="0"/>
              <a:t>1</a:t>
            </a:r>
            <a:r>
              <a:rPr lang="zh-CN" altLang="en-US" smtClean="0"/>
              <a:t>、选择候选点，确定某个</a:t>
            </a:r>
            <a:r>
              <a:rPr lang="en-US" altLang="zh-CN" smtClean="0"/>
              <a:t>box</a:t>
            </a:r>
            <a:r>
              <a:rPr lang="zh-CN" altLang="en-US" smtClean="0"/>
              <a:t>被安排在哪个</a:t>
            </a:r>
            <a:r>
              <a:rPr lang="en-US" altLang="zh-CN" smtClean="0"/>
              <a:t>scale</a:t>
            </a:r>
            <a:r>
              <a:rPr lang="zh-CN" altLang="en-US" smtClean="0"/>
              <a:t>上。要求满足阈值条件才接受</a:t>
            </a:r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、扩展候选点，增加样本数量，绝大部分时候增加为候选点</a:t>
            </a:r>
            <a:r>
              <a:rPr lang="en-US" altLang="zh-CN" smtClean="0"/>
              <a:t>3</a:t>
            </a:r>
            <a:r>
              <a:rPr lang="zh-CN" altLang="en-US" smtClean="0"/>
              <a:t>倍数量</a:t>
            </a:r>
            <a:endParaRPr lang="en-US" altLang="zh-CN" smtClean="0"/>
          </a:p>
          <a:p>
            <a:r>
              <a:rPr lang="en-US" altLang="zh-CN" smtClean="0"/>
              <a:t>3</a:t>
            </a:r>
            <a:r>
              <a:rPr lang="zh-CN" altLang="en-US" smtClean="0"/>
              <a:t>、根据候选点计算</a:t>
            </a:r>
            <a:r>
              <a:rPr lang="en-US" altLang="zh-CN" smtClean="0"/>
              <a:t>loss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857232"/>
            <a:ext cx="6917611" cy="5857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42844" y="142852"/>
            <a:ext cx="8882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对应代码部分如下，</a:t>
            </a:r>
            <a:r>
              <a:rPr lang="en-US" altLang="zh-CN" smtClean="0"/>
              <a:t>a, t = torch.cat((a, a[j], a[k], a[l], a[m]), 0) …</a:t>
            </a:r>
            <a:r>
              <a:rPr lang="zh-CN" altLang="en-US" smtClean="0"/>
              <a:t> 意思即中心所在方向，和</a:t>
            </a:r>
            <a:endParaRPr lang="en-US" altLang="zh-CN" smtClean="0"/>
          </a:p>
          <a:p>
            <a:r>
              <a:rPr lang="zh-CN" altLang="en-US" smtClean="0"/>
              <a:t>左边、上边、右边、下边分别考虑增加的样本点，拼接在一起作为最终的候选</a:t>
            </a:r>
            <a:endParaRPr lang="en-US" altLang="zh-CN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1670" y="2428868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有了正样本，我们便把其他设置为负样本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在正样本位置，回归该目标的偏移量</a:t>
            </a:r>
            <a:endParaRPr lang="en-US" altLang="zh-CN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214282" y="285728"/>
            <a:ext cx="2482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stage2, stride=16, scale1</a:t>
            </a:r>
            <a:endParaRPr lang="zh-CN" altLang="en-US"/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0430" y="1357298"/>
            <a:ext cx="1785950" cy="153828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2" name="TextBox 61"/>
          <p:cNvSpPr txBox="1"/>
          <p:nvPr/>
        </p:nvSpPr>
        <p:spPr>
          <a:xfrm>
            <a:off x="214282" y="18573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预测</a:t>
            </a:r>
            <a:endParaRPr lang="zh-CN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285720" y="40719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真值</a:t>
            </a:r>
            <a:endParaRPr lang="zh-CN" altLang="en-US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3357562"/>
            <a:ext cx="1824672" cy="1571636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6804" y="3409952"/>
            <a:ext cx="1824672" cy="1571636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6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3500438"/>
            <a:ext cx="1824672" cy="1571636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3571876"/>
            <a:ext cx="1824672" cy="1571636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</p:pic>
      <p:cxnSp>
        <p:nvCxnSpPr>
          <p:cNvPr id="69" name="直接箭头连接符 68"/>
          <p:cNvCxnSpPr/>
          <p:nvPr/>
        </p:nvCxnSpPr>
        <p:spPr>
          <a:xfrm rot="16200000" flipH="1">
            <a:off x="2107390" y="3178967"/>
            <a:ext cx="357192" cy="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181076" y="2988230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GIoU Loss</a:t>
            </a:r>
            <a:endParaRPr lang="zh-CN" altLang="en-US"/>
          </a:p>
        </p:txBody>
      </p:sp>
      <p:sp>
        <p:nvSpPr>
          <p:cNvPr id="76" name="左大括号 75"/>
          <p:cNvSpPr/>
          <p:nvPr/>
        </p:nvSpPr>
        <p:spPr>
          <a:xfrm rot="18772613">
            <a:off x="1033569" y="4968239"/>
            <a:ext cx="285752" cy="410922"/>
          </a:xfrm>
          <a:prstGeom prst="leftBrace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142844" y="5288340"/>
            <a:ext cx="37147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smtClean="0">
                <a:solidFill>
                  <a:srgbClr val="FF0000"/>
                </a:solidFill>
              </a:rPr>
              <a:t>cx, cy, width, height</a:t>
            </a:r>
          </a:p>
          <a:p>
            <a:r>
              <a:rPr lang="en-US" altLang="zh-CN" sz="1200" b="1" smtClean="0">
                <a:solidFill>
                  <a:srgbClr val="FF0000"/>
                </a:solidFill>
              </a:rPr>
              <a:t>cx, cy</a:t>
            </a:r>
            <a:r>
              <a:rPr lang="zh-CN" altLang="en-US" sz="1200" b="1" smtClean="0">
                <a:solidFill>
                  <a:srgbClr val="FF0000"/>
                </a:solidFill>
              </a:rPr>
              <a:t>为中心距离目标的偏移量</a:t>
            </a:r>
            <a:endParaRPr lang="en-US" altLang="zh-CN" sz="1200" b="1" smtClean="0">
              <a:solidFill>
                <a:srgbClr val="FF0000"/>
              </a:solidFill>
            </a:endParaRPr>
          </a:p>
          <a:p>
            <a:r>
              <a:rPr lang="en-US" altLang="zh-CN" sz="1200" b="1" smtClean="0">
                <a:solidFill>
                  <a:srgbClr val="FF0000"/>
                </a:solidFill>
              </a:rPr>
              <a:t>width, height</a:t>
            </a:r>
            <a:r>
              <a:rPr lang="zh-CN" altLang="en-US" sz="1200" b="1" smtClean="0">
                <a:solidFill>
                  <a:srgbClr val="FF0000"/>
                </a:solidFill>
              </a:rPr>
              <a:t>则是目标宽高</a:t>
            </a:r>
            <a:endParaRPr lang="en-US" altLang="zh-CN" sz="1200" b="1" smtClean="0">
              <a:solidFill>
                <a:srgbClr val="FF0000"/>
              </a:solidFill>
            </a:endParaRPr>
          </a:p>
          <a:p>
            <a:endParaRPr lang="en-US" altLang="zh-CN" sz="1200" b="1" smtClean="0">
              <a:solidFill>
                <a:srgbClr val="FF0000"/>
              </a:solidFill>
            </a:endParaRPr>
          </a:p>
          <a:p>
            <a:r>
              <a:rPr lang="en-US" altLang="zh-CN" sz="1200" b="1" smtClean="0">
                <a:solidFill>
                  <a:srgbClr val="FF0000"/>
                </a:solidFill>
              </a:rPr>
              <a:t>pxy = pxy.sigmoid() * 2 – 0.5</a:t>
            </a:r>
          </a:p>
          <a:p>
            <a:r>
              <a:rPr lang="en-US" altLang="zh-CN" sz="1200" b="1" smtClean="0">
                <a:solidFill>
                  <a:srgbClr val="FF0000"/>
                </a:solidFill>
              </a:rPr>
              <a:t>pwh = torch.pow(pwh.sigmoid() * 2, 2) * anchor_wh</a:t>
            </a:r>
          </a:p>
          <a:p>
            <a:r>
              <a:rPr lang="en-US" altLang="zh-CN" sz="1200" b="1" smtClean="0">
                <a:solidFill>
                  <a:srgbClr val="FF0000"/>
                </a:solidFill>
              </a:rPr>
              <a:t>giou = GIoU(cat(pxy, pwh), target)</a:t>
            </a:r>
          </a:p>
          <a:p>
            <a:r>
              <a:rPr lang="en-US" altLang="zh-CN" sz="1200" b="1" smtClean="0">
                <a:solidFill>
                  <a:srgbClr val="FF0000"/>
                </a:solidFill>
              </a:rPr>
              <a:t>loss_box += (1 – giou).mean()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73282" y="240666"/>
            <a:ext cx="238125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9" name="TextBox 78"/>
          <p:cNvSpPr txBox="1"/>
          <p:nvPr/>
        </p:nvSpPr>
        <p:spPr>
          <a:xfrm>
            <a:off x="6215074" y="142852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表示这个区域不参与计算</a:t>
            </a:r>
            <a:endParaRPr lang="zh-CN" altLang="en-US"/>
          </a:p>
        </p:txBody>
      </p:sp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23206" y="1230190"/>
            <a:ext cx="1785950" cy="153828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8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94644" y="1301628"/>
            <a:ext cx="1785950" cy="153828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82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66082" y="1373066"/>
            <a:ext cx="1785950" cy="153828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8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37520" y="1444504"/>
            <a:ext cx="1785950" cy="153828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sp>
        <p:nvSpPr>
          <p:cNvPr id="84" name="TextBox 83"/>
          <p:cNvSpPr txBox="1"/>
          <p:nvPr/>
        </p:nvSpPr>
        <p:spPr>
          <a:xfrm>
            <a:off x="1643042" y="785794"/>
            <a:ext cx="98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box</a:t>
            </a:r>
            <a:r>
              <a:rPr lang="zh-CN" altLang="en-US" smtClean="0"/>
              <a:t>回归</a:t>
            </a:r>
            <a:endParaRPr lang="zh-CN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3786182" y="85723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objectness</a:t>
            </a:r>
            <a:endParaRPr lang="zh-CN" altLang="en-US"/>
          </a:p>
        </p:txBody>
      </p:sp>
      <p:pic>
        <p:nvPicPr>
          <p:cNvPr id="3175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00430" y="3571876"/>
            <a:ext cx="1824673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8" name="TextBox 87"/>
          <p:cNvSpPr txBox="1"/>
          <p:nvPr/>
        </p:nvSpPr>
        <p:spPr>
          <a:xfrm>
            <a:off x="3500430" y="5288340"/>
            <a:ext cx="2143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smtClean="0">
                <a:solidFill>
                  <a:srgbClr val="FF0000"/>
                </a:solidFill>
              </a:rPr>
              <a:t>真值中</a:t>
            </a:r>
            <a:r>
              <a:rPr lang="en-US" altLang="zh-CN" sz="1200" b="1" smtClean="0">
                <a:solidFill>
                  <a:srgbClr val="FF0000"/>
                </a:solidFill>
              </a:rPr>
              <a:t>3</a:t>
            </a:r>
            <a:r>
              <a:rPr lang="zh-CN" altLang="en-US" sz="1200" b="1" smtClean="0">
                <a:solidFill>
                  <a:srgbClr val="FF0000"/>
                </a:solidFill>
              </a:rPr>
              <a:t>个点为目标概率值，取自左侧</a:t>
            </a:r>
            <a:r>
              <a:rPr lang="en-US" altLang="zh-CN" sz="1200" b="1" smtClean="0">
                <a:solidFill>
                  <a:srgbClr val="FF0000"/>
                </a:solidFill>
              </a:rPr>
              <a:t>box</a:t>
            </a:r>
            <a:r>
              <a:rPr lang="zh-CN" altLang="en-US" sz="1200" b="1" smtClean="0">
                <a:solidFill>
                  <a:srgbClr val="FF0000"/>
                </a:solidFill>
              </a:rPr>
              <a:t>回归时计算的</a:t>
            </a:r>
            <a:r>
              <a:rPr lang="en-US" altLang="zh-CN" sz="1200" b="1" smtClean="0">
                <a:solidFill>
                  <a:srgbClr val="FF0000"/>
                </a:solidFill>
              </a:rPr>
              <a:t>giou</a:t>
            </a:r>
            <a:r>
              <a:rPr lang="zh-CN" altLang="en-US" sz="1200" b="1" smtClean="0">
                <a:solidFill>
                  <a:srgbClr val="FF0000"/>
                </a:solidFill>
              </a:rPr>
              <a:t>大小，所以颜色是不同，其概率不同，并且也是变量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pic>
        <p:nvPicPr>
          <p:cNvPr id="3175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965592" y="571480"/>
            <a:ext cx="23812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0" name="TextBox 89"/>
          <p:cNvSpPr txBox="1"/>
          <p:nvPr/>
        </p:nvSpPr>
        <p:spPr>
          <a:xfrm>
            <a:off x="6215074" y="500042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表示这个区域值为</a:t>
            </a:r>
            <a:r>
              <a:rPr lang="en-US" altLang="zh-CN" smtClean="0"/>
              <a:t>0</a:t>
            </a:r>
            <a:endParaRPr lang="zh-CN" altLang="en-US"/>
          </a:p>
        </p:txBody>
      </p:sp>
      <p:pic>
        <p:nvPicPr>
          <p:cNvPr id="31752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572132" y="3429000"/>
            <a:ext cx="1824672" cy="157163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93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643570" y="3500438"/>
            <a:ext cx="1824672" cy="157163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94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715008" y="3571876"/>
            <a:ext cx="1824672" cy="157163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cxnSp>
        <p:nvCxnSpPr>
          <p:cNvPr id="96" name="直接箭头连接符 95"/>
          <p:cNvCxnSpPr/>
          <p:nvPr/>
        </p:nvCxnSpPr>
        <p:spPr>
          <a:xfrm rot="16200000" flipH="1">
            <a:off x="4179092" y="3178967"/>
            <a:ext cx="357192" cy="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 rot="16200000" flipH="1">
            <a:off x="6393670" y="3250405"/>
            <a:ext cx="357192" cy="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6643702" y="3071810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BCE</a:t>
            </a:r>
            <a:endParaRPr lang="zh-CN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4429124" y="3000372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BCE</a:t>
            </a:r>
            <a:endParaRPr lang="zh-CN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5643570" y="5357826"/>
            <a:ext cx="2143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smtClean="0">
                <a:solidFill>
                  <a:srgbClr val="FF0000"/>
                </a:solidFill>
              </a:rPr>
              <a:t>如果目标类别为</a:t>
            </a:r>
            <a:r>
              <a:rPr lang="en-US" altLang="zh-CN" sz="1200" b="1" smtClean="0">
                <a:solidFill>
                  <a:srgbClr val="FF0000"/>
                </a:solidFill>
              </a:rPr>
              <a:t>c</a:t>
            </a:r>
            <a:r>
              <a:rPr lang="zh-CN" altLang="en-US" sz="1200" b="1" smtClean="0">
                <a:solidFill>
                  <a:srgbClr val="FF0000"/>
                </a:solidFill>
              </a:rPr>
              <a:t>，则第</a:t>
            </a:r>
            <a:r>
              <a:rPr lang="en-US" altLang="zh-CN" sz="1200" b="1" smtClean="0">
                <a:solidFill>
                  <a:srgbClr val="FF0000"/>
                </a:solidFill>
              </a:rPr>
              <a:t>c</a:t>
            </a:r>
            <a:r>
              <a:rPr lang="zh-CN" altLang="en-US" sz="1200" b="1" smtClean="0">
                <a:solidFill>
                  <a:srgbClr val="FF0000"/>
                </a:solidFill>
              </a:rPr>
              <a:t>个通道中对应位置为</a:t>
            </a:r>
            <a:r>
              <a:rPr lang="en-US" altLang="zh-CN" sz="1200" b="1" smtClean="0">
                <a:solidFill>
                  <a:srgbClr val="FF0000"/>
                </a:solidFill>
              </a:rPr>
              <a:t>1</a:t>
            </a:r>
          </a:p>
          <a:p>
            <a:r>
              <a:rPr lang="zh-CN" altLang="en-US" sz="1200" b="1" smtClean="0">
                <a:solidFill>
                  <a:srgbClr val="FF0000"/>
                </a:solidFill>
              </a:rPr>
              <a:t>特地的，如果类别总数为</a:t>
            </a:r>
            <a:r>
              <a:rPr lang="en-US" altLang="zh-CN" sz="1200" b="1" smtClean="0">
                <a:solidFill>
                  <a:srgbClr val="FF0000"/>
                </a:solidFill>
              </a:rPr>
              <a:t>1</a:t>
            </a:r>
            <a:r>
              <a:rPr lang="zh-CN" altLang="en-US" sz="1200" b="1" smtClean="0">
                <a:solidFill>
                  <a:srgbClr val="FF0000"/>
                </a:solidFill>
              </a:rPr>
              <a:t>，则这里不做任何操作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pic>
        <p:nvPicPr>
          <p:cNvPr id="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72132" y="1319212"/>
            <a:ext cx="1785950" cy="153828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102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43570" y="1390650"/>
            <a:ext cx="1785950" cy="153828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10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5008" y="1462088"/>
            <a:ext cx="1785950" cy="153828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sp>
        <p:nvSpPr>
          <p:cNvPr id="104" name="TextBox 103"/>
          <p:cNvSpPr txBox="1"/>
          <p:nvPr/>
        </p:nvSpPr>
        <p:spPr>
          <a:xfrm>
            <a:off x="5929322" y="928670"/>
            <a:ext cx="1379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classification</a:t>
            </a:r>
            <a:endParaRPr lang="zh-CN" altLang="en-US"/>
          </a:p>
        </p:txBody>
      </p:sp>
      <p:cxnSp>
        <p:nvCxnSpPr>
          <p:cNvPr id="106" name="肘形连接符 105"/>
          <p:cNvCxnSpPr/>
          <p:nvPr/>
        </p:nvCxnSpPr>
        <p:spPr>
          <a:xfrm rot="10800000" flipV="1">
            <a:off x="2428860" y="5857892"/>
            <a:ext cx="1071570" cy="714380"/>
          </a:xfrm>
          <a:prstGeom prst="bentConnector3">
            <a:avLst>
              <a:gd name="adj1" fmla="val 50000"/>
            </a:avLst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928670"/>
            <a:ext cx="7707620" cy="5500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57158" y="28572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代码实现如下：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728" y="2928934"/>
            <a:ext cx="6425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</a:rPr>
              <a:t>不同的</a:t>
            </a:r>
            <a:r>
              <a:rPr lang="en-US" altLang="zh-CN" smtClean="0">
                <a:solidFill>
                  <a:srgbClr val="FF0000"/>
                </a:solidFill>
              </a:rPr>
              <a:t>head</a:t>
            </a:r>
            <a:r>
              <a:rPr lang="zh-CN" altLang="en-US" smtClean="0">
                <a:solidFill>
                  <a:srgbClr val="FF0000"/>
                </a:solidFill>
              </a:rPr>
              <a:t>，解决最重要的问题，是正</a:t>
            </a:r>
            <a:r>
              <a:rPr lang="zh-CN" altLang="en-US" smtClean="0">
                <a:solidFill>
                  <a:srgbClr val="FF0000"/>
                </a:solidFill>
              </a:rPr>
              <a:t>负</a:t>
            </a:r>
            <a:r>
              <a:rPr lang="zh-CN" altLang="en-US" smtClean="0">
                <a:solidFill>
                  <a:srgbClr val="FF0000"/>
                </a:solidFill>
              </a:rPr>
              <a:t>样本如何分配的问题</a:t>
            </a:r>
            <a:endParaRPr lang="en-US" altLang="zh-CN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357298"/>
            <a:ext cx="1824672" cy="1571636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4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1052" y="1409688"/>
            <a:ext cx="1824672" cy="1571636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5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500174"/>
            <a:ext cx="1824672" cy="1571636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571612"/>
            <a:ext cx="1824672" cy="1571636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5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1643050"/>
            <a:ext cx="1824673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5852" y="1714488"/>
            <a:ext cx="1824672" cy="157163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54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7290" y="1785926"/>
            <a:ext cx="1824672" cy="157163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55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728" y="1857364"/>
            <a:ext cx="1824672" cy="157163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786058"/>
            <a:ext cx="1824672" cy="1571636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5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184" y="2838448"/>
            <a:ext cx="1824672" cy="1571636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2928934"/>
            <a:ext cx="1824672" cy="1571636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3000372"/>
            <a:ext cx="1824672" cy="1571636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6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3071810"/>
            <a:ext cx="1824673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5984" y="3143248"/>
            <a:ext cx="1824672" cy="157163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62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57422" y="3214686"/>
            <a:ext cx="1824672" cy="157163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63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28860" y="3286124"/>
            <a:ext cx="1824672" cy="157163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6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4143380"/>
            <a:ext cx="1824672" cy="1571636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95630" y="4195770"/>
            <a:ext cx="1824672" cy="1571636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6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4286256"/>
            <a:ext cx="1824672" cy="1571636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4357694"/>
            <a:ext cx="1824672" cy="1571636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6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4429132"/>
            <a:ext cx="1824673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9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0430" y="4500570"/>
            <a:ext cx="1824672" cy="157163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70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868" y="4572008"/>
            <a:ext cx="1824672" cy="157163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pic>
        <p:nvPicPr>
          <p:cNvPr id="71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43306" y="4643446"/>
            <a:ext cx="1824672" cy="157163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sp>
        <p:nvSpPr>
          <p:cNvPr id="72" name="TextBox 71"/>
          <p:cNvSpPr txBox="1"/>
          <p:nvPr/>
        </p:nvSpPr>
        <p:spPr>
          <a:xfrm>
            <a:off x="0" y="1928802"/>
            <a:ext cx="7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scale1</a:t>
            </a:r>
            <a:endParaRPr lang="zh-CN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214414" y="4429132"/>
            <a:ext cx="7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scale2</a:t>
            </a:r>
            <a:endParaRPr lang="zh-CN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2500298" y="5786454"/>
            <a:ext cx="7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scale3</a:t>
            </a:r>
            <a:endParaRPr lang="zh-CN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285720" y="285728"/>
            <a:ext cx="953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stride16</a:t>
            </a:r>
            <a:endParaRPr lang="zh-CN" alt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53498" y="571480"/>
            <a:ext cx="1824672" cy="1571636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24936" y="642918"/>
            <a:ext cx="1824672" cy="1571636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7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96374" y="714356"/>
            <a:ext cx="1824672" cy="1571636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67812" y="785794"/>
            <a:ext cx="1824672" cy="1571636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8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39250" y="857232"/>
            <a:ext cx="1824672" cy="1571636"/>
          </a:xfrm>
          <a:prstGeom prst="rect">
            <a:avLst/>
          </a:prstGeom>
          <a:noFill/>
          <a:ln w="25400">
            <a:solidFill>
              <a:srgbClr val="00B0F0"/>
            </a:solidFill>
            <a:miter lim="800000"/>
            <a:headEnd/>
            <a:tailEnd/>
          </a:ln>
          <a:effectLst/>
        </p:spPr>
      </p:pic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20212" y="938194"/>
            <a:ext cx="1824672" cy="1571636"/>
          </a:xfrm>
          <a:prstGeom prst="rect">
            <a:avLst/>
          </a:prstGeom>
          <a:noFill/>
          <a:ln w="25400">
            <a:solidFill>
              <a:srgbClr val="00B050"/>
            </a:solidFill>
            <a:miter lim="800000"/>
            <a:headEnd/>
            <a:tailEnd/>
          </a:ln>
          <a:effectLst/>
        </p:spPr>
      </p:pic>
      <p:pic>
        <p:nvPicPr>
          <p:cNvPr id="8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82126" y="1000108"/>
            <a:ext cx="1824672" cy="1571636"/>
          </a:xfrm>
          <a:prstGeom prst="rect">
            <a:avLst/>
          </a:prstGeom>
          <a:noFill/>
          <a:ln w="25400">
            <a:solidFill>
              <a:srgbClr val="00B050"/>
            </a:solidFill>
            <a:miter lim="800000"/>
            <a:headEnd/>
            <a:tailEnd/>
          </a:ln>
          <a:effectLst/>
        </p:spPr>
      </p:pic>
      <p:pic>
        <p:nvPicPr>
          <p:cNvPr id="83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53564" y="1071546"/>
            <a:ext cx="1824672" cy="1571636"/>
          </a:xfrm>
          <a:prstGeom prst="rect">
            <a:avLst/>
          </a:prstGeom>
          <a:noFill/>
          <a:ln w="25400">
            <a:solidFill>
              <a:srgbClr val="00B050"/>
            </a:solidFill>
            <a:miter lim="800000"/>
            <a:headEnd/>
            <a:tailEnd/>
          </a:ln>
          <a:effectLst/>
        </p:spPr>
      </p:pic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67944" y="1714488"/>
            <a:ext cx="1824672" cy="1571636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85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39382" y="1785926"/>
            <a:ext cx="1824672" cy="1571636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8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10820" y="1857364"/>
            <a:ext cx="1824672" cy="1571636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87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82258" y="1928802"/>
            <a:ext cx="1824672" cy="1571636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8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53696" y="2000240"/>
            <a:ext cx="1824672" cy="1571636"/>
          </a:xfrm>
          <a:prstGeom prst="rect">
            <a:avLst/>
          </a:prstGeom>
          <a:noFill/>
          <a:ln w="25400">
            <a:solidFill>
              <a:srgbClr val="00B0F0"/>
            </a:solidFill>
            <a:miter lim="800000"/>
            <a:headEnd/>
            <a:tailEnd/>
          </a:ln>
          <a:effectLst/>
        </p:spPr>
      </p:pic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658" y="2081202"/>
            <a:ext cx="1824672" cy="1571636"/>
          </a:xfrm>
          <a:prstGeom prst="rect">
            <a:avLst/>
          </a:prstGeom>
          <a:noFill/>
          <a:ln w="25400">
            <a:solidFill>
              <a:srgbClr val="00B050"/>
            </a:solidFill>
            <a:miter lim="800000"/>
            <a:headEnd/>
            <a:tailEnd/>
          </a:ln>
          <a:effectLst/>
        </p:spPr>
      </p:pic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96572" y="2143116"/>
            <a:ext cx="1824672" cy="1571636"/>
          </a:xfrm>
          <a:prstGeom prst="rect">
            <a:avLst/>
          </a:prstGeom>
          <a:noFill/>
          <a:ln w="25400">
            <a:solidFill>
              <a:srgbClr val="00B050"/>
            </a:solidFill>
            <a:miter lim="800000"/>
            <a:headEnd/>
            <a:tailEnd/>
          </a:ln>
          <a:effectLst/>
        </p:spPr>
      </p:pic>
      <p:pic>
        <p:nvPicPr>
          <p:cNvPr id="91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68010" y="2214554"/>
            <a:ext cx="1824672" cy="1571636"/>
          </a:xfrm>
          <a:prstGeom prst="rect">
            <a:avLst/>
          </a:prstGeom>
          <a:noFill/>
          <a:ln w="25400">
            <a:solidFill>
              <a:srgbClr val="00B050"/>
            </a:solidFill>
            <a:miter lim="800000"/>
            <a:headEnd/>
            <a:tailEnd/>
          </a:ln>
          <a:effectLst/>
        </p:spPr>
      </p:pic>
      <p:pic>
        <p:nvPicPr>
          <p:cNvPr id="9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15074" y="3000372"/>
            <a:ext cx="1824672" cy="1571636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86512" y="3071810"/>
            <a:ext cx="1824672" cy="1571636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57950" y="3143248"/>
            <a:ext cx="1824672" cy="1571636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95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29388" y="3214686"/>
            <a:ext cx="1824672" cy="1571636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9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00826" y="3286124"/>
            <a:ext cx="1824672" cy="1571636"/>
          </a:xfrm>
          <a:prstGeom prst="rect">
            <a:avLst/>
          </a:prstGeom>
          <a:noFill/>
          <a:ln w="25400">
            <a:solidFill>
              <a:srgbClr val="00B0F0"/>
            </a:solidFill>
            <a:miter lim="800000"/>
            <a:headEnd/>
            <a:tailEnd/>
          </a:ln>
          <a:effectLst/>
        </p:spPr>
      </p:pic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81788" y="3367086"/>
            <a:ext cx="1824672" cy="1571636"/>
          </a:xfrm>
          <a:prstGeom prst="rect">
            <a:avLst/>
          </a:prstGeom>
          <a:noFill/>
          <a:ln w="25400">
            <a:solidFill>
              <a:srgbClr val="00B050"/>
            </a:solidFill>
            <a:miter lim="800000"/>
            <a:headEnd/>
            <a:tailEnd/>
          </a:ln>
          <a:effectLst/>
        </p:spPr>
      </p:pic>
      <p:pic>
        <p:nvPicPr>
          <p:cNvPr id="9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43702" y="3429000"/>
            <a:ext cx="1824672" cy="1571636"/>
          </a:xfrm>
          <a:prstGeom prst="rect">
            <a:avLst/>
          </a:prstGeom>
          <a:noFill/>
          <a:ln w="25400">
            <a:solidFill>
              <a:srgbClr val="00B050"/>
            </a:solidFill>
            <a:miter lim="800000"/>
            <a:headEnd/>
            <a:tailEnd/>
          </a:ln>
          <a:effectLst/>
        </p:spPr>
      </p:pic>
      <p:pic>
        <p:nvPicPr>
          <p:cNvPr id="99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15140" y="3500438"/>
            <a:ext cx="1824672" cy="1571636"/>
          </a:xfrm>
          <a:prstGeom prst="rect">
            <a:avLst/>
          </a:prstGeom>
          <a:noFill/>
          <a:ln w="25400">
            <a:solidFill>
              <a:srgbClr val="00B05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214290"/>
            <a:ext cx="8286808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/>
              <a:t>因此我们有</a:t>
            </a:r>
            <a:r>
              <a:rPr lang="en-US" altLang="zh-CN" sz="1600" smtClean="0"/>
              <a:t>3</a:t>
            </a:r>
            <a:r>
              <a:rPr lang="zh-CN" altLang="en-US" sz="1600" smtClean="0"/>
              <a:t>个</a:t>
            </a:r>
            <a:r>
              <a:rPr lang="en-US" altLang="zh-CN" sz="1600" smtClean="0"/>
              <a:t>loss</a:t>
            </a:r>
          </a:p>
          <a:p>
            <a:r>
              <a:rPr lang="en-US" altLang="zh-CN" sz="1600" smtClean="0"/>
              <a:t>lbox, lcls, lobj</a:t>
            </a:r>
            <a:r>
              <a:rPr lang="zh-CN" altLang="en-US" sz="1600" smtClean="0"/>
              <a:t>，分别对应</a:t>
            </a:r>
            <a:r>
              <a:rPr lang="en-US" altLang="zh-CN" sz="1600" smtClean="0"/>
              <a:t>box</a:t>
            </a:r>
            <a:r>
              <a:rPr lang="zh-CN" altLang="en-US" sz="1600" smtClean="0"/>
              <a:t>回归和</a:t>
            </a:r>
            <a:r>
              <a:rPr lang="en-US" altLang="zh-CN" sz="1600" smtClean="0"/>
              <a:t>classification</a:t>
            </a:r>
            <a:r>
              <a:rPr lang="zh-CN" altLang="en-US" sz="1600" smtClean="0"/>
              <a:t>和</a:t>
            </a:r>
            <a:r>
              <a:rPr lang="en-US" altLang="zh-CN" sz="1600" smtClean="0"/>
              <a:t>objectness</a:t>
            </a:r>
          </a:p>
          <a:p>
            <a:r>
              <a:rPr lang="zh-CN" altLang="en-US" sz="1600" smtClean="0"/>
              <a:t>对于每个</a:t>
            </a:r>
            <a:r>
              <a:rPr lang="en-US" altLang="zh-CN" sz="1600" smtClean="0"/>
              <a:t>stage</a:t>
            </a:r>
            <a:r>
              <a:rPr lang="zh-CN" altLang="en-US" sz="1600" smtClean="0"/>
              <a:t>的</a:t>
            </a:r>
            <a:r>
              <a:rPr lang="en-US" altLang="zh-CN" sz="1600" smtClean="0"/>
              <a:t>loss</a:t>
            </a:r>
            <a:r>
              <a:rPr lang="zh-CN" altLang="en-US" sz="1600" smtClean="0"/>
              <a:t>，分别有</a:t>
            </a:r>
            <a:endParaRPr lang="en-US" altLang="zh-CN" sz="1600" smtClean="0"/>
          </a:p>
          <a:p>
            <a:r>
              <a:rPr lang="en-US" altLang="zh-CN" sz="1600" smtClean="0"/>
              <a:t>lbox_stride8,   lbox_stride16,   lbox_stride32</a:t>
            </a:r>
          </a:p>
          <a:p>
            <a:r>
              <a:rPr lang="en-US" altLang="zh-CN" sz="1600" smtClean="0"/>
              <a:t>lcls_stride8,   lcls_stride16,   lcls_stride32</a:t>
            </a:r>
          </a:p>
          <a:p>
            <a:r>
              <a:rPr lang="en-US" altLang="zh-CN" sz="1600" smtClean="0"/>
              <a:t>lobj_stride8,   lobj_stride16,   lobj_stride32</a:t>
            </a:r>
            <a:endParaRPr lang="en-US" altLang="zh-CN" sz="1600" smtClean="0"/>
          </a:p>
          <a:p>
            <a:endParaRPr lang="en-US" altLang="zh-CN" sz="1600" smtClean="0"/>
          </a:p>
          <a:p>
            <a:r>
              <a:rPr lang="en-US" altLang="zh-CN" sz="1600" smtClean="0"/>
              <a:t>lbox = lbox_stride8 + lbox_stride16 + lbox_stride32</a:t>
            </a:r>
            <a:endParaRPr lang="en-US" altLang="zh-CN" sz="1600" smtClean="0"/>
          </a:p>
          <a:p>
            <a:endParaRPr lang="en-US" altLang="zh-CN" sz="1600" smtClean="0"/>
          </a:p>
          <a:p>
            <a:r>
              <a:rPr lang="zh-CN" altLang="en-US" sz="1600" smtClean="0"/>
              <a:t>对于类别总数为</a:t>
            </a:r>
            <a:r>
              <a:rPr lang="en-US" altLang="zh-CN" sz="1600" smtClean="0"/>
              <a:t>1</a:t>
            </a:r>
            <a:r>
              <a:rPr lang="zh-CN" altLang="en-US" sz="1600" smtClean="0"/>
              <a:t>时</a:t>
            </a:r>
            <a:r>
              <a:rPr lang="en-US" altLang="zh-CN" sz="1600" smtClean="0"/>
              <a:t>lcls=0</a:t>
            </a:r>
            <a:r>
              <a:rPr lang="zh-CN" altLang="en-US" sz="1600" smtClean="0"/>
              <a:t>，大于</a:t>
            </a:r>
            <a:r>
              <a:rPr lang="en-US" altLang="zh-CN" sz="1600" smtClean="0"/>
              <a:t>1</a:t>
            </a:r>
            <a:r>
              <a:rPr lang="zh-CN" altLang="en-US" sz="1600" smtClean="0"/>
              <a:t>时：</a:t>
            </a:r>
            <a:endParaRPr lang="en-US" altLang="zh-CN" sz="1600" smtClean="0"/>
          </a:p>
          <a:p>
            <a:r>
              <a:rPr lang="en-US" altLang="zh-CN" sz="1600" smtClean="0"/>
              <a:t>lcls = lcls_stride8 + lcls_stride16 + lcls_stride32</a:t>
            </a:r>
          </a:p>
          <a:p>
            <a:endParaRPr lang="en-US" altLang="zh-CN" sz="1600" smtClean="0"/>
          </a:p>
          <a:p>
            <a:r>
              <a:rPr lang="zh-CN" altLang="en-US" sz="1600" smtClean="0"/>
              <a:t>对于有</a:t>
            </a:r>
            <a:r>
              <a:rPr lang="en-US" altLang="zh-CN" sz="1600" smtClean="0"/>
              <a:t>3</a:t>
            </a:r>
            <a:r>
              <a:rPr lang="zh-CN" altLang="en-US" sz="1600" smtClean="0"/>
              <a:t>个</a:t>
            </a:r>
            <a:r>
              <a:rPr lang="en-US" altLang="zh-CN" sz="1600" smtClean="0"/>
              <a:t>stage</a:t>
            </a:r>
            <a:r>
              <a:rPr lang="zh-CN" altLang="en-US" sz="1600" smtClean="0"/>
              <a:t>时</a:t>
            </a:r>
            <a:r>
              <a:rPr lang="zh-CN" altLang="en-US" sz="1600" smtClean="0"/>
              <a:t>：</a:t>
            </a:r>
            <a:endParaRPr lang="en-US" altLang="zh-CN" sz="1600" smtClean="0"/>
          </a:p>
          <a:p>
            <a:r>
              <a:rPr lang="en-US" altLang="zh-CN" sz="1600" smtClean="0"/>
              <a:t>balance=[4.0, 1.0, 0.4]</a:t>
            </a:r>
            <a:r>
              <a:rPr lang="zh-CN" altLang="en-US" sz="1600" smtClean="0"/>
              <a:t>，如果</a:t>
            </a:r>
            <a:r>
              <a:rPr lang="en-US" altLang="zh-CN" sz="1600" smtClean="0"/>
              <a:t>4</a:t>
            </a:r>
            <a:r>
              <a:rPr lang="zh-CN" altLang="en-US" sz="1600" smtClean="0"/>
              <a:t>个</a:t>
            </a:r>
            <a:r>
              <a:rPr lang="en-US" altLang="zh-CN" sz="1600" smtClean="0"/>
              <a:t>stage</a:t>
            </a:r>
            <a:r>
              <a:rPr lang="zh-CN" altLang="en-US" sz="1600" smtClean="0"/>
              <a:t>，则是</a:t>
            </a:r>
            <a:r>
              <a:rPr lang="en-US" altLang="zh-CN" sz="1600" smtClean="0"/>
              <a:t>[4.0, 1.0, 0.4, 0.1]</a:t>
            </a:r>
          </a:p>
          <a:p>
            <a:r>
              <a:rPr lang="en-US" altLang="zh-CN" sz="1600" smtClean="0"/>
              <a:t>lobj = lobj_stride8 * 4.0 + lobj_stride16 * 1.0 + lobj_stride32 * 0.4</a:t>
            </a:r>
          </a:p>
          <a:p>
            <a:endParaRPr lang="en-US" altLang="zh-CN" sz="1600" smtClean="0"/>
          </a:p>
          <a:p>
            <a:r>
              <a:rPr lang="en-US" altLang="zh-CN" sz="1600" smtClean="0"/>
              <a:t>scale = 3 / num_stage</a:t>
            </a:r>
            <a:endParaRPr lang="en-US" altLang="zh-CN" sz="1600" smtClean="0"/>
          </a:p>
          <a:p>
            <a:r>
              <a:rPr lang="en-US" altLang="zh-CN" sz="1600" smtClean="0"/>
              <a:t>obj_scale = 1.0</a:t>
            </a:r>
            <a:r>
              <a:rPr lang="zh-CN" altLang="en-US" sz="1600" smtClean="0"/>
              <a:t>，当</a:t>
            </a:r>
            <a:r>
              <a:rPr lang="en-US" altLang="zh-CN" sz="1600" smtClean="0"/>
              <a:t>num_stage</a:t>
            </a:r>
            <a:r>
              <a:rPr lang="zh-CN" altLang="en-US" sz="1600" smtClean="0"/>
              <a:t>为</a:t>
            </a:r>
            <a:r>
              <a:rPr lang="en-US" altLang="zh-CN" sz="1600" smtClean="0"/>
              <a:t>4</a:t>
            </a:r>
            <a:r>
              <a:rPr lang="zh-CN" altLang="en-US" sz="1600" smtClean="0"/>
              <a:t>时，</a:t>
            </a:r>
            <a:r>
              <a:rPr lang="en-US" altLang="zh-CN" sz="1600" smtClean="0"/>
              <a:t>obj_scale = 1.4</a:t>
            </a:r>
          </a:p>
          <a:p>
            <a:r>
              <a:rPr lang="en-US" altLang="zh-CN" sz="1600" smtClean="0"/>
              <a:t>cls_scale = 0.5 * num_classes / 80</a:t>
            </a:r>
            <a:r>
              <a:rPr lang="zh-CN" altLang="en-US" sz="1600" smtClean="0"/>
              <a:t>，解释为从</a:t>
            </a:r>
            <a:r>
              <a:rPr lang="en-US" altLang="zh-CN" sz="1600" smtClean="0"/>
              <a:t>coco80</a:t>
            </a:r>
            <a:r>
              <a:rPr lang="zh-CN" altLang="en-US" sz="1600" smtClean="0"/>
              <a:t>类迁移到这里</a:t>
            </a:r>
            <a:endParaRPr lang="en-US" altLang="zh-CN" sz="1600" smtClean="0"/>
          </a:p>
          <a:p>
            <a:endParaRPr lang="en-US" altLang="zh-CN" sz="1600" smtClean="0"/>
          </a:p>
          <a:p>
            <a:r>
              <a:rPr lang="zh-CN" altLang="en-US" sz="1600" smtClean="0"/>
              <a:t>最终：</a:t>
            </a:r>
            <a:endParaRPr lang="en-US" altLang="zh-CN" sz="1600" smtClean="0"/>
          </a:p>
          <a:p>
            <a:r>
              <a:rPr lang="en-US" altLang="zh-CN" sz="1600" smtClean="0"/>
              <a:t>lbox = lbox * 0.05 * scale</a:t>
            </a:r>
          </a:p>
          <a:p>
            <a:r>
              <a:rPr lang="en-US" altLang="zh-CN" sz="1600" smtClean="0"/>
              <a:t>lobj = lobj * 1.0 * scale * obj_scale</a:t>
            </a:r>
          </a:p>
          <a:p>
            <a:r>
              <a:rPr lang="en-US" altLang="zh-CN" sz="1600" smtClean="0"/>
              <a:t>lcls = lcls * cls_scale * scale</a:t>
            </a:r>
          </a:p>
          <a:p>
            <a:r>
              <a:rPr lang="en-US" altLang="zh-CN" sz="1600" smtClean="0"/>
              <a:t>loss = (lbox + lobj + lcls) * batch_size</a:t>
            </a:r>
          </a:p>
          <a:p>
            <a:r>
              <a:rPr lang="zh-CN" altLang="en-US" sz="1600" smtClean="0"/>
              <a:t>我们以</a:t>
            </a:r>
            <a:r>
              <a:rPr lang="en-US" altLang="zh-CN" sz="1600" smtClean="0"/>
              <a:t>loss</a:t>
            </a:r>
            <a:r>
              <a:rPr lang="zh-CN" altLang="en-US" sz="1600" smtClean="0"/>
              <a:t>作为最终结果进行反向传播</a:t>
            </a:r>
            <a:endParaRPr lang="en-US" altLang="zh-CN" sz="160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5425" y="2071688"/>
            <a:ext cx="615315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428596" y="42860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代码实现如下：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g-blog.csdnimg.cn/20200912052742459.png?x-oss-process=image/watermark,type_ZmFuZ3poZW5naGVpdGk,shadow_10,text_aHR0cHM6Ly9ibG9nLmNzZG4ubmV0L3dlaXhpbl8zODg0MjgyMQ==,size_16,color_FFFFFF,t_70#pic_cent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85926"/>
            <a:ext cx="8001056" cy="3372668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7072330" y="1500174"/>
            <a:ext cx="1285884" cy="27146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00958" y="1000108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head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0034" y="500042"/>
            <a:ext cx="1653572" cy="15435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29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43419" y="642918"/>
            <a:ext cx="1653572" cy="15435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30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90540" y="790548"/>
            <a:ext cx="1653572" cy="15435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31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29171" y="928670"/>
            <a:ext cx="1653572" cy="15435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32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91095" y="1090594"/>
            <a:ext cx="1653572" cy="15435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38100">
            <a:solidFill>
              <a:srgbClr val="0E3FA2"/>
            </a:solidFill>
          </a:ln>
        </p:spPr>
      </p:pic>
      <p:pic>
        <p:nvPicPr>
          <p:cNvPr id="33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43495" y="1262042"/>
            <a:ext cx="1643074" cy="15337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34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95895" y="1414442"/>
            <a:ext cx="1643074" cy="15337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35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48295" y="1566842"/>
            <a:ext cx="1643074" cy="15337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36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24004" y="1724012"/>
            <a:ext cx="1653572" cy="15435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37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67389" y="1866888"/>
            <a:ext cx="1653572" cy="15435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38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14510" y="2014518"/>
            <a:ext cx="1653572" cy="15435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39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53141" y="2152640"/>
            <a:ext cx="1653572" cy="15435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40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5065" y="2314564"/>
            <a:ext cx="1653572" cy="15435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38100">
            <a:solidFill>
              <a:srgbClr val="0E3FA2"/>
            </a:solidFill>
          </a:ln>
        </p:spPr>
      </p:pic>
      <p:pic>
        <p:nvPicPr>
          <p:cNvPr id="41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67465" y="2486012"/>
            <a:ext cx="1643074" cy="15337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42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9865" y="2638412"/>
            <a:ext cx="1643074" cy="15337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43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72265" y="2790812"/>
            <a:ext cx="1643074" cy="15337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44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28926" y="2928934"/>
            <a:ext cx="1653572" cy="15435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45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72311" y="3071810"/>
            <a:ext cx="1653572" cy="15435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46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19432" y="3219440"/>
            <a:ext cx="1653572" cy="15435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47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58063" y="3357562"/>
            <a:ext cx="1653572" cy="15435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48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19987" y="3519486"/>
            <a:ext cx="1653572" cy="15435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 w="38100">
            <a:solidFill>
              <a:srgbClr val="0E3FA2"/>
            </a:solidFill>
          </a:ln>
        </p:spPr>
      </p:pic>
      <p:pic>
        <p:nvPicPr>
          <p:cNvPr id="49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72387" y="3690934"/>
            <a:ext cx="1643074" cy="15337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50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24787" y="3843334"/>
            <a:ext cx="1643074" cy="15337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51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77187" y="3995734"/>
            <a:ext cx="1643074" cy="15337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60" name="Picture 1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3143240" y="428604"/>
            <a:ext cx="915458" cy="854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61" name="Picture 1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3286625" y="571480"/>
            <a:ext cx="915458" cy="854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62" name="Picture 1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3433746" y="719110"/>
            <a:ext cx="915458" cy="854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63" name="Picture 1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3572377" y="857232"/>
            <a:ext cx="915458" cy="854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64" name="Picture 1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3734301" y="1019156"/>
            <a:ext cx="915458" cy="854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 w="38100">
            <a:solidFill>
              <a:srgbClr val="0E3FA2"/>
            </a:solidFill>
          </a:ln>
        </p:spPr>
      </p:pic>
      <p:pic>
        <p:nvPicPr>
          <p:cNvPr id="65" name="Picture 1"/>
          <p:cNvPicPr>
            <a:picLocks noChangeAspect="1" noChangeArrowheads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3886701" y="1190604"/>
            <a:ext cx="909646" cy="8491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66" name="Picture 1"/>
          <p:cNvPicPr>
            <a:picLocks noChangeAspect="1" noChangeArrowheads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4039101" y="1343004"/>
            <a:ext cx="909646" cy="8491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67" name="Picture 1"/>
          <p:cNvPicPr>
            <a:picLocks noChangeAspect="1" noChangeArrowheads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4191501" y="1495404"/>
            <a:ext cx="909646" cy="8491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68" name="Picture 1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367210" y="1652574"/>
            <a:ext cx="915458" cy="854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69" name="Picture 1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510595" y="1795450"/>
            <a:ext cx="915458" cy="854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70" name="Picture 1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657716" y="1943080"/>
            <a:ext cx="915458" cy="854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71" name="Picture 1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796347" y="2081202"/>
            <a:ext cx="915458" cy="854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72" name="Picture 1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958271" y="2243126"/>
            <a:ext cx="915458" cy="854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 w="38100">
            <a:solidFill>
              <a:srgbClr val="0E3FA2"/>
            </a:solidFill>
          </a:ln>
        </p:spPr>
      </p:pic>
      <p:pic>
        <p:nvPicPr>
          <p:cNvPr id="73" name="Picture 1"/>
          <p:cNvPicPr>
            <a:picLocks noChangeAspect="1" noChangeArrowheads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5110671" y="2414574"/>
            <a:ext cx="909646" cy="8491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74" name="Picture 1"/>
          <p:cNvPicPr>
            <a:picLocks noChangeAspect="1" noChangeArrowheads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5263071" y="2566974"/>
            <a:ext cx="909646" cy="8491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75" name="Picture 1"/>
          <p:cNvPicPr>
            <a:picLocks noChangeAspect="1" noChangeArrowheads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5415471" y="2719374"/>
            <a:ext cx="909646" cy="8491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76" name="Picture 1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5572132" y="2857496"/>
            <a:ext cx="915458" cy="854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77" name="Picture 1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5715517" y="3000372"/>
            <a:ext cx="915458" cy="854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78" name="Picture 1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5862638" y="3148002"/>
            <a:ext cx="915458" cy="854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79" name="Picture 1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6001269" y="3286124"/>
            <a:ext cx="915458" cy="854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80" name="Picture 1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6163193" y="3448048"/>
            <a:ext cx="915458" cy="8545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  <a:ln w="38100">
            <a:solidFill>
              <a:srgbClr val="0E3FA2"/>
            </a:solidFill>
          </a:ln>
        </p:spPr>
      </p:pic>
      <p:pic>
        <p:nvPicPr>
          <p:cNvPr id="81" name="Picture 1"/>
          <p:cNvPicPr>
            <a:picLocks noChangeAspect="1" noChangeArrowheads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6315593" y="3619496"/>
            <a:ext cx="909646" cy="8491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82" name="Picture 1"/>
          <p:cNvPicPr>
            <a:picLocks noChangeAspect="1" noChangeArrowheads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6467993" y="3771896"/>
            <a:ext cx="909646" cy="8491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83" name="Picture 1"/>
          <p:cNvPicPr>
            <a:picLocks noChangeAspect="1" noChangeArrowheads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6620393" y="3924296"/>
            <a:ext cx="909646" cy="8491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84" name="Picture 1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4786314" y="142852"/>
            <a:ext cx="410766" cy="3834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85" name="Picture 1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4929699" y="285728"/>
            <a:ext cx="410766" cy="3834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86" name="Picture 1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5076820" y="433358"/>
            <a:ext cx="410766" cy="3834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87" name="Picture 1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5215451" y="571480"/>
            <a:ext cx="410766" cy="3834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88" name="Picture 1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5377375" y="733404"/>
            <a:ext cx="410766" cy="3834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  <a:ln w="38100">
            <a:solidFill>
              <a:srgbClr val="0E3FA2"/>
            </a:solidFill>
          </a:ln>
        </p:spPr>
      </p:pic>
      <p:pic>
        <p:nvPicPr>
          <p:cNvPr id="89" name="Picture 1"/>
          <p:cNvPicPr>
            <a:picLocks noChangeAspect="1" noChangeArrowheads="1"/>
          </p:cNvPicPr>
          <p:nvPr/>
        </p:nvPicPr>
        <p:blipFill>
          <a:blip r:embed="rId11" cstate="print"/>
          <a:stretch>
            <a:fillRect/>
          </a:stretch>
        </p:blipFill>
        <p:spPr bwMode="auto">
          <a:xfrm>
            <a:off x="5529775" y="904852"/>
            <a:ext cx="408158" cy="3810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90" name="Picture 1"/>
          <p:cNvPicPr>
            <a:picLocks noChangeAspect="1" noChangeArrowheads="1"/>
          </p:cNvPicPr>
          <p:nvPr/>
        </p:nvPicPr>
        <p:blipFill>
          <a:blip r:embed="rId11" cstate="print"/>
          <a:stretch>
            <a:fillRect/>
          </a:stretch>
        </p:blipFill>
        <p:spPr bwMode="auto">
          <a:xfrm>
            <a:off x="5682175" y="1057252"/>
            <a:ext cx="408158" cy="3810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91" name="Picture 1"/>
          <p:cNvPicPr>
            <a:picLocks noChangeAspect="1" noChangeArrowheads="1"/>
          </p:cNvPicPr>
          <p:nvPr/>
        </p:nvPicPr>
        <p:blipFill>
          <a:blip r:embed="rId11" cstate="print"/>
          <a:stretch>
            <a:fillRect/>
          </a:stretch>
        </p:blipFill>
        <p:spPr bwMode="auto">
          <a:xfrm>
            <a:off x="5834575" y="1209652"/>
            <a:ext cx="408158" cy="3810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92" name="Picture 1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6010284" y="1366822"/>
            <a:ext cx="410766" cy="3834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93" name="Picture 1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6153669" y="1509698"/>
            <a:ext cx="410766" cy="3834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94" name="Picture 1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6300790" y="1657328"/>
            <a:ext cx="410766" cy="3834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95" name="Picture 1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6439421" y="1795450"/>
            <a:ext cx="410766" cy="3834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96" name="Picture 1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6601345" y="1957374"/>
            <a:ext cx="410766" cy="3834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  <a:ln w="38100">
            <a:solidFill>
              <a:srgbClr val="0E3FA2"/>
            </a:solidFill>
          </a:ln>
        </p:spPr>
      </p:pic>
      <p:pic>
        <p:nvPicPr>
          <p:cNvPr id="97" name="Picture 1"/>
          <p:cNvPicPr>
            <a:picLocks noChangeAspect="1" noChangeArrowheads="1"/>
          </p:cNvPicPr>
          <p:nvPr/>
        </p:nvPicPr>
        <p:blipFill>
          <a:blip r:embed="rId11" cstate="print"/>
          <a:stretch>
            <a:fillRect/>
          </a:stretch>
        </p:blipFill>
        <p:spPr bwMode="auto">
          <a:xfrm>
            <a:off x="6753745" y="2128822"/>
            <a:ext cx="408158" cy="3810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98" name="Picture 1"/>
          <p:cNvPicPr>
            <a:picLocks noChangeAspect="1" noChangeArrowheads="1"/>
          </p:cNvPicPr>
          <p:nvPr/>
        </p:nvPicPr>
        <p:blipFill>
          <a:blip r:embed="rId11" cstate="print"/>
          <a:stretch>
            <a:fillRect/>
          </a:stretch>
        </p:blipFill>
        <p:spPr bwMode="auto">
          <a:xfrm>
            <a:off x="6906145" y="2281222"/>
            <a:ext cx="408158" cy="3810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99" name="Picture 1"/>
          <p:cNvPicPr>
            <a:picLocks noChangeAspect="1" noChangeArrowheads="1"/>
          </p:cNvPicPr>
          <p:nvPr/>
        </p:nvPicPr>
        <p:blipFill>
          <a:blip r:embed="rId11" cstate="print"/>
          <a:stretch>
            <a:fillRect/>
          </a:stretch>
        </p:blipFill>
        <p:spPr bwMode="auto">
          <a:xfrm>
            <a:off x="7058545" y="2433622"/>
            <a:ext cx="408158" cy="3810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100" name="Picture 1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7215206" y="2571744"/>
            <a:ext cx="410766" cy="3834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101" name="Picture 1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7358591" y="2714620"/>
            <a:ext cx="410766" cy="3834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102" name="Picture 1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7505712" y="2862250"/>
            <a:ext cx="410766" cy="3834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103" name="Picture 1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7644343" y="3000372"/>
            <a:ext cx="410766" cy="3834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104" name="Picture 1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7806267" y="3162296"/>
            <a:ext cx="410766" cy="3834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  <a:ln w="38100">
            <a:solidFill>
              <a:srgbClr val="0E3FA2"/>
            </a:solidFill>
          </a:ln>
        </p:spPr>
      </p:pic>
      <p:pic>
        <p:nvPicPr>
          <p:cNvPr id="105" name="Picture 1"/>
          <p:cNvPicPr>
            <a:picLocks noChangeAspect="1" noChangeArrowheads="1"/>
          </p:cNvPicPr>
          <p:nvPr/>
        </p:nvPicPr>
        <p:blipFill>
          <a:blip r:embed="rId11" cstate="print"/>
          <a:stretch>
            <a:fillRect/>
          </a:stretch>
        </p:blipFill>
        <p:spPr bwMode="auto">
          <a:xfrm>
            <a:off x="7958667" y="3333744"/>
            <a:ext cx="408158" cy="3810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106" name="Picture 1"/>
          <p:cNvPicPr>
            <a:picLocks noChangeAspect="1" noChangeArrowheads="1"/>
          </p:cNvPicPr>
          <p:nvPr/>
        </p:nvPicPr>
        <p:blipFill>
          <a:blip r:embed="rId11" cstate="print"/>
          <a:stretch>
            <a:fillRect/>
          </a:stretch>
        </p:blipFill>
        <p:spPr bwMode="auto">
          <a:xfrm>
            <a:off x="8111067" y="3486144"/>
            <a:ext cx="408158" cy="3810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107" name="Picture 1"/>
          <p:cNvPicPr>
            <a:picLocks noChangeAspect="1" noChangeArrowheads="1"/>
          </p:cNvPicPr>
          <p:nvPr/>
        </p:nvPicPr>
        <p:blipFill>
          <a:blip r:embed="rId11" cstate="print"/>
          <a:stretch>
            <a:fillRect/>
          </a:stretch>
        </p:blipFill>
        <p:spPr bwMode="auto">
          <a:xfrm>
            <a:off x="8263467" y="3638544"/>
            <a:ext cx="408158" cy="3810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sp>
        <p:nvSpPr>
          <p:cNvPr id="108" name="TextBox 107"/>
          <p:cNvSpPr txBox="1"/>
          <p:nvPr/>
        </p:nvSpPr>
        <p:spPr>
          <a:xfrm>
            <a:off x="4171031" y="5572140"/>
            <a:ext cx="1673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stage1, stride=8</a:t>
            </a:r>
            <a:endParaRPr lang="zh-CN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6286512" y="4786322"/>
            <a:ext cx="1790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stage2, stride=16</a:t>
            </a:r>
            <a:endParaRPr lang="zh-CN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7572396" y="4071942"/>
            <a:ext cx="1790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stage3, stride=32</a:t>
            </a:r>
            <a:endParaRPr lang="zh-CN" altLang="en-US"/>
          </a:p>
        </p:txBody>
      </p:sp>
      <p:pic>
        <p:nvPicPr>
          <p:cNvPr id="111" name="Picture 2" descr="https://img-blog.csdnimg.cn/20200912052742459.png?x-oss-process=image/watermark,type_ZmFuZ3poZW5naGVpdGk,shadow_10,text_aHR0cHM6Ly9ibG9nLmNzZG4ubmV0L3dlaXhpbl8zODg0MjgyMQ==,size_16,color_FFFFFF,t_70#pic_center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71470" y="5284453"/>
            <a:ext cx="3428992" cy="1716447"/>
          </a:xfrm>
          <a:prstGeom prst="rect">
            <a:avLst/>
          </a:prstGeom>
          <a:noFill/>
        </p:spPr>
      </p:pic>
      <p:cxnSp>
        <p:nvCxnSpPr>
          <p:cNvPr id="113" name="形状 112"/>
          <p:cNvCxnSpPr>
            <a:endCxn id="110" idx="2"/>
          </p:cNvCxnSpPr>
          <p:nvPr/>
        </p:nvCxnSpPr>
        <p:spPr>
          <a:xfrm flipV="1">
            <a:off x="2686953" y="4441274"/>
            <a:ext cx="5780752" cy="184524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形状 114"/>
          <p:cNvCxnSpPr>
            <a:endCxn id="109" idx="2"/>
          </p:cNvCxnSpPr>
          <p:nvPr/>
        </p:nvCxnSpPr>
        <p:spPr>
          <a:xfrm flipV="1">
            <a:off x="2758391" y="5155654"/>
            <a:ext cx="4423430" cy="84511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肘形连接符 116"/>
          <p:cNvCxnSpPr>
            <a:endCxn id="108" idx="1"/>
          </p:cNvCxnSpPr>
          <p:nvPr/>
        </p:nvCxnSpPr>
        <p:spPr>
          <a:xfrm>
            <a:off x="3071802" y="5572140"/>
            <a:ext cx="1099229" cy="1846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42844" y="4214818"/>
            <a:ext cx="1917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对于多个</a:t>
            </a:r>
            <a:r>
              <a:rPr lang="en-US" altLang="zh-CN" smtClean="0"/>
              <a:t>stage</a:t>
            </a:r>
          </a:p>
          <a:p>
            <a:r>
              <a:rPr lang="zh-CN" altLang="en-US" smtClean="0"/>
              <a:t>类别数为</a:t>
            </a:r>
            <a:r>
              <a:rPr lang="en-US" altLang="zh-CN" smtClean="0"/>
              <a:t>3</a:t>
            </a:r>
            <a:r>
              <a:rPr lang="zh-CN" altLang="en-US" smtClean="0"/>
              <a:t>的时候</a:t>
            </a:r>
            <a:endParaRPr lang="en-US" altLang="zh-CN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85984" y="157146"/>
            <a:ext cx="3214201" cy="300039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429369" y="300022"/>
            <a:ext cx="3214201" cy="300039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76490" y="447652"/>
            <a:ext cx="3214201" cy="300039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14" name="Picture 1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15121" y="585774"/>
            <a:ext cx="3214201" cy="300039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77045" y="747698"/>
            <a:ext cx="3214201" cy="300039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rgbClr val="0E3FA2"/>
            </a:solidFill>
          </a:ln>
        </p:spPr>
      </p:pic>
      <p:pic>
        <p:nvPicPr>
          <p:cNvPr id="16" name="Picture 1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029446" y="919146"/>
            <a:ext cx="3193796" cy="298134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36" name="Picture 1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181846" y="1071546"/>
            <a:ext cx="3193796" cy="298134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37" name="Picture 1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334246" y="1223946"/>
            <a:ext cx="3193796" cy="298134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40" name="Picture 1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29002" y="1400164"/>
            <a:ext cx="3214201" cy="300039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41" name="Picture 1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672387" y="1543040"/>
            <a:ext cx="3214201" cy="300039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42" name="Picture 1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819508" y="1690670"/>
            <a:ext cx="3214201" cy="300039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43" name="Picture 1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958139" y="1828792"/>
            <a:ext cx="3214201" cy="300039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44" name="Picture 1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120063" y="1990716"/>
            <a:ext cx="3214201" cy="300039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rgbClr val="0E3FA2"/>
            </a:solidFill>
          </a:ln>
        </p:spPr>
      </p:pic>
      <p:pic>
        <p:nvPicPr>
          <p:cNvPr id="45" name="Picture 1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272464" y="2162164"/>
            <a:ext cx="3193796" cy="298134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46" name="Picture 1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424864" y="2314564"/>
            <a:ext cx="3193796" cy="298134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47" name="Picture 1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7264" y="2466964"/>
            <a:ext cx="3193796" cy="298134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48" name="Picture 1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743447" y="2595562"/>
            <a:ext cx="3214201" cy="300039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49" name="Picture 1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886832" y="2738438"/>
            <a:ext cx="3214201" cy="300039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50" name="Picture 1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33953" y="2886068"/>
            <a:ext cx="3214201" cy="300039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51" name="Picture 1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72584" y="3024190"/>
            <a:ext cx="3214201" cy="300039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rgbClr val="FF0000"/>
            </a:solidFill>
          </a:ln>
        </p:spPr>
      </p:pic>
      <p:pic>
        <p:nvPicPr>
          <p:cNvPr id="52" name="Picture 1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34508" y="3186114"/>
            <a:ext cx="3214201" cy="300039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rgbClr val="0E3FA2"/>
            </a:solidFill>
          </a:ln>
        </p:spPr>
      </p:pic>
      <p:pic>
        <p:nvPicPr>
          <p:cNvPr id="53" name="Picture 1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486909" y="3357562"/>
            <a:ext cx="3193796" cy="298134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54" name="Picture 1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639309" y="3509962"/>
            <a:ext cx="3193796" cy="298134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pic>
        <p:nvPicPr>
          <p:cNvPr id="55" name="Picture 1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91709" y="3662362"/>
            <a:ext cx="3193796" cy="298134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>
            <a:solidFill>
              <a:srgbClr val="00B050"/>
            </a:solidFill>
          </a:ln>
        </p:spPr>
      </p:pic>
      <p:sp>
        <p:nvSpPr>
          <p:cNvPr id="56" name="左大括号 55"/>
          <p:cNvSpPr/>
          <p:nvPr/>
        </p:nvSpPr>
        <p:spPr>
          <a:xfrm rot="18772613">
            <a:off x="2222119" y="3245584"/>
            <a:ext cx="285752" cy="688849"/>
          </a:xfrm>
          <a:prstGeom prst="leftBrace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左大括号 56"/>
          <p:cNvSpPr/>
          <p:nvPr/>
        </p:nvSpPr>
        <p:spPr>
          <a:xfrm rot="18772613">
            <a:off x="3421418" y="4423764"/>
            <a:ext cx="285752" cy="688849"/>
          </a:xfrm>
          <a:prstGeom prst="leftBrace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左大括号 57"/>
          <p:cNvSpPr/>
          <p:nvPr/>
        </p:nvSpPr>
        <p:spPr>
          <a:xfrm rot="18772613">
            <a:off x="4635865" y="5638211"/>
            <a:ext cx="285752" cy="688849"/>
          </a:xfrm>
          <a:prstGeom prst="leftBrace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714348" y="3571876"/>
            <a:ext cx="1571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smtClean="0">
                <a:solidFill>
                  <a:srgbClr val="FF0000"/>
                </a:solidFill>
              </a:rPr>
              <a:t>scale1, cx, cy, w, h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928794" y="4786322"/>
            <a:ext cx="1571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smtClean="0">
                <a:solidFill>
                  <a:srgbClr val="FF0000"/>
                </a:solidFill>
              </a:rPr>
              <a:t>scale2, cx, cy, w, h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143240" y="6000768"/>
            <a:ext cx="1571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smtClean="0">
                <a:solidFill>
                  <a:srgbClr val="FF0000"/>
                </a:solidFill>
              </a:rPr>
              <a:t>scale3, cx, cy, w, h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257277" y="3957641"/>
            <a:ext cx="1528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mtClean="0">
                <a:solidFill>
                  <a:srgbClr val="0E3FA2"/>
                </a:solidFill>
              </a:rPr>
              <a:t>scale1, objectness</a:t>
            </a:r>
            <a:endParaRPr lang="zh-CN" altLang="en-US" sz="1400" b="1">
              <a:solidFill>
                <a:srgbClr val="0E3FA2"/>
              </a:solidFill>
            </a:endParaRPr>
          </a:p>
        </p:txBody>
      </p:sp>
      <p:cxnSp>
        <p:nvCxnSpPr>
          <p:cNvPr id="64" name="直接箭头连接符 63"/>
          <p:cNvCxnSpPr/>
          <p:nvPr/>
        </p:nvCxnSpPr>
        <p:spPr>
          <a:xfrm rot="5400000">
            <a:off x="2678893" y="3821909"/>
            <a:ext cx="214314" cy="142876"/>
          </a:xfrm>
          <a:prstGeom prst="straightConnector1">
            <a:avLst/>
          </a:prstGeom>
          <a:ln w="25400">
            <a:solidFill>
              <a:srgbClr val="0E3FA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481248" y="5181612"/>
            <a:ext cx="1528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mtClean="0">
                <a:solidFill>
                  <a:srgbClr val="0E3FA2"/>
                </a:solidFill>
              </a:rPr>
              <a:t>scale2, objectness</a:t>
            </a:r>
            <a:endParaRPr lang="zh-CN" altLang="en-US" sz="1400" b="1">
              <a:solidFill>
                <a:srgbClr val="0E3FA2"/>
              </a:solidFill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 rot="5400000">
            <a:off x="3912389" y="5064930"/>
            <a:ext cx="214314" cy="142876"/>
          </a:xfrm>
          <a:prstGeom prst="straightConnector1">
            <a:avLst/>
          </a:prstGeom>
          <a:ln w="25400">
            <a:solidFill>
              <a:srgbClr val="0E3FA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681406" y="6377008"/>
            <a:ext cx="1528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mtClean="0">
                <a:solidFill>
                  <a:srgbClr val="0E3FA2"/>
                </a:solidFill>
              </a:rPr>
              <a:t>scale3, objectness</a:t>
            </a:r>
            <a:endParaRPr lang="zh-CN" altLang="en-US" sz="1400" b="1">
              <a:solidFill>
                <a:srgbClr val="0E3FA2"/>
              </a:solidFill>
            </a:endParaRPr>
          </a:p>
        </p:txBody>
      </p:sp>
      <p:cxnSp>
        <p:nvCxnSpPr>
          <p:cNvPr id="68" name="直接箭头连接符 67"/>
          <p:cNvCxnSpPr/>
          <p:nvPr/>
        </p:nvCxnSpPr>
        <p:spPr>
          <a:xfrm rot="5400000">
            <a:off x="5112547" y="6260326"/>
            <a:ext cx="214314" cy="142876"/>
          </a:xfrm>
          <a:prstGeom prst="straightConnector1">
            <a:avLst/>
          </a:prstGeom>
          <a:ln w="25400">
            <a:solidFill>
              <a:srgbClr val="0E3FA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左大括号 68"/>
          <p:cNvSpPr/>
          <p:nvPr/>
        </p:nvSpPr>
        <p:spPr>
          <a:xfrm rot="18772613">
            <a:off x="2904268" y="3962661"/>
            <a:ext cx="285752" cy="564230"/>
          </a:xfrm>
          <a:prstGeom prst="leftBrace">
            <a:avLst/>
          </a:prstGeom>
          <a:noFill/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1177942" y="4286256"/>
            <a:ext cx="1822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mtClean="0">
                <a:solidFill>
                  <a:srgbClr val="00B050"/>
                </a:solidFill>
              </a:rPr>
              <a:t>scale1, 3 classification</a:t>
            </a:r>
            <a:endParaRPr lang="zh-CN" altLang="en-US" sz="1400" b="1">
              <a:solidFill>
                <a:srgbClr val="00B050"/>
              </a:solidFill>
            </a:endParaRPr>
          </a:p>
        </p:txBody>
      </p:sp>
      <p:sp>
        <p:nvSpPr>
          <p:cNvPr id="73" name="左大括号 72"/>
          <p:cNvSpPr/>
          <p:nvPr/>
        </p:nvSpPr>
        <p:spPr>
          <a:xfrm rot="18772613">
            <a:off x="4155186" y="5177107"/>
            <a:ext cx="285752" cy="564230"/>
          </a:xfrm>
          <a:prstGeom prst="leftBrace">
            <a:avLst/>
          </a:prstGeom>
          <a:noFill/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2428860" y="5500702"/>
            <a:ext cx="1822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mtClean="0">
                <a:solidFill>
                  <a:srgbClr val="00B050"/>
                </a:solidFill>
              </a:rPr>
              <a:t>scale2, 3 classification</a:t>
            </a:r>
            <a:endParaRPr lang="zh-CN" altLang="en-US" sz="1400" b="1">
              <a:solidFill>
                <a:srgbClr val="00B050"/>
              </a:solidFill>
            </a:endParaRPr>
          </a:p>
        </p:txBody>
      </p:sp>
      <p:sp>
        <p:nvSpPr>
          <p:cNvPr id="75" name="左大括号 74"/>
          <p:cNvSpPr/>
          <p:nvPr/>
        </p:nvSpPr>
        <p:spPr>
          <a:xfrm rot="18772613">
            <a:off x="5369632" y="6380516"/>
            <a:ext cx="285752" cy="564230"/>
          </a:xfrm>
          <a:prstGeom prst="leftBrace">
            <a:avLst/>
          </a:prstGeom>
          <a:noFill/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3571868" y="6621685"/>
            <a:ext cx="1822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mtClean="0">
                <a:solidFill>
                  <a:srgbClr val="00B050"/>
                </a:solidFill>
              </a:rPr>
              <a:t>scale3, 3 classification</a:t>
            </a:r>
            <a:endParaRPr lang="zh-CN" altLang="en-US" sz="1400" b="1">
              <a:solidFill>
                <a:srgbClr val="00B05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14282" y="142852"/>
            <a:ext cx="16866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对于一个</a:t>
            </a:r>
            <a:r>
              <a:rPr lang="en-US" altLang="zh-CN" smtClean="0"/>
              <a:t>stage</a:t>
            </a:r>
          </a:p>
          <a:p>
            <a:endParaRPr lang="en-US" altLang="zh-CN" smtClean="0"/>
          </a:p>
          <a:p>
            <a:r>
              <a:rPr lang="zh-CN" altLang="en-US" smtClean="0"/>
              <a:t>如果有</a:t>
            </a:r>
            <a:r>
              <a:rPr lang="en-US" altLang="zh-CN" smtClean="0"/>
              <a:t>3</a:t>
            </a:r>
            <a:r>
              <a:rPr lang="zh-CN" altLang="en-US" smtClean="0"/>
              <a:t>个类别</a:t>
            </a:r>
            <a:endParaRPr lang="en-US" altLang="zh-CN" smtClean="0"/>
          </a:p>
          <a:p>
            <a:r>
              <a:rPr lang="zh-CN" altLang="en-US" smtClean="0"/>
              <a:t>时，通道数为</a:t>
            </a:r>
            <a:endParaRPr lang="en-US" altLang="zh-CN" smtClean="0"/>
          </a:p>
          <a:p>
            <a:r>
              <a:rPr lang="en-US" altLang="zh-CN" smtClean="0"/>
              <a:t>(5+3) * 3 = 24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785794"/>
            <a:ext cx="789267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冷知识：</a:t>
            </a:r>
            <a:endParaRPr lang="en-US" altLang="zh-CN" smtClean="0"/>
          </a:p>
          <a:p>
            <a:r>
              <a:rPr lang="en-US" altLang="zh-CN" smtClean="0"/>
              <a:t>1</a:t>
            </a:r>
            <a:r>
              <a:rPr lang="zh-CN" altLang="en-US" smtClean="0"/>
              <a:t>、使用了</a:t>
            </a:r>
            <a:r>
              <a:rPr lang="en-US" altLang="zh-CN" smtClean="0"/>
              <a:t>EMA</a:t>
            </a:r>
            <a:r>
              <a:rPr lang="zh-CN" altLang="en-US" smtClean="0"/>
              <a:t>，模型的指数移动平均</a:t>
            </a:r>
            <a:endParaRPr lang="en-US" altLang="zh-CN" smtClean="0"/>
          </a:p>
          <a:p>
            <a:r>
              <a:rPr lang="en-US" i="1" smtClean="0"/>
              <a:t>https</a:t>
            </a:r>
            <a:r>
              <a:rPr lang="en-US" i="1" smtClean="0"/>
              <a:t>://</a:t>
            </a:r>
            <a:r>
              <a:rPr lang="en-US" i="1" smtClean="0"/>
              <a:t>www.tensorflow.org/api_docs/python/tf/train/ExponentialMovingAverage</a:t>
            </a:r>
          </a:p>
          <a:p>
            <a:r>
              <a:rPr lang="zh-CN" altLang="en-US" smtClean="0"/>
              <a:t>即模型的每一个权重，在每个</a:t>
            </a:r>
            <a:r>
              <a:rPr lang="en-US" altLang="zh-CN" smtClean="0"/>
              <a:t>batch</a:t>
            </a:r>
            <a:r>
              <a:rPr lang="zh-CN" altLang="en-US" smtClean="0"/>
              <a:t>后进行一次</a:t>
            </a:r>
            <a:r>
              <a:rPr lang="en-US" altLang="zh-CN" smtClean="0"/>
              <a:t>EMA Update</a:t>
            </a:r>
          </a:p>
          <a:p>
            <a:endParaRPr lang="en-US" altLang="zh-CN" i="1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、所有系列均没有使用类别的</a:t>
            </a:r>
            <a:r>
              <a:rPr lang="en-US" altLang="zh-CN" smtClean="0"/>
              <a:t>smoothing</a:t>
            </a:r>
          </a:p>
          <a:p>
            <a:r>
              <a:rPr lang="en-US" altLang="zh-CN" smtClean="0"/>
              <a:t>3</a:t>
            </a:r>
            <a:r>
              <a:rPr lang="zh-CN" altLang="en-US" smtClean="0"/>
              <a:t>、没有使用</a:t>
            </a:r>
            <a:r>
              <a:rPr lang="en-US" altLang="zh-CN" smtClean="0"/>
              <a:t>focalloss</a:t>
            </a:r>
            <a:r>
              <a:rPr lang="zh-CN" altLang="en-US" smtClean="0"/>
              <a:t>平衡正负样本比例</a:t>
            </a:r>
            <a:endParaRPr lang="en-US" altLang="zh-CN" smtClean="0"/>
          </a:p>
          <a:p>
            <a:r>
              <a:rPr lang="en-US" altLang="zh-CN" smtClean="0"/>
              <a:t>4</a:t>
            </a:r>
            <a:r>
              <a:rPr lang="zh-CN" altLang="en-US" smtClean="0"/>
              <a:t>、如果是</a:t>
            </a:r>
            <a:r>
              <a:rPr lang="en-US" altLang="zh-CN" smtClean="0"/>
              <a:t>3</a:t>
            </a:r>
            <a:r>
              <a:rPr lang="zh-CN" altLang="en-US" smtClean="0"/>
              <a:t>个</a:t>
            </a:r>
            <a:r>
              <a:rPr lang="en-US" altLang="zh-CN" smtClean="0"/>
              <a:t>fpn</a:t>
            </a:r>
            <a:r>
              <a:rPr lang="zh-CN" altLang="en-US" smtClean="0"/>
              <a:t>尺度</a:t>
            </a:r>
            <a:r>
              <a:rPr lang="en-US" altLang="zh-CN" smtClean="0"/>
              <a:t>stride</a:t>
            </a:r>
            <a:r>
              <a:rPr lang="en-US" altLang="zh-CN" smtClean="0"/>
              <a:t>= </a:t>
            </a:r>
            <a:r>
              <a:rPr lang="en-US" altLang="zh-CN" smtClean="0"/>
              <a:t>[8, 16, 32]</a:t>
            </a:r>
            <a:r>
              <a:rPr lang="zh-CN" altLang="en-US" smtClean="0"/>
              <a:t>，</a:t>
            </a:r>
            <a:r>
              <a:rPr lang="en-US" altLang="zh-CN" smtClean="0"/>
              <a:t>loss</a:t>
            </a:r>
            <a:r>
              <a:rPr lang="zh-CN" altLang="en-US" smtClean="0"/>
              <a:t>权重</a:t>
            </a:r>
            <a:r>
              <a:rPr lang="en-US" altLang="zh-CN" smtClean="0"/>
              <a:t>balance=[4.0, 1.0, 0.4]</a:t>
            </a:r>
          </a:p>
          <a:p>
            <a:r>
              <a:rPr lang="en-US" altLang="zh-CN" smtClean="0"/>
              <a:t>5</a:t>
            </a:r>
            <a:r>
              <a:rPr lang="zh-CN" altLang="en-US" smtClean="0"/>
              <a:t>、如果是</a:t>
            </a:r>
            <a:r>
              <a:rPr lang="en-US" altLang="zh-CN" smtClean="0"/>
              <a:t>4</a:t>
            </a:r>
            <a:r>
              <a:rPr lang="zh-CN" altLang="en-US" smtClean="0"/>
              <a:t>个</a:t>
            </a:r>
            <a:r>
              <a:rPr lang="en-US" altLang="zh-CN" smtClean="0"/>
              <a:t>fpn</a:t>
            </a:r>
            <a:r>
              <a:rPr lang="zh-CN" altLang="en-US" smtClean="0"/>
              <a:t>尺度</a:t>
            </a:r>
            <a:r>
              <a:rPr lang="en-US" altLang="zh-CN" smtClean="0"/>
              <a:t>stride=[8, 16, 32, 64], loss</a:t>
            </a:r>
            <a:r>
              <a:rPr lang="zh-CN" altLang="en-US" smtClean="0"/>
              <a:t>权重</a:t>
            </a:r>
            <a:r>
              <a:rPr lang="en-US" altLang="zh-CN" smtClean="0"/>
              <a:t>balance=[4.0, 1.0, 0.4, 0.1]</a:t>
            </a:r>
          </a:p>
          <a:p>
            <a:r>
              <a:rPr lang="en-US" altLang="zh-CN" smtClean="0"/>
              <a:t>6</a:t>
            </a:r>
            <a:r>
              <a:rPr lang="zh-CN" altLang="en-US" smtClean="0"/>
              <a:t>、</a:t>
            </a:r>
            <a:r>
              <a:rPr lang="en-US" altLang="zh-CN" smtClean="0"/>
              <a:t>YoloV3</a:t>
            </a:r>
            <a:r>
              <a:rPr lang="zh-CN" altLang="en-US" smtClean="0"/>
              <a:t>使用</a:t>
            </a:r>
            <a:r>
              <a:rPr lang="en-US" altLang="zh-CN" smtClean="0"/>
              <a:t>CIoU</a:t>
            </a:r>
            <a:r>
              <a:rPr lang="zh-CN" altLang="en-US" smtClean="0"/>
              <a:t>，</a:t>
            </a:r>
            <a:r>
              <a:rPr lang="en-US" altLang="zh-CN" smtClean="0"/>
              <a:t>YoloV4</a:t>
            </a:r>
            <a:r>
              <a:rPr lang="zh-CN" altLang="en-US" smtClean="0"/>
              <a:t>使用</a:t>
            </a:r>
            <a:r>
              <a:rPr lang="en-US" altLang="zh-CN" smtClean="0"/>
              <a:t>CIoU</a:t>
            </a:r>
            <a:r>
              <a:rPr lang="zh-CN" altLang="en-US" smtClean="0"/>
              <a:t>，</a:t>
            </a:r>
            <a:r>
              <a:rPr lang="en-US" altLang="zh-CN" smtClean="0"/>
              <a:t>YoloV5</a:t>
            </a:r>
            <a:r>
              <a:rPr lang="zh-CN" altLang="en-US" smtClean="0"/>
              <a:t>使用</a:t>
            </a:r>
            <a:r>
              <a:rPr lang="en-US" altLang="zh-CN" smtClean="0"/>
              <a:t>GIoU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00034" y="4286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采样方式</a:t>
            </a:r>
            <a:endParaRPr lang="zh-CN" altLang="en-US"/>
          </a:p>
        </p:txBody>
      </p:sp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5563" y="1447800"/>
            <a:ext cx="395287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42910" y="1571612"/>
            <a:ext cx="3214201" cy="300039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9124" y="2285992"/>
            <a:ext cx="1785950" cy="153828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15140" y="2643182"/>
            <a:ext cx="969099" cy="78581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857356" y="4786322"/>
            <a:ext cx="95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stride=8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929190" y="3988362"/>
            <a:ext cx="1068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stride=16</a:t>
            </a: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786578" y="3559734"/>
            <a:ext cx="1068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stride=32</a:t>
            </a:r>
            <a:endParaRPr lang="zh-CN" altLang="en-US"/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14348" y="1643050"/>
            <a:ext cx="3214201" cy="300039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</p:pic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95310" y="1724012"/>
            <a:ext cx="3214201" cy="300039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4212" y="2355858"/>
            <a:ext cx="1785950" cy="153828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0412" y="2425708"/>
            <a:ext cx="1785950" cy="153828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08087" y="2714620"/>
            <a:ext cx="969099" cy="78581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01749" y="2786058"/>
            <a:ext cx="969099" cy="78581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1500166" y="785794"/>
            <a:ext cx="3622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3</a:t>
            </a:r>
            <a:r>
              <a:rPr lang="zh-CN" altLang="en-US" smtClean="0"/>
              <a:t>个比例</a:t>
            </a:r>
            <a:r>
              <a:rPr lang="en-US" altLang="zh-CN" smtClean="0"/>
              <a:t>(</a:t>
            </a:r>
            <a:r>
              <a:rPr lang="zh-CN" altLang="en-US" smtClean="0"/>
              <a:t>宽高比</a:t>
            </a:r>
            <a:r>
              <a:rPr lang="en-US" altLang="zh-CN" smtClean="0"/>
              <a:t>)</a:t>
            </a:r>
            <a:r>
              <a:rPr lang="zh-CN" altLang="en-US" smtClean="0"/>
              <a:t>                  </a:t>
            </a:r>
            <a:r>
              <a:rPr lang="en-US" altLang="zh-CN" smtClean="0"/>
              <a:t>3</a:t>
            </a:r>
            <a:r>
              <a:rPr lang="zh-CN" altLang="en-US" smtClean="0"/>
              <a:t>个</a:t>
            </a:r>
            <a:r>
              <a:rPr lang="en-US" altLang="zh-CN" smtClean="0"/>
              <a:t>stage</a:t>
            </a:r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14282" y="5214950"/>
            <a:ext cx="87582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这里每一个平面代表一个比例</a:t>
            </a:r>
            <a:endParaRPr lang="en-US" altLang="zh-CN" smtClean="0"/>
          </a:p>
          <a:p>
            <a:r>
              <a:rPr lang="zh-CN" altLang="en-US" smtClean="0"/>
              <a:t>通过人工设置的比例、大小作为基准进行正样本选择，决定目标在哪个</a:t>
            </a:r>
            <a:r>
              <a:rPr lang="en-US" altLang="zh-CN" smtClean="0"/>
              <a:t>stage</a:t>
            </a:r>
            <a:r>
              <a:rPr lang="zh-CN" altLang="en-US" smtClean="0"/>
              <a:t>以及</a:t>
            </a:r>
            <a:endParaRPr lang="en-US" altLang="zh-CN" smtClean="0"/>
          </a:p>
          <a:p>
            <a:r>
              <a:rPr lang="zh-CN" altLang="en-US" smtClean="0"/>
              <a:t>哪个</a:t>
            </a:r>
            <a:r>
              <a:rPr lang="en-US" altLang="zh-CN" smtClean="0"/>
              <a:t>scale</a:t>
            </a:r>
            <a:r>
              <a:rPr lang="zh-CN" altLang="en-US" smtClean="0"/>
              <a:t>上是最合适的</a:t>
            </a:r>
            <a:endParaRPr lang="en-US" altLang="zh-CN" smtClean="0"/>
          </a:p>
          <a:p>
            <a:r>
              <a:rPr lang="zh-CN" altLang="en-US" smtClean="0"/>
              <a:t>这里人工设置的比例、大小等，就是</a:t>
            </a:r>
            <a:r>
              <a:rPr lang="en-US" altLang="zh-CN" smtClean="0"/>
              <a:t>anchor</a:t>
            </a:r>
            <a:r>
              <a:rPr lang="zh-CN" altLang="en-US" smtClean="0"/>
              <a:t>。其实是决定目标在何位置的依据，以</a:t>
            </a:r>
            <a:endParaRPr lang="en-US" altLang="zh-CN" smtClean="0"/>
          </a:p>
          <a:p>
            <a:r>
              <a:rPr lang="zh-CN" altLang="en-US" smtClean="0"/>
              <a:t>及回归时进行</a:t>
            </a:r>
            <a:r>
              <a:rPr lang="en-US" altLang="zh-CN" smtClean="0"/>
              <a:t>norm</a:t>
            </a:r>
            <a:r>
              <a:rPr lang="zh-CN" altLang="en-US" smtClean="0"/>
              <a:t>的基准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57224" y="428604"/>
            <a:ext cx="3214201" cy="300039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</p:pic>
      <p:sp>
        <p:nvSpPr>
          <p:cNvPr id="5" name="TextBox 4"/>
          <p:cNvSpPr txBox="1"/>
          <p:nvPr/>
        </p:nvSpPr>
        <p:spPr>
          <a:xfrm>
            <a:off x="1857356" y="4786322"/>
            <a:ext cx="95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stride=8</a:t>
            </a:r>
            <a:endParaRPr lang="zh-CN" altLang="en-US"/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429124" y="3643314"/>
            <a:ext cx="3214201" cy="300039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</p:pic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9190" y="285728"/>
            <a:ext cx="3214201" cy="300039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</p:pic>
      <p:sp>
        <p:nvSpPr>
          <p:cNvPr id="15" name="椭圆 14"/>
          <p:cNvSpPr/>
          <p:nvPr/>
        </p:nvSpPr>
        <p:spPr>
          <a:xfrm>
            <a:off x="2357422" y="1824026"/>
            <a:ext cx="214314" cy="2143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003407" y="1606537"/>
            <a:ext cx="928694" cy="64294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426213" y="1676705"/>
            <a:ext cx="214314" cy="2143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215074" y="1285860"/>
            <a:ext cx="642942" cy="10001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5926147" y="5034291"/>
            <a:ext cx="214314" cy="2143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715008" y="4857760"/>
            <a:ext cx="642942" cy="5715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00100" y="5500702"/>
            <a:ext cx="23791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一个尺度</a:t>
            </a:r>
            <a:r>
              <a:rPr lang="en-US" altLang="zh-CN" smtClean="0"/>
              <a:t>3</a:t>
            </a:r>
            <a:r>
              <a:rPr lang="zh-CN" altLang="en-US" smtClean="0"/>
              <a:t>个通道</a:t>
            </a:r>
            <a:endParaRPr lang="en-US" altLang="zh-CN" smtClean="0"/>
          </a:p>
          <a:p>
            <a:r>
              <a:rPr lang="zh-CN" altLang="en-US" smtClean="0"/>
              <a:t>每个通道负责</a:t>
            </a:r>
            <a:r>
              <a:rPr lang="en-US" altLang="zh-CN" smtClean="0"/>
              <a:t>3</a:t>
            </a:r>
            <a:r>
              <a:rPr lang="zh-CN" altLang="en-US" smtClean="0"/>
              <a:t>种</a:t>
            </a:r>
            <a:r>
              <a:rPr lang="zh-CN" altLang="en-US" smtClean="0"/>
              <a:t>形状</a:t>
            </a:r>
            <a:endParaRPr lang="en-US" altLang="zh-CN" smtClean="0"/>
          </a:p>
          <a:p>
            <a:r>
              <a:rPr lang="zh-CN" altLang="en-US" smtClean="0"/>
              <a:t>即</a:t>
            </a:r>
            <a:r>
              <a:rPr lang="en-US" altLang="zh-CN" smtClean="0"/>
              <a:t>3</a:t>
            </a:r>
            <a:r>
              <a:rPr lang="zh-CN" altLang="en-US" smtClean="0"/>
              <a:t>种宽高比</a:t>
            </a:r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071670" y="3500438"/>
            <a:ext cx="7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scale1</a:t>
            </a:r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143900" y="2357430"/>
            <a:ext cx="7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scale2</a:t>
            </a:r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715272" y="6215082"/>
            <a:ext cx="76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scale3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1402</Words>
  <PresentationFormat>全屏显示(4:3)</PresentationFormat>
  <Paragraphs>216</Paragraphs>
  <Slides>27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主题</vt:lpstr>
      <vt:lpstr>YoloV5 Head部分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102</cp:revision>
  <dcterms:created xsi:type="dcterms:W3CDTF">2021-02-04T03:08:38Z</dcterms:created>
  <dcterms:modified xsi:type="dcterms:W3CDTF">2021-02-04T10:58:46Z</dcterms:modified>
</cp:coreProperties>
</file>