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8" r:id="rId3"/>
    <p:sldId id="259" r:id="rId4"/>
    <p:sldId id="278" r:id="rId5"/>
    <p:sldId id="258" r:id="rId6"/>
    <p:sldId id="279" r:id="rId7"/>
    <p:sldId id="281" r:id="rId8"/>
    <p:sldId id="280" r:id="rId9"/>
    <p:sldId id="284" r:id="rId10"/>
    <p:sldId id="282" r:id="rId11"/>
    <p:sldId id="285" r:id="rId12"/>
    <p:sldId id="288" r:id="rId13"/>
    <p:sldId id="287" r:id="rId14"/>
    <p:sldId id="289" r:id="rId15"/>
    <p:sldId id="295" r:id="rId16"/>
    <p:sldId id="294" r:id="rId17"/>
    <p:sldId id="291" r:id="rId18"/>
    <p:sldId id="286" r:id="rId19"/>
    <p:sldId id="292" r:id="rId20"/>
    <p:sldId id="293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5" r:id="rId29"/>
    <p:sldId id="303" r:id="rId30"/>
    <p:sldId id="309" r:id="rId31"/>
    <p:sldId id="307" r:id="rId32"/>
    <p:sldId id="276" r:id="rId33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28D"/>
    <a:srgbClr val="B2B2B2"/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4712" autoAdjust="0"/>
  </p:normalViewPr>
  <p:slideViewPr>
    <p:cSldViewPr>
      <p:cViewPr>
        <p:scale>
          <a:sx n="99" d="100"/>
          <a:sy n="99" d="100"/>
        </p:scale>
        <p:origin x="2288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89525-9808-7B4E-9BFB-40A2C93CFEC0}" type="datetimeFigureOut">
              <a:t>4/26/21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F01D-F9A8-9441-9757-5E98A09A6D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457200" y="762000"/>
            <a:ext cx="8153400" cy="762000"/>
          </a:xfrm>
          <a:effectLst>
            <a:outerShdw dist="53882" dir="2700000" algn="ctr" rotWithShape="0">
              <a:schemeClr val="tx2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57200" y="1600200"/>
            <a:ext cx="64008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229600" cy="5257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29000" y="6508750"/>
            <a:ext cx="21336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05032-2D3B-48FB-93C6-08161534E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4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527800"/>
            <a:ext cx="2895600" cy="298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29000" y="6508750"/>
            <a:ext cx="21336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F4660-3D4B-4C41-B144-BFA931979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4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527800"/>
            <a:ext cx="2895600" cy="298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29000" y="6508750"/>
            <a:ext cx="21336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D4BE3-AC97-4650-9473-513988CCF0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4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527800"/>
            <a:ext cx="2895600" cy="298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29000" y="6508750"/>
            <a:ext cx="21336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814B2-40AE-4C8C-BD1E-B9FD67F270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94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527800"/>
            <a:ext cx="2895600" cy="298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29000" y="6508750"/>
            <a:ext cx="21336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9A1EC-B656-470E-9CCF-F34A11C9B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4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527800"/>
            <a:ext cx="2895600" cy="298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png"/><Relationship Id="rId17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9"/>
          <p:cNvGraphicFramePr>
            <a:graphicFrameLocks noChangeAspect="1"/>
          </p:cNvGraphicFramePr>
          <p:nvPr/>
        </p:nvGraphicFramePr>
        <p:xfrm>
          <a:off x="0" y="0"/>
          <a:ext cx="9144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Image" r:id="rId15" imgW="12749206" imgH="2323810" progId="">
                  <p:embed/>
                </p:oleObj>
              </mc:Choice>
              <mc:Fallback>
                <p:oleObj name="Image" r:id="rId15" imgW="12749206" imgH="232381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AAE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DDDDDD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" name="Line 90"/>
          <p:cNvSpPr>
            <a:spLocks noChangeShapeType="1"/>
          </p:cNvSpPr>
          <p:nvPr/>
        </p:nvSpPr>
        <p:spPr bwMode="ltGray">
          <a:xfrm>
            <a:off x="0" y="1096963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3" name="Group 96"/>
          <p:cNvGrpSpPr>
            <a:grpSpLocks/>
          </p:cNvGrpSpPr>
          <p:nvPr/>
        </p:nvGrpSpPr>
        <p:grpSpPr bwMode="auto">
          <a:xfrm>
            <a:off x="7885113" y="620713"/>
            <a:ext cx="958850" cy="976312"/>
            <a:chOff x="4967" y="391"/>
            <a:chExt cx="604" cy="615"/>
          </a:xfrm>
        </p:grpSpPr>
        <p:sp>
          <p:nvSpPr>
            <p:cNvPr id="1116" name="Oval 92"/>
            <p:cNvSpPr>
              <a:spLocks noChangeArrowheads="1"/>
            </p:cNvSpPr>
            <p:nvPr/>
          </p:nvSpPr>
          <p:spPr bwMode="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pic>
          <p:nvPicPr>
            <p:cNvPr id="1035" name="Picture 95" descr="5"/>
            <p:cNvPicPr>
              <a:picLocks noChangeAspect="1" noChangeArrowheads="1" noCrop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997" y="420"/>
              <a:ext cx="553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032750" cy="685800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线性回归理论及实现实例</a:t>
            </a:r>
            <a:endParaRPr lang="en-US" altLang="zh-CN" sz="4400" smtClean="0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43050"/>
            <a:ext cx="5638800" cy="533400"/>
          </a:xfrm>
        </p:spPr>
        <p:txBody>
          <a:bodyPr/>
          <a:lstStyle/>
          <a:p>
            <a:r>
              <a:rPr lang="zh-CN" altLang="en-US" smtClean="0"/>
              <a:t>主讲人：</a:t>
            </a:r>
            <a:r>
              <a:rPr lang="en-US" altLang="zh-CN" smtClean="0"/>
              <a:t>Wish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线性回归介绍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786058"/>
            <a:ext cx="3929090" cy="40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2120715"/>
            <a:ext cx="2095445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smtClean="0"/>
              <a:t>一元线性回归模型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4120979"/>
            <a:ext cx="2095445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smtClean="0"/>
              <a:t>多元线性回归模型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714884"/>
            <a:ext cx="8001056" cy="85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3504" y="3401943"/>
            <a:ext cx="1500198" cy="38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/>
          <p:cNvSpPr txBox="1">
            <a:spLocks noChangeArrowheads="1"/>
          </p:cNvSpPr>
          <p:nvPr/>
        </p:nvSpPr>
        <p:spPr bwMode="auto">
          <a:xfrm>
            <a:off x="928662" y="1928802"/>
            <a:ext cx="6858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在房价问题中我们以房子面积、离地铁站的距离等属性作为自变量，房价则为因变量。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房子面积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离最近地铁站距离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绿化规模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线性回归可以理解为将这些特征线性组合起来，即可得到房价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而我们的目标就是求出一组合理的权重参数      能够较为准确的预测出真实的           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70152"/>
            <a:ext cx="514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37" y="2886065"/>
            <a:ext cx="485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7712" y="3270240"/>
            <a:ext cx="495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6750" y="4468802"/>
            <a:ext cx="6572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65737" y="5199052"/>
            <a:ext cx="1936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0263" y="5443551"/>
            <a:ext cx="6572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线性回归介绍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3919" y="1428736"/>
            <a:ext cx="1617751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房价预测案列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3571900" cy="362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357430"/>
            <a:ext cx="1500198" cy="38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14876" y="2928934"/>
            <a:ext cx="4006225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这里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x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是年份，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y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是该年份的房价</a:t>
            </a:r>
            <a:endParaRPr lang="en-US" altLang="zh-CN" baseline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algn="l"/>
            <a:endParaRPr lang="en-US" altLang="zh-CN" baseline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我们采用一元线性回归模型来拟合上</a:t>
            </a:r>
            <a:endParaRPr lang="en-US" altLang="zh-CN" baseline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海市房价，通过已知历史数据拟合出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k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和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b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的值（模型的参数）</a:t>
            </a:r>
            <a:endParaRPr lang="en-US" altLang="zh-CN" baseline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然后我们就可以通过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k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b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来估算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2019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年、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2020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年房价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504" y="5143512"/>
            <a:ext cx="264320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>
                <a:solidFill>
                  <a:srgbClr val="FF0000"/>
                </a:solidFill>
              </a:rPr>
              <a:t>2019</a:t>
            </a:r>
            <a:r>
              <a:rPr lang="zh-CN" altLang="en-US" sz="2800" smtClean="0">
                <a:solidFill>
                  <a:srgbClr val="FF0000"/>
                </a:solidFill>
              </a:rPr>
              <a:t>年预计</a:t>
            </a:r>
            <a:r>
              <a:rPr lang="en-US" altLang="zh-CN" sz="2800" smtClean="0">
                <a:solidFill>
                  <a:srgbClr val="FF0000"/>
                </a:solidFill>
              </a:rPr>
              <a:t>5.58</a:t>
            </a:r>
            <a:r>
              <a:rPr lang="zh-CN" altLang="en-US" sz="2800" smtClean="0">
                <a:solidFill>
                  <a:srgbClr val="FF0000"/>
                </a:solidFill>
              </a:rPr>
              <a:t>万元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线性回归介绍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1D528D"/>
                </a:solidFill>
              </a:rPr>
              <a:t>相关推导</a:t>
            </a:r>
            <a:endParaRPr lang="zh-CN" altLang="en-US">
              <a:solidFill>
                <a:srgbClr val="1D528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副标题 2"/>
          <p:cNvSpPr>
            <a:spLocks noGrp="1" noChangeArrowheads="1"/>
          </p:cNvSpPr>
          <p:nvPr/>
        </p:nvSpPr>
        <p:spPr bwMode="auto">
          <a:xfrm>
            <a:off x="1500166" y="2414578"/>
            <a:ext cx="6575471" cy="39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一般现实中总有一些误差是无法用模型描述的，实际值与预测值之间是有一定的误差的，因此我们引入误差项 </a:t>
            </a:r>
            <a:endParaRPr lang="en-US" altLang="zh-CN" baseline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algn="l"/>
            <a:endParaRPr lang="en-US" altLang="zh-CN" baseline="0">
              <a:solidFill>
                <a:srgbClr val="000000"/>
              </a:solidFill>
              <a:latin typeface="Arial"/>
              <a:ea typeface="宋体"/>
            </a:endParaRPr>
          </a:p>
          <a:p>
            <a:pPr algn="l"/>
            <a:endParaRPr lang="en-US" altLang="zh-CN" baseline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algn="l"/>
            <a:endParaRPr lang="en-US" altLang="zh-CN" baseline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algn="l"/>
            <a:endParaRPr lang="en-US" altLang="zh-CN" baseline="0">
              <a:solidFill>
                <a:srgbClr val="000000"/>
              </a:solidFill>
              <a:latin typeface="Arial"/>
              <a:ea typeface="宋体"/>
            </a:endParaRPr>
          </a:p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而我们的期望，是预测结果        尽量接近实际值          ，实际上就是希望不可控的误差      最小，即出现的概率最低。因此我们需要分析误差项的性质，对其数学建模</a:t>
            </a:r>
            <a:endParaRPr lang="en-US" altLang="zh-CN" baseline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pic>
        <p:nvPicPr>
          <p:cNvPr id="6147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8329" y="3090864"/>
            <a:ext cx="224313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图片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4463" y="2747958"/>
            <a:ext cx="33178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误差项分析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45" y="4117330"/>
            <a:ext cx="453445" cy="23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30" y="4102472"/>
            <a:ext cx="681608" cy="29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604" y="4395584"/>
            <a:ext cx="299288" cy="25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83345" y="3453512"/>
            <a:ext cx="545342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smtClean="0">
                <a:solidFill>
                  <a:srgbClr val="FF0000"/>
                </a:solidFill>
              </a:rPr>
              <a:t>预测值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85530" y="3460750"/>
            <a:ext cx="545342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smtClean="0">
                <a:solidFill>
                  <a:srgbClr val="FF0000"/>
                </a:solidFill>
              </a:rPr>
              <a:t>实际值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96503" y="3449320"/>
            <a:ext cx="545342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smtClean="0">
                <a:solidFill>
                  <a:srgbClr val="FF0000"/>
                </a:solidFill>
              </a:rPr>
              <a:t>误差项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误差项分析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副标题 2"/>
          <p:cNvSpPr>
            <a:spLocks noGrp="1" noChangeArrowheads="1"/>
          </p:cNvSpPr>
          <p:nvPr/>
        </p:nvSpPr>
        <p:spPr bwMode="auto">
          <a:xfrm>
            <a:off x="1053844" y="1988840"/>
            <a:ext cx="6858048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我们假设误差       是独立同分布并服从均值为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0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方差为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σ</a:t>
            </a:r>
            <a:r>
              <a:rPr lang="en-US" altLang="zh-CN" baseline="30000" smtClean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的高斯分布，我们得到概率密度函数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p</a:t>
            </a:r>
            <a:endParaRPr lang="zh-CN" altLang="en-US" baseline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algn="ctr">
              <a:spcBef>
                <a:spcPct val="20000"/>
              </a:spcBef>
            </a:pPr>
            <a:endParaRPr lang="zh-CN" altLang="en-US" baseline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pic>
        <p:nvPicPr>
          <p:cNvPr id="5" name="图片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6824" y="2031992"/>
            <a:ext cx="3302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526" y="2607246"/>
            <a:ext cx="2292350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副标题 2"/>
          <p:cNvSpPr>
            <a:spLocks noGrp="1" noChangeArrowheads="1"/>
          </p:cNvSpPr>
          <p:nvPr/>
        </p:nvSpPr>
        <p:spPr bwMode="auto">
          <a:xfrm>
            <a:off x="1067948" y="3820195"/>
            <a:ext cx="6858048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实际生活中，很多情况都符合或者近似这个假设。例如：考试成绩、专业报考人数等等</a:t>
            </a:r>
            <a:endParaRPr lang="en-US" altLang="zh-CN" baseline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algn="l">
              <a:spcBef>
                <a:spcPct val="20000"/>
              </a:spcBef>
            </a:pP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如果这个假设不成立，会得到不正确拟合函数。有时候我们会对数据做转换，使得其近似高斯分布，满足线性回归模型的假设</a:t>
            </a:r>
          </a:p>
        </p:txBody>
      </p:sp>
    </p:spTree>
    <p:extLst>
      <p:ext uri="{BB962C8B-B14F-4D97-AF65-F5344CB8AC3E}">
        <p14:creationId xmlns:p14="http://schemas.microsoft.com/office/powerpoint/2010/main" val="12149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321652"/>
            <a:ext cx="1857388" cy="32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571876"/>
            <a:ext cx="29114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>
            <a:spLocks noGrp="1" noChangeArrowheads="1"/>
          </p:cNvSpPr>
          <p:nvPr/>
        </p:nvSpPr>
        <p:spPr bwMode="auto">
          <a:xfrm>
            <a:off x="2197063" y="3232784"/>
            <a:ext cx="507209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极大似然函数</a:t>
            </a:r>
            <a:r>
              <a:rPr lang="en-US" altLang="zh-CN" baseline="0" smtClean="0">
                <a:solidFill>
                  <a:srgbClr val="000000"/>
                </a:solidFill>
                <a:latin typeface="Arial"/>
                <a:ea typeface="宋体"/>
              </a:rPr>
              <a:t>L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为概率密度函数的连乘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9902" y="3875726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smtClean="0">
                <a:solidFill>
                  <a:schemeClr val="tx2"/>
                </a:solidFill>
              </a:rPr>
              <a:t>argmax</a:t>
            </a:r>
            <a:endParaRPr lang="zh-CN" altLang="en-US" sz="2400" smtClean="0">
              <a:solidFill>
                <a:schemeClr val="tx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极大似然估计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1" y="4248156"/>
            <a:ext cx="71437" cy="15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 8"/>
          <p:cNvSpPr/>
          <p:nvPr/>
        </p:nvSpPr>
        <p:spPr bwMode="auto">
          <a:xfrm>
            <a:off x="6215074" y="2143116"/>
            <a:ext cx="2143140" cy="64294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曲线连接符 10"/>
          <p:cNvCxnSpPr>
            <a:endCxn id="9" idx="4"/>
          </p:cNvCxnSpPr>
          <p:nvPr/>
        </p:nvCxnSpPr>
        <p:spPr bwMode="auto">
          <a:xfrm rot="5400000" flipH="1" flipV="1">
            <a:off x="6357950" y="2786058"/>
            <a:ext cx="928694" cy="92869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椭圆 11"/>
          <p:cNvSpPr/>
          <p:nvPr/>
        </p:nvSpPr>
        <p:spPr bwMode="auto">
          <a:xfrm>
            <a:off x="6143636" y="3714752"/>
            <a:ext cx="357190" cy="28575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副标题 2"/>
          <p:cNvSpPr>
            <a:spLocks noGrp="1" noChangeArrowheads="1"/>
          </p:cNvSpPr>
          <p:nvPr/>
        </p:nvSpPr>
        <p:spPr bwMode="auto">
          <a:xfrm>
            <a:off x="1763688" y="4972323"/>
            <a:ext cx="5058609" cy="40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zh-CN" altLang="en-US" baseline="0">
                <a:solidFill>
                  <a:srgbClr val="000000"/>
                </a:solidFill>
                <a:latin typeface="Arial"/>
                <a:ea typeface="宋体"/>
              </a:rPr>
              <a:t>分析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使得</a:t>
            </a:r>
            <a:r>
              <a:rPr lang="zh-CN" altLang="en-US" baseline="0">
                <a:solidFill>
                  <a:srgbClr val="000000"/>
                </a:solidFill>
                <a:latin typeface="Arial"/>
                <a:ea typeface="宋体"/>
              </a:rPr>
              <a:t>误差      发生的概率</a:t>
            </a:r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最大时的    是多少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98" y="4991579"/>
            <a:ext cx="360773" cy="32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604" y="5045313"/>
            <a:ext cx="152994" cy="24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1994897" y="1643050"/>
            <a:ext cx="4005863" cy="4822810"/>
            <a:chOff x="1400" y="605"/>
            <a:chExt cx="5520" cy="6595"/>
          </a:xfrm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1400" y="605"/>
              <a:ext cx="5520" cy="4215"/>
              <a:chOff x="1800" y="4546"/>
              <a:chExt cx="5520" cy="4215"/>
            </a:xfrm>
          </p:grpSpPr>
          <p:pic>
            <p:nvPicPr>
              <p:cNvPr id="8" name="图片 1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00" y="4546"/>
                <a:ext cx="5120" cy="1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图片 1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38" y="6168"/>
                <a:ext cx="4003" cy="1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图片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40" y="7675"/>
                <a:ext cx="4280" cy="1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" name="图片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9" y="4983"/>
              <a:ext cx="3682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40" y="6088"/>
              <a:ext cx="3968" cy="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极大似然估计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388" y="2500306"/>
            <a:ext cx="155575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椭圆 12"/>
          <p:cNvSpPr/>
          <p:nvPr/>
        </p:nvSpPr>
        <p:spPr bwMode="auto">
          <a:xfrm>
            <a:off x="6286512" y="2357430"/>
            <a:ext cx="1857388" cy="500066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标题 1"/>
          <p:cNvSpPr>
            <a:spLocks noGrp="1" noChangeArrowheads="1"/>
          </p:cNvSpPr>
          <p:nvPr/>
        </p:nvSpPr>
        <p:spPr bwMode="auto">
          <a:xfrm>
            <a:off x="785786" y="1428736"/>
            <a:ext cx="4143404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Arial"/>
                <a:ea typeface="宋体"/>
              </a:rPr>
              <a:t>对极大似然函数推导，取对数并展开</a:t>
            </a:r>
          </a:p>
        </p:txBody>
      </p:sp>
      <p:cxnSp>
        <p:nvCxnSpPr>
          <p:cNvPr id="16" name="形状 15"/>
          <p:cNvCxnSpPr>
            <a:stCxn id="13" idx="4"/>
            <a:endCxn id="9" idx="3"/>
          </p:cNvCxnSpPr>
          <p:nvPr/>
        </p:nvCxnSpPr>
        <p:spPr bwMode="auto">
          <a:xfrm rot="5400000">
            <a:off x="6340543" y="2387813"/>
            <a:ext cx="404980" cy="134434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形状 17"/>
          <p:cNvCxnSpPr>
            <a:stCxn id="8" idx="3"/>
            <a:endCxn id="13" idx="1"/>
          </p:cNvCxnSpPr>
          <p:nvPr/>
        </p:nvCxnSpPr>
        <p:spPr bwMode="auto">
          <a:xfrm>
            <a:off x="5710480" y="2168477"/>
            <a:ext cx="848040" cy="2621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极大似然估计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857628"/>
            <a:ext cx="4857784" cy="83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图片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8241" y="2928934"/>
            <a:ext cx="2879577" cy="8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/>
          <p:nvPr/>
        </p:nvSpPr>
        <p:spPr bwMode="auto">
          <a:xfrm>
            <a:off x="4967290" y="3100385"/>
            <a:ext cx="500066" cy="428628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443543" y="3933828"/>
            <a:ext cx="1695462" cy="58579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副标题 2"/>
          <p:cNvSpPr txBox="1">
            <a:spLocks noChangeArrowheads="1"/>
          </p:cNvSpPr>
          <p:nvPr/>
        </p:nvSpPr>
        <p:spPr bwMode="auto">
          <a:xfrm>
            <a:off x="2928926" y="5000636"/>
            <a:ext cx="35004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其中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         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       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是定值</a:t>
            </a:r>
          </a:p>
        </p:txBody>
      </p:sp>
      <p:pic>
        <p:nvPicPr>
          <p:cNvPr id="17" name="图片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5687" y="5000640"/>
            <a:ext cx="90487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5000636"/>
            <a:ext cx="3206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形状 24"/>
          <p:cNvCxnSpPr>
            <a:stCxn id="8" idx="6"/>
            <a:endCxn id="9" idx="0"/>
          </p:cNvCxnSpPr>
          <p:nvPr/>
        </p:nvCxnSpPr>
        <p:spPr bwMode="auto">
          <a:xfrm>
            <a:off x="5467356" y="3314699"/>
            <a:ext cx="823918" cy="61912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4071934" y="3331186"/>
            <a:ext cx="571504" cy="35719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4071934" y="4286256"/>
            <a:ext cx="500066" cy="35719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714876" y="4286256"/>
            <a:ext cx="285752" cy="28575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形状 29"/>
          <p:cNvCxnSpPr>
            <a:stCxn id="26" idx="3"/>
            <a:endCxn id="27" idx="2"/>
          </p:cNvCxnSpPr>
          <p:nvPr/>
        </p:nvCxnSpPr>
        <p:spPr bwMode="auto">
          <a:xfrm rot="5400000">
            <a:off x="3699390" y="4008612"/>
            <a:ext cx="828784" cy="83695"/>
          </a:xfrm>
          <a:prstGeom prst="curvedConnector4">
            <a:avLst>
              <a:gd name="adj1" fmla="val 36070"/>
              <a:gd name="adj2" fmla="val 373135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31"/>
          <p:cNvCxnSpPr>
            <a:stCxn id="26" idx="5"/>
            <a:endCxn id="28" idx="1"/>
          </p:cNvCxnSpPr>
          <p:nvPr/>
        </p:nvCxnSpPr>
        <p:spPr bwMode="auto">
          <a:xfrm rot="16200000" flipH="1">
            <a:off x="4312215" y="3883595"/>
            <a:ext cx="692036" cy="1969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2045505"/>
            <a:ext cx="2214578" cy="38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极大似然估计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692406"/>
            <a:ext cx="213836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071946"/>
            <a:ext cx="21383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标题 7"/>
          <p:cNvSpPr txBox="1">
            <a:spLocks noChangeArrowheads="1"/>
          </p:cNvSpPr>
          <p:nvPr/>
        </p:nvSpPr>
        <p:spPr bwMode="auto">
          <a:xfrm>
            <a:off x="982647" y="3525843"/>
            <a:ext cx="35845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求最大值问题转换为求最小值：</a:t>
            </a:r>
          </a:p>
        </p:txBody>
      </p:sp>
      <p:sp>
        <p:nvSpPr>
          <p:cNvPr id="19" name="标题 7"/>
          <p:cNvSpPr>
            <a:spLocks noGrp="1" noChangeArrowheads="1"/>
          </p:cNvSpPr>
          <p:nvPr/>
        </p:nvSpPr>
        <p:spPr bwMode="auto">
          <a:xfrm>
            <a:off x="1130301" y="2227268"/>
            <a:ext cx="35845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简化为最大化         ：</a:t>
            </a:r>
          </a:p>
        </p:txBody>
      </p:sp>
      <p:pic>
        <p:nvPicPr>
          <p:cNvPr id="20" name="图片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0474" y="2277200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标题 7"/>
          <p:cNvSpPr>
            <a:spLocks noGrp="1" noChangeArrowheads="1"/>
          </p:cNvSpPr>
          <p:nvPr/>
        </p:nvSpPr>
        <p:spPr bwMode="auto">
          <a:xfrm>
            <a:off x="4660885" y="4137033"/>
            <a:ext cx="29178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最小二乘法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22" name="矩形 21"/>
          <p:cNvSpPr/>
          <p:nvPr/>
        </p:nvSpPr>
        <p:spPr>
          <a:xfrm>
            <a:off x="1714480" y="5572140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通过最小化误差的平方和寻找数据的最佳函数匹配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5286380" y="4143380"/>
            <a:ext cx="1643074" cy="571504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形状 24"/>
          <p:cNvCxnSpPr>
            <a:stCxn id="23" idx="2"/>
            <a:endCxn id="22" idx="0"/>
          </p:cNvCxnSpPr>
          <p:nvPr/>
        </p:nvCxnSpPr>
        <p:spPr bwMode="auto">
          <a:xfrm rot="10800000" flipV="1">
            <a:off x="4345970" y="4429132"/>
            <a:ext cx="940410" cy="114300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4414" y="3429000"/>
            <a:ext cx="6715172" cy="785818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tx2"/>
                </a:solidFill>
              </a:rPr>
              <a:t>限于个人才疏学浅，理解有限，如有不正确的地方还请指正，谢谢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前言</a:t>
            </a:r>
            <a:endParaRPr kumimoji="0" lang="en-US" altLang="zh-CN" sz="4000" b="1" i="0" u="none" strike="noStrike" kern="0" cap="all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最优化方法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571876"/>
            <a:ext cx="21383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7"/>
          <p:cNvSpPr txBox="1">
            <a:spLocks noChangeArrowheads="1"/>
          </p:cNvSpPr>
          <p:nvPr/>
        </p:nvSpPr>
        <p:spPr bwMode="auto">
          <a:xfrm>
            <a:off x="1142976" y="3071810"/>
            <a:ext cx="721523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对于函数      求极小值，适用于线性回归的优化方法中，我们分为三种情况考虑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970568"/>
            <a:ext cx="36479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403648" y="4291620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kern="0" baseline="0" smtClean="0">
                <a:solidFill>
                  <a:srgbClr val="000000"/>
                </a:solidFill>
              </a:rPr>
              <a:t>1.</a:t>
            </a:r>
            <a:r>
              <a:rPr lang="zh-CN" altLang="en-US" kern="0" baseline="0" smtClean="0">
                <a:solidFill>
                  <a:srgbClr val="000000"/>
                </a:solidFill>
              </a:rPr>
              <a:t>一元线性模型的优化方法，普通最小二乘法 （</a:t>
            </a:r>
            <a:r>
              <a:rPr lang="zh-CN" altLang="en-US" kern="0" baseline="0" smtClean="0">
                <a:solidFill>
                  <a:srgbClr val="FF0000"/>
                </a:solidFill>
              </a:rPr>
              <a:t>直接方法</a:t>
            </a:r>
            <a:r>
              <a:rPr lang="zh-CN" altLang="en-US" kern="0" baseline="0" smtClean="0">
                <a:solidFill>
                  <a:srgbClr val="000000"/>
                </a:solidFill>
              </a:rPr>
              <a:t>）</a:t>
            </a:r>
            <a:endParaRPr lang="en-US" altLang="zh-CN" kern="0" baseline="0" smtClean="0">
              <a:solidFill>
                <a:srgbClr val="000000"/>
              </a:solidFill>
            </a:endParaRPr>
          </a:p>
          <a:p>
            <a:pPr algn="l"/>
            <a:r>
              <a:rPr lang="en-US" altLang="zh-CN" kern="0" baseline="0" smtClean="0">
                <a:solidFill>
                  <a:srgbClr val="000000"/>
                </a:solidFill>
              </a:rPr>
              <a:t>2.</a:t>
            </a:r>
            <a:r>
              <a:rPr lang="zh-CN" altLang="en-US" kern="0" baseline="0" smtClean="0">
                <a:solidFill>
                  <a:srgbClr val="000000"/>
                </a:solidFill>
              </a:rPr>
              <a:t>多元线性模型的优化方法，矩阵形式最小二乘法（</a:t>
            </a:r>
            <a:r>
              <a:rPr lang="zh-CN" altLang="en-US" kern="0" baseline="0" smtClean="0">
                <a:solidFill>
                  <a:srgbClr val="FF0000"/>
                </a:solidFill>
              </a:rPr>
              <a:t>直接方法</a:t>
            </a:r>
            <a:r>
              <a:rPr lang="zh-CN" altLang="en-US" kern="0" baseline="0" smtClean="0">
                <a:solidFill>
                  <a:srgbClr val="000000"/>
                </a:solidFill>
              </a:rPr>
              <a:t>）</a:t>
            </a:r>
            <a:endParaRPr lang="en-US" altLang="zh-CN" kern="0" baseline="0" smtClean="0">
              <a:solidFill>
                <a:srgbClr val="000000"/>
              </a:solidFill>
            </a:endParaRPr>
          </a:p>
          <a:p>
            <a:pPr algn="l"/>
            <a:r>
              <a:rPr lang="en-US" altLang="zh-CN" kern="0" baseline="0" smtClean="0">
                <a:solidFill>
                  <a:srgbClr val="000000"/>
                </a:solidFill>
              </a:rPr>
              <a:t>3.</a:t>
            </a:r>
            <a:r>
              <a:rPr lang="zh-CN" altLang="en-US" kern="0" baseline="0" smtClean="0">
                <a:solidFill>
                  <a:srgbClr val="000000"/>
                </a:solidFill>
              </a:rPr>
              <a:t>迭代逼近的优化方法，梯度下降法（</a:t>
            </a:r>
            <a:r>
              <a:rPr lang="zh-CN" altLang="en-US" kern="0" baseline="0" smtClean="0">
                <a:solidFill>
                  <a:srgbClr val="FF0000"/>
                </a:solidFill>
              </a:rPr>
              <a:t>迭代法</a:t>
            </a:r>
            <a:r>
              <a:rPr lang="zh-CN" altLang="en-US" kern="0" baseline="0" smtClean="0">
                <a:solidFill>
                  <a:srgbClr val="00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 txBox="1">
            <a:spLocks noChangeArrowheads="1"/>
          </p:cNvSpPr>
          <p:nvPr/>
        </p:nvSpPr>
        <p:spPr bwMode="auto">
          <a:xfrm>
            <a:off x="683568" y="1478806"/>
            <a:ext cx="7215238" cy="526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考虑一元线性模型</a:t>
            </a: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函数的极值点，为偏导数为</a:t>
            </a:r>
            <a:r>
              <a:rPr lang="en-US" altLang="zh-CN" kern="0" baseline="0" smtClean="0">
                <a:solidFill>
                  <a:srgbClr val="000000"/>
                </a:solidFill>
              </a:rPr>
              <a:t>0</a:t>
            </a:r>
            <a:r>
              <a:rPr lang="zh-CN" altLang="en-US" kern="0" baseline="0" smtClean="0">
                <a:solidFill>
                  <a:srgbClr val="000000"/>
                </a:solidFill>
              </a:rPr>
              <a:t>的点，我们有</a:t>
            </a:r>
            <a:endParaRPr lang="en-US" altLang="zh-CN" kern="0" baseline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3200" b="1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普通最小二乘法 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03750"/>
            <a:ext cx="2631420" cy="7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011301"/>
            <a:ext cx="2088232" cy="30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70" y="3279034"/>
            <a:ext cx="3014795" cy="72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>
            <a:stCxn id="3" idx="3"/>
            <a:endCxn id="2051" idx="3"/>
          </p:cNvCxnSpPr>
          <p:nvPr/>
        </p:nvCxnSpPr>
        <p:spPr bwMode="auto">
          <a:xfrm>
            <a:off x="3386996" y="2855388"/>
            <a:ext cx="414869" cy="786661"/>
          </a:xfrm>
          <a:prstGeom prst="curvedConnector3">
            <a:avLst>
              <a:gd name="adj1" fmla="val 155102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7" y="4980007"/>
            <a:ext cx="5832649" cy="96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椭圆 8"/>
          <p:cNvSpPr/>
          <p:nvPr/>
        </p:nvSpPr>
        <p:spPr bwMode="auto">
          <a:xfrm>
            <a:off x="6715140" y="4214818"/>
            <a:ext cx="1500198" cy="500066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kern="0" baseline="0" smtClean="0">
                <a:solidFill>
                  <a:srgbClr val="FF0000"/>
                </a:solidFill>
              </a:rPr>
              <a:t>链式法则</a:t>
            </a:r>
          </a:p>
        </p:txBody>
      </p:sp>
      <p:cxnSp>
        <p:nvCxnSpPr>
          <p:cNvPr id="11" name="形状 10"/>
          <p:cNvCxnSpPr>
            <a:stCxn id="12" idx="6"/>
            <a:endCxn id="9" idx="4"/>
          </p:cNvCxnSpPr>
          <p:nvPr/>
        </p:nvCxnSpPr>
        <p:spPr bwMode="auto">
          <a:xfrm flipV="1">
            <a:off x="6643702" y="4714884"/>
            <a:ext cx="821537" cy="75009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椭圆 11"/>
          <p:cNvSpPr/>
          <p:nvPr/>
        </p:nvSpPr>
        <p:spPr bwMode="auto">
          <a:xfrm>
            <a:off x="1714480" y="4929198"/>
            <a:ext cx="4929222" cy="107157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/>
          <p:cNvSpPr txBox="1">
            <a:spLocks noChangeArrowheads="1"/>
          </p:cNvSpPr>
          <p:nvPr/>
        </p:nvSpPr>
        <p:spPr bwMode="auto">
          <a:xfrm>
            <a:off x="395536" y="1884081"/>
            <a:ext cx="864096" cy="43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解得</a:t>
            </a:r>
            <a:endParaRPr lang="en-US" altLang="zh-CN" kern="0" baseline="0">
              <a:solidFill>
                <a:srgbClr val="0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3200" b="1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普通最小二乘法 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3501008"/>
            <a:ext cx="6246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mtClean="0"/>
              <a:t>对于上海房价数据（万元）：</a:t>
            </a:r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83213"/>
              </p:ext>
            </p:extLst>
          </p:nvPr>
        </p:nvGraphicFramePr>
        <p:xfrm>
          <a:off x="827584" y="3933056"/>
          <a:ext cx="7200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2009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2010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2011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2012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2013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2014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2015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2016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2017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2018</a:t>
                      </a:r>
                      <a:r>
                        <a:rPr lang="zh-CN" altLang="en-US" sz="1000" smtClean="0"/>
                        <a:t>年</a:t>
                      </a:r>
                      <a:endParaRPr lang="zh-CN" altLang="en-US" sz="1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1.8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2.1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2.3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2.3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2.85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3.0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3.3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4.9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5.45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5.0</a:t>
                      </a:r>
                      <a:endParaRPr lang="zh-CN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39552" y="4869160"/>
            <a:ext cx="612699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400" kern="0" baseline="0" smtClean="0">
                <a:solidFill>
                  <a:srgbClr val="000000"/>
                </a:solidFill>
              </a:rPr>
              <a:t>我们归一化数据</a:t>
            </a:r>
            <a:endParaRPr lang="en-US" altLang="zh-CN" sz="1400" kern="0" baseline="0" smtClean="0">
              <a:solidFill>
                <a:srgbClr val="000000"/>
              </a:solidFill>
            </a:endParaRPr>
          </a:p>
          <a:p>
            <a:pPr algn="l"/>
            <a:r>
              <a:rPr lang="zh-CN" altLang="en-US" sz="1400" kern="0" baseline="0" smtClean="0">
                <a:solidFill>
                  <a:srgbClr val="000000"/>
                </a:solidFill>
              </a:rPr>
              <a:t>年份为</a:t>
            </a:r>
            <a:r>
              <a:rPr lang="en-US" altLang="zh-CN" sz="1400" kern="0" baseline="0" smtClean="0">
                <a:solidFill>
                  <a:srgbClr val="000000"/>
                </a:solidFill>
              </a:rPr>
              <a:t>x</a:t>
            </a:r>
            <a:r>
              <a:rPr lang="zh-CN" altLang="en-US" sz="1400" kern="0" baseline="0" smtClean="0">
                <a:solidFill>
                  <a:srgbClr val="000000"/>
                </a:solidFill>
              </a:rPr>
              <a:t> </a:t>
            </a:r>
            <a:r>
              <a:rPr lang="en-US" altLang="zh-CN" sz="1400" kern="0" baseline="0" smtClean="0">
                <a:solidFill>
                  <a:srgbClr val="000000"/>
                </a:solidFill>
              </a:rPr>
              <a:t>= [0, 1, 2, 3, 4, 5, 6, 7, 8, 9]</a:t>
            </a:r>
            <a:r>
              <a:rPr lang="zh-CN" altLang="en-US" sz="1400" kern="0" baseline="0" smtClean="0">
                <a:solidFill>
                  <a:srgbClr val="000000"/>
                </a:solidFill>
              </a:rPr>
              <a:t>，减去</a:t>
            </a:r>
            <a:r>
              <a:rPr lang="en-US" altLang="zh-CN" sz="1400" kern="0" baseline="0" smtClean="0">
                <a:solidFill>
                  <a:srgbClr val="000000"/>
                </a:solidFill>
              </a:rPr>
              <a:t>2009</a:t>
            </a:r>
            <a:r>
              <a:rPr lang="zh-CN" altLang="en-US" sz="1400" kern="0" baseline="0" smtClean="0">
                <a:solidFill>
                  <a:srgbClr val="000000"/>
                </a:solidFill>
              </a:rPr>
              <a:t>年</a:t>
            </a:r>
            <a:endParaRPr lang="en-US" altLang="zh-CN" sz="1400" kern="0" baseline="0" smtClean="0">
              <a:solidFill>
                <a:srgbClr val="000000"/>
              </a:solidFill>
            </a:endParaRPr>
          </a:p>
          <a:p>
            <a:pPr algn="l"/>
            <a:r>
              <a:rPr lang="zh-CN" altLang="en-US" sz="1400" kern="0" baseline="0" smtClean="0">
                <a:solidFill>
                  <a:srgbClr val="000000"/>
                </a:solidFill>
              </a:rPr>
              <a:t>房价为</a:t>
            </a:r>
            <a:r>
              <a:rPr lang="en-US" altLang="zh-CN" sz="1400" kern="0" baseline="0" smtClean="0">
                <a:solidFill>
                  <a:srgbClr val="000000"/>
                </a:solidFill>
              </a:rPr>
              <a:t>y </a:t>
            </a:r>
            <a:r>
              <a:rPr lang="en-US" altLang="zh-CN" sz="1400" kern="0" baseline="0">
                <a:solidFill>
                  <a:srgbClr val="000000"/>
                </a:solidFill>
              </a:rPr>
              <a:t>= [1.80, 2.10,2.30,2.30,2.85,3.00,3.30,4.90,5.45,5.00</a:t>
            </a:r>
            <a:r>
              <a:rPr lang="en-US" altLang="zh-CN" sz="1400" kern="0" baseline="0" smtClean="0">
                <a:solidFill>
                  <a:srgbClr val="000000"/>
                </a:solidFill>
              </a:rPr>
              <a:t>]</a:t>
            </a:r>
            <a:r>
              <a:rPr lang="zh-CN" altLang="en-US" sz="1400" kern="0" baseline="0" smtClean="0">
                <a:solidFill>
                  <a:srgbClr val="000000"/>
                </a:solidFill>
              </a:rPr>
              <a:t>，除以</a:t>
            </a:r>
            <a:r>
              <a:rPr lang="en-US" altLang="zh-CN" sz="1400" kern="0" baseline="0" smtClean="0">
                <a:solidFill>
                  <a:srgbClr val="000000"/>
                </a:solidFill>
              </a:rPr>
              <a:t>10000</a:t>
            </a:r>
          </a:p>
          <a:p>
            <a:pPr algn="l"/>
            <a:r>
              <a:rPr lang="zh-CN" altLang="en-US" sz="1400" kern="0" baseline="0" smtClean="0">
                <a:solidFill>
                  <a:srgbClr val="000000"/>
                </a:solidFill>
              </a:rPr>
              <a:t>我们通过上式计算，求得：</a:t>
            </a:r>
            <a:endParaRPr lang="en-US" altLang="zh-CN" sz="1400" kern="0" baseline="0" smtClean="0">
              <a:solidFill>
                <a:srgbClr val="000000"/>
              </a:solidFill>
            </a:endParaRPr>
          </a:p>
          <a:p>
            <a:pPr algn="l"/>
            <a:endParaRPr lang="zh-CN" altLang="en-US" sz="1400" kern="0" baseline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75684"/>
            <a:ext cx="4032448" cy="133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60" y="5805264"/>
            <a:ext cx="2133364" cy="84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3200" b="1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普通最小二乘法 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18393" y="3136206"/>
            <a:ext cx="485261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kern="0" baseline="0">
                <a:solidFill>
                  <a:srgbClr val="000000"/>
                </a:solidFill>
              </a:rPr>
              <a:t>我们通过这个模型</a:t>
            </a:r>
            <a:r>
              <a:rPr lang="zh-CN" altLang="en-US" kern="0" baseline="0" smtClean="0">
                <a:solidFill>
                  <a:srgbClr val="000000"/>
                </a:solidFill>
              </a:rPr>
              <a:t>预测上海市的</a:t>
            </a:r>
            <a:r>
              <a:rPr lang="en-US" altLang="zh-CN" kern="0" baseline="0" smtClean="0">
                <a:solidFill>
                  <a:srgbClr val="000000"/>
                </a:solidFill>
              </a:rPr>
              <a:t>2019</a:t>
            </a:r>
            <a:r>
              <a:rPr lang="zh-CN" altLang="en-US" kern="0" baseline="0">
                <a:solidFill>
                  <a:srgbClr val="000000"/>
                </a:solidFill>
              </a:rPr>
              <a:t>年房价：</a:t>
            </a:r>
            <a:endParaRPr lang="en-US" altLang="zh-CN" kern="0" baseline="0">
              <a:solidFill>
                <a:srgbClr val="000000"/>
              </a:solidFill>
            </a:endParaRPr>
          </a:p>
          <a:p>
            <a:pPr algn="l"/>
            <a:endParaRPr lang="en-US" altLang="zh-CN" sz="1400" kern="0" baseline="0" smtClean="0">
              <a:solidFill>
                <a:srgbClr val="000000"/>
              </a:solidFill>
            </a:endParaRPr>
          </a:p>
          <a:p>
            <a:pPr algn="l"/>
            <a:endParaRPr lang="zh-CN" altLang="en-US" sz="1400" kern="0" baseline="0" smtClean="0">
              <a:solidFill>
                <a:srgbClr val="00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18" y="4432350"/>
            <a:ext cx="1124078" cy="35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0" y="3632791"/>
            <a:ext cx="7092280" cy="41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02" y="4046613"/>
            <a:ext cx="4089449" cy="32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7182762" y="4260146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kern="0" baseline="0" smtClean="0">
                <a:solidFill>
                  <a:srgbClr val="FF0000"/>
                </a:solidFill>
              </a:rPr>
              <a:t>归一化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814610" y="3568254"/>
            <a:ext cx="2095680" cy="478359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曲线连接符 6"/>
          <p:cNvCxnSpPr>
            <a:stCxn id="5" idx="6"/>
            <a:endCxn id="4" idx="3"/>
          </p:cNvCxnSpPr>
          <p:nvPr/>
        </p:nvCxnSpPr>
        <p:spPr bwMode="auto">
          <a:xfrm>
            <a:off x="7910290" y="3807434"/>
            <a:ext cx="72691" cy="621989"/>
          </a:xfrm>
          <a:prstGeom prst="curvedConnector3">
            <a:avLst>
              <a:gd name="adj1" fmla="val 414482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曲线连接符 8"/>
          <p:cNvCxnSpPr>
            <a:stCxn id="4" idx="1"/>
            <a:endCxn id="4103" idx="3"/>
          </p:cNvCxnSpPr>
          <p:nvPr/>
        </p:nvCxnSpPr>
        <p:spPr bwMode="auto">
          <a:xfrm rot="10800000">
            <a:off x="6231652" y="4210951"/>
            <a:ext cx="951111" cy="21847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47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矩阵式最小</a:t>
            </a:r>
            <a:r>
              <a:rPr lang="zh-CN" altLang="en-US" sz="3200" b="1" kern="0" baseline="0" smtClean="0">
                <a:solidFill>
                  <a:schemeClr val="bg1"/>
                </a:solidFill>
              </a:rPr>
              <a:t>二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乘法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0608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kern="0" baseline="0">
                <a:solidFill>
                  <a:srgbClr val="000000"/>
                </a:solidFill>
              </a:rPr>
              <a:t>矩阵形式表达为：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31" y="2636912"/>
            <a:ext cx="7380312" cy="45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348" y="33454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kern="0" baseline="0" smtClean="0">
                <a:solidFill>
                  <a:srgbClr val="000000"/>
                </a:solidFill>
              </a:rPr>
              <a:t>最后求得：</a:t>
            </a:r>
            <a:endParaRPr lang="zh-CN" altLang="en-US" kern="0" baseline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714752"/>
            <a:ext cx="2571767" cy="43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 bwMode="auto">
          <a:xfrm>
            <a:off x="857224" y="4643446"/>
            <a:ext cx="78021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kern="0" baseline="0" smtClean="0">
                <a:solidFill>
                  <a:srgbClr val="000000"/>
                </a:solidFill>
              </a:rPr>
              <a:t>问题：</a:t>
            </a:r>
            <a:endParaRPr lang="en-US" altLang="zh-CN" kern="0" baseline="0" smtClean="0">
              <a:solidFill>
                <a:srgbClr val="000000"/>
              </a:solidFill>
            </a:endParaRPr>
          </a:p>
          <a:p>
            <a:pPr algn="l"/>
            <a:r>
              <a:rPr lang="zh-CN" altLang="en-US" kern="0" baseline="0" smtClean="0">
                <a:solidFill>
                  <a:srgbClr val="FF0000"/>
                </a:solidFill>
              </a:rPr>
              <a:t>奇异矩阵没有逆矩阵，</a:t>
            </a:r>
            <a:r>
              <a:rPr lang="en-US" altLang="zh-CN" kern="0" baseline="0" smtClean="0">
                <a:solidFill>
                  <a:srgbClr val="FF0000"/>
                </a:solidFill>
              </a:rPr>
              <a:t>(A</a:t>
            </a:r>
            <a:r>
              <a:rPr lang="en-US" altLang="zh-CN" kern="0" baseline="30000" smtClean="0">
                <a:solidFill>
                  <a:srgbClr val="FF0000"/>
                </a:solidFill>
              </a:rPr>
              <a:t>T</a:t>
            </a:r>
            <a:r>
              <a:rPr lang="en-US" altLang="zh-CN" kern="0" baseline="0" smtClean="0">
                <a:solidFill>
                  <a:srgbClr val="FF0000"/>
                </a:solidFill>
              </a:rPr>
              <a:t>A)</a:t>
            </a:r>
            <a:r>
              <a:rPr lang="en-US" altLang="zh-CN" kern="0" baseline="30000" smtClean="0">
                <a:solidFill>
                  <a:srgbClr val="FF0000"/>
                </a:solidFill>
              </a:rPr>
              <a:t>-1</a:t>
            </a:r>
            <a:r>
              <a:rPr lang="zh-CN" altLang="en-US" kern="0" baseline="0" smtClean="0">
                <a:solidFill>
                  <a:srgbClr val="FF0000"/>
                </a:solidFill>
              </a:rPr>
              <a:t>会出现无法求解的问题，也就是该方法对数据</a:t>
            </a:r>
            <a:endParaRPr lang="en-US" altLang="zh-CN" kern="0" baseline="0" smtClean="0">
              <a:solidFill>
                <a:srgbClr val="FF0000"/>
              </a:solidFill>
            </a:endParaRPr>
          </a:p>
          <a:p>
            <a:pPr algn="l"/>
            <a:r>
              <a:rPr lang="zh-CN" altLang="en-US" kern="0" baseline="0" smtClean="0">
                <a:solidFill>
                  <a:srgbClr val="FF0000"/>
                </a:solidFill>
              </a:rPr>
              <a:t>是有约束的，而现实中很多数据无法满足该约束</a:t>
            </a:r>
            <a:endParaRPr lang="zh-CN" altLang="en-US" kern="0" baseline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 txBox="1">
            <a:spLocks noChangeArrowheads="1"/>
          </p:cNvSpPr>
          <p:nvPr/>
        </p:nvSpPr>
        <p:spPr bwMode="auto">
          <a:xfrm>
            <a:off x="683568" y="1478807"/>
            <a:ext cx="7888960" cy="337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考虑一元线性模型（也可以扩展为多元线性或非线性模型）</a:t>
            </a: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baseline="0" smtClean="0">
                <a:solidFill>
                  <a:srgbClr val="000000"/>
                </a:solidFill>
              </a:rPr>
              <a:t>                                         </a:t>
            </a:r>
          </a:p>
          <a:p>
            <a:pPr lvl="0" algn="l"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在梯度下降法中，对于函数</a:t>
            </a:r>
            <a:r>
              <a:rPr lang="en-US" altLang="zh-CN" kern="0" baseline="0" smtClean="0">
                <a:solidFill>
                  <a:srgbClr val="000000"/>
                </a:solidFill>
              </a:rPr>
              <a:t>J</a:t>
            </a:r>
            <a:r>
              <a:rPr lang="zh-CN" altLang="en-US" kern="0" baseline="0" smtClean="0">
                <a:solidFill>
                  <a:srgbClr val="000000"/>
                </a:solidFill>
              </a:rPr>
              <a:t>求取极小值，是通过找到函数下降最快的方向，一步一步迭代逼近完成的。函数</a:t>
            </a:r>
            <a:r>
              <a:rPr lang="en-US" altLang="zh-CN" kern="0" baseline="0" smtClean="0">
                <a:solidFill>
                  <a:srgbClr val="000000"/>
                </a:solidFill>
              </a:rPr>
              <a:t>J</a:t>
            </a:r>
            <a:r>
              <a:rPr lang="zh-CN" altLang="en-US" kern="0" baseline="0" smtClean="0">
                <a:solidFill>
                  <a:srgbClr val="000000"/>
                </a:solidFill>
              </a:rPr>
              <a:t>被不同场合称为</a:t>
            </a:r>
            <a:r>
              <a:rPr lang="zh-CN" altLang="en-US" kern="0" baseline="0" smtClean="0">
                <a:solidFill>
                  <a:srgbClr val="FF0000"/>
                </a:solidFill>
              </a:rPr>
              <a:t>代价函数</a:t>
            </a:r>
            <a:r>
              <a:rPr lang="zh-CN" altLang="en-US" kern="0" baseline="0" smtClean="0">
                <a:solidFill>
                  <a:srgbClr val="000000"/>
                </a:solidFill>
              </a:rPr>
              <a:t>或者</a:t>
            </a:r>
            <a:r>
              <a:rPr lang="zh-CN" altLang="en-US" kern="0" baseline="0" smtClean="0">
                <a:solidFill>
                  <a:srgbClr val="FF0000"/>
                </a:solidFill>
              </a:rPr>
              <a:t>损失函数</a:t>
            </a:r>
            <a:r>
              <a:rPr lang="zh-CN" altLang="en-US" kern="0" baseline="0" smtClean="0">
                <a:solidFill>
                  <a:schemeClr val="tx2"/>
                </a:solidFill>
              </a:rPr>
              <a:t>，而上式一般称之为</a:t>
            </a:r>
            <a:r>
              <a:rPr lang="en-US" altLang="zh-CN" kern="0" baseline="0" smtClean="0">
                <a:solidFill>
                  <a:schemeClr val="tx2"/>
                </a:solidFill>
              </a:rPr>
              <a:t>L2</a:t>
            </a:r>
            <a:r>
              <a:rPr lang="zh-CN" altLang="en-US" kern="0" baseline="0" smtClean="0">
                <a:solidFill>
                  <a:schemeClr val="tx2"/>
                </a:solidFill>
              </a:rPr>
              <a:t>损失或</a:t>
            </a:r>
            <a:r>
              <a:rPr lang="en-US" altLang="zh-CN" kern="0" baseline="0" smtClean="0">
                <a:solidFill>
                  <a:schemeClr val="tx2"/>
                </a:solidFill>
              </a:rPr>
              <a:t>L2 Loss</a:t>
            </a:r>
            <a:r>
              <a:rPr lang="zh-CN" altLang="en-US" kern="0" baseline="0" smtClean="0">
                <a:solidFill>
                  <a:schemeClr val="tx2"/>
                </a:solidFill>
              </a:rPr>
              <a:t>或</a:t>
            </a:r>
            <a:r>
              <a:rPr lang="en-US" altLang="zh-CN" kern="0" baseline="0" smtClean="0">
                <a:solidFill>
                  <a:schemeClr val="tx2"/>
                </a:solidFill>
              </a:rPr>
              <a:t>MSE</a:t>
            </a:r>
            <a:r>
              <a:rPr lang="zh-CN" altLang="en-US" kern="0" baseline="0" smtClean="0">
                <a:solidFill>
                  <a:schemeClr val="tx2"/>
                </a:solidFill>
              </a:rPr>
              <a:t>（均方误差）</a:t>
            </a:r>
          </a:p>
          <a:p>
            <a:pPr lvl="0" algn="l">
              <a:defRPr/>
            </a:pPr>
            <a:endParaRPr lang="en-US" altLang="zh-CN" kern="0" baseline="0" smtClean="0">
              <a:solidFill>
                <a:schemeClr val="tx2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因负梯度方向为函数的最速下降方向，因此我们通过求偏导的结果来迭代更新估计的参数值</a:t>
            </a:r>
            <a:endParaRPr lang="en-US" altLang="zh-CN" kern="0" baseline="0" smtClean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梯度下降法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503750"/>
            <a:ext cx="2631420" cy="7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011301"/>
            <a:ext cx="2088232" cy="30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0" y="3279034"/>
            <a:ext cx="3014795" cy="72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曲线连接符 5"/>
          <p:cNvCxnSpPr>
            <a:stCxn id="3" idx="3"/>
            <a:endCxn id="5" idx="3"/>
          </p:cNvCxnSpPr>
          <p:nvPr/>
        </p:nvCxnSpPr>
        <p:spPr bwMode="auto">
          <a:xfrm>
            <a:off x="3417206" y="2855388"/>
            <a:ext cx="414869" cy="786661"/>
          </a:xfrm>
          <a:prstGeom prst="curvedConnector3">
            <a:avLst>
              <a:gd name="adj1" fmla="val 155102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766108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梯度下降法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5286388"/>
            <a:ext cx="2714644" cy="7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 bwMode="auto">
          <a:xfrm>
            <a:off x="4500562" y="5572140"/>
            <a:ext cx="285752" cy="35719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71934" y="6143644"/>
            <a:ext cx="11320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400" kern="0" baseline="0" smtClean="0">
                <a:solidFill>
                  <a:srgbClr val="FF0000"/>
                </a:solidFill>
              </a:rPr>
              <a:t>学习率</a:t>
            </a:r>
            <a:r>
              <a:rPr lang="en-US" altLang="zh-CN" sz="1400" kern="0" baseline="0" smtClean="0">
                <a:solidFill>
                  <a:srgbClr val="FF0000"/>
                </a:solidFill>
              </a:rPr>
              <a:t>/</a:t>
            </a:r>
            <a:r>
              <a:rPr lang="zh-CN" altLang="en-US" sz="1400" kern="0" baseline="0" smtClean="0">
                <a:solidFill>
                  <a:srgbClr val="FF0000"/>
                </a:solidFill>
              </a:rPr>
              <a:t>步长</a:t>
            </a:r>
            <a:endParaRPr lang="zh-CN" altLang="en-US" sz="1400" kern="0" baseline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>
            <a:stCxn id="6" idx="4"/>
            <a:endCxn id="7" idx="1"/>
          </p:cNvCxnSpPr>
          <p:nvPr/>
        </p:nvCxnSpPr>
        <p:spPr bwMode="auto">
          <a:xfrm rot="5400000">
            <a:off x="4173585" y="5827679"/>
            <a:ext cx="368203" cy="571504"/>
          </a:xfrm>
          <a:prstGeom prst="curvedConnector4">
            <a:avLst>
              <a:gd name="adj1" fmla="val 29103"/>
              <a:gd name="adj2" fmla="val 14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 txBox="1">
            <a:spLocks noChangeArrowheads="1"/>
          </p:cNvSpPr>
          <p:nvPr/>
        </p:nvSpPr>
        <p:spPr bwMode="auto">
          <a:xfrm>
            <a:off x="828649" y="1630981"/>
            <a:ext cx="314327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对于函数</a:t>
            </a:r>
            <a:r>
              <a:rPr lang="en-US" altLang="zh-CN" kern="0" baseline="0" smtClean="0">
                <a:solidFill>
                  <a:srgbClr val="000000"/>
                </a:solidFill>
              </a:rPr>
              <a:t>J</a:t>
            </a:r>
            <a:r>
              <a:rPr lang="zh-CN" altLang="en-US" kern="0" baseline="0" smtClean="0">
                <a:solidFill>
                  <a:srgbClr val="000000"/>
                </a:solidFill>
              </a:rPr>
              <a:t>，我们求偏导有：</a:t>
            </a: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梯度下降法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5" y="2131047"/>
            <a:ext cx="3014795" cy="72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7"/>
          <p:cNvSpPr txBox="1">
            <a:spLocks noChangeArrowheads="1"/>
          </p:cNvSpPr>
          <p:nvPr/>
        </p:nvSpPr>
        <p:spPr bwMode="auto">
          <a:xfrm>
            <a:off x="857224" y="4929198"/>
            <a:ext cx="742955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应用于上一页的更新方法，即可通过多次迭代来逼近</a:t>
            </a:r>
            <a:r>
              <a:rPr lang="en-US" altLang="zh-CN" kern="0" baseline="0" smtClean="0">
                <a:solidFill>
                  <a:srgbClr val="000000"/>
                </a:solidFill>
              </a:rPr>
              <a:t>J</a:t>
            </a:r>
            <a:r>
              <a:rPr lang="zh-CN" altLang="en-US" kern="0" baseline="0" smtClean="0">
                <a:solidFill>
                  <a:srgbClr val="000000"/>
                </a:solidFill>
              </a:rPr>
              <a:t>函数极小值，得到参数的近似解</a:t>
            </a: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baseline="0" smtClean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634118"/>
            <a:ext cx="2286016" cy="65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48" y="3748090"/>
            <a:ext cx="7358114" cy="80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248" y="2890834"/>
            <a:ext cx="7348540" cy="8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1D528D"/>
                </a:solidFill>
              </a:rPr>
              <a:t>案例</a:t>
            </a:r>
            <a:endParaRPr lang="zh-CN" altLang="en-US">
              <a:solidFill>
                <a:srgbClr val="1D528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实现实例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40"/>
            <a:ext cx="725272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7"/>
          <p:cNvSpPr txBox="1">
            <a:spLocks noChangeArrowheads="1"/>
          </p:cNvSpPr>
          <p:nvPr/>
        </p:nvSpPr>
        <p:spPr bwMode="auto">
          <a:xfrm>
            <a:off x="571472" y="1500174"/>
            <a:ext cx="364333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拟合房价的一元线性回归模型</a:t>
            </a:r>
            <a:endParaRPr lang="en-US" altLang="zh-CN" kern="0" baseline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内容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4100" name="Group 36"/>
          <p:cNvGrpSpPr>
            <a:grpSpLocks/>
          </p:cNvGrpSpPr>
          <p:nvPr/>
        </p:nvGrpSpPr>
        <p:grpSpPr bwMode="auto">
          <a:xfrm>
            <a:off x="1981200" y="2176463"/>
            <a:ext cx="5410200" cy="665162"/>
            <a:chOff x="1248" y="1371"/>
            <a:chExt cx="3408" cy="419"/>
          </a:xfrm>
        </p:grpSpPr>
        <p:grpSp>
          <p:nvGrpSpPr>
            <p:cNvPr id="4125" name="Group 8"/>
            <p:cNvGrpSpPr>
              <a:grpSpLocks/>
            </p:cNvGrpSpPr>
            <p:nvPr/>
          </p:nvGrpSpPr>
          <p:grpSpPr bwMode="auto">
            <a:xfrm>
              <a:off x="1248" y="1371"/>
              <a:ext cx="480" cy="419"/>
              <a:chOff x="1110" y="2656"/>
              <a:chExt cx="1549" cy="1351"/>
            </a:xfrm>
          </p:grpSpPr>
          <p:sp>
            <p:nvSpPr>
              <p:cNvPr id="4129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130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1451" name="AutoShape 11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4126" name="Line 16"/>
            <p:cNvSpPr>
              <a:spLocks noChangeShapeType="1"/>
            </p:cNvSpPr>
            <p:nvPr/>
          </p:nvSpPr>
          <p:spPr bwMode="auto">
            <a:xfrm>
              <a:off x="1632" y="1755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Text Box 17"/>
            <p:cNvSpPr txBox="1">
              <a:spLocks noChangeArrowheads="1"/>
            </p:cNvSpPr>
            <p:nvPr/>
          </p:nvSpPr>
          <p:spPr bwMode="auto">
            <a:xfrm>
              <a:off x="1929" y="1419"/>
              <a:ext cx="108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aseline="0" smtClean="0">
                  <a:ea typeface="宋体" charset="-122"/>
                </a:rPr>
                <a:t>回归与分类</a:t>
              </a:r>
              <a:endParaRPr lang="en-US" altLang="zh-CN" sz="2400" baseline="0">
                <a:ea typeface="宋体" charset="-122"/>
              </a:endParaRPr>
            </a:p>
          </p:txBody>
        </p:sp>
        <p:sp>
          <p:nvSpPr>
            <p:cNvPr id="4128" name="Text Box 18"/>
            <p:cNvSpPr txBox="1">
              <a:spLocks noChangeArrowheads="1"/>
            </p:cNvSpPr>
            <p:nvPr/>
          </p:nvSpPr>
          <p:spPr bwMode="gray">
            <a:xfrm>
              <a:off x="1372" y="143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baseline="0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4101" name="Group 37"/>
          <p:cNvGrpSpPr>
            <a:grpSpLocks/>
          </p:cNvGrpSpPr>
          <p:nvPr/>
        </p:nvGrpSpPr>
        <p:grpSpPr bwMode="auto">
          <a:xfrm>
            <a:off x="1981200" y="3090863"/>
            <a:ext cx="5410200" cy="665162"/>
            <a:chOff x="1248" y="1947"/>
            <a:chExt cx="3408" cy="419"/>
          </a:xfrm>
        </p:grpSpPr>
        <p:grpSp>
          <p:nvGrpSpPr>
            <p:cNvPr id="4118" name="Group 12"/>
            <p:cNvGrpSpPr>
              <a:grpSpLocks/>
            </p:cNvGrpSpPr>
            <p:nvPr/>
          </p:nvGrpSpPr>
          <p:grpSpPr bwMode="auto">
            <a:xfrm>
              <a:off x="1248" y="1947"/>
              <a:ext cx="480" cy="419"/>
              <a:chOff x="3174" y="2656"/>
              <a:chExt cx="1549" cy="1351"/>
            </a:xfrm>
          </p:grpSpPr>
          <p:sp>
            <p:nvSpPr>
              <p:cNvPr id="4122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123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1455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4119" name="Line 19"/>
            <p:cNvSpPr>
              <a:spLocks noChangeShapeType="1"/>
            </p:cNvSpPr>
            <p:nvPr/>
          </p:nvSpPr>
          <p:spPr bwMode="auto">
            <a:xfrm>
              <a:off x="1632" y="2331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20"/>
            <p:cNvSpPr txBox="1">
              <a:spLocks noChangeArrowheads="1"/>
            </p:cNvSpPr>
            <p:nvPr/>
          </p:nvSpPr>
          <p:spPr bwMode="auto">
            <a:xfrm>
              <a:off x="1915" y="1980"/>
              <a:ext cx="128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aseline="0" smtClean="0">
                  <a:ea typeface="宋体" charset="-122"/>
                </a:rPr>
                <a:t>线性回归介绍</a:t>
              </a:r>
              <a:endParaRPr lang="en-US" altLang="zh-CN" sz="2400" baseline="0">
                <a:ea typeface="宋体" charset="-122"/>
              </a:endParaRPr>
            </a:p>
          </p:txBody>
        </p:sp>
        <p:sp>
          <p:nvSpPr>
            <p:cNvPr id="4121" name="Text Box 21"/>
            <p:cNvSpPr txBox="1">
              <a:spLocks noChangeArrowheads="1"/>
            </p:cNvSpPr>
            <p:nvPr/>
          </p:nvSpPr>
          <p:spPr bwMode="gray">
            <a:xfrm>
              <a:off x="1372" y="2009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baseline="0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02" name="Group 38"/>
          <p:cNvGrpSpPr>
            <a:grpSpLocks/>
          </p:cNvGrpSpPr>
          <p:nvPr/>
        </p:nvGrpSpPr>
        <p:grpSpPr bwMode="auto">
          <a:xfrm>
            <a:off x="1981200" y="3983038"/>
            <a:ext cx="5410200" cy="665162"/>
            <a:chOff x="1248" y="2509"/>
            <a:chExt cx="3408" cy="419"/>
          </a:xfrm>
        </p:grpSpPr>
        <p:grpSp>
          <p:nvGrpSpPr>
            <p:cNvPr id="4111" name="Group 22"/>
            <p:cNvGrpSpPr>
              <a:grpSpLocks/>
            </p:cNvGrpSpPr>
            <p:nvPr/>
          </p:nvGrpSpPr>
          <p:grpSpPr bwMode="auto">
            <a:xfrm>
              <a:off x="1248" y="2509"/>
              <a:ext cx="480" cy="419"/>
              <a:chOff x="1110" y="2656"/>
              <a:chExt cx="1549" cy="1351"/>
            </a:xfrm>
          </p:grpSpPr>
          <p:sp>
            <p:nvSpPr>
              <p:cNvPr id="4115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116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1465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4112" name="Line 30"/>
            <p:cNvSpPr>
              <a:spLocks noChangeShapeType="1"/>
            </p:cNvSpPr>
            <p:nvPr/>
          </p:nvSpPr>
          <p:spPr bwMode="auto">
            <a:xfrm>
              <a:off x="1632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Text Box 31"/>
            <p:cNvSpPr txBox="1">
              <a:spLocks noChangeArrowheads="1"/>
            </p:cNvSpPr>
            <p:nvPr/>
          </p:nvSpPr>
          <p:spPr bwMode="auto">
            <a:xfrm>
              <a:off x="1890" y="2565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aseline="0" smtClean="0">
                  <a:ea typeface="宋体" charset="-122"/>
                </a:rPr>
                <a:t>相关推导</a:t>
              </a:r>
              <a:endParaRPr lang="en-US" altLang="zh-CN" sz="2400" baseline="0">
                <a:ea typeface="宋体" charset="-122"/>
              </a:endParaRPr>
            </a:p>
          </p:txBody>
        </p:sp>
        <p:sp>
          <p:nvSpPr>
            <p:cNvPr id="4114" name="Text Box 32"/>
            <p:cNvSpPr txBox="1">
              <a:spLocks noChangeArrowheads="1"/>
            </p:cNvSpPr>
            <p:nvPr/>
          </p:nvSpPr>
          <p:spPr bwMode="gray">
            <a:xfrm>
              <a:off x="1372" y="2571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baseline="0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4103" name="Group 39"/>
          <p:cNvGrpSpPr>
            <a:grpSpLocks/>
          </p:cNvGrpSpPr>
          <p:nvPr/>
        </p:nvGrpSpPr>
        <p:grpSpPr bwMode="auto">
          <a:xfrm>
            <a:off x="1981200" y="4897438"/>
            <a:ext cx="5410200" cy="665162"/>
            <a:chOff x="1248" y="3085"/>
            <a:chExt cx="3408" cy="419"/>
          </a:xfrm>
        </p:grpSpPr>
        <p:grpSp>
          <p:nvGrpSpPr>
            <p:cNvPr id="4104" name="Group 26"/>
            <p:cNvGrpSpPr>
              <a:grpSpLocks/>
            </p:cNvGrpSpPr>
            <p:nvPr/>
          </p:nvGrpSpPr>
          <p:grpSpPr bwMode="auto">
            <a:xfrm>
              <a:off x="1248" y="3085"/>
              <a:ext cx="480" cy="419"/>
              <a:chOff x="3174" y="2656"/>
              <a:chExt cx="1549" cy="1351"/>
            </a:xfrm>
          </p:grpSpPr>
          <p:sp>
            <p:nvSpPr>
              <p:cNvPr id="4108" name="AutoShape 2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109" name="AutoShape 2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1469" name="AutoShape 29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4105" name="Line 33"/>
            <p:cNvSpPr>
              <a:spLocks noChangeShapeType="1"/>
            </p:cNvSpPr>
            <p:nvPr/>
          </p:nvSpPr>
          <p:spPr bwMode="auto">
            <a:xfrm>
              <a:off x="1632" y="3469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Text Box 34"/>
            <p:cNvSpPr txBox="1">
              <a:spLocks noChangeArrowheads="1"/>
            </p:cNvSpPr>
            <p:nvPr/>
          </p:nvSpPr>
          <p:spPr bwMode="auto">
            <a:xfrm>
              <a:off x="1888" y="3150"/>
              <a:ext cx="50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aseline="0" smtClean="0">
                  <a:ea typeface="宋体" charset="-122"/>
                </a:rPr>
                <a:t>案例</a:t>
              </a:r>
              <a:endParaRPr lang="en-US" altLang="zh-CN" sz="2400" baseline="0">
                <a:ea typeface="宋体" charset="-122"/>
              </a:endParaRPr>
            </a:p>
          </p:txBody>
        </p:sp>
        <p:sp>
          <p:nvSpPr>
            <p:cNvPr id="4107" name="Text Box 35"/>
            <p:cNvSpPr txBox="1">
              <a:spLocks noChangeArrowheads="1"/>
            </p:cNvSpPr>
            <p:nvPr/>
          </p:nvSpPr>
          <p:spPr bwMode="gray">
            <a:xfrm>
              <a:off x="1372" y="314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baseline="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7"/>
          <p:cNvSpPr txBox="1">
            <a:spLocks noChangeArrowheads="1"/>
          </p:cNvSpPr>
          <p:nvPr/>
        </p:nvSpPr>
        <p:spPr bwMode="auto">
          <a:xfrm>
            <a:off x="571472" y="1500174"/>
            <a:ext cx="550072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baseline="0" smtClean="0">
                <a:solidFill>
                  <a:srgbClr val="000000"/>
                </a:solidFill>
              </a:rPr>
              <a:t>拟合房价的一元线性回归模型</a:t>
            </a:r>
            <a:endParaRPr lang="en-US" altLang="zh-CN" kern="0" baseline="0" smtClean="0">
              <a:solidFill>
                <a:srgbClr val="0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black">
          <a:xfrm>
            <a:off x="0" y="1524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实现实例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214554"/>
            <a:ext cx="4214842" cy="35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214555"/>
            <a:ext cx="4202331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 bwMode="auto">
          <a:xfrm>
            <a:off x="1643042" y="5929330"/>
            <a:ext cx="1071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kern="0" baseline="0" smtClean="0">
                <a:solidFill>
                  <a:srgbClr val="000000"/>
                </a:solidFill>
              </a:rPr>
              <a:t>迭代</a:t>
            </a:r>
            <a:r>
              <a:rPr lang="en-US" altLang="zh-CN" kern="0" baseline="0" smtClean="0">
                <a:solidFill>
                  <a:srgbClr val="000000"/>
                </a:solidFill>
              </a:rPr>
              <a:t>1</a:t>
            </a:r>
            <a:r>
              <a:rPr lang="zh-CN" altLang="en-US" kern="0" baseline="0" smtClean="0">
                <a:solidFill>
                  <a:srgbClr val="000000"/>
                </a:solidFill>
              </a:rPr>
              <a:t>次</a:t>
            </a:r>
            <a:endParaRPr lang="zh-CN" altLang="en-US" kern="0" baseline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143636" y="5929330"/>
            <a:ext cx="1357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kern="0" baseline="0" smtClean="0">
                <a:solidFill>
                  <a:srgbClr val="000000"/>
                </a:solidFill>
              </a:rPr>
              <a:t>迭代</a:t>
            </a:r>
            <a:r>
              <a:rPr lang="en-US" altLang="zh-CN" kern="0" baseline="0" smtClean="0">
                <a:solidFill>
                  <a:srgbClr val="000000"/>
                </a:solidFill>
              </a:rPr>
              <a:t>500</a:t>
            </a:r>
            <a:r>
              <a:rPr lang="zh-CN" altLang="en-US" kern="0" baseline="0" smtClean="0">
                <a:solidFill>
                  <a:srgbClr val="000000"/>
                </a:solidFill>
              </a:rPr>
              <a:t>次</a:t>
            </a:r>
            <a:endParaRPr lang="zh-CN" altLang="en-US" kern="0" baseline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1D528D"/>
                </a:solidFill>
              </a:rPr>
              <a:t>交流时间</a:t>
            </a:r>
            <a:endParaRPr lang="zh-CN" altLang="en-US">
              <a:solidFill>
                <a:srgbClr val="1D528D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58" y="6215082"/>
            <a:ext cx="562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mtClean="0"/>
              <a:t>PPT</a:t>
            </a:r>
            <a:r>
              <a:rPr lang="zh-CN" altLang="en-US" smtClean="0"/>
              <a:t>和代码下载地址：</a:t>
            </a:r>
            <a:r>
              <a:rPr lang="en-US" altLang="zh-CN" smtClean="0"/>
              <a:t>http://www.zifuture.com/fs/25.shared/linear_regression.zip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gray">
          <a:xfrm>
            <a:off x="457200" y="1143000"/>
            <a:ext cx="4419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bg2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bg2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1D528D"/>
                </a:solidFill>
              </a:rPr>
              <a:t>回归与分类</a:t>
            </a:r>
            <a:endParaRPr lang="zh-CN" altLang="en-US">
              <a:solidFill>
                <a:srgbClr val="1D528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回归与分类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419600"/>
          </a:xfrm>
        </p:spPr>
        <p:txBody>
          <a:bodyPr/>
          <a:lstStyle/>
          <a:p>
            <a:r>
              <a:rPr lang="zh-CN" altLang="en-US" sz="3200" b="0" smtClean="0">
                <a:ea typeface="宋体" charset="-122"/>
              </a:rPr>
              <a:t>定义</a:t>
            </a:r>
            <a:endParaRPr lang="en-US" altLang="zh-CN" sz="3200" b="0" smtClean="0">
              <a:ea typeface="宋体" charset="-122"/>
            </a:endParaRPr>
          </a:p>
          <a:p>
            <a:pPr>
              <a:buNone/>
            </a:pPr>
            <a:r>
              <a:rPr lang="en-US" altLang="zh-CN" sz="3200" b="0" smtClean="0">
                <a:ea typeface="宋体" charset="-122"/>
              </a:rPr>
              <a:t>  </a:t>
            </a:r>
            <a:r>
              <a:rPr lang="zh-CN" altLang="en-US" sz="3200" b="0" smtClean="0">
                <a:ea typeface="宋体" charset="-122"/>
              </a:rPr>
              <a:t>预测值定性分析，即</a:t>
            </a:r>
            <a:r>
              <a:rPr lang="zh-CN" altLang="en-US" sz="3200" b="0" smtClean="0"/>
              <a:t>离散变量预测时</a:t>
            </a:r>
            <a:r>
              <a:rPr lang="zh-CN" altLang="en-US" sz="3200" b="0" smtClean="0">
                <a:ea typeface="宋体" charset="-122"/>
              </a:rPr>
              <a:t>，我们称之为</a:t>
            </a:r>
            <a:r>
              <a:rPr lang="zh-CN" altLang="en-US" sz="3200" smtClean="0">
                <a:solidFill>
                  <a:srgbClr val="FF0000"/>
                </a:solidFill>
                <a:ea typeface="宋体" charset="-122"/>
              </a:rPr>
              <a:t>分类</a:t>
            </a:r>
            <a:endParaRPr lang="en-US" altLang="zh-CN" sz="3200" smtClean="0">
              <a:solidFill>
                <a:srgbClr val="FF0000"/>
              </a:solidFill>
              <a:ea typeface="宋体" charset="-122"/>
            </a:endParaRPr>
          </a:p>
          <a:p>
            <a:pPr>
              <a:buNone/>
            </a:pPr>
            <a:r>
              <a:rPr lang="en-US" altLang="zh-CN" sz="3200" b="0" smtClean="0">
                <a:ea typeface="宋体" charset="-122"/>
              </a:rPr>
              <a:t>  </a:t>
            </a:r>
            <a:r>
              <a:rPr lang="zh-CN" altLang="en-US" sz="3200" b="0" smtClean="0">
                <a:ea typeface="宋体" charset="-122"/>
              </a:rPr>
              <a:t>预测值定量分析，即连续变量预测时，我们称之为</a:t>
            </a:r>
            <a:r>
              <a:rPr lang="zh-CN" altLang="en-US" sz="3200" smtClean="0">
                <a:solidFill>
                  <a:srgbClr val="FF0000"/>
                </a:solidFill>
                <a:ea typeface="宋体" charset="-122"/>
              </a:rPr>
              <a:t>回归</a:t>
            </a:r>
            <a:endParaRPr lang="en-US" altLang="zh-CN" sz="3200" smtClean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1596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回归与分类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3500438"/>
            <a:ext cx="242889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/>
              <a:t>这是什么东东？</a:t>
            </a:r>
            <a:endParaRPr lang="en-US" altLang="zh-CN" sz="2800" smtClean="0"/>
          </a:p>
          <a:p>
            <a:pPr algn="l"/>
            <a:r>
              <a:rPr lang="zh-CN" altLang="en-US" sz="2800" smtClean="0">
                <a:solidFill>
                  <a:srgbClr val="FF0000"/>
                </a:solidFill>
              </a:rPr>
              <a:t>这是个猫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algn="l"/>
            <a:endParaRPr lang="en-US" altLang="zh-CN" sz="280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800" smtClean="0"/>
              <a:t>             ----</a:t>
            </a:r>
            <a:r>
              <a:rPr lang="zh-CN" altLang="en-US" sz="2800" smtClean="0"/>
              <a:t>分类问题</a:t>
            </a:r>
            <a:endParaRPr lang="en-US" altLang="zh-CN" sz="2800" smtClean="0"/>
          </a:p>
        </p:txBody>
      </p:sp>
      <p:pic>
        <p:nvPicPr>
          <p:cNvPr id="28674" name="Picture 2" descr="https://timgsa.baidu.com/timg?image&amp;quality=80&amp;size=b9999_10000&amp;sec=1543897373151&amp;di=95ace86fcb652aeb1ffda7729b967082&amp;imgtype=jpg&amp;src=http%3A%2F%2Fimg1.imgtn.bdimg.com%2Fit%2Fu%3D1371703871%2C3514840718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357430"/>
            <a:ext cx="4616178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643050"/>
            <a:ext cx="4786346" cy="485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3500438"/>
            <a:ext cx="242889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/>
              <a:t>2019</a:t>
            </a:r>
            <a:r>
              <a:rPr lang="zh-CN" altLang="en-US" sz="2800" smtClean="0"/>
              <a:t>年的房价是多少？</a:t>
            </a:r>
            <a:endParaRPr lang="en-US" altLang="zh-CN" sz="2800" smtClean="0"/>
          </a:p>
          <a:p>
            <a:pPr algn="l"/>
            <a:r>
              <a:rPr lang="en-US" altLang="zh-CN" sz="2800" smtClean="0">
                <a:solidFill>
                  <a:srgbClr val="FF0000"/>
                </a:solidFill>
              </a:rPr>
              <a:t>5.58</a:t>
            </a:r>
            <a:r>
              <a:rPr lang="zh-CN" altLang="en-US" sz="2800" smtClean="0">
                <a:solidFill>
                  <a:srgbClr val="FF0000"/>
                </a:solidFill>
              </a:rPr>
              <a:t>万元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algn="l"/>
            <a:endParaRPr lang="en-US" altLang="zh-CN" sz="280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800" smtClean="0"/>
              <a:t>             ----</a:t>
            </a:r>
            <a:r>
              <a:rPr lang="zh-CN" altLang="en-US" sz="2800" smtClean="0"/>
              <a:t>回归问题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timgsa.baidu.com/timg?image&amp;quality=80&amp;size=b9999_10000&amp;sec=1543897373151&amp;di=95ace86fcb652aeb1ffda7729b967082&amp;imgtype=jpg&amp;src=http%3A%2F%2Fimg1.imgtn.bdimg.com%2Fit%2Fu%3D1371703871%2C3514840718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357430"/>
            <a:ext cx="4616178" cy="321471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1596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回归与分类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3500438"/>
            <a:ext cx="242889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/>
              <a:t>这个猫宽度多少？</a:t>
            </a:r>
            <a:endParaRPr lang="en-US" altLang="zh-CN" sz="2800" smtClean="0"/>
          </a:p>
          <a:p>
            <a:pPr algn="l"/>
            <a:r>
              <a:rPr lang="en-US" altLang="zh-CN" sz="2800" smtClean="0">
                <a:solidFill>
                  <a:srgbClr val="FF0000"/>
                </a:solidFill>
              </a:rPr>
              <a:t>336.23pixel</a:t>
            </a:r>
          </a:p>
          <a:p>
            <a:pPr algn="l"/>
            <a:endParaRPr lang="en-US" altLang="zh-CN" sz="280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800" smtClean="0"/>
              <a:t>             ----</a:t>
            </a:r>
            <a:r>
              <a:rPr lang="zh-CN" altLang="en-US" sz="2800" smtClean="0"/>
              <a:t>回归问题</a:t>
            </a:r>
            <a:endParaRPr lang="en-US" altLang="zh-CN" sz="2800" smtClean="0"/>
          </a:p>
        </p:txBody>
      </p:sp>
      <p:cxnSp>
        <p:nvCxnSpPr>
          <p:cNvPr id="8" name="直接连接符 7"/>
          <p:cNvCxnSpPr/>
          <p:nvPr/>
        </p:nvCxnSpPr>
        <p:spPr bwMode="auto">
          <a:xfrm rot="5400000">
            <a:off x="4179885" y="5821379"/>
            <a:ext cx="499272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rot="5400000">
            <a:off x="7314365" y="5821379"/>
            <a:ext cx="499272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endCxn id="14" idx="1"/>
          </p:cNvCxnSpPr>
          <p:nvPr/>
        </p:nvCxnSpPr>
        <p:spPr bwMode="auto">
          <a:xfrm>
            <a:off x="4429124" y="5857098"/>
            <a:ext cx="1358045" cy="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4" idx="3"/>
          </p:cNvCxnSpPr>
          <p:nvPr/>
        </p:nvCxnSpPr>
        <p:spPr bwMode="auto">
          <a:xfrm>
            <a:off x="6500826" y="5857906"/>
            <a:ext cx="1062778" cy="1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787169" y="5750184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smtClean="0">
                <a:solidFill>
                  <a:srgbClr val="FF0000"/>
                </a:solidFill>
              </a:rPr>
              <a:t>336.23pixel</a:t>
            </a:r>
            <a:endParaRPr lang="zh-CN" altLang="en-US" sz="1200" smtClean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29124" y="2643182"/>
            <a:ext cx="3143272" cy="2928958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1D528D"/>
                </a:solidFill>
              </a:rPr>
              <a:t>线性回归介绍</a:t>
            </a:r>
            <a:endParaRPr lang="zh-CN" altLang="en-US">
              <a:solidFill>
                <a:srgbClr val="1D528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0TGp_global_medical_bl_v3">
  <a:themeElements>
    <a:clrScheme name="Default Design 2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8AAECE"/>
      </a:accent1>
      <a:accent2>
        <a:srgbClr val="009999"/>
      </a:accent2>
      <a:accent3>
        <a:srgbClr val="FFFFFF"/>
      </a:accent3>
      <a:accent4>
        <a:srgbClr val="174578"/>
      </a:accent4>
      <a:accent5>
        <a:srgbClr val="C4D3E3"/>
      </a:accent5>
      <a:accent6>
        <a:srgbClr val="008A8A"/>
      </a:accent6>
      <a:hlink>
        <a:srgbClr val="CA3B1E"/>
      </a:hlink>
      <a:folHlink>
        <a:srgbClr val="0033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blurRad="50800" dist="50800" dir="5400000" algn="ctr" rotWithShape="0">
            <a:schemeClr val="bg1"/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l">
          <a:defRPr kern="0" baseline="0">
            <a:solidFill>
              <a:srgbClr val="000000"/>
            </a:solidFill>
          </a:defRPr>
        </a:defPPr>
      </a:lstStyle>
    </a:txDef>
  </a:objectDefaults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8F94A7"/>
        </a:accent1>
        <a:accent2>
          <a:srgbClr val="FF99A7"/>
        </a:accent2>
        <a:accent3>
          <a:srgbClr val="FFFFFF"/>
        </a:accent3>
        <a:accent4>
          <a:srgbClr val="215978"/>
        </a:accent4>
        <a:accent5>
          <a:srgbClr val="C6C8D0"/>
        </a:accent5>
        <a:accent6>
          <a:srgbClr val="E78A97"/>
        </a:accent6>
        <a:hlink>
          <a:srgbClr val="00CC99"/>
        </a:hlink>
        <a:folHlink>
          <a:srgbClr val="985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AAECE"/>
        </a:accent1>
        <a:accent2>
          <a:srgbClr val="009999"/>
        </a:accent2>
        <a:accent3>
          <a:srgbClr val="FFFFFF"/>
        </a:accent3>
        <a:accent4>
          <a:srgbClr val="174578"/>
        </a:accent4>
        <a:accent5>
          <a:srgbClr val="C4D3E3"/>
        </a:accent5>
        <a:accent6>
          <a:srgbClr val="008A8A"/>
        </a:accent6>
        <a:hlink>
          <a:srgbClr val="CA3B1E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99"/>
        </a:dk1>
        <a:lt1>
          <a:srgbClr val="FFFFFF"/>
        </a:lt1>
        <a:dk2>
          <a:srgbClr val="000000"/>
        </a:dk2>
        <a:lt2>
          <a:srgbClr val="B2B2B2"/>
        </a:lt2>
        <a:accent1>
          <a:srgbClr val="59B2D1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5D5E5"/>
        </a:accent5>
        <a:accent6>
          <a:srgbClr val="B47FC3"/>
        </a:accent6>
        <a:hlink>
          <a:srgbClr val="33B97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2">
    <a:dk1>
      <a:srgbClr val="1D528D"/>
    </a:dk1>
    <a:lt1>
      <a:srgbClr val="FFFFFF"/>
    </a:lt1>
    <a:dk2>
      <a:srgbClr val="000000"/>
    </a:dk2>
    <a:lt2>
      <a:srgbClr val="DDDDDD"/>
    </a:lt2>
    <a:accent1>
      <a:srgbClr val="8AAECE"/>
    </a:accent1>
    <a:accent2>
      <a:srgbClr val="009999"/>
    </a:accent2>
    <a:accent3>
      <a:srgbClr val="FFFFFF"/>
    </a:accent3>
    <a:accent4>
      <a:srgbClr val="174578"/>
    </a:accent4>
    <a:accent5>
      <a:srgbClr val="C4D3E3"/>
    </a:accent5>
    <a:accent6>
      <a:srgbClr val="008A8A"/>
    </a:accent6>
    <a:hlink>
      <a:srgbClr val="CA3B1E"/>
    </a:hlink>
    <a:folHlink>
      <a:srgbClr val="0033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1023</Words>
  <Application>Microsoft Macintosh PowerPoint</Application>
  <PresentationFormat>全屏显示(4:3)</PresentationFormat>
  <Paragraphs>174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DengXian</vt:lpstr>
      <vt:lpstr>Verdana</vt:lpstr>
      <vt:lpstr>Wingdings</vt:lpstr>
      <vt:lpstr>宋体</vt:lpstr>
      <vt:lpstr>020TGp_global_medical_bl_v3</vt:lpstr>
      <vt:lpstr>Image</vt:lpstr>
      <vt:lpstr>线性回归理论及实现实例</vt:lpstr>
      <vt:lpstr>限于个人才疏学浅，理解有限，如有不正确的地方还请指正，谢谢</vt:lpstr>
      <vt:lpstr>内容</vt:lpstr>
      <vt:lpstr>回归与分类</vt:lpstr>
      <vt:lpstr>回归与分类</vt:lpstr>
      <vt:lpstr>回归与分类</vt:lpstr>
      <vt:lpstr>PowerPoint 演示文稿</vt:lpstr>
      <vt:lpstr>回归与分类</vt:lpstr>
      <vt:lpstr>线性回归介绍</vt:lpstr>
      <vt:lpstr>PowerPoint 演示文稿</vt:lpstr>
      <vt:lpstr>PowerPoint 演示文稿</vt:lpstr>
      <vt:lpstr>PowerPoint 演示文稿</vt:lpstr>
      <vt:lpstr>相关推导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</vt:lpstr>
      <vt:lpstr>PowerPoint 演示文稿</vt:lpstr>
      <vt:lpstr>PowerPoint 演示文稿</vt:lpstr>
      <vt:lpstr>交流时间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Administrator</dc:creator>
  <cp:lastModifiedBy>Microsoft Office 用户</cp:lastModifiedBy>
  <cp:revision>258</cp:revision>
  <dcterms:created xsi:type="dcterms:W3CDTF">2018-12-02T07:44:08Z</dcterms:created>
  <dcterms:modified xsi:type="dcterms:W3CDTF">2021-04-26T00:50:16Z</dcterms:modified>
</cp:coreProperties>
</file>