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8" r:id="rId3"/>
    <p:sldId id="259" r:id="rId4"/>
    <p:sldId id="278" r:id="rId5"/>
    <p:sldId id="312" r:id="rId6"/>
    <p:sldId id="313" r:id="rId7"/>
    <p:sldId id="321" r:id="rId8"/>
    <p:sldId id="322" r:id="rId9"/>
    <p:sldId id="324" r:id="rId10"/>
    <p:sldId id="325" r:id="rId11"/>
    <p:sldId id="315" r:id="rId12"/>
    <p:sldId id="317" r:id="rId13"/>
    <p:sldId id="318" r:id="rId14"/>
    <p:sldId id="328" r:id="rId15"/>
    <p:sldId id="329" r:id="rId16"/>
    <p:sldId id="333" r:id="rId17"/>
    <p:sldId id="331" r:id="rId18"/>
    <p:sldId id="258" r:id="rId19"/>
    <p:sldId id="311" r:id="rId20"/>
    <p:sldId id="307" r:id="rId21"/>
    <p:sldId id="276" r:id="rId22"/>
  </p:sldIdLst>
  <p:sldSz cx="9144000" cy="6858000" type="screen4x3"/>
  <p:notesSz cx="6858000" cy="9144000"/>
  <p:defaultTextStyle>
    <a:defPPr>
      <a:defRPr lang="en-US"/>
    </a:defPPr>
    <a:lvl1pPr algn="r" rtl="0" fontAlgn="base">
      <a:spcBef>
        <a:spcPct val="0"/>
      </a:spcBef>
      <a:spcAft>
        <a:spcPct val="0"/>
      </a:spcAft>
      <a:defRPr kern="1200" baseline="-25000">
        <a:solidFill>
          <a:schemeClr val="tx1"/>
        </a:solidFill>
        <a:latin typeface="Arial" charset="0"/>
        <a:ea typeface="+mn-ea"/>
        <a:cs typeface="+mn-cs"/>
      </a:defRPr>
    </a:lvl1pPr>
    <a:lvl2pPr marL="457200" algn="r" rtl="0" fontAlgn="base">
      <a:spcBef>
        <a:spcPct val="0"/>
      </a:spcBef>
      <a:spcAft>
        <a:spcPct val="0"/>
      </a:spcAft>
      <a:defRPr kern="1200" baseline="-25000">
        <a:solidFill>
          <a:schemeClr val="tx1"/>
        </a:solidFill>
        <a:latin typeface="Arial" charset="0"/>
        <a:ea typeface="+mn-ea"/>
        <a:cs typeface="+mn-cs"/>
      </a:defRPr>
    </a:lvl2pPr>
    <a:lvl3pPr marL="914400" algn="r" rtl="0" fontAlgn="base">
      <a:spcBef>
        <a:spcPct val="0"/>
      </a:spcBef>
      <a:spcAft>
        <a:spcPct val="0"/>
      </a:spcAft>
      <a:defRPr kern="1200" baseline="-25000">
        <a:solidFill>
          <a:schemeClr val="tx1"/>
        </a:solidFill>
        <a:latin typeface="Arial" charset="0"/>
        <a:ea typeface="+mn-ea"/>
        <a:cs typeface="+mn-cs"/>
      </a:defRPr>
    </a:lvl3pPr>
    <a:lvl4pPr marL="1371600" algn="r" rtl="0" fontAlgn="base">
      <a:spcBef>
        <a:spcPct val="0"/>
      </a:spcBef>
      <a:spcAft>
        <a:spcPct val="0"/>
      </a:spcAft>
      <a:defRPr kern="1200" baseline="-25000">
        <a:solidFill>
          <a:schemeClr val="tx1"/>
        </a:solidFill>
        <a:latin typeface="Arial" charset="0"/>
        <a:ea typeface="+mn-ea"/>
        <a:cs typeface="+mn-cs"/>
      </a:defRPr>
    </a:lvl4pPr>
    <a:lvl5pPr marL="1828800" algn="r" rtl="0" fontAlgn="base">
      <a:spcBef>
        <a:spcPct val="0"/>
      </a:spcBef>
      <a:spcAft>
        <a:spcPct val="0"/>
      </a:spcAft>
      <a:defRPr kern="1200" baseline="-25000">
        <a:solidFill>
          <a:schemeClr val="tx1"/>
        </a:solidFill>
        <a:latin typeface="Arial" charset="0"/>
        <a:ea typeface="+mn-ea"/>
        <a:cs typeface="+mn-cs"/>
      </a:defRPr>
    </a:lvl5pPr>
    <a:lvl6pPr marL="2286000" algn="l" defTabSz="914400" rtl="0" eaLnBrk="1" latinLnBrk="0" hangingPunct="1">
      <a:defRPr kern="1200" baseline="-25000">
        <a:solidFill>
          <a:schemeClr val="tx1"/>
        </a:solidFill>
        <a:latin typeface="Arial" charset="0"/>
        <a:ea typeface="+mn-ea"/>
        <a:cs typeface="+mn-cs"/>
      </a:defRPr>
    </a:lvl6pPr>
    <a:lvl7pPr marL="2743200" algn="l" defTabSz="914400" rtl="0" eaLnBrk="1" latinLnBrk="0" hangingPunct="1">
      <a:defRPr kern="1200" baseline="-25000">
        <a:solidFill>
          <a:schemeClr val="tx1"/>
        </a:solidFill>
        <a:latin typeface="Arial" charset="0"/>
        <a:ea typeface="+mn-ea"/>
        <a:cs typeface="+mn-cs"/>
      </a:defRPr>
    </a:lvl7pPr>
    <a:lvl8pPr marL="3200400" algn="l" defTabSz="914400" rtl="0" eaLnBrk="1" latinLnBrk="0" hangingPunct="1">
      <a:defRPr kern="1200" baseline="-25000">
        <a:solidFill>
          <a:schemeClr val="tx1"/>
        </a:solidFill>
        <a:latin typeface="Arial" charset="0"/>
        <a:ea typeface="+mn-ea"/>
        <a:cs typeface="+mn-cs"/>
      </a:defRPr>
    </a:lvl8pPr>
    <a:lvl9pPr marL="3657600" algn="l" defTabSz="914400" rtl="0" eaLnBrk="1" latinLnBrk="0" hangingPunct="1">
      <a:defRPr kern="1200" baseline="-250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528D"/>
    <a:srgbClr val="B2B2B2"/>
    <a:srgbClr val="FFFFFF"/>
    <a:srgbClr val="692A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712" autoAdjust="0"/>
  </p:normalViewPr>
  <p:slideViewPr>
    <p:cSldViewPr>
      <p:cViewPr varScale="1">
        <p:scale>
          <a:sx n="108" d="100"/>
          <a:sy n="108" d="100"/>
        </p:scale>
        <p:origin x="-166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ltGray">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bwMode="white">
          <a:xfrm>
            <a:off x="457200" y="762000"/>
            <a:ext cx="8153400" cy="762000"/>
          </a:xfrm>
          <a:effectLst>
            <a:outerShdw dist="53882" dir="2700000" algn="ctr" rotWithShape="0">
              <a:schemeClr val="tx2"/>
            </a:outerShdw>
          </a:effectLst>
        </p:spPr>
        <p:txBody>
          <a:bodyPr/>
          <a:lstStyle>
            <a:lvl1pPr algn="l">
              <a:defRPr sz="4000"/>
            </a:lvl1pPr>
          </a:lstStyle>
          <a:p>
            <a:r>
              <a:rPr lang="zh-CN" altLang="en-US" smtClean="0"/>
              <a:t>单击此处编辑母版标题样式</a:t>
            </a:r>
            <a:endParaRPr lang="en-US" altLang="zh-CN"/>
          </a:p>
        </p:txBody>
      </p:sp>
      <p:sp>
        <p:nvSpPr>
          <p:cNvPr id="3075" name="Rectangle 3"/>
          <p:cNvSpPr>
            <a:spLocks noGrp="1" noChangeArrowheads="1"/>
          </p:cNvSpPr>
          <p:nvPr>
            <p:ph type="subTitle" idx="1"/>
          </p:nvPr>
        </p:nvSpPr>
        <p:spPr bwMode="white">
          <a:xfrm>
            <a:off x="457200" y="1600200"/>
            <a:ext cx="6400800" cy="533400"/>
          </a:xfrm>
        </p:spPr>
        <p:txBody>
          <a:bodyPr/>
          <a:lstStyle>
            <a:lvl1pPr marL="0" indent="0">
              <a:buFont typeface="Wingdings" pitchFamily="2" charset="2"/>
              <a:buNone/>
              <a:defRPr sz="1800">
                <a:solidFill>
                  <a:schemeClr val="bg1"/>
                </a:solidFill>
              </a:defRPr>
            </a:lvl1pPr>
          </a:lstStyle>
          <a:p>
            <a:r>
              <a:rPr lang="zh-CN" altLang="en-US" smtClean="0"/>
              <a:t>单击此处编辑母版副标题样式</a:t>
            </a: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52400"/>
            <a:ext cx="2286000"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52400"/>
            <a:ext cx="6705600" cy="6248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152400"/>
            <a:ext cx="9144000" cy="7159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143000"/>
            <a:ext cx="8229600" cy="5257800"/>
          </a:xfrm>
        </p:spPr>
        <p:txBody>
          <a:bodyPr/>
          <a:lstStyle/>
          <a:p>
            <a:pPr lvl="0"/>
            <a:r>
              <a:rPr lang="zh-CN" altLang="en-US" noProof="0" smtClean="0"/>
              <a:t>单击图标添加表格</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xfrm>
            <a:off x="3429000" y="6508750"/>
            <a:ext cx="2133600" cy="307975"/>
          </a:xfrm>
          <a:prstGeom prst="rect">
            <a:avLst/>
          </a:prstGeom>
          <a:ln/>
        </p:spPr>
        <p:txBody>
          <a:bodyPr/>
          <a:lstStyle>
            <a:lvl1pPr>
              <a:defRPr/>
            </a:lvl1pPr>
          </a:lstStyle>
          <a:p>
            <a:pPr>
              <a:defRPr/>
            </a:pPr>
            <a:fld id="{7A305032-2D3B-48FB-93C6-08161534EC8D}" type="slidenum">
              <a:rPr lang="en-US" altLang="zh-CN"/>
              <a:pPr>
                <a:defRPr/>
              </a:pPr>
              <a:t>‹#›</a:t>
            </a:fld>
            <a:endParaRPr lang="en-US" altLang="zh-CN"/>
          </a:p>
        </p:txBody>
      </p:sp>
      <p:sp>
        <p:nvSpPr>
          <p:cNvPr id="5" name="Rectangle 94"/>
          <p:cNvSpPr>
            <a:spLocks noGrp="1" noChangeArrowheads="1"/>
          </p:cNvSpPr>
          <p:nvPr>
            <p:ph type="ftr" sz="quarter" idx="11"/>
          </p:nvPr>
        </p:nvSpPr>
        <p:spPr>
          <a:xfrm>
            <a:off x="6096000" y="6527800"/>
            <a:ext cx="2895600" cy="298450"/>
          </a:xfrm>
          <a:prstGeom prst="rect">
            <a:avLst/>
          </a:prstGeom>
          <a:ln/>
        </p:spPr>
        <p:txBody>
          <a:bodyPr/>
          <a:lstStyle>
            <a:lvl1pPr>
              <a:defRPr/>
            </a:lvl1pPr>
          </a:lstStyle>
          <a:p>
            <a:pPr>
              <a:defRPr/>
            </a:pPr>
            <a:r>
              <a:rPr lang="en-US" altLang="zh-CN"/>
              <a:t>Company Logo</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sldNum" sz="quarter" idx="10"/>
          </p:nvPr>
        </p:nvSpPr>
        <p:spPr>
          <a:xfrm>
            <a:off x="3429000" y="6508750"/>
            <a:ext cx="2133600" cy="307975"/>
          </a:xfrm>
          <a:prstGeom prst="rect">
            <a:avLst/>
          </a:prstGeom>
          <a:ln/>
        </p:spPr>
        <p:txBody>
          <a:bodyPr/>
          <a:lstStyle>
            <a:lvl1pPr>
              <a:defRPr/>
            </a:lvl1pPr>
          </a:lstStyle>
          <a:p>
            <a:pPr>
              <a:defRPr/>
            </a:pPr>
            <a:fld id="{3B6F4660-3D4B-4C41-B144-BFA93197995C}" type="slidenum">
              <a:rPr lang="en-US" altLang="zh-CN"/>
              <a:pPr>
                <a:defRPr/>
              </a:pPr>
              <a:t>‹#›</a:t>
            </a:fld>
            <a:endParaRPr lang="en-US" altLang="zh-CN"/>
          </a:p>
        </p:txBody>
      </p:sp>
      <p:sp>
        <p:nvSpPr>
          <p:cNvPr id="5" name="Rectangle 94"/>
          <p:cNvSpPr>
            <a:spLocks noGrp="1" noChangeArrowheads="1"/>
          </p:cNvSpPr>
          <p:nvPr>
            <p:ph type="ftr" sz="quarter" idx="11"/>
          </p:nvPr>
        </p:nvSpPr>
        <p:spPr>
          <a:xfrm>
            <a:off x="6096000" y="6527800"/>
            <a:ext cx="2895600" cy="298450"/>
          </a:xfrm>
          <a:prstGeom prst="rect">
            <a:avLst/>
          </a:prstGeom>
          <a:ln/>
        </p:spPr>
        <p:txBody>
          <a:bodyPr/>
          <a:lstStyle>
            <a:lvl1pPr>
              <a:defRPr/>
            </a:lvl1pPr>
          </a:lstStyle>
          <a:p>
            <a:pPr>
              <a:defRPr/>
            </a:pPr>
            <a:r>
              <a:rPr lang="en-US" altLang="zh-CN"/>
              <a:t>Company Logo</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1430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76800" y="11430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xfrm>
            <a:off x="3429000" y="6508750"/>
            <a:ext cx="2133600" cy="307975"/>
          </a:xfrm>
          <a:prstGeom prst="rect">
            <a:avLst/>
          </a:prstGeom>
          <a:ln/>
        </p:spPr>
        <p:txBody>
          <a:bodyPr/>
          <a:lstStyle>
            <a:lvl1pPr>
              <a:defRPr/>
            </a:lvl1pPr>
          </a:lstStyle>
          <a:p>
            <a:pPr>
              <a:defRPr/>
            </a:pPr>
            <a:fld id="{C79D4BE3-AC97-4650-9473-513988CCF00A}" type="slidenum">
              <a:rPr lang="en-US" altLang="zh-CN"/>
              <a:pPr>
                <a:defRPr/>
              </a:pPr>
              <a:t>‹#›</a:t>
            </a:fld>
            <a:endParaRPr lang="en-US" altLang="zh-CN"/>
          </a:p>
        </p:txBody>
      </p:sp>
      <p:sp>
        <p:nvSpPr>
          <p:cNvPr id="6" name="Rectangle 94"/>
          <p:cNvSpPr>
            <a:spLocks noGrp="1" noChangeArrowheads="1"/>
          </p:cNvSpPr>
          <p:nvPr>
            <p:ph type="ftr" sz="quarter" idx="11"/>
          </p:nvPr>
        </p:nvSpPr>
        <p:spPr>
          <a:xfrm>
            <a:off x="6096000" y="6527800"/>
            <a:ext cx="2895600" cy="298450"/>
          </a:xfrm>
          <a:prstGeom prst="rect">
            <a:avLst/>
          </a:prstGeom>
          <a:ln/>
        </p:spPr>
        <p:txBody>
          <a:bodyPr/>
          <a:lstStyle>
            <a:lvl1pPr>
              <a:defRPr/>
            </a:lvl1pPr>
          </a:lstStyle>
          <a:p>
            <a:pPr>
              <a:defRPr/>
            </a:pPr>
            <a:r>
              <a:rPr lang="en-US" altLang="zh-CN"/>
              <a:t>Company Logo</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a:xfrm>
            <a:off x="3429000" y="6508750"/>
            <a:ext cx="2133600" cy="307975"/>
          </a:xfrm>
          <a:prstGeom prst="rect">
            <a:avLst/>
          </a:prstGeom>
          <a:ln/>
        </p:spPr>
        <p:txBody>
          <a:bodyPr/>
          <a:lstStyle>
            <a:lvl1pPr>
              <a:defRPr/>
            </a:lvl1pPr>
          </a:lstStyle>
          <a:p>
            <a:pPr>
              <a:defRPr/>
            </a:pPr>
            <a:fld id="{32F814B2-40AE-4C8C-BD1E-B9FD67F2709F}" type="slidenum">
              <a:rPr lang="en-US" altLang="zh-CN"/>
              <a:pPr>
                <a:defRPr/>
              </a:pPr>
              <a:t>‹#›</a:t>
            </a:fld>
            <a:endParaRPr lang="en-US" altLang="zh-CN"/>
          </a:p>
        </p:txBody>
      </p:sp>
      <p:sp>
        <p:nvSpPr>
          <p:cNvPr id="8" name="Rectangle 94"/>
          <p:cNvSpPr>
            <a:spLocks noGrp="1" noChangeArrowheads="1"/>
          </p:cNvSpPr>
          <p:nvPr>
            <p:ph type="ftr" sz="quarter" idx="11"/>
          </p:nvPr>
        </p:nvSpPr>
        <p:spPr>
          <a:xfrm>
            <a:off x="6096000" y="6527800"/>
            <a:ext cx="2895600" cy="298450"/>
          </a:xfrm>
          <a:prstGeom prst="rect">
            <a:avLst/>
          </a:prstGeom>
          <a:ln/>
        </p:spPr>
        <p:txBody>
          <a:bodyPr/>
          <a:lstStyle>
            <a:lvl1pPr>
              <a:defRPr/>
            </a:lvl1pPr>
          </a:lstStyle>
          <a:p>
            <a:pPr>
              <a:defRPr/>
            </a:pPr>
            <a:r>
              <a:rPr lang="en-US" altLang="zh-CN"/>
              <a:t>Company Logo</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sldNum" sz="quarter" idx="10"/>
          </p:nvPr>
        </p:nvSpPr>
        <p:spPr>
          <a:xfrm>
            <a:off x="3429000" y="6508750"/>
            <a:ext cx="2133600" cy="307975"/>
          </a:xfrm>
          <a:prstGeom prst="rect">
            <a:avLst/>
          </a:prstGeom>
          <a:ln/>
        </p:spPr>
        <p:txBody>
          <a:bodyPr/>
          <a:lstStyle>
            <a:lvl1pPr>
              <a:defRPr/>
            </a:lvl1pPr>
          </a:lstStyle>
          <a:p>
            <a:pPr>
              <a:defRPr/>
            </a:pPr>
            <a:fld id="{2889A1EC-B656-470E-9CCF-F34A11C9B212}" type="slidenum">
              <a:rPr lang="en-US" altLang="zh-CN"/>
              <a:pPr>
                <a:defRPr/>
              </a:pPr>
              <a:t>‹#›</a:t>
            </a:fld>
            <a:endParaRPr lang="en-US" altLang="zh-CN"/>
          </a:p>
        </p:txBody>
      </p:sp>
      <p:sp>
        <p:nvSpPr>
          <p:cNvPr id="4" name="Rectangle 94"/>
          <p:cNvSpPr>
            <a:spLocks noGrp="1" noChangeArrowheads="1"/>
          </p:cNvSpPr>
          <p:nvPr>
            <p:ph type="ftr" sz="quarter" idx="11"/>
          </p:nvPr>
        </p:nvSpPr>
        <p:spPr>
          <a:xfrm>
            <a:off x="6096000" y="6527800"/>
            <a:ext cx="2895600" cy="298450"/>
          </a:xfrm>
          <a:prstGeom prst="rect">
            <a:avLst/>
          </a:prstGeom>
          <a:ln/>
        </p:spPr>
        <p:txBody>
          <a:bodyPr/>
          <a:lstStyle>
            <a:lvl1pPr>
              <a:defRPr/>
            </a:lvl1pPr>
          </a:lstStyle>
          <a:p>
            <a:pPr>
              <a:defRPr/>
            </a:pPr>
            <a:r>
              <a:rPr lang="en-US" altLang="zh-CN"/>
              <a:t>Company Logo</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gif"/><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89"/>
          <p:cNvGraphicFramePr>
            <a:graphicFrameLocks noChangeAspect="1"/>
          </p:cNvGraphicFramePr>
          <p:nvPr/>
        </p:nvGraphicFramePr>
        <p:xfrm>
          <a:off x="0" y="0"/>
          <a:ext cx="9144000" cy="1052513"/>
        </p:xfrm>
        <a:graphic>
          <a:graphicData uri="http://schemas.openxmlformats.org/presentationml/2006/ole">
            <mc:AlternateContent xmlns:mc="http://schemas.openxmlformats.org/markup-compatibility/2006">
              <mc:Choice xmlns:v="urn:schemas-microsoft-com:vml" Requires="v">
                <p:oleObj spid="_x0000_s1137" name="Image" r:id="rId15" imgW="12749206" imgH="2323810" progId="">
                  <p:embed/>
                </p:oleObj>
              </mc:Choice>
              <mc:Fallback>
                <p:oleObj name="Image" r:id="rId15" imgW="12749206" imgH="2323810" progId="">
                  <p:embed/>
                  <p:pic>
                    <p:nvPicPr>
                      <p:cNvPr id="0" name="Picture 4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44000" cy="1052513"/>
                      </a:xfrm>
                      <a:prstGeom prst="rect">
                        <a:avLst/>
                      </a:prstGeom>
                      <a:noFill/>
                      <a:ln>
                        <a:noFill/>
                      </a:ln>
                      <a:effectLst/>
                      <a:extLst>
                        <a:ext uri="{909E8E84-426E-40DD-AFC4-6F175D3DCCD1}">
                          <a14:hiddenFill xmlns:a14="http://schemas.microsoft.com/office/drawing/2010/main">
                            <a:solidFill>
                              <a:srgbClr val="8AAECE"/>
                            </a:solidFill>
                          </a14:hiddenFill>
                        </a:ext>
                        <a:ext uri="{91240B29-F687-4F45-9708-019B960494DF}">
                          <a14:hiddenLine xmlns:a14="http://schemas.microsoft.com/office/drawing/2010/main" w="9525">
                            <a:solidFill>
                              <a:srgbClr val="1D528D"/>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sp>
        <p:nvSpPr>
          <p:cNvPr id="1114" name="Line 90"/>
          <p:cNvSpPr>
            <a:spLocks noChangeShapeType="1"/>
          </p:cNvSpPr>
          <p:nvPr/>
        </p:nvSpPr>
        <p:spPr bwMode="ltGray">
          <a:xfrm>
            <a:off x="0" y="1096963"/>
            <a:ext cx="9144000" cy="0"/>
          </a:xfrm>
          <a:prstGeom prst="line">
            <a:avLst/>
          </a:prstGeom>
          <a:noFill/>
          <a:ln w="9525">
            <a:solidFill>
              <a:schemeClr val="bg1"/>
            </a:solidFill>
            <a:round/>
            <a:headEnd/>
            <a:tailEnd/>
          </a:ln>
          <a:effectLst/>
        </p:spPr>
        <p:txBody>
          <a:bodyPr/>
          <a:lstStyle/>
          <a:p>
            <a:pPr>
              <a:defRPr/>
            </a:pPr>
            <a:endParaRPr lang="zh-CN" altLang="en-US"/>
          </a:p>
        </p:txBody>
      </p:sp>
      <p:sp>
        <p:nvSpPr>
          <p:cNvPr id="1029" name="Rectangle 3"/>
          <p:cNvSpPr>
            <a:spLocks noGrp="1" noChangeArrowheads="1"/>
          </p:cNvSpPr>
          <p:nvPr>
            <p:ph type="body" idx="1"/>
          </p:nvPr>
        </p:nvSpPr>
        <p:spPr bwMode="auto">
          <a:xfrm>
            <a:off x="685800" y="1143000"/>
            <a:ext cx="8229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31" name="Rectangle 2"/>
          <p:cNvSpPr>
            <a:spLocks noGrp="1" noChangeArrowheads="1"/>
          </p:cNvSpPr>
          <p:nvPr>
            <p:ph type="title"/>
          </p:nvPr>
        </p:nvSpPr>
        <p:spPr bwMode="black">
          <a:xfrm>
            <a:off x="0" y="152400"/>
            <a:ext cx="9144000" cy="7159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grpSp>
        <p:nvGrpSpPr>
          <p:cNvPr id="1033" name="Group 96"/>
          <p:cNvGrpSpPr>
            <a:grpSpLocks/>
          </p:cNvGrpSpPr>
          <p:nvPr/>
        </p:nvGrpSpPr>
        <p:grpSpPr bwMode="auto">
          <a:xfrm>
            <a:off x="7885113" y="620713"/>
            <a:ext cx="958850" cy="976312"/>
            <a:chOff x="4967" y="391"/>
            <a:chExt cx="604" cy="615"/>
          </a:xfrm>
        </p:grpSpPr>
        <p:sp>
          <p:nvSpPr>
            <p:cNvPr id="1116" name="Oval 92"/>
            <p:cNvSpPr>
              <a:spLocks noChangeArrowheads="1"/>
            </p:cNvSpPr>
            <p:nvPr/>
          </p:nvSpPr>
          <p:spPr bwMode="gray">
            <a:xfrm>
              <a:off x="4967" y="391"/>
              <a:ext cx="604" cy="615"/>
            </a:xfrm>
            <a:prstGeom prst="ellipse">
              <a:avLst/>
            </a:prstGeom>
            <a:solidFill>
              <a:schemeClr val="bg1"/>
            </a:solidFill>
            <a:ln w="9525">
              <a:noFill/>
              <a:round/>
              <a:headEnd/>
              <a:tailEnd/>
            </a:ln>
            <a:effectLst/>
          </p:spPr>
          <p:txBody>
            <a:bodyPr wrap="none" anchor="ctr"/>
            <a:lstStyle/>
            <a:p>
              <a:endParaRPr lang="zh-CN" altLang="en-US">
                <a:ea typeface="宋体" charset="-122"/>
              </a:endParaRPr>
            </a:p>
          </p:txBody>
        </p:sp>
        <p:pic>
          <p:nvPicPr>
            <p:cNvPr id="1035" name="Picture 95" descr="5"/>
            <p:cNvPicPr>
              <a:picLocks noChangeAspect="1" noChangeArrowheads="1" noCrop="1"/>
            </p:cNvPicPr>
            <p:nvPr/>
          </p:nvPicPr>
          <p:blipFill>
            <a:blip r:embed="rId17"/>
            <a:srcRect/>
            <a:stretch>
              <a:fillRect/>
            </a:stretch>
          </p:blipFill>
          <p:spPr bwMode="auto">
            <a:xfrm>
              <a:off x="4997" y="420"/>
              <a:ext cx="553" cy="565"/>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673"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sldNum="0" hdr="0" dt="0"/>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762000"/>
            <a:ext cx="8032750" cy="685800"/>
          </a:xfrm>
        </p:spPr>
        <p:txBody>
          <a:bodyPr/>
          <a:lstStyle/>
          <a:p>
            <a:pPr>
              <a:defRPr/>
            </a:pPr>
            <a:r>
              <a:rPr lang="zh-CN" altLang="en-US" sz="4400" smtClean="0"/>
              <a:t>逻辑回归理论及实现实例</a:t>
            </a:r>
            <a:endParaRPr lang="en-US" altLang="zh-CN" sz="4400" smtClean="0">
              <a:ea typeface="宋体" charset="-122"/>
            </a:endParaRPr>
          </a:p>
        </p:txBody>
      </p:sp>
      <p:sp>
        <p:nvSpPr>
          <p:cNvPr id="3075" name="Rectangle 3"/>
          <p:cNvSpPr>
            <a:spLocks noGrp="1" noChangeArrowheads="1"/>
          </p:cNvSpPr>
          <p:nvPr>
            <p:ph type="subTitle" idx="1"/>
          </p:nvPr>
        </p:nvSpPr>
        <p:spPr>
          <a:xfrm>
            <a:off x="533400" y="1543050"/>
            <a:ext cx="5638800" cy="533400"/>
          </a:xfrm>
        </p:spPr>
        <p:txBody>
          <a:bodyPr/>
          <a:lstStyle/>
          <a:p>
            <a:r>
              <a:rPr lang="zh-CN" altLang="en-US" smtClean="0"/>
              <a:t>主讲人：杜金伟</a:t>
            </a:r>
            <a:endParaRPr lang="zh-CN" altLang="en-US"/>
          </a:p>
        </p:txBody>
      </p:sp>
      <p:pic>
        <p:nvPicPr>
          <p:cNvPr id="5" name="Picture 6" descr="D:\qq_document\2513885739\FileRecv\logo-deepblue.png"/>
          <p:cNvPicPr>
            <a:picLocks noChangeAspect="1" noChangeArrowheads="1"/>
          </p:cNvPicPr>
          <p:nvPr/>
        </p:nvPicPr>
        <p:blipFill>
          <a:blip r:embed="rId2" cstate="print"/>
          <a:srcRect/>
          <a:stretch>
            <a:fillRect/>
          </a:stretch>
        </p:blipFill>
        <p:spPr bwMode="auto">
          <a:xfrm>
            <a:off x="142844" y="6000768"/>
            <a:ext cx="714380" cy="7143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olidFill>
                  <a:srgbClr val="1D528D"/>
                </a:solidFill>
              </a:rPr>
              <a:t>损失函数与伯努利分布</a:t>
            </a:r>
          </a:p>
        </p:txBody>
      </p:sp>
    </p:spTree>
    <p:extLst>
      <p:ext uri="{BB962C8B-B14F-4D97-AF65-F5344CB8AC3E}">
        <p14:creationId xmlns:p14="http://schemas.microsoft.com/office/powerpoint/2010/main" val="5119352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0" y="152400"/>
            <a:ext cx="9144000" cy="715963"/>
          </a:xfrm>
          <a:prstGeom prst="rect">
            <a:avLst/>
          </a:prstGeom>
        </p:spPr>
        <p:txBody>
          <a:bodyPr/>
          <a:lstStyle/>
          <a:p>
            <a:pPr lvl="0" algn="ctr">
              <a:defRPr/>
            </a:pPr>
            <a:r>
              <a:rPr lang="zh-CN" altLang="en-US" sz="3200" b="1" kern="0" baseline="0">
                <a:solidFill>
                  <a:schemeClr val="bg1"/>
                </a:solidFill>
                <a:latin typeface="+mj-lt"/>
                <a:ea typeface="宋体" charset="-122"/>
                <a:cs typeface="+mj-cs"/>
              </a:rPr>
              <a:t>损失函数与伯努利分布</a:t>
            </a:r>
            <a:endParaRPr kumimoji="0" lang="zh-CN" altLang="en-US" sz="3200" b="1" i="0" u="none" strike="noStrike" kern="0" cap="none" spc="0" normalizeH="0" baseline="0" noProof="0" smtClean="0">
              <a:ln>
                <a:noFill/>
              </a:ln>
              <a:solidFill>
                <a:schemeClr val="bg1"/>
              </a:solidFill>
              <a:effectLst/>
              <a:uLnTx/>
              <a:uFillTx/>
              <a:latin typeface="+mj-lt"/>
              <a:ea typeface="宋体" charset="-122"/>
              <a:cs typeface="+mj-cs"/>
            </a:endParaRPr>
          </a:p>
        </p:txBody>
      </p:sp>
      <p:sp>
        <p:nvSpPr>
          <p:cNvPr id="7" name="Rectangle 3"/>
          <p:cNvSpPr txBox="1">
            <a:spLocks noChangeArrowheads="1"/>
          </p:cNvSpPr>
          <p:nvPr/>
        </p:nvSpPr>
        <p:spPr>
          <a:xfrm>
            <a:off x="714348" y="1928802"/>
            <a:ext cx="7772400" cy="3876462"/>
          </a:xfrm>
          <a:prstGeom prst="rect">
            <a:avLst/>
          </a:prstGeom>
        </p:spPr>
        <p:txBody>
          <a:bodyPr/>
          <a:lstStyle/>
          <a:p>
            <a:pPr lvl="0" indent="-342900" algn="l">
              <a:spcBef>
                <a:spcPct val="20000"/>
              </a:spcBef>
              <a:buClr>
                <a:schemeClr val="hlink"/>
              </a:buClr>
              <a:defRPr/>
            </a:pPr>
            <a:r>
              <a:rPr lang="zh-CN" altLang="en-US" sz="1600" kern="0" baseline="0" smtClean="0">
                <a:solidFill>
                  <a:schemeClr val="tx2"/>
                </a:solidFill>
                <a:latin typeface="+mn-lt"/>
                <a:ea typeface="宋体" charset="-122"/>
              </a:rPr>
              <a:t>对于分类问题中，</a:t>
            </a:r>
            <a:r>
              <a:rPr lang="en-US" altLang="zh-CN" sz="1600" kern="0" baseline="0" smtClean="0">
                <a:solidFill>
                  <a:schemeClr val="tx2"/>
                </a:solidFill>
                <a:latin typeface="+mn-lt"/>
                <a:ea typeface="宋体" charset="-122"/>
              </a:rPr>
              <a:t>y</a:t>
            </a:r>
            <a:r>
              <a:rPr lang="zh-CN" altLang="en-US" sz="1600" kern="0" baseline="0" smtClean="0">
                <a:solidFill>
                  <a:schemeClr val="tx2"/>
                </a:solidFill>
                <a:latin typeface="+mn-lt"/>
                <a:ea typeface="宋体" charset="-122"/>
              </a:rPr>
              <a:t>取值</a:t>
            </a:r>
            <a:r>
              <a:rPr lang="en-US" altLang="zh-CN" sz="1600" kern="0" baseline="0" smtClean="0">
                <a:solidFill>
                  <a:schemeClr val="tx2"/>
                </a:solidFill>
                <a:latin typeface="+mn-lt"/>
                <a:ea typeface="宋体" charset="-122"/>
              </a:rPr>
              <a:t>0,1</a:t>
            </a:r>
            <a:r>
              <a:rPr lang="zh-CN" altLang="en-US" sz="1600" kern="0" baseline="0" smtClean="0">
                <a:solidFill>
                  <a:schemeClr val="tx2"/>
                </a:solidFill>
                <a:latin typeface="+mn-lt"/>
                <a:ea typeface="宋体" charset="-122"/>
              </a:rPr>
              <a:t>服从伯努利分布，则有：</a:t>
            </a:r>
            <a:endParaRPr lang="en-US" altLang="zh-CN" sz="1600" kern="0" baseline="0" smtClean="0">
              <a:solidFill>
                <a:schemeClr val="tx2"/>
              </a:solidFill>
              <a:latin typeface="+mn-lt"/>
              <a:ea typeface="宋体" charset="-122"/>
            </a:endParaRPr>
          </a:p>
          <a:p>
            <a:pPr lvl="0" indent="-342900" algn="l">
              <a:spcBef>
                <a:spcPct val="20000"/>
              </a:spcBef>
              <a:buClr>
                <a:schemeClr val="hlink"/>
              </a:buClr>
              <a:defRPr/>
            </a:pPr>
            <a:r>
              <a:rPr lang="en-US" altLang="zh-CN" sz="1600" kern="0" baseline="0" smtClean="0">
                <a:solidFill>
                  <a:schemeClr val="tx2"/>
                </a:solidFill>
                <a:latin typeface="+mn-lt"/>
                <a:ea typeface="宋体" charset="-122"/>
              </a:rPr>
              <a:t>y</a:t>
            </a:r>
            <a:r>
              <a:rPr lang="zh-CN" altLang="en-US" sz="1600" kern="0" baseline="0" smtClean="0">
                <a:solidFill>
                  <a:schemeClr val="tx2"/>
                </a:solidFill>
                <a:latin typeface="+mn-lt"/>
                <a:ea typeface="宋体" charset="-122"/>
              </a:rPr>
              <a:t>为</a:t>
            </a:r>
            <a:r>
              <a:rPr lang="en-US" altLang="zh-CN" sz="1600" kern="0" baseline="0" smtClean="0">
                <a:solidFill>
                  <a:schemeClr val="tx2"/>
                </a:solidFill>
                <a:latin typeface="+mn-lt"/>
                <a:ea typeface="宋体" charset="-122"/>
              </a:rPr>
              <a:t>1</a:t>
            </a:r>
            <a:r>
              <a:rPr lang="zh-CN" altLang="en-US" sz="1600" kern="0" baseline="0" smtClean="0">
                <a:solidFill>
                  <a:schemeClr val="tx2"/>
                </a:solidFill>
                <a:latin typeface="+mn-lt"/>
                <a:ea typeface="宋体" charset="-122"/>
              </a:rPr>
              <a:t>时的概率，表示为：</a:t>
            </a: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a:p>
            <a:pPr lvl="0" indent="-342900" algn="l">
              <a:spcBef>
                <a:spcPct val="20000"/>
              </a:spcBef>
              <a:buClr>
                <a:schemeClr val="hlink"/>
              </a:buClr>
            </a:pPr>
            <a:r>
              <a:rPr lang="en-US" altLang="zh-CN" sz="1600" kern="0" baseline="0" smtClean="0">
                <a:solidFill>
                  <a:schemeClr val="tx2"/>
                </a:solidFill>
                <a:ea typeface="宋体" charset="-122"/>
              </a:rPr>
              <a:t>y</a:t>
            </a:r>
            <a:r>
              <a:rPr lang="zh-CN" altLang="en-US" sz="1600" kern="0" baseline="0" smtClean="0">
                <a:solidFill>
                  <a:schemeClr val="tx2"/>
                </a:solidFill>
                <a:ea typeface="宋体" charset="-122"/>
              </a:rPr>
              <a:t>为</a:t>
            </a:r>
            <a:r>
              <a:rPr lang="en-US" altLang="zh-CN" sz="1600" kern="0" baseline="0" smtClean="0">
                <a:solidFill>
                  <a:schemeClr val="tx2"/>
                </a:solidFill>
                <a:ea typeface="宋体" charset="-122"/>
              </a:rPr>
              <a:t>0</a:t>
            </a:r>
            <a:r>
              <a:rPr lang="zh-CN" altLang="en-US" sz="1600" kern="0" baseline="0" smtClean="0">
                <a:solidFill>
                  <a:schemeClr val="tx2"/>
                </a:solidFill>
                <a:ea typeface="宋体" charset="-122"/>
              </a:rPr>
              <a:t>时的概率</a:t>
            </a:r>
            <a:r>
              <a:rPr lang="zh-CN" altLang="en-US" sz="1600" kern="0" baseline="0" smtClean="0">
                <a:solidFill>
                  <a:schemeClr val="tx2"/>
                </a:solidFill>
                <a:latin typeface="+mn-lt"/>
                <a:ea typeface="宋体" charset="-122"/>
              </a:rPr>
              <a:t>，表示为：</a:t>
            </a: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r>
              <a:rPr lang="zh-CN" altLang="en-US" sz="1600" kern="0" baseline="0" smtClean="0">
                <a:solidFill>
                  <a:schemeClr val="tx2"/>
                </a:solidFill>
                <a:latin typeface="+mn-lt"/>
                <a:ea typeface="宋体" charset="-122"/>
              </a:rPr>
              <a:t>简化表达为：</a:t>
            </a: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r>
              <a:rPr lang="zh-CN" altLang="en-US" sz="1600" kern="0" baseline="0" smtClean="0">
                <a:solidFill>
                  <a:schemeClr val="tx2"/>
                </a:solidFill>
                <a:latin typeface="+mn-lt"/>
                <a:ea typeface="宋体" charset="-122"/>
              </a:rPr>
              <a:t>该式子，假设</a:t>
            </a:r>
            <a:r>
              <a:rPr lang="en-US" altLang="zh-CN" sz="1600" kern="0" baseline="0" smtClean="0">
                <a:solidFill>
                  <a:schemeClr val="tx2"/>
                </a:solidFill>
                <a:latin typeface="+mn-lt"/>
                <a:ea typeface="宋体" charset="-122"/>
              </a:rPr>
              <a:t>y</a:t>
            </a:r>
            <a:r>
              <a:rPr lang="zh-CN" altLang="en-US" sz="1600" kern="0" baseline="0" smtClean="0">
                <a:solidFill>
                  <a:schemeClr val="tx2"/>
                </a:solidFill>
                <a:latin typeface="+mn-lt"/>
                <a:ea typeface="宋体" charset="-122"/>
              </a:rPr>
              <a:t>为</a:t>
            </a:r>
            <a:r>
              <a:rPr lang="en-US" altLang="zh-CN" sz="1600" kern="0" baseline="0" smtClean="0">
                <a:solidFill>
                  <a:schemeClr val="tx2"/>
                </a:solidFill>
                <a:latin typeface="+mn-lt"/>
                <a:ea typeface="宋体" charset="-122"/>
              </a:rPr>
              <a:t>1</a:t>
            </a:r>
            <a:r>
              <a:rPr lang="zh-CN" altLang="en-US" sz="1600" kern="0" baseline="0" smtClean="0">
                <a:solidFill>
                  <a:schemeClr val="tx2"/>
                </a:solidFill>
                <a:latin typeface="+mn-lt"/>
                <a:ea typeface="宋体" charset="-122"/>
              </a:rPr>
              <a:t>，</a:t>
            </a:r>
            <a:r>
              <a:rPr lang="en-US" altLang="zh-CN" sz="1600" kern="0" baseline="0" smtClean="0">
                <a:solidFill>
                  <a:schemeClr val="tx2"/>
                </a:solidFill>
                <a:latin typeface="+mn-lt"/>
                <a:ea typeface="宋体" charset="-122"/>
              </a:rPr>
              <a:t>P</a:t>
            </a:r>
            <a:r>
              <a:rPr lang="zh-CN" altLang="en-US" sz="1600" kern="0" baseline="0" smtClean="0">
                <a:solidFill>
                  <a:schemeClr val="tx2"/>
                </a:solidFill>
                <a:latin typeface="+mn-lt"/>
                <a:ea typeface="宋体" charset="-122"/>
              </a:rPr>
              <a:t>相当于是                                          ，相当于上面表达式，假设</a:t>
            </a:r>
            <a:r>
              <a:rPr lang="en-US" altLang="zh-CN" sz="1600" kern="0" baseline="0" smtClean="0">
                <a:solidFill>
                  <a:schemeClr val="tx2"/>
                </a:solidFill>
                <a:latin typeface="+mn-lt"/>
                <a:ea typeface="宋体" charset="-122"/>
              </a:rPr>
              <a:t>y</a:t>
            </a:r>
            <a:r>
              <a:rPr lang="zh-CN" altLang="en-US" sz="1600" kern="0" baseline="0" smtClean="0">
                <a:solidFill>
                  <a:schemeClr val="tx2"/>
                </a:solidFill>
                <a:latin typeface="+mn-lt"/>
                <a:ea typeface="宋体" charset="-122"/>
              </a:rPr>
              <a:t>为</a:t>
            </a:r>
            <a:r>
              <a:rPr lang="en-US" altLang="zh-CN" sz="1600" kern="0" baseline="0" smtClean="0">
                <a:solidFill>
                  <a:schemeClr val="tx2"/>
                </a:solidFill>
                <a:latin typeface="+mn-lt"/>
                <a:ea typeface="宋体" charset="-122"/>
              </a:rPr>
              <a:t>0</a:t>
            </a:r>
            <a:r>
              <a:rPr lang="zh-CN" altLang="en-US" sz="1600" kern="0" baseline="0" smtClean="0">
                <a:solidFill>
                  <a:schemeClr val="tx2"/>
                </a:solidFill>
                <a:latin typeface="+mn-lt"/>
                <a:ea typeface="宋体" charset="-122"/>
              </a:rPr>
              <a:t>，则同理</a:t>
            </a:r>
            <a:endParaRPr lang="en-US" altLang="zh-CN" sz="1600" kern="0" baseline="0" smtClean="0">
              <a:solidFill>
                <a:schemeClr val="tx2"/>
              </a:solidFill>
              <a:latin typeface="+mn-lt"/>
              <a:ea typeface="宋体" charset="-122"/>
            </a:endParaRPr>
          </a:p>
        </p:txBody>
      </p:sp>
      <p:pic>
        <p:nvPicPr>
          <p:cNvPr id="2052" name="Picture 4"/>
          <p:cNvPicPr>
            <a:picLocks noChangeAspect="1" noChangeArrowheads="1"/>
          </p:cNvPicPr>
          <p:nvPr/>
        </p:nvPicPr>
        <p:blipFill>
          <a:blip r:embed="rId2"/>
          <a:srcRect/>
          <a:stretch>
            <a:fillRect/>
          </a:stretch>
        </p:blipFill>
        <p:spPr bwMode="auto">
          <a:xfrm>
            <a:off x="2928926" y="2643182"/>
            <a:ext cx="2928958" cy="457288"/>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2714612" y="3571876"/>
            <a:ext cx="3209350" cy="428628"/>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1785918" y="4633685"/>
            <a:ext cx="5572164" cy="438389"/>
          </a:xfrm>
          <a:prstGeom prst="rect">
            <a:avLst/>
          </a:prstGeom>
          <a:noFill/>
          <a:ln w="9525">
            <a:noFill/>
            <a:miter lim="800000"/>
            <a:headEnd/>
            <a:tailEnd/>
          </a:ln>
          <a:effectLst/>
        </p:spPr>
      </p:pic>
      <p:pic>
        <p:nvPicPr>
          <p:cNvPr id="3076" name="Picture 4"/>
          <p:cNvPicPr>
            <a:picLocks noChangeAspect="1" noChangeArrowheads="1"/>
          </p:cNvPicPr>
          <p:nvPr/>
        </p:nvPicPr>
        <p:blipFill>
          <a:blip r:embed="rId5"/>
          <a:srcRect/>
          <a:stretch>
            <a:fillRect/>
          </a:stretch>
        </p:blipFill>
        <p:spPr bwMode="auto">
          <a:xfrm>
            <a:off x="3643306" y="5148025"/>
            <a:ext cx="2928958" cy="33509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0" y="152400"/>
            <a:ext cx="9144000" cy="715963"/>
          </a:xfrm>
          <a:prstGeom prst="rect">
            <a:avLst/>
          </a:prstGeom>
        </p:spPr>
        <p:txBody>
          <a:bodyPr/>
          <a:lstStyle/>
          <a:p>
            <a:pPr lvl="0" algn="ctr">
              <a:defRPr/>
            </a:pPr>
            <a:r>
              <a:rPr lang="zh-CN" altLang="en-US" sz="3200" b="1" kern="0" baseline="0">
                <a:solidFill>
                  <a:schemeClr val="bg1"/>
                </a:solidFill>
                <a:ea typeface="宋体" charset="-122"/>
              </a:rPr>
              <a:t>损失函数与伯努利分布</a:t>
            </a:r>
            <a:endParaRPr kumimoji="0" lang="zh-CN" altLang="en-US" sz="3200" b="1" i="0" u="none" strike="noStrike" kern="0" cap="none" spc="0" normalizeH="0" baseline="0" noProof="0" smtClean="0">
              <a:ln>
                <a:noFill/>
              </a:ln>
              <a:solidFill>
                <a:schemeClr val="bg1"/>
              </a:solidFill>
              <a:effectLst/>
              <a:uLnTx/>
              <a:uFillTx/>
              <a:latin typeface="+mj-lt"/>
              <a:ea typeface="宋体" charset="-122"/>
              <a:cs typeface="+mj-cs"/>
            </a:endParaRPr>
          </a:p>
        </p:txBody>
      </p:sp>
      <p:sp>
        <p:nvSpPr>
          <p:cNvPr id="7" name="Rectangle 3"/>
          <p:cNvSpPr txBox="1">
            <a:spLocks noChangeArrowheads="1"/>
          </p:cNvSpPr>
          <p:nvPr/>
        </p:nvSpPr>
        <p:spPr>
          <a:xfrm>
            <a:off x="714348" y="1928802"/>
            <a:ext cx="7772400" cy="4786346"/>
          </a:xfrm>
          <a:prstGeom prst="rect">
            <a:avLst/>
          </a:prstGeom>
        </p:spPr>
        <p:txBody>
          <a:bodyPr/>
          <a:lstStyle/>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r>
              <a:rPr lang="zh-CN" altLang="en-US" sz="1600" kern="0" baseline="0" smtClean="0">
                <a:solidFill>
                  <a:schemeClr val="tx2"/>
                </a:solidFill>
                <a:latin typeface="+mn-lt"/>
                <a:ea typeface="宋体" charset="-122"/>
              </a:rPr>
              <a:t>为了估计参数</a:t>
            </a: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r>
              <a:rPr lang="zh-CN" altLang="en-US" sz="1600" kern="0" baseline="0" smtClean="0">
                <a:solidFill>
                  <a:schemeClr val="tx2"/>
                </a:solidFill>
                <a:latin typeface="+mn-lt"/>
                <a:ea typeface="宋体" charset="-122"/>
              </a:rPr>
              <a:t>我们有似然函数</a:t>
            </a:r>
            <a:r>
              <a:rPr lang="en-US" altLang="zh-CN" sz="1600" kern="0" baseline="0" smtClean="0">
                <a:solidFill>
                  <a:schemeClr val="tx2"/>
                </a:solidFill>
                <a:latin typeface="+mn-lt"/>
                <a:ea typeface="宋体" charset="-122"/>
              </a:rPr>
              <a:t>L</a:t>
            </a:r>
            <a:r>
              <a:rPr lang="zh-CN" altLang="en-US" sz="1600" kern="0" baseline="0" smtClean="0">
                <a:solidFill>
                  <a:schemeClr val="tx2"/>
                </a:solidFill>
                <a:latin typeface="+mn-lt"/>
                <a:ea typeface="宋体" charset="-122"/>
              </a:rPr>
              <a:t>：</a:t>
            </a: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r>
              <a:rPr lang="zh-CN" altLang="en-US" sz="1600" kern="0" baseline="0" smtClean="0">
                <a:solidFill>
                  <a:schemeClr val="tx2"/>
                </a:solidFill>
                <a:latin typeface="+mn-lt"/>
                <a:ea typeface="宋体" charset="-122"/>
              </a:rPr>
              <a:t>代入后有：</a:t>
            </a: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a:p>
            <a:pPr lvl="0" indent="-342900" algn="l">
              <a:spcBef>
                <a:spcPct val="20000"/>
              </a:spcBef>
              <a:buClr>
                <a:schemeClr val="hlink"/>
              </a:buClr>
              <a:defRPr/>
            </a:pPr>
            <a:r>
              <a:rPr lang="zh-CN" altLang="en-US" sz="1600" kern="0" baseline="0" smtClean="0">
                <a:solidFill>
                  <a:schemeClr val="tx2"/>
                </a:solidFill>
                <a:latin typeface="+mn-lt"/>
                <a:ea typeface="宋体" charset="-122"/>
              </a:rPr>
              <a:t>我们要</a:t>
            </a:r>
            <a:r>
              <a:rPr lang="zh-CN" altLang="en-US" sz="1600" kern="0" baseline="0">
                <a:solidFill>
                  <a:schemeClr val="tx2"/>
                </a:solidFill>
                <a:latin typeface="+mn-lt"/>
                <a:ea typeface="宋体" charset="-122"/>
              </a:rPr>
              <a:t>计算</a:t>
            </a:r>
            <a:r>
              <a:rPr lang="zh-CN" altLang="en-US" sz="1600" kern="0" baseline="0" smtClean="0">
                <a:solidFill>
                  <a:schemeClr val="tx2"/>
                </a:solidFill>
                <a:latin typeface="+mn-lt"/>
                <a:ea typeface="宋体" charset="-122"/>
              </a:rPr>
              <a:t>参数    的极大似然估计，找到参数    使得似然性函数        的值最大化，即是为，</a:t>
            </a:r>
            <a:r>
              <a:rPr lang="zh-CN" altLang="en-US" sz="1600" b="1" kern="0" baseline="0" smtClean="0">
                <a:solidFill>
                  <a:srgbClr val="FF0000"/>
                </a:solidFill>
                <a:latin typeface="+mn-lt"/>
                <a:ea typeface="宋体" charset="-122"/>
              </a:rPr>
              <a:t>找到一组参数   ，使得：如果</a:t>
            </a:r>
            <a:r>
              <a:rPr lang="en-US" altLang="zh-CN" sz="1600" b="1" kern="0" baseline="0" smtClean="0">
                <a:solidFill>
                  <a:srgbClr val="FF0000"/>
                </a:solidFill>
                <a:latin typeface="+mn-lt"/>
                <a:ea typeface="宋体" charset="-122"/>
              </a:rPr>
              <a:t>y</a:t>
            </a:r>
            <a:r>
              <a:rPr lang="zh-CN" altLang="en-US" sz="1600" b="1" kern="0" baseline="0" smtClean="0">
                <a:solidFill>
                  <a:srgbClr val="FF0000"/>
                </a:solidFill>
                <a:latin typeface="+mn-lt"/>
                <a:ea typeface="宋体" charset="-122"/>
              </a:rPr>
              <a:t>为正类，模型预测</a:t>
            </a:r>
            <a:r>
              <a:rPr lang="en-US" altLang="zh-CN" sz="1600" b="1" kern="0" baseline="0" smtClean="0">
                <a:solidFill>
                  <a:srgbClr val="FF0000"/>
                </a:solidFill>
                <a:latin typeface="+mn-lt"/>
                <a:ea typeface="宋体" charset="-122"/>
              </a:rPr>
              <a:t>y</a:t>
            </a:r>
            <a:r>
              <a:rPr lang="zh-CN" altLang="en-US" sz="1600" b="1" kern="0" baseline="0" smtClean="0">
                <a:solidFill>
                  <a:srgbClr val="FF0000"/>
                </a:solidFill>
                <a:latin typeface="+mn-lt"/>
                <a:ea typeface="宋体" charset="-122"/>
              </a:rPr>
              <a:t>为</a:t>
            </a:r>
            <a:r>
              <a:rPr lang="en-US" altLang="zh-CN" sz="1600" b="1" kern="0" baseline="0" smtClean="0">
                <a:solidFill>
                  <a:srgbClr val="FF0000"/>
                </a:solidFill>
                <a:latin typeface="+mn-lt"/>
                <a:ea typeface="宋体" charset="-122"/>
              </a:rPr>
              <a:t>1</a:t>
            </a:r>
            <a:r>
              <a:rPr lang="zh-CN" altLang="en-US" sz="1600" b="1" kern="0" baseline="0" smtClean="0">
                <a:solidFill>
                  <a:srgbClr val="FF0000"/>
                </a:solidFill>
                <a:latin typeface="+mn-lt"/>
                <a:ea typeface="宋体" charset="-122"/>
              </a:rPr>
              <a:t>的概率最大，如果</a:t>
            </a:r>
            <a:r>
              <a:rPr lang="en-US" altLang="zh-CN" sz="1600" b="1" kern="0" baseline="0" smtClean="0">
                <a:solidFill>
                  <a:srgbClr val="FF0000"/>
                </a:solidFill>
                <a:latin typeface="+mn-lt"/>
                <a:ea typeface="宋体" charset="-122"/>
              </a:rPr>
              <a:t>y</a:t>
            </a:r>
            <a:r>
              <a:rPr lang="zh-CN" altLang="en-US" sz="1600" b="1" kern="0" baseline="0" smtClean="0">
                <a:solidFill>
                  <a:srgbClr val="FF0000"/>
                </a:solidFill>
                <a:latin typeface="+mn-lt"/>
                <a:ea typeface="宋体" charset="-122"/>
              </a:rPr>
              <a:t>为负类，</a:t>
            </a:r>
            <a:r>
              <a:rPr lang="zh-CN" altLang="en-US" sz="1600" b="1" kern="0" baseline="0" smtClean="0">
                <a:solidFill>
                  <a:srgbClr val="FF0000"/>
                </a:solidFill>
                <a:ea typeface="宋体" charset="-122"/>
              </a:rPr>
              <a:t>模型</a:t>
            </a:r>
            <a:r>
              <a:rPr lang="zh-CN" altLang="en-US" sz="1600" b="1" kern="0" baseline="0">
                <a:solidFill>
                  <a:srgbClr val="FF0000"/>
                </a:solidFill>
                <a:ea typeface="宋体" charset="-122"/>
              </a:rPr>
              <a:t>预测</a:t>
            </a:r>
            <a:r>
              <a:rPr lang="en-US" altLang="zh-CN" sz="1600" b="1" kern="0" baseline="0" smtClean="0">
                <a:solidFill>
                  <a:srgbClr val="FF0000"/>
                </a:solidFill>
                <a:latin typeface="+mn-lt"/>
                <a:ea typeface="宋体" charset="-122"/>
              </a:rPr>
              <a:t>y</a:t>
            </a:r>
            <a:r>
              <a:rPr lang="zh-CN" altLang="en-US" sz="1600" b="1" kern="0" baseline="0" smtClean="0">
                <a:solidFill>
                  <a:srgbClr val="FF0000"/>
                </a:solidFill>
                <a:latin typeface="+mn-lt"/>
                <a:ea typeface="宋体" charset="-122"/>
              </a:rPr>
              <a:t>为</a:t>
            </a:r>
            <a:r>
              <a:rPr lang="en-US" altLang="zh-CN" sz="1600" b="1" kern="0" baseline="0" smtClean="0">
                <a:solidFill>
                  <a:srgbClr val="FF0000"/>
                </a:solidFill>
                <a:latin typeface="+mn-lt"/>
                <a:ea typeface="宋体" charset="-122"/>
              </a:rPr>
              <a:t>0</a:t>
            </a:r>
            <a:r>
              <a:rPr lang="zh-CN" altLang="en-US" sz="1600" b="1" kern="0" baseline="0" smtClean="0">
                <a:solidFill>
                  <a:srgbClr val="FF0000"/>
                </a:solidFill>
                <a:latin typeface="+mn-lt"/>
                <a:ea typeface="宋体" charset="-122"/>
              </a:rPr>
              <a:t>的概率最大</a:t>
            </a:r>
            <a:endParaRPr lang="en-US" altLang="zh-CN" sz="1600" b="1" kern="0" baseline="0" smtClean="0">
              <a:solidFill>
                <a:srgbClr val="FF0000"/>
              </a:solidFill>
              <a:latin typeface="+mn-lt"/>
              <a:ea typeface="宋体" charset="-122"/>
            </a:endParaRPr>
          </a:p>
        </p:txBody>
      </p:sp>
      <p:pic>
        <p:nvPicPr>
          <p:cNvPr id="4103" name="Picture 7"/>
          <p:cNvPicPr>
            <a:picLocks noChangeAspect="1" noChangeArrowheads="1"/>
          </p:cNvPicPr>
          <p:nvPr/>
        </p:nvPicPr>
        <p:blipFill>
          <a:blip r:embed="rId2"/>
          <a:srcRect/>
          <a:stretch>
            <a:fillRect/>
          </a:stretch>
        </p:blipFill>
        <p:spPr bwMode="auto">
          <a:xfrm>
            <a:off x="2071670" y="1928802"/>
            <a:ext cx="168853" cy="285752"/>
          </a:xfrm>
          <a:prstGeom prst="rect">
            <a:avLst/>
          </a:prstGeom>
          <a:noFill/>
          <a:ln w="9525">
            <a:noFill/>
            <a:miter lim="800000"/>
            <a:headEnd/>
            <a:tailEnd/>
          </a:ln>
          <a:effectLst/>
        </p:spPr>
      </p:pic>
      <p:pic>
        <p:nvPicPr>
          <p:cNvPr id="4105" name="Picture 9"/>
          <p:cNvPicPr>
            <a:picLocks noChangeAspect="1" noChangeArrowheads="1"/>
          </p:cNvPicPr>
          <p:nvPr/>
        </p:nvPicPr>
        <p:blipFill>
          <a:blip r:embed="rId3"/>
          <a:srcRect/>
          <a:stretch>
            <a:fillRect/>
          </a:stretch>
        </p:blipFill>
        <p:spPr bwMode="auto">
          <a:xfrm>
            <a:off x="2071670" y="3000372"/>
            <a:ext cx="4711424" cy="928694"/>
          </a:xfrm>
          <a:prstGeom prst="rect">
            <a:avLst/>
          </a:prstGeom>
          <a:noFill/>
          <a:ln w="9525">
            <a:noFill/>
            <a:miter lim="800000"/>
            <a:headEnd/>
            <a:tailEnd/>
          </a:ln>
          <a:effectLst/>
        </p:spPr>
      </p:pic>
      <p:pic>
        <p:nvPicPr>
          <p:cNvPr id="4106" name="Picture 10"/>
          <p:cNvPicPr>
            <a:picLocks noChangeAspect="1" noChangeArrowheads="1"/>
          </p:cNvPicPr>
          <p:nvPr/>
        </p:nvPicPr>
        <p:blipFill>
          <a:blip r:embed="rId4"/>
          <a:srcRect/>
          <a:stretch>
            <a:fillRect/>
          </a:stretch>
        </p:blipFill>
        <p:spPr bwMode="auto">
          <a:xfrm>
            <a:off x="1785918" y="4357694"/>
            <a:ext cx="5495933" cy="990368"/>
          </a:xfrm>
          <a:prstGeom prst="rect">
            <a:avLst/>
          </a:prstGeom>
          <a:noFill/>
          <a:ln w="9525">
            <a:noFill/>
            <a:miter lim="800000"/>
            <a:headEnd/>
            <a:tailEnd/>
          </a:ln>
          <a:effectLst/>
        </p:spPr>
      </p:pic>
      <p:pic>
        <p:nvPicPr>
          <p:cNvPr id="17" name="Picture 7"/>
          <p:cNvPicPr>
            <a:picLocks noChangeAspect="1" noChangeArrowheads="1"/>
          </p:cNvPicPr>
          <p:nvPr/>
        </p:nvPicPr>
        <p:blipFill>
          <a:blip r:embed="rId2"/>
          <a:srcRect/>
          <a:stretch>
            <a:fillRect/>
          </a:stretch>
        </p:blipFill>
        <p:spPr bwMode="auto">
          <a:xfrm>
            <a:off x="2260007" y="5456742"/>
            <a:ext cx="168853" cy="285752"/>
          </a:xfrm>
          <a:prstGeom prst="rect">
            <a:avLst/>
          </a:prstGeom>
          <a:noFill/>
          <a:ln w="9525">
            <a:noFill/>
            <a:miter lim="800000"/>
            <a:headEnd/>
            <a:tailEnd/>
          </a:ln>
          <a:effectLst/>
        </p:spPr>
      </p:pic>
      <p:pic>
        <p:nvPicPr>
          <p:cNvPr id="18" name="Picture 7"/>
          <p:cNvPicPr>
            <a:picLocks noChangeAspect="1" noChangeArrowheads="1"/>
          </p:cNvPicPr>
          <p:nvPr/>
        </p:nvPicPr>
        <p:blipFill>
          <a:blip r:embed="rId2"/>
          <a:srcRect/>
          <a:stretch>
            <a:fillRect/>
          </a:stretch>
        </p:blipFill>
        <p:spPr bwMode="auto">
          <a:xfrm>
            <a:off x="5032539" y="5481618"/>
            <a:ext cx="133109" cy="225262"/>
          </a:xfrm>
          <a:prstGeom prst="rect">
            <a:avLst/>
          </a:prstGeom>
          <a:noFill/>
          <a:ln w="9525">
            <a:noFill/>
            <a:miter lim="800000"/>
            <a:headEnd/>
            <a:tailEnd/>
          </a:ln>
          <a:effectLst/>
        </p:spPr>
      </p:pic>
      <p:pic>
        <p:nvPicPr>
          <p:cNvPr id="4107" name="Picture 11"/>
          <p:cNvPicPr>
            <a:picLocks noChangeAspect="1" noChangeArrowheads="1"/>
          </p:cNvPicPr>
          <p:nvPr/>
        </p:nvPicPr>
        <p:blipFill>
          <a:blip r:embed="rId5"/>
          <a:srcRect/>
          <a:stretch>
            <a:fillRect/>
          </a:stretch>
        </p:blipFill>
        <p:spPr bwMode="auto">
          <a:xfrm>
            <a:off x="6702085" y="5456742"/>
            <a:ext cx="462203" cy="289417"/>
          </a:xfrm>
          <a:prstGeom prst="rect">
            <a:avLst/>
          </a:prstGeom>
          <a:noFill/>
          <a:ln w="9525">
            <a:noFill/>
            <a:miter lim="800000"/>
            <a:headEnd/>
            <a:tailEnd/>
          </a:ln>
          <a:effectLst/>
        </p:spPr>
      </p:pic>
      <p:pic>
        <p:nvPicPr>
          <p:cNvPr id="10" name="Picture 7"/>
          <p:cNvPicPr>
            <a:picLocks noChangeAspect="1" noChangeArrowheads="1"/>
          </p:cNvPicPr>
          <p:nvPr/>
        </p:nvPicPr>
        <p:blipFill>
          <a:blip r:embed="rId2"/>
          <a:srcRect/>
          <a:stretch>
            <a:fillRect/>
          </a:stretch>
        </p:blipFill>
        <p:spPr bwMode="auto">
          <a:xfrm>
            <a:off x="2915816" y="5707997"/>
            <a:ext cx="168853" cy="285752"/>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0" y="152400"/>
            <a:ext cx="9144000" cy="715963"/>
          </a:xfrm>
          <a:prstGeom prst="rect">
            <a:avLst/>
          </a:prstGeom>
        </p:spPr>
        <p:txBody>
          <a:bodyPr/>
          <a:lstStyle/>
          <a:p>
            <a:pPr lvl="0" algn="ctr">
              <a:defRPr/>
            </a:pPr>
            <a:r>
              <a:rPr lang="zh-CN" altLang="en-US" sz="3200" b="1" kern="0" baseline="0">
                <a:solidFill>
                  <a:schemeClr val="bg1"/>
                </a:solidFill>
                <a:ea typeface="宋体" charset="-122"/>
              </a:rPr>
              <a:t>损失函数与伯努利分布</a:t>
            </a:r>
            <a:endParaRPr lang="zh-CN" altLang="en-US" sz="3200" b="1" kern="0" baseline="0">
              <a:solidFill>
                <a:schemeClr val="bg1"/>
              </a:solidFill>
              <a:ea typeface="宋体" charset="-122"/>
            </a:endParaRPr>
          </a:p>
        </p:txBody>
      </p:sp>
      <p:sp>
        <p:nvSpPr>
          <p:cNvPr id="7" name="Rectangle 3"/>
          <p:cNvSpPr txBox="1">
            <a:spLocks noChangeArrowheads="1"/>
          </p:cNvSpPr>
          <p:nvPr/>
        </p:nvSpPr>
        <p:spPr>
          <a:xfrm>
            <a:off x="714348" y="1916832"/>
            <a:ext cx="7772400" cy="3528392"/>
          </a:xfrm>
          <a:prstGeom prst="rect">
            <a:avLst/>
          </a:prstGeom>
        </p:spPr>
        <p:txBody>
          <a:bodyPr/>
          <a:lstStyle/>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r>
              <a:rPr lang="zh-CN" altLang="en-US" sz="1600" kern="0" baseline="0" smtClean="0">
                <a:solidFill>
                  <a:schemeClr val="tx2"/>
                </a:solidFill>
                <a:latin typeface="+mn-lt"/>
                <a:ea typeface="宋体" charset="-122"/>
              </a:rPr>
              <a:t>对于似然性最大化，使用似然性的对数最大化，要比似然性最大化简单许多，我们有：</a:t>
            </a: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r>
              <a:rPr lang="zh-CN" altLang="en-US" sz="1600" kern="0" baseline="0" smtClean="0">
                <a:solidFill>
                  <a:schemeClr val="tx2"/>
                </a:solidFill>
                <a:latin typeface="+mn-lt"/>
                <a:ea typeface="宋体" charset="-122"/>
              </a:rPr>
              <a:t>展开后得：</a:t>
            </a: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r>
              <a:rPr lang="zh-CN" altLang="en-US" sz="1600" kern="0" baseline="0" smtClean="0">
                <a:solidFill>
                  <a:schemeClr val="tx2"/>
                </a:solidFill>
                <a:latin typeface="+mn-lt"/>
                <a:ea typeface="宋体" charset="-122"/>
              </a:rPr>
              <a:t>我们希望得到的是最大化值的参数估计，相当于是求</a:t>
            </a:r>
            <a:r>
              <a:rPr lang="en-US" altLang="zh-CN" sz="1600" kern="0" baseline="0" smtClean="0">
                <a:solidFill>
                  <a:schemeClr val="tx2"/>
                </a:solidFill>
                <a:latin typeface="+mn-lt"/>
                <a:ea typeface="宋体" charset="-122"/>
              </a:rPr>
              <a:t>L</a:t>
            </a:r>
            <a:r>
              <a:rPr lang="zh-CN" altLang="en-US" sz="1600" kern="0" baseline="0" smtClean="0">
                <a:solidFill>
                  <a:schemeClr val="tx2"/>
                </a:solidFill>
                <a:latin typeface="+mn-lt"/>
                <a:ea typeface="宋体" charset="-122"/>
              </a:rPr>
              <a:t>函数的最大值</a:t>
            </a: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r>
              <a:rPr lang="zh-CN" altLang="en-US" sz="1600" kern="0" baseline="0" smtClean="0">
                <a:solidFill>
                  <a:schemeClr val="tx2"/>
                </a:solidFill>
                <a:latin typeface="+mn-lt"/>
                <a:ea typeface="宋体" charset="-122"/>
              </a:rPr>
              <a:t>对于求最大值，相比线性回归，我们唯一区别是这里使用了梯度上升</a:t>
            </a: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r>
              <a:rPr lang="zh-CN" altLang="en-US" sz="1600" kern="0" baseline="0" smtClean="0">
                <a:solidFill>
                  <a:schemeClr val="tx2"/>
                </a:solidFill>
                <a:latin typeface="+mn-lt"/>
                <a:ea typeface="宋体" charset="-122"/>
              </a:rPr>
              <a:t>法，仅仅是减改为加</a:t>
            </a:r>
            <a:endParaRPr lang="en-US" altLang="zh-CN" sz="1600" kern="0" baseline="0">
              <a:solidFill>
                <a:schemeClr val="tx2"/>
              </a:solidFill>
              <a:latin typeface="+mn-lt"/>
              <a:ea typeface="宋体" charset="-122"/>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168611"/>
            <a:ext cx="7729603" cy="96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曲线连接符 7"/>
          <p:cNvCxnSpPr>
            <a:stCxn id="17" idx="0"/>
            <a:endCxn id="2" idx="3"/>
          </p:cNvCxnSpPr>
          <p:nvPr/>
        </p:nvCxnSpPr>
        <p:spPr bwMode="auto">
          <a:xfrm rot="5400000" flipH="1" flipV="1">
            <a:off x="7744283" y="3950121"/>
            <a:ext cx="966147" cy="371629"/>
          </a:xfrm>
          <a:prstGeom prst="curvedConnector4">
            <a:avLst>
              <a:gd name="adj1" fmla="val 24939"/>
              <a:gd name="adj2" fmla="val 161513"/>
            </a:avLst>
          </a:prstGeom>
          <a:solidFill>
            <a:schemeClr val="accent1"/>
          </a:solidFill>
          <a:ln w="9525" cap="flat" cmpd="sng" algn="ctr">
            <a:solidFill>
              <a:srgbClr val="FF0000"/>
            </a:solidFill>
            <a:prstDash val="solid"/>
            <a:round/>
            <a:headEnd type="none" w="med" len="med"/>
            <a:tailEnd type="arrow"/>
          </a:ln>
          <a:effectLst/>
        </p:spPr>
      </p:cxn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5599224"/>
            <a:ext cx="2328519" cy="700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椭圆 10"/>
          <p:cNvSpPr/>
          <p:nvPr/>
        </p:nvSpPr>
        <p:spPr bwMode="auto">
          <a:xfrm>
            <a:off x="3707904" y="5764557"/>
            <a:ext cx="300163" cy="432048"/>
          </a:xfrm>
          <a:prstGeom prst="ellipse">
            <a:avLst/>
          </a:prstGeom>
          <a:noFill/>
          <a:ln w="34925" cap="flat" cmpd="sng" algn="ctr">
            <a:solidFill>
              <a:srgbClr val="FF0000"/>
            </a:solidFill>
            <a:prstDash val="solid"/>
            <a:round/>
            <a:headEnd type="none" w="med" len="med"/>
            <a:tailEnd type="none" w="med" len="med"/>
          </a:ln>
          <a:effectLst>
            <a:outerShdw blurRad="50800" dist="50800" dir="5400000" algn="ctr" rotWithShape="0">
              <a:schemeClr val="bg1"/>
            </a:outerShdw>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25000" smtClean="0">
              <a:ln>
                <a:noFill/>
              </a:ln>
              <a:solidFill>
                <a:schemeClr val="tx1"/>
              </a:solidFill>
              <a:effectLst/>
              <a:latin typeface="Arial" charset="0"/>
            </a:endParaRPr>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2276872"/>
            <a:ext cx="2117402" cy="424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椭圆 16"/>
          <p:cNvSpPr/>
          <p:nvPr/>
        </p:nvSpPr>
        <p:spPr bwMode="auto">
          <a:xfrm>
            <a:off x="7236296" y="4619008"/>
            <a:ext cx="1610492" cy="538721"/>
          </a:xfrm>
          <a:prstGeom prst="ellipse">
            <a:avLst/>
          </a:prstGeom>
          <a:noFill/>
          <a:ln w="34925" cap="flat" cmpd="sng" algn="ctr">
            <a:solidFill>
              <a:srgbClr val="FF0000"/>
            </a:solidFill>
            <a:prstDash val="solid"/>
            <a:round/>
            <a:headEnd type="none" w="med" len="med"/>
            <a:tailEnd type="none" w="med" len="med"/>
          </a:ln>
          <a:effectLst>
            <a:outerShdw blurRad="50800" dist="50800" dir="5400000" algn="ctr" rotWithShape="0">
              <a:schemeClr val="bg1"/>
            </a:outerShdw>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25000" smtClean="0">
              <a:ln>
                <a:noFill/>
              </a:ln>
              <a:solidFill>
                <a:schemeClr val="tx1"/>
              </a:solidFill>
              <a:effectLst/>
              <a:latin typeface="Arial" charset="0"/>
            </a:endParaRPr>
          </a:p>
        </p:txBody>
      </p:sp>
      <p:sp>
        <p:nvSpPr>
          <p:cNvPr id="18" name="TextBox 17"/>
          <p:cNvSpPr txBox="1"/>
          <p:nvPr/>
        </p:nvSpPr>
        <p:spPr bwMode="auto">
          <a:xfrm>
            <a:off x="7457853" y="4725144"/>
            <a:ext cx="1218603" cy="338554"/>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algn="ctr"/>
            <a:r>
              <a:rPr lang="zh-CN" altLang="en-US" sz="1600" b="1" kern="0" baseline="0">
                <a:solidFill>
                  <a:srgbClr val="FF0000"/>
                </a:solidFill>
              </a:rPr>
              <a:t>交叉</a:t>
            </a:r>
            <a:r>
              <a:rPr lang="zh-CN" altLang="en-US" sz="1600" b="1" kern="0" baseline="0">
                <a:solidFill>
                  <a:srgbClr val="FF0000"/>
                </a:solidFill>
              </a:rPr>
              <a:t>熵</a:t>
            </a:r>
            <a:r>
              <a:rPr lang="zh-CN" altLang="en-US" sz="1600" b="1" kern="0" baseline="0" smtClean="0">
                <a:solidFill>
                  <a:srgbClr val="FF0000"/>
                </a:solidFill>
              </a:rPr>
              <a:t>损失</a:t>
            </a:r>
            <a:endParaRPr lang="zh-CN" altLang="en-US" sz="1600" b="1" kern="0" baseline="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0" y="152400"/>
            <a:ext cx="9144000" cy="715963"/>
          </a:xfrm>
          <a:prstGeom prst="rect">
            <a:avLst/>
          </a:prstGeom>
        </p:spPr>
        <p:txBody>
          <a:bodyPr/>
          <a:lstStyle/>
          <a:p>
            <a:pPr lvl="0" algn="ctr">
              <a:defRPr/>
            </a:pPr>
            <a:r>
              <a:rPr lang="zh-CN" altLang="en-US" sz="3200" b="1" kern="0" baseline="0">
                <a:solidFill>
                  <a:schemeClr val="bg1"/>
                </a:solidFill>
                <a:ea typeface="宋体" charset="-122"/>
              </a:rPr>
              <a:t>损失函数与伯努利分布</a:t>
            </a:r>
            <a:endParaRPr lang="zh-CN" altLang="en-US" sz="3200" b="1" kern="0" baseline="0">
              <a:solidFill>
                <a:schemeClr val="bg1"/>
              </a:solidFill>
              <a:ea typeface="宋体" charset="-122"/>
            </a:endParaRPr>
          </a:p>
        </p:txBody>
      </p:sp>
      <p:sp>
        <p:nvSpPr>
          <p:cNvPr id="7" name="Rectangle 3"/>
          <p:cNvSpPr txBox="1">
            <a:spLocks noChangeArrowheads="1"/>
          </p:cNvSpPr>
          <p:nvPr/>
        </p:nvSpPr>
        <p:spPr>
          <a:xfrm>
            <a:off x="714348" y="2204864"/>
            <a:ext cx="7772400" cy="3528392"/>
          </a:xfrm>
          <a:prstGeom prst="rect">
            <a:avLst/>
          </a:prstGeom>
        </p:spPr>
        <p:txBody>
          <a:bodyPr/>
          <a:lstStyle/>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r>
              <a:rPr lang="zh-CN" altLang="en-US" sz="1600" kern="0" baseline="0" smtClean="0">
                <a:solidFill>
                  <a:schemeClr val="tx2"/>
                </a:solidFill>
                <a:latin typeface="+mn-lt"/>
                <a:ea typeface="宋体" charset="-122"/>
              </a:rPr>
              <a:t>求导得（中间推导省略）：</a:t>
            </a: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r>
              <a:rPr lang="zh-CN" altLang="en-US" sz="1600" kern="0" baseline="0" smtClean="0">
                <a:solidFill>
                  <a:schemeClr val="tx2"/>
                </a:solidFill>
                <a:latin typeface="+mn-lt"/>
                <a:ea typeface="宋体" charset="-122"/>
              </a:rPr>
              <a:t>我们得到每一个参数的更新的公式如：</a:t>
            </a: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r>
              <a:rPr lang="en-US" altLang="zh-CN" sz="1600" kern="0" baseline="0" smtClean="0">
                <a:solidFill>
                  <a:schemeClr val="tx2"/>
                </a:solidFill>
                <a:latin typeface="+mn-lt"/>
                <a:ea typeface="宋体" charset="-122"/>
              </a:rPr>
              <a:t>j</a:t>
            </a:r>
            <a:r>
              <a:rPr lang="zh-CN" altLang="en-US" sz="1600" kern="0" baseline="0" smtClean="0">
                <a:solidFill>
                  <a:schemeClr val="tx2"/>
                </a:solidFill>
                <a:latin typeface="+mn-lt"/>
                <a:ea typeface="宋体" charset="-122"/>
              </a:rPr>
              <a:t>下标，相当于是</a:t>
            </a:r>
            <a:r>
              <a:rPr lang="en-US" altLang="zh-CN" sz="1600" kern="0" baseline="0" smtClean="0">
                <a:solidFill>
                  <a:schemeClr val="tx2"/>
                </a:solidFill>
                <a:latin typeface="+mn-lt"/>
                <a:ea typeface="宋体" charset="-122"/>
              </a:rPr>
              <a:t>x</a:t>
            </a:r>
            <a:r>
              <a:rPr lang="zh-CN" altLang="en-US" sz="1600" kern="0" baseline="0" smtClean="0">
                <a:solidFill>
                  <a:schemeClr val="tx2"/>
                </a:solidFill>
                <a:latin typeface="+mn-lt"/>
                <a:ea typeface="宋体" charset="-122"/>
              </a:rPr>
              <a:t>的第</a:t>
            </a:r>
            <a:r>
              <a:rPr lang="en-US" altLang="zh-CN" sz="1600" kern="0" baseline="0" smtClean="0">
                <a:solidFill>
                  <a:schemeClr val="tx2"/>
                </a:solidFill>
                <a:latin typeface="+mn-lt"/>
                <a:ea typeface="宋体" charset="-122"/>
              </a:rPr>
              <a:t>j</a:t>
            </a:r>
            <a:r>
              <a:rPr lang="zh-CN" altLang="en-US" sz="1600" kern="0" baseline="0" smtClean="0">
                <a:solidFill>
                  <a:schemeClr val="tx2"/>
                </a:solidFill>
                <a:latin typeface="+mn-lt"/>
                <a:ea typeface="宋体" charset="-122"/>
              </a:rPr>
              <a:t>个维度、和第</a:t>
            </a:r>
            <a:r>
              <a:rPr lang="en-US" altLang="zh-CN" sz="1600" kern="0" baseline="0" smtClean="0">
                <a:solidFill>
                  <a:schemeClr val="tx2"/>
                </a:solidFill>
                <a:latin typeface="+mn-lt"/>
                <a:ea typeface="宋体" charset="-122"/>
              </a:rPr>
              <a:t>j</a:t>
            </a:r>
            <a:r>
              <a:rPr lang="zh-CN" altLang="en-US" sz="1600" kern="0" baseline="0" smtClean="0">
                <a:solidFill>
                  <a:schemeClr val="tx2"/>
                </a:solidFill>
                <a:latin typeface="+mn-lt"/>
                <a:ea typeface="宋体" charset="-122"/>
              </a:rPr>
              <a:t>个参数</a:t>
            </a: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778" y="2636912"/>
            <a:ext cx="3109081" cy="829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059297"/>
            <a:ext cx="4320480" cy="593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6377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olidFill>
                  <a:srgbClr val="1D528D"/>
                </a:solidFill>
              </a:rPr>
              <a:t>逻辑</a:t>
            </a:r>
            <a:r>
              <a:rPr lang="zh-CN" altLang="en-US">
                <a:solidFill>
                  <a:srgbClr val="1D528D"/>
                </a:solidFill>
              </a:rPr>
              <a:t>回归</a:t>
            </a:r>
            <a:r>
              <a:rPr lang="zh-CN" altLang="en-US" smtClean="0">
                <a:solidFill>
                  <a:srgbClr val="1D528D"/>
                </a:solidFill>
              </a:rPr>
              <a:t>实现</a:t>
            </a:r>
            <a:endParaRPr lang="zh-CN" altLang="en-US">
              <a:solidFill>
                <a:srgbClr val="1D528D"/>
              </a:solidFill>
            </a:endParaRPr>
          </a:p>
        </p:txBody>
      </p:sp>
    </p:spTree>
    <p:extLst>
      <p:ext uri="{BB962C8B-B14F-4D97-AF65-F5344CB8AC3E}">
        <p14:creationId xmlns:p14="http://schemas.microsoft.com/office/powerpoint/2010/main" val="3299034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0" y="152400"/>
            <a:ext cx="9144000" cy="715963"/>
          </a:xfrm>
          <a:prstGeom prst="rect">
            <a:avLst/>
          </a:prstGeom>
        </p:spPr>
        <p:txBody>
          <a:bodyPr/>
          <a:lstStyle/>
          <a:p>
            <a:pPr lvl="0" algn="ctr">
              <a:defRPr/>
            </a:pPr>
            <a:r>
              <a:rPr lang="zh-CN" altLang="en-US" sz="3200" b="1" kern="0" baseline="0">
                <a:solidFill>
                  <a:schemeClr val="bg1"/>
                </a:solidFill>
                <a:ea typeface="宋体" charset="-122"/>
              </a:rPr>
              <a:t>逻辑</a:t>
            </a:r>
            <a:r>
              <a:rPr lang="zh-CN" altLang="en-US" sz="3200" b="1" kern="0" baseline="0">
                <a:solidFill>
                  <a:schemeClr val="bg1"/>
                </a:solidFill>
                <a:ea typeface="宋体" charset="-122"/>
              </a:rPr>
              <a:t>回归</a:t>
            </a:r>
            <a:r>
              <a:rPr lang="zh-CN" altLang="en-US" sz="3200" b="1" kern="0" baseline="0" smtClean="0">
                <a:solidFill>
                  <a:schemeClr val="bg1"/>
                </a:solidFill>
                <a:ea typeface="宋体" charset="-122"/>
              </a:rPr>
              <a:t>实现</a:t>
            </a:r>
            <a:endParaRPr lang="zh-CN" altLang="en-US" sz="3200" b="1" kern="0" baseline="0">
              <a:solidFill>
                <a:schemeClr val="bg1"/>
              </a:solidFill>
              <a:ea typeface="宋体"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1556792"/>
            <a:ext cx="4399829" cy="4848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93506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0" y="152400"/>
            <a:ext cx="9144000" cy="715963"/>
          </a:xfrm>
          <a:prstGeom prst="rect">
            <a:avLst/>
          </a:prstGeom>
        </p:spPr>
        <p:txBody>
          <a:bodyPr/>
          <a:lstStyle/>
          <a:p>
            <a:pPr lvl="0" algn="ctr">
              <a:defRPr/>
            </a:pPr>
            <a:r>
              <a:rPr lang="zh-CN" altLang="en-US" sz="3200" b="1" kern="0" baseline="0">
                <a:solidFill>
                  <a:schemeClr val="bg1"/>
                </a:solidFill>
                <a:ea typeface="宋体" charset="-122"/>
              </a:rPr>
              <a:t>逻辑</a:t>
            </a:r>
            <a:r>
              <a:rPr lang="zh-CN" altLang="en-US" sz="3200" b="1" kern="0" baseline="0">
                <a:solidFill>
                  <a:schemeClr val="bg1"/>
                </a:solidFill>
                <a:ea typeface="宋体" charset="-122"/>
              </a:rPr>
              <a:t>回归</a:t>
            </a:r>
            <a:r>
              <a:rPr lang="zh-CN" altLang="en-US" sz="3200" b="1" kern="0" baseline="0" smtClean="0">
                <a:solidFill>
                  <a:schemeClr val="bg1"/>
                </a:solidFill>
                <a:ea typeface="宋体" charset="-122"/>
              </a:rPr>
              <a:t>实现</a:t>
            </a:r>
            <a:endParaRPr lang="zh-CN" altLang="en-US" sz="3200" b="1" kern="0" baseline="0">
              <a:solidFill>
                <a:schemeClr val="bg1"/>
              </a:solidFill>
              <a:ea typeface="宋体" charset="-122"/>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713" y="2348880"/>
            <a:ext cx="3200333" cy="288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bwMode="auto">
          <a:xfrm>
            <a:off x="1865401" y="5445223"/>
            <a:ext cx="1122423" cy="276999"/>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algn="l"/>
            <a:r>
              <a:rPr lang="zh-CN" altLang="en-US" sz="1200" kern="0" baseline="0" smtClean="0">
                <a:solidFill>
                  <a:srgbClr val="000000"/>
                </a:solidFill>
              </a:rPr>
              <a:t>迭代</a:t>
            </a:r>
            <a:r>
              <a:rPr lang="en-US" altLang="zh-CN" sz="1200" kern="0" baseline="0" smtClean="0">
                <a:solidFill>
                  <a:srgbClr val="000000"/>
                </a:solidFill>
              </a:rPr>
              <a:t>10 epoch</a:t>
            </a:r>
            <a:endParaRPr lang="zh-CN" altLang="en-US" sz="1200" kern="0" baseline="0">
              <a:solidFill>
                <a:srgbClr val="000000"/>
              </a:solidFill>
            </a:endParaRPr>
          </a:p>
        </p:txBody>
      </p:sp>
      <p:sp>
        <p:nvSpPr>
          <p:cNvPr id="9" name="TextBox 8"/>
          <p:cNvSpPr txBox="1"/>
          <p:nvPr/>
        </p:nvSpPr>
        <p:spPr bwMode="auto">
          <a:xfrm>
            <a:off x="5956906" y="5444323"/>
            <a:ext cx="1207382" cy="276999"/>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algn="l"/>
            <a:r>
              <a:rPr lang="zh-CN" altLang="en-US" sz="1200" kern="0" baseline="0" smtClean="0">
                <a:solidFill>
                  <a:srgbClr val="000000"/>
                </a:solidFill>
              </a:rPr>
              <a:t>迭代</a:t>
            </a:r>
            <a:r>
              <a:rPr lang="en-US" altLang="zh-CN" sz="1200" kern="0" baseline="0" smtClean="0">
                <a:solidFill>
                  <a:srgbClr val="000000"/>
                </a:solidFill>
              </a:rPr>
              <a:t>100</a:t>
            </a:r>
            <a:r>
              <a:rPr lang="zh-CN" altLang="en-US" sz="1200" kern="0" baseline="0">
                <a:solidFill>
                  <a:srgbClr val="000000"/>
                </a:solidFill>
              </a:rPr>
              <a:t> </a:t>
            </a:r>
            <a:r>
              <a:rPr lang="en-US" altLang="zh-CN" sz="1200" kern="0" baseline="0" smtClean="0">
                <a:solidFill>
                  <a:srgbClr val="000000"/>
                </a:solidFill>
              </a:rPr>
              <a:t>epoch</a:t>
            </a:r>
            <a:endParaRPr lang="zh-CN" altLang="en-US" sz="1200" kern="0" baseline="0">
              <a:solidFill>
                <a:srgbClr val="000000"/>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3626" y="2359327"/>
            <a:ext cx="3177158" cy="2864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1201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altLang="en-US">
                <a:ea typeface="宋体" charset="-122"/>
              </a:rPr>
              <a:t>总结</a:t>
            </a:r>
          </a:p>
        </p:txBody>
      </p:sp>
      <p:sp>
        <p:nvSpPr>
          <p:cNvPr id="5124" name="Rectangle 3"/>
          <p:cNvSpPr>
            <a:spLocks noGrp="1" noChangeArrowheads="1"/>
          </p:cNvSpPr>
          <p:nvPr>
            <p:ph type="body" idx="1"/>
          </p:nvPr>
        </p:nvSpPr>
        <p:spPr>
          <a:xfrm>
            <a:off x="762000" y="1714488"/>
            <a:ext cx="7772400" cy="4419600"/>
          </a:xfrm>
        </p:spPr>
        <p:txBody>
          <a:bodyPr/>
          <a:lstStyle/>
          <a:p>
            <a:pPr marL="0">
              <a:buNone/>
            </a:pPr>
            <a:r>
              <a:rPr lang="zh-CN" altLang="en-US" sz="2000" b="0" smtClean="0">
                <a:solidFill>
                  <a:schemeClr val="tx2"/>
                </a:solidFill>
                <a:ea typeface="宋体" charset="-122"/>
              </a:rPr>
              <a:t>实际问题</a:t>
            </a:r>
            <a:endParaRPr lang="en-US" altLang="zh-CN" sz="2000" b="0" smtClean="0">
              <a:solidFill>
                <a:schemeClr val="tx2"/>
              </a:solidFill>
              <a:ea typeface="宋体" charset="-122"/>
            </a:endParaRPr>
          </a:p>
          <a:p>
            <a:pPr marL="0">
              <a:buNone/>
            </a:pPr>
            <a:r>
              <a:rPr lang="zh-CN" altLang="en-US" sz="1600" b="0" smtClean="0">
                <a:solidFill>
                  <a:schemeClr val="tx2"/>
                </a:solidFill>
                <a:ea typeface="宋体" charset="-122"/>
              </a:rPr>
              <a:t>我们想对两种鸢尾花进行分类，现在我们可以观察到鸢尾花的两个特征：花瓣个数和直径大小。那么我们该如何构建一个自动分类器，让算法可以根据这两个特征识别出当前的鸢尾花属于哪个类别呢？不妨先把已经获得的数据画出来看一下，假设如下如所示，</a:t>
            </a:r>
            <a:r>
              <a:rPr lang="zh-CN" altLang="en-US" sz="1600" smtClean="0">
                <a:solidFill>
                  <a:schemeClr val="tx2"/>
                </a:solidFill>
                <a:ea typeface="宋体" charset="-122"/>
              </a:rPr>
              <a:t>显然，我们直观的感觉就是在这两个类别的中间画出一条线</a:t>
            </a:r>
            <a:endParaRPr lang="en-US" altLang="zh-CN" sz="1600" smtClean="0">
              <a:solidFill>
                <a:schemeClr val="tx2"/>
              </a:solidFill>
              <a:ea typeface="宋体" charset="-122"/>
            </a:endParaRPr>
          </a:p>
          <a:p>
            <a:pPr marL="0">
              <a:buNone/>
            </a:pPr>
            <a:endParaRPr lang="en-US" altLang="zh-CN" sz="2000" b="0" smtClean="0">
              <a:solidFill>
                <a:schemeClr val="tx2"/>
              </a:solidFill>
              <a:ea typeface="宋体" charset="-122"/>
            </a:endParaRPr>
          </a:p>
        </p:txBody>
      </p:sp>
      <p:pic>
        <p:nvPicPr>
          <p:cNvPr id="29698" name="Picture 2" descr="https://ask.qcloudimg.com/http-save/yehe-1000017/vgbdgksomg.jpeg"/>
          <p:cNvPicPr>
            <a:picLocks noChangeAspect="1" noChangeArrowheads="1"/>
          </p:cNvPicPr>
          <p:nvPr/>
        </p:nvPicPr>
        <p:blipFill>
          <a:blip r:embed="rId2"/>
          <a:srcRect/>
          <a:stretch>
            <a:fillRect/>
          </a:stretch>
        </p:blipFill>
        <p:spPr bwMode="auto">
          <a:xfrm>
            <a:off x="1071538" y="3357562"/>
            <a:ext cx="3357586" cy="2776814"/>
          </a:xfrm>
          <a:prstGeom prst="rect">
            <a:avLst/>
          </a:prstGeom>
          <a:noFill/>
        </p:spPr>
      </p:pic>
      <p:pic>
        <p:nvPicPr>
          <p:cNvPr id="29700" name="Picture 4" descr="https://ask.qcloudimg.com/http-save/yehe-1000017/iznarsw8j8.jpeg"/>
          <p:cNvPicPr>
            <a:picLocks noChangeAspect="1" noChangeArrowheads="1"/>
          </p:cNvPicPr>
          <p:nvPr/>
        </p:nvPicPr>
        <p:blipFill>
          <a:blip r:embed="rId3"/>
          <a:srcRect/>
          <a:stretch>
            <a:fillRect/>
          </a:stretch>
        </p:blipFill>
        <p:spPr bwMode="auto">
          <a:xfrm>
            <a:off x="4786314" y="3429000"/>
            <a:ext cx="3268288" cy="2714644"/>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altLang="en-US" smtClean="0">
                <a:ea typeface="宋体" charset="-122"/>
              </a:rPr>
              <a:t>线性回归与分类问题</a:t>
            </a:r>
          </a:p>
        </p:txBody>
      </p:sp>
      <p:sp>
        <p:nvSpPr>
          <p:cNvPr id="9" name="Rectangle 3"/>
          <p:cNvSpPr txBox="1">
            <a:spLocks noChangeArrowheads="1"/>
          </p:cNvSpPr>
          <p:nvPr/>
        </p:nvSpPr>
        <p:spPr bwMode="auto">
          <a:xfrm>
            <a:off x="611560" y="3140968"/>
            <a:ext cx="7786742" cy="10692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indent="-342900" algn="l">
              <a:spcBef>
                <a:spcPct val="20000"/>
              </a:spcBef>
              <a:buClr>
                <a:schemeClr val="hlink"/>
              </a:buClr>
            </a:pPr>
            <a:r>
              <a:rPr lang="zh-CN" altLang="en-US" sz="1600" kern="0" baseline="0" smtClean="0">
                <a:solidFill>
                  <a:schemeClr val="tx2"/>
                </a:solidFill>
                <a:latin typeface="+mn-lt"/>
                <a:ea typeface="宋体" charset="-122"/>
              </a:rPr>
              <a:t>所以我们的目标就是如何才能设计一个算法，让其找出这样的一条分割线（更准确的说法是决策边界），实际上，</a:t>
            </a:r>
            <a:r>
              <a:rPr lang="zh-CN" altLang="en-US" sz="1600" b="1" kern="0" baseline="0" smtClean="0">
                <a:solidFill>
                  <a:srgbClr val="FF0000"/>
                </a:solidFill>
                <a:latin typeface="+mn-lt"/>
                <a:ea typeface="宋体" charset="-122"/>
              </a:rPr>
              <a:t>机器学习中的各种分类算法本质都是如何找到这样一条决策边界的问题</a:t>
            </a:r>
            <a:endParaRPr lang="en-US" altLang="zh-CN" sz="1600" b="1" kern="0" baseline="0" smtClean="0">
              <a:solidFill>
                <a:srgbClr val="FF0000"/>
              </a:solidFill>
              <a:latin typeface="+mn-lt"/>
              <a:ea typeface="宋体" charset="-122"/>
            </a:endParaRPr>
          </a:p>
          <a:p>
            <a:pPr lvl="0" indent="-342900" algn="l">
              <a:spcBef>
                <a:spcPct val="20000"/>
              </a:spcBef>
              <a:buClr>
                <a:schemeClr val="hlink"/>
              </a:buClr>
            </a:pPr>
            <a:endParaRPr lang="en-US" altLang="zh-CN" sz="1600" kern="0" baseline="0" smtClean="0">
              <a:solidFill>
                <a:schemeClr val="tx2"/>
              </a:solidFill>
              <a:latin typeface="+mn-lt"/>
              <a:ea typeface="宋体" charset="-122"/>
            </a:endParaRPr>
          </a:p>
          <a:p>
            <a:pPr lvl="0" indent="-342900" algn="l">
              <a:spcBef>
                <a:spcPct val="20000"/>
              </a:spcBef>
              <a:buClr>
                <a:schemeClr val="hlink"/>
              </a:buClr>
            </a:pPr>
            <a:endParaRPr lang="en-US" altLang="zh-CN" sz="1600" kern="0" baseline="0" smtClean="0">
              <a:solidFill>
                <a:schemeClr val="tx2"/>
              </a:solidFill>
              <a:latin typeface="+mn-lt"/>
              <a:ea typeface="宋体"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214414" y="3429000"/>
            <a:ext cx="6715172" cy="785818"/>
          </a:xfrm>
        </p:spPr>
        <p:txBody>
          <a:bodyPr/>
          <a:lstStyle/>
          <a:p>
            <a:r>
              <a:rPr lang="zh-CN" altLang="en-US" sz="2400" smtClean="0">
                <a:solidFill>
                  <a:schemeClr val="tx2"/>
                </a:solidFill>
              </a:rPr>
              <a:t>限于个人才疏学浅，理解有限，如有不正确的地方还请指正，谢谢</a:t>
            </a:r>
            <a:endParaRPr lang="zh-CN" altLang="en-US" sz="2400">
              <a:solidFill>
                <a:schemeClr val="tx2"/>
              </a:solidFill>
            </a:endParaRPr>
          </a:p>
        </p:txBody>
      </p:sp>
      <p:sp>
        <p:nvSpPr>
          <p:cNvPr id="9" name="Rectangle 2"/>
          <p:cNvSpPr txBox="1">
            <a:spLocks noChangeArrowheads="1"/>
          </p:cNvSpPr>
          <p:nvPr/>
        </p:nvSpPr>
        <p:spPr bwMode="black">
          <a:xfrm>
            <a:off x="0" y="152400"/>
            <a:ext cx="9144000" cy="71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0" cap="all" spc="0" normalizeH="0" baseline="0" noProof="0" smtClean="0">
                <a:ln>
                  <a:noFill/>
                </a:ln>
                <a:solidFill>
                  <a:schemeClr val="bg1"/>
                </a:solidFill>
                <a:effectLst/>
                <a:uLnTx/>
                <a:uFillTx/>
                <a:latin typeface="+mj-lt"/>
                <a:ea typeface="宋体" charset="-122"/>
                <a:cs typeface="+mj-cs"/>
              </a:rPr>
              <a:t>前言</a:t>
            </a:r>
            <a:endParaRPr kumimoji="0" lang="en-US" altLang="zh-CN" sz="4000" b="1" i="0" u="none" strike="noStrike" kern="0" cap="all" spc="0" normalizeH="0" baseline="0" noProof="0" smtClean="0">
              <a:ln>
                <a:noFill/>
              </a:ln>
              <a:solidFill>
                <a:schemeClr val="bg1"/>
              </a:solidFill>
              <a:effectLst/>
              <a:uLnTx/>
              <a:uFillTx/>
              <a:latin typeface="+mj-lt"/>
              <a:ea typeface="宋体" charset="-122"/>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smtClean="0">
                <a:solidFill>
                  <a:srgbClr val="1D528D"/>
                </a:solidFill>
              </a:rPr>
              <a:t>交流时间</a:t>
            </a:r>
            <a:endParaRPr lang="zh-CN" altLang="en-US">
              <a:solidFill>
                <a:srgbClr val="1D528D"/>
              </a:solidFill>
            </a:endParaRPr>
          </a:p>
        </p:txBody>
      </p:sp>
      <p:sp>
        <p:nvSpPr>
          <p:cNvPr id="3" name="矩形 2"/>
          <p:cNvSpPr/>
          <p:nvPr/>
        </p:nvSpPr>
        <p:spPr>
          <a:xfrm>
            <a:off x="357158" y="6215082"/>
            <a:ext cx="5717784" cy="276999"/>
          </a:xfrm>
          <a:prstGeom prst="rect">
            <a:avLst/>
          </a:prstGeom>
        </p:spPr>
        <p:txBody>
          <a:bodyPr wrap="none">
            <a:spAutoFit/>
          </a:bodyPr>
          <a:lstStyle/>
          <a:p>
            <a:pPr algn="l"/>
            <a:r>
              <a:rPr lang="en-US" altLang="zh-CN" smtClean="0"/>
              <a:t>PPT</a:t>
            </a:r>
            <a:r>
              <a:rPr lang="zh-CN" altLang="en-US" smtClean="0"/>
              <a:t>和代码下载地址：</a:t>
            </a:r>
            <a:r>
              <a:rPr lang="en-US" altLang="zh-CN" smtClean="0"/>
              <a:t>http://</a:t>
            </a:r>
            <a:r>
              <a:rPr lang="en-US" altLang="zh-CN" smtClean="0"/>
              <a:t>www.zifuture.com/fs/17.lesson/logistic_regression.zip</a:t>
            </a: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WordArt 2"/>
          <p:cNvSpPr>
            <a:spLocks noChangeArrowheads="1" noChangeShapeType="1" noTextEdit="1"/>
          </p:cNvSpPr>
          <p:nvPr/>
        </p:nvSpPr>
        <p:spPr bwMode="gray">
          <a:xfrm>
            <a:off x="457200" y="1143000"/>
            <a:ext cx="4419600" cy="685800"/>
          </a:xfrm>
          <a:prstGeom prst="rect">
            <a:avLst/>
          </a:prstGeom>
        </p:spPr>
        <p:txBody>
          <a:bodyPr wrap="none" fromWordArt="1">
            <a:prstTxWarp prst="textDeflate">
              <a:avLst>
                <a:gd name="adj" fmla="val 0"/>
              </a:avLst>
            </a:prstTxWarp>
          </a:bodyPr>
          <a:lstStyle/>
          <a:p>
            <a:pPr algn="ctr"/>
            <a:r>
              <a:rPr lang="en-US" altLang="zh-CN" sz="3600" b="1" kern="10">
                <a:ln w="19050">
                  <a:solidFill>
                    <a:srgbClr val="FFFFFF"/>
                  </a:solidFill>
                  <a:round/>
                  <a:headEnd/>
                  <a:tailEnd/>
                </a:ln>
                <a:gradFill rotWithShape="1">
                  <a:gsLst>
                    <a:gs pos="0">
                      <a:schemeClr val="tx1"/>
                    </a:gs>
                    <a:gs pos="100000">
                      <a:schemeClr val="bg2"/>
                    </a:gs>
                  </a:gsLst>
                  <a:lin ang="0" scaled="1"/>
                </a:gradFill>
                <a:effectLst>
                  <a:outerShdw dist="53882" dir="2700000" algn="ctr" rotWithShape="0">
                    <a:schemeClr val="tx2">
                      <a:alpha val="50000"/>
                    </a:schemeClr>
                  </a:outerShdw>
                </a:effectLst>
                <a:latin typeface="Arial"/>
                <a:cs typeface="Arial"/>
              </a:rPr>
              <a:t>Thank You !</a:t>
            </a:r>
            <a:endParaRPr lang="zh-CN" altLang="en-US" sz="3600" b="1" kern="10">
              <a:ln w="19050">
                <a:solidFill>
                  <a:srgbClr val="FFFFFF"/>
                </a:solidFill>
                <a:round/>
                <a:headEnd/>
                <a:tailEnd/>
              </a:ln>
              <a:gradFill rotWithShape="1">
                <a:gsLst>
                  <a:gs pos="0">
                    <a:schemeClr val="tx1"/>
                  </a:gs>
                  <a:gs pos="100000">
                    <a:schemeClr val="bg2"/>
                  </a:gs>
                </a:gsLst>
                <a:lin ang="0" scaled="1"/>
              </a:gradFill>
              <a:effectLst>
                <a:outerShdw dist="53882" dir="2700000" algn="ctr" rotWithShape="0">
                  <a:schemeClr val="tx2">
                    <a:alpha val="50000"/>
                  </a:scheme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3970"/>
                                        </p:tgtEl>
                                        <p:attrNameLst>
                                          <p:attrName>style.visibility</p:attrName>
                                        </p:attrNameLst>
                                      </p:cBhvr>
                                      <p:to>
                                        <p:strVal val="visible"/>
                                      </p:to>
                                    </p:set>
                                    <p:anim calcmode="lin" valueType="num">
                                      <p:cBhvr>
                                        <p:cTn id="7" dur="500" fill="hold"/>
                                        <p:tgtEl>
                                          <p:spTgt spid="83970"/>
                                        </p:tgtEl>
                                        <p:attrNameLst>
                                          <p:attrName>ppt_w</p:attrName>
                                        </p:attrNameLst>
                                      </p:cBhvr>
                                      <p:tavLst>
                                        <p:tav tm="0">
                                          <p:val>
                                            <p:fltVal val="0"/>
                                          </p:val>
                                        </p:tav>
                                        <p:tav tm="100000">
                                          <p:val>
                                            <p:strVal val="#ppt_w"/>
                                          </p:val>
                                        </p:tav>
                                      </p:tavLst>
                                    </p:anim>
                                    <p:anim calcmode="lin" valueType="num">
                                      <p:cBhvr>
                                        <p:cTn id="8" dur="500" fill="hold"/>
                                        <p:tgtEl>
                                          <p:spTgt spid="83970"/>
                                        </p:tgtEl>
                                        <p:attrNameLst>
                                          <p:attrName>ppt_h</p:attrName>
                                        </p:attrNameLst>
                                      </p:cBhvr>
                                      <p:tavLst>
                                        <p:tav tm="0">
                                          <p:val>
                                            <p:fltVal val="0"/>
                                          </p:val>
                                        </p:tav>
                                        <p:tav tm="100000">
                                          <p:val>
                                            <p:strVal val="#ppt_h"/>
                                          </p:val>
                                        </p:tav>
                                      </p:tavLst>
                                    </p:anim>
                                    <p:animEffect transition="in" filter="fade">
                                      <p:cBhvr>
                                        <p:cTn id="9" dur="500"/>
                                        <p:tgtEl>
                                          <p:spTgt spid="83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smtClean="0">
                <a:ea typeface="宋体" charset="-122"/>
              </a:rPr>
              <a:t>内容</a:t>
            </a:r>
            <a:endParaRPr lang="en-US" altLang="zh-CN" smtClean="0">
              <a:ea typeface="宋体" charset="-122"/>
            </a:endParaRPr>
          </a:p>
        </p:txBody>
      </p:sp>
      <p:grpSp>
        <p:nvGrpSpPr>
          <p:cNvPr id="4100" name="Group 36"/>
          <p:cNvGrpSpPr>
            <a:grpSpLocks/>
          </p:cNvGrpSpPr>
          <p:nvPr/>
        </p:nvGrpSpPr>
        <p:grpSpPr bwMode="auto">
          <a:xfrm>
            <a:off x="1981200" y="2829471"/>
            <a:ext cx="5410200" cy="665162"/>
            <a:chOff x="1248" y="1371"/>
            <a:chExt cx="3408" cy="419"/>
          </a:xfrm>
        </p:grpSpPr>
        <p:grpSp>
          <p:nvGrpSpPr>
            <p:cNvPr id="4125" name="Group 8"/>
            <p:cNvGrpSpPr>
              <a:grpSpLocks/>
            </p:cNvGrpSpPr>
            <p:nvPr/>
          </p:nvGrpSpPr>
          <p:grpSpPr bwMode="auto">
            <a:xfrm>
              <a:off x="1248" y="1371"/>
              <a:ext cx="480" cy="419"/>
              <a:chOff x="1110" y="2656"/>
              <a:chExt cx="1549" cy="1351"/>
            </a:xfrm>
          </p:grpSpPr>
          <p:sp>
            <p:nvSpPr>
              <p:cNvPr id="4129" name="AutoShape 9"/>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4130" name="AutoShape 10"/>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61451" name="AutoShape 11"/>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bg1"/>
                </a:solidFill>
                <a:miter lim="800000"/>
                <a:headEnd/>
                <a:tailEnd/>
              </a:ln>
              <a:effectLst/>
            </p:spPr>
            <p:txBody>
              <a:bodyPr wrap="none" anchor="ctr"/>
              <a:lstStyle/>
              <a:p>
                <a:endParaRPr lang="zh-CN" altLang="en-US">
                  <a:ea typeface="宋体" charset="-122"/>
                </a:endParaRPr>
              </a:p>
            </p:txBody>
          </p:sp>
        </p:grpSp>
        <p:sp>
          <p:nvSpPr>
            <p:cNvPr id="4126" name="Line 16"/>
            <p:cNvSpPr>
              <a:spLocks noChangeShapeType="1"/>
            </p:cNvSpPr>
            <p:nvPr/>
          </p:nvSpPr>
          <p:spPr bwMode="auto">
            <a:xfrm>
              <a:off x="1632" y="1755"/>
              <a:ext cx="3024" cy="0"/>
            </a:xfrm>
            <a:prstGeom prst="line">
              <a:avLst/>
            </a:prstGeom>
            <a:noFill/>
            <a:ln w="25400">
              <a:solidFill>
                <a:schemeClr val="folHlink"/>
              </a:solidFill>
              <a:prstDash val="sysDot"/>
              <a:round/>
              <a:headEnd/>
              <a:tailEnd type="oval" w="med" len="med"/>
            </a:ln>
          </p:spPr>
          <p:txBody>
            <a:bodyPr wrap="none" anchor="ctr"/>
            <a:lstStyle/>
            <a:p>
              <a:endParaRPr lang="zh-CN" altLang="en-US"/>
            </a:p>
          </p:txBody>
        </p:sp>
        <p:sp>
          <p:nvSpPr>
            <p:cNvPr id="4127" name="Text Box 17"/>
            <p:cNvSpPr txBox="1">
              <a:spLocks noChangeArrowheads="1"/>
            </p:cNvSpPr>
            <p:nvPr/>
          </p:nvSpPr>
          <p:spPr bwMode="auto">
            <a:xfrm>
              <a:off x="1929" y="1419"/>
              <a:ext cx="1861" cy="291"/>
            </a:xfrm>
            <a:prstGeom prst="rect">
              <a:avLst/>
            </a:prstGeom>
            <a:noFill/>
            <a:ln w="9525" algn="ctr">
              <a:noFill/>
              <a:miter lim="800000"/>
              <a:headEnd/>
              <a:tailEnd/>
            </a:ln>
          </p:spPr>
          <p:txBody>
            <a:bodyPr wrap="none">
              <a:spAutoFit/>
            </a:bodyPr>
            <a:lstStyle/>
            <a:p>
              <a:pPr algn="l" eaLnBrk="0" hangingPunct="0"/>
              <a:r>
                <a:rPr lang="zh-CN" altLang="en-US" sz="2400" baseline="0" smtClean="0">
                  <a:ea typeface="宋体" charset="-122"/>
                </a:rPr>
                <a:t>线性回归与分类问题</a:t>
              </a:r>
              <a:endParaRPr lang="en-US" altLang="zh-CN" sz="2400" baseline="0">
                <a:ea typeface="宋体" charset="-122"/>
              </a:endParaRPr>
            </a:p>
          </p:txBody>
        </p:sp>
        <p:sp>
          <p:nvSpPr>
            <p:cNvPr id="4128" name="Text Box 18"/>
            <p:cNvSpPr txBox="1">
              <a:spLocks noChangeArrowheads="1"/>
            </p:cNvSpPr>
            <p:nvPr/>
          </p:nvSpPr>
          <p:spPr bwMode="gray">
            <a:xfrm>
              <a:off x="1372" y="1433"/>
              <a:ext cx="223" cy="288"/>
            </a:xfrm>
            <a:prstGeom prst="rect">
              <a:avLst/>
            </a:prstGeom>
            <a:noFill/>
            <a:ln w="9525" algn="ctr">
              <a:noFill/>
              <a:miter lim="800000"/>
              <a:headEnd/>
              <a:tailEnd/>
            </a:ln>
          </p:spPr>
          <p:txBody>
            <a:bodyPr wrap="none">
              <a:spAutoFit/>
            </a:bodyPr>
            <a:lstStyle/>
            <a:p>
              <a:pPr algn="ctr" eaLnBrk="0" hangingPunct="0"/>
              <a:r>
                <a:rPr lang="en-US" altLang="zh-CN" sz="2400" b="1" baseline="0">
                  <a:solidFill>
                    <a:schemeClr val="bg1"/>
                  </a:solidFill>
                  <a:ea typeface="宋体" charset="-122"/>
                </a:rPr>
                <a:t>1</a:t>
              </a:r>
            </a:p>
          </p:txBody>
        </p:sp>
      </p:grpSp>
      <p:grpSp>
        <p:nvGrpSpPr>
          <p:cNvPr id="4101" name="Group 37"/>
          <p:cNvGrpSpPr>
            <a:grpSpLocks/>
          </p:cNvGrpSpPr>
          <p:nvPr/>
        </p:nvGrpSpPr>
        <p:grpSpPr bwMode="auto">
          <a:xfrm>
            <a:off x="1981200" y="3743871"/>
            <a:ext cx="5410200" cy="665162"/>
            <a:chOff x="1248" y="1947"/>
            <a:chExt cx="3408" cy="419"/>
          </a:xfrm>
        </p:grpSpPr>
        <p:grpSp>
          <p:nvGrpSpPr>
            <p:cNvPr id="4118" name="Group 12"/>
            <p:cNvGrpSpPr>
              <a:grpSpLocks/>
            </p:cNvGrpSpPr>
            <p:nvPr/>
          </p:nvGrpSpPr>
          <p:grpSpPr bwMode="auto">
            <a:xfrm>
              <a:off x="1248" y="1947"/>
              <a:ext cx="480" cy="419"/>
              <a:chOff x="3174" y="2656"/>
              <a:chExt cx="1549" cy="1351"/>
            </a:xfrm>
          </p:grpSpPr>
          <p:sp>
            <p:nvSpPr>
              <p:cNvPr id="4122" name="AutoShape 13"/>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4123" name="AutoShape 14"/>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61455" name="AutoShape 15"/>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bg1"/>
                </a:solidFill>
                <a:miter lim="800000"/>
                <a:headEnd/>
                <a:tailEnd/>
              </a:ln>
              <a:effectLst/>
            </p:spPr>
            <p:txBody>
              <a:bodyPr wrap="none" anchor="ctr"/>
              <a:lstStyle/>
              <a:p>
                <a:endParaRPr lang="zh-CN" altLang="en-US">
                  <a:ea typeface="宋体" charset="-122"/>
                </a:endParaRPr>
              </a:p>
            </p:txBody>
          </p:sp>
        </p:grpSp>
        <p:sp>
          <p:nvSpPr>
            <p:cNvPr id="4119" name="Line 19"/>
            <p:cNvSpPr>
              <a:spLocks noChangeShapeType="1"/>
            </p:cNvSpPr>
            <p:nvPr/>
          </p:nvSpPr>
          <p:spPr bwMode="auto">
            <a:xfrm>
              <a:off x="1632" y="2331"/>
              <a:ext cx="3024" cy="0"/>
            </a:xfrm>
            <a:prstGeom prst="line">
              <a:avLst/>
            </a:prstGeom>
            <a:noFill/>
            <a:ln w="25400">
              <a:solidFill>
                <a:schemeClr val="folHlink"/>
              </a:solidFill>
              <a:prstDash val="sysDot"/>
              <a:round/>
              <a:headEnd/>
              <a:tailEnd type="oval" w="med" len="med"/>
            </a:ln>
          </p:spPr>
          <p:txBody>
            <a:bodyPr wrap="none" anchor="ctr"/>
            <a:lstStyle/>
            <a:p>
              <a:endParaRPr lang="zh-CN" altLang="en-US"/>
            </a:p>
          </p:txBody>
        </p:sp>
        <p:sp>
          <p:nvSpPr>
            <p:cNvPr id="4120" name="Text Box 20"/>
            <p:cNvSpPr txBox="1">
              <a:spLocks noChangeArrowheads="1"/>
            </p:cNvSpPr>
            <p:nvPr/>
          </p:nvSpPr>
          <p:spPr bwMode="auto">
            <a:xfrm>
              <a:off x="1915" y="1980"/>
              <a:ext cx="2055" cy="291"/>
            </a:xfrm>
            <a:prstGeom prst="rect">
              <a:avLst/>
            </a:prstGeom>
            <a:noFill/>
            <a:ln w="9525" algn="ctr">
              <a:noFill/>
              <a:miter lim="800000"/>
              <a:headEnd/>
              <a:tailEnd/>
            </a:ln>
          </p:spPr>
          <p:txBody>
            <a:bodyPr wrap="none">
              <a:spAutoFit/>
            </a:bodyPr>
            <a:lstStyle/>
            <a:p>
              <a:pPr algn="l" eaLnBrk="0" hangingPunct="0"/>
              <a:r>
                <a:rPr lang="zh-CN" altLang="en-US" sz="2400" baseline="0" smtClean="0">
                  <a:ea typeface="宋体" charset="-122"/>
                </a:rPr>
                <a:t>损失函数与伯努利分布</a:t>
              </a:r>
              <a:endParaRPr lang="en-US" altLang="zh-CN" sz="2400" baseline="0">
                <a:ea typeface="宋体" charset="-122"/>
              </a:endParaRPr>
            </a:p>
          </p:txBody>
        </p:sp>
        <p:sp>
          <p:nvSpPr>
            <p:cNvPr id="4121" name="Text Box 21"/>
            <p:cNvSpPr txBox="1">
              <a:spLocks noChangeArrowheads="1"/>
            </p:cNvSpPr>
            <p:nvPr/>
          </p:nvSpPr>
          <p:spPr bwMode="gray">
            <a:xfrm>
              <a:off x="1372" y="2009"/>
              <a:ext cx="223" cy="288"/>
            </a:xfrm>
            <a:prstGeom prst="rect">
              <a:avLst/>
            </a:prstGeom>
            <a:noFill/>
            <a:ln w="9525" algn="ctr">
              <a:noFill/>
              <a:miter lim="800000"/>
              <a:headEnd/>
              <a:tailEnd/>
            </a:ln>
          </p:spPr>
          <p:txBody>
            <a:bodyPr wrap="none">
              <a:spAutoFit/>
            </a:bodyPr>
            <a:lstStyle/>
            <a:p>
              <a:pPr algn="ctr" eaLnBrk="0" hangingPunct="0"/>
              <a:r>
                <a:rPr lang="en-US" altLang="zh-CN" sz="2400" b="1" baseline="0">
                  <a:solidFill>
                    <a:schemeClr val="bg1"/>
                  </a:solidFill>
                  <a:ea typeface="宋体" charset="-122"/>
                </a:rPr>
                <a:t>2</a:t>
              </a:r>
            </a:p>
          </p:txBody>
        </p:sp>
      </p:grpSp>
      <p:grpSp>
        <p:nvGrpSpPr>
          <p:cNvPr id="4102" name="Group 38"/>
          <p:cNvGrpSpPr>
            <a:grpSpLocks/>
          </p:cNvGrpSpPr>
          <p:nvPr/>
        </p:nvGrpSpPr>
        <p:grpSpPr bwMode="auto">
          <a:xfrm>
            <a:off x="1981200" y="4636046"/>
            <a:ext cx="5410200" cy="665162"/>
            <a:chOff x="1248" y="2509"/>
            <a:chExt cx="3408" cy="419"/>
          </a:xfrm>
        </p:grpSpPr>
        <p:grpSp>
          <p:nvGrpSpPr>
            <p:cNvPr id="4111" name="Group 22"/>
            <p:cNvGrpSpPr>
              <a:grpSpLocks/>
            </p:cNvGrpSpPr>
            <p:nvPr/>
          </p:nvGrpSpPr>
          <p:grpSpPr bwMode="auto">
            <a:xfrm>
              <a:off x="1248" y="2509"/>
              <a:ext cx="480" cy="419"/>
              <a:chOff x="1110" y="2656"/>
              <a:chExt cx="1549" cy="1351"/>
            </a:xfrm>
          </p:grpSpPr>
          <p:sp>
            <p:nvSpPr>
              <p:cNvPr id="4115" name="AutoShape 23"/>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4116" name="AutoShape 24"/>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61465" name="AutoShape 25"/>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bg1"/>
                </a:solidFill>
                <a:miter lim="800000"/>
                <a:headEnd/>
                <a:tailEnd/>
              </a:ln>
              <a:effectLst/>
            </p:spPr>
            <p:txBody>
              <a:bodyPr wrap="none" anchor="ctr"/>
              <a:lstStyle/>
              <a:p>
                <a:endParaRPr lang="zh-CN" altLang="en-US">
                  <a:ea typeface="宋体" charset="-122"/>
                </a:endParaRPr>
              </a:p>
            </p:txBody>
          </p:sp>
        </p:grpSp>
        <p:sp>
          <p:nvSpPr>
            <p:cNvPr id="4112" name="Line 30"/>
            <p:cNvSpPr>
              <a:spLocks noChangeShapeType="1"/>
            </p:cNvSpPr>
            <p:nvPr/>
          </p:nvSpPr>
          <p:spPr bwMode="auto">
            <a:xfrm>
              <a:off x="1632" y="2893"/>
              <a:ext cx="3024" cy="0"/>
            </a:xfrm>
            <a:prstGeom prst="line">
              <a:avLst/>
            </a:prstGeom>
            <a:noFill/>
            <a:ln w="25400">
              <a:solidFill>
                <a:schemeClr val="folHlink"/>
              </a:solidFill>
              <a:prstDash val="sysDot"/>
              <a:round/>
              <a:headEnd/>
              <a:tailEnd type="oval" w="med" len="med"/>
            </a:ln>
          </p:spPr>
          <p:txBody>
            <a:bodyPr wrap="none" anchor="ctr"/>
            <a:lstStyle/>
            <a:p>
              <a:endParaRPr lang="zh-CN" altLang="en-US"/>
            </a:p>
          </p:txBody>
        </p:sp>
        <p:sp>
          <p:nvSpPr>
            <p:cNvPr id="4113" name="Text Box 31"/>
            <p:cNvSpPr txBox="1">
              <a:spLocks noChangeArrowheads="1"/>
            </p:cNvSpPr>
            <p:nvPr/>
          </p:nvSpPr>
          <p:spPr bwMode="auto">
            <a:xfrm>
              <a:off x="1890" y="2565"/>
              <a:ext cx="1280" cy="291"/>
            </a:xfrm>
            <a:prstGeom prst="rect">
              <a:avLst/>
            </a:prstGeom>
            <a:noFill/>
            <a:ln w="9525" algn="ctr">
              <a:noFill/>
              <a:miter lim="800000"/>
              <a:headEnd/>
              <a:tailEnd/>
            </a:ln>
          </p:spPr>
          <p:txBody>
            <a:bodyPr wrap="none">
              <a:spAutoFit/>
            </a:bodyPr>
            <a:lstStyle/>
            <a:p>
              <a:pPr algn="l" eaLnBrk="0" hangingPunct="0"/>
              <a:r>
                <a:rPr lang="zh-CN" altLang="en-US" sz="2400" baseline="0">
                  <a:ea typeface="宋体" charset="-122"/>
                </a:rPr>
                <a:t>逻辑</a:t>
              </a:r>
              <a:r>
                <a:rPr lang="zh-CN" altLang="en-US" sz="2400" baseline="0">
                  <a:ea typeface="宋体" charset="-122"/>
                </a:rPr>
                <a:t>回归</a:t>
              </a:r>
              <a:r>
                <a:rPr lang="zh-CN" altLang="en-US" sz="2400" baseline="0" smtClean="0">
                  <a:ea typeface="宋体" charset="-122"/>
                </a:rPr>
                <a:t>实现</a:t>
              </a:r>
              <a:endParaRPr lang="en-US" altLang="zh-CN" sz="2400" baseline="0">
                <a:ea typeface="宋体" charset="-122"/>
              </a:endParaRPr>
            </a:p>
          </p:txBody>
        </p:sp>
        <p:sp>
          <p:nvSpPr>
            <p:cNvPr id="4114" name="Text Box 32"/>
            <p:cNvSpPr txBox="1">
              <a:spLocks noChangeArrowheads="1"/>
            </p:cNvSpPr>
            <p:nvPr/>
          </p:nvSpPr>
          <p:spPr bwMode="gray">
            <a:xfrm>
              <a:off x="1372" y="2571"/>
              <a:ext cx="223" cy="288"/>
            </a:xfrm>
            <a:prstGeom prst="rect">
              <a:avLst/>
            </a:prstGeom>
            <a:noFill/>
            <a:ln w="9525" algn="ctr">
              <a:noFill/>
              <a:miter lim="800000"/>
              <a:headEnd/>
              <a:tailEnd/>
            </a:ln>
          </p:spPr>
          <p:txBody>
            <a:bodyPr wrap="none">
              <a:spAutoFit/>
            </a:bodyPr>
            <a:lstStyle/>
            <a:p>
              <a:pPr algn="ctr" eaLnBrk="0" hangingPunct="0"/>
              <a:r>
                <a:rPr lang="en-US" altLang="zh-CN" sz="2400" b="1" baseline="0">
                  <a:solidFill>
                    <a:schemeClr val="bg1"/>
                  </a:solidFill>
                  <a:ea typeface="宋体" charset="-122"/>
                </a:rPr>
                <a:t>3</a:t>
              </a: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smtClean="0">
                <a:solidFill>
                  <a:srgbClr val="1D528D"/>
                </a:solidFill>
              </a:rPr>
              <a:t>线性回归与分类问题</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type="body" idx="1"/>
          </p:nvPr>
        </p:nvSpPr>
        <p:spPr>
          <a:xfrm>
            <a:off x="714348" y="1714488"/>
            <a:ext cx="7772400" cy="1857388"/>
          </a:xfrm>
        </p:spPr>
        <p:txBody>
          <a:bodyPr/>
          <a:lstStyle/>
          <a:p>
            <a:pPr marL="0">
              <a:buNone/>
            </a:pPr>
            <a:r>
              <a:rPr lang="zh-CN" altLang="en-US" sz="2000" b="0" smtClean="0">
                <a:solidFill>
                  <a:schemeClr val="tx2"/>
                </a:solidFill>
                <a:ea typeface="宋体" charset="-122"/>
              </a:rPr>
              <a:t>实际问题</a:t>
            </a:r>
            <a:endParaRPr lang="en-US" altLang="zh-CN" sz="2000" b="0" smtClean="0">
              <a:solidFill>
                <a:schemeClr val="tx2"/>
              </a:solidFill>
              <a:ea typeface="宋体" charset="-122"/>
            </a:endParaRPr>
          </a:p>
          <a:p>
            <a:pPr marL="0">
              <a:buNone/>
            </a:pPr>
            <a:r>
              <a:rPr lang="zh-CN" altLang="en-US" sz="1600" b="0" smtClean="0">
                <a:solidFill>
                  <a:schemeClr val="tx2"/>
                </a:solidFill>
                <a:ea typeface="宋体" charset="-122"/>
              </a:rPr>
              <a:t>我们想对两种鸢尾花进行分类，现在我们可以观察到鸢尾花的两个特征：花瓣个数和直径大小。那么我们该如何构建一个自动分类器，让算法可以根据这两个特征识别出当前的鸢尾花属于哪个类别呢？不妨先把已经获得的数据画出来看一下，假设如下如所示</a:t>
            </a:r>
            <a:endParaRPr lang="en-US" altLang="zh-CN" sz="1600" smtClean="0">
              <a:solidFill>
                <a:schemeClr val="tx2"/>
              </a:solidFill>
              <a:ea typeface="宋体" charset="-122"/>
            </a:endParaRPr>
          </a:p>
          <a:p>
            <a:pPr marL="0">
              <a:buNone/>
            </a:pPr>
            <a:endParaRPr lang="en-US" altLang="zh-CN" sz="2000" b="0" smtClean="0">
              <a:solidFill>
                <a:schemeClr val="tx2"/>
              </a:solidFill>
              <a:ea typeface="宋体" charset="-122"/>
            </a:endParaRPr>
          </a:p>
        </p:txBody>
      </p:sp>
      <p:pic>
        <p:nvPicPr>
          <p:cNvPr id="7" name="Picture 2" descr="https://ask.qcloudimg.com/http-save/yehe-1000017/vgbdgksomg.jpeg"/>
          <p:cNvPicPr>
            <a:picLocks noChangeAspect="1" noChangeArrowheads="1"/>
          </p:cNvPicPr>
          <p:nvPr/>
        </p:nvPicPr>
        <p:blipFill>
          <a:blip r:embed="rId2"/>
          <a:srcRect/>
          <a:stretch>
            <a:fillRect/>
          </a:stretch>
        </p:blipFill>
        <p:spPr bwMode="auto">
          <a:xfrm>
            <a:off x="2786050" y="3571876"/>
            <a:ext cx="3357586" cy="2776814"/>
          </a:xfrm>
          <a:prstGeom prst="rect">
            <a:avLst/>
          </a:prstGeom>
          <a:noFill/>
        </p:spPr>
      </p:pic>
      <p:sp>
        <p:nvSpPr>
          <p:cNvPr id="8" name="Rectangle 2"/>
          <p:cNvSpPr>
            <a:spLocks noGrp="1" noChangeArrowheads="1"/>
          </p:cNvSpPr>
          <p:nvPr>
            <p:ph type="title"/>
          </p:nvPr>
        </p:nvSpPr>
        <p:spPr>
          <a:xfrm>
            <a:off x="0" y="152400"/>
            <a:ext cx="9144000" cy="715963"/>
          </a:xfrm>
        </p:spPr>
        <p:txBody>
          <a:bodyPr/>
          <a:lstStyle/>
          <a:p>
            <a:pPr algn="ctr"/>
            <a:r>
              <a:rPr lang="zh-CN" altLang="en-US" smtClean="0">
                <a:ea typeface="宋体" charset="-122"/>
              </a:rPr>
              <a:t>线性回归与分类问题</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0" y="152400"/>
            <a:ext cx="9144000" cy="715963"/>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0" cap="none" spc="0" normalizeH="0" baseline="0" noProof="0" smtClean="0">
                <a:ln>
                  <a:noFill/>
                </a:ln>
                <a:solidFill>
                  <a:schemeClr val="bg1"/>
                </a:solidFill>
                <a:effectLst/>
                <a:uLnTx/>
                <a:uFillTx/>
                <a:latin typeface="+mj-lt"/>
                <a:ea typeface="宋体" charset="-122"/>
                <a:cs typeface="+mj-cs"/>
              </a:rPr>
              <a:t>线性回归与分类问题</a:t>
            </a:r>
          </a:p>
        </p:txBody>
      </p:sp>
      <p:sp>
        <p:nvSpPr>
          <p:cNvPr id="7" name="Rectangle 3"/>
          <p:cNvSpPr txBox="1">
            <a:spLocks noChangeArrowheads="1"/>
          </p:cNvSpPr>
          <p:nvPr/>
        </p:nvSpPr>
        <p:spPr>
          <a:xfrm>
            <a:off x="714348" y="2357430"/>
            <a:ext cx="7772400" cy="2928958"/>
          </a:xfrm>
          <a:prstGeom prst="rect">
            <a:avLst/>
          </a:prstGeom>
        </p:spPr>
        <p:txBody>
          <a:bodyPr/>
          <a:lstStyle/>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r>
              <a:rPr kumimoji="0" lang="zh-CN" altLang="en-US" sz="2000" b="0" i="0" u="none" strike="noStrike" kern="0" cap="none" spc="0" normalizeH="0" baseline="0" noProof="0" smtClean="0">
                <a:ln>
                  <a:noFill/>
                </a:ln>
                <a:solidFill>
                  <a:schemeClr val="tx2"/>
                </a:solidFill>
                <a:effectLst/>
                <a:uLnTx/>
                <a:uFillTx/>
                <a:latin typeface="+mn-lt"/>
                <a:ea typeface="宋体" charset="-122"/>
                <a:cs typeface="+mn-cs"/>
              </a:rPr>
              <a:t>基于线性回归的思考</a:t>
            </a:r>
            <a:endParaRPr kumimoji="0" lang="en-US" altLang="zh-CN" sz="2000" b="0" i="0" u="none" strike="noStrike" kern="0" cap="none" spc="0" normalizeH="0" baseline="0" noProof="0" smtClean="0">
              <a:ln>
                <a:noFill/>
              </a:ln>
              <a:solidFill>
                <a:schemeClr val="tx2"/>
              </a:solidFill>
              <a:effectLst/>
              <a:uLnTx/>
              <a:uFillTx/>
              <a:latin typeface="+mn-lt"/>
              <a:ea typeface="宋体" charset="-122"/>
              <a:cs typeface="+mn-cs"/>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r>
              <a:rPr lang="zh-CN" altLang="en-US" sz="1600" kern="0" baseline="0" smtClean="0">
                <a:solidFill>
                  <a:schemeClr val="tx2"/>
                </a:solidFill>
                <a:latin typeface="+mn-lt"/>
                <a:ea typeface="宋体" charset="-122"/>
              </a:rPr>
              <a:t>是否可以训练一个线性回归模型，通过判断输出值的大小来决定是什么类别？</a:t>
            </a: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r>
              <a:rPr lang="zh-CN" altLang="en-US" sz="1600" kern="0" baseline="0" smtClean="0">
                <a:solidFill>
                  <a:schemeClr val="tx2"/>
                </a:solidFill>
                <a:latin typeface="+mn-lt"/>
                <a:ea typeface="宋体" charset="-122"/>
              </a:rPr>
              <a:t>考虑二分类问题，假设我们认为线性回归模型输出值大于等于</a:t>
            </a:r>
            <a:r>
              <a:rPr lang="en-US" altLang="zh-CN" sz="1600" kern="0" baseline="0" smtClean="0">
                <a:solidFill>
                  <a:schemeClr val="tx2"/>
                </a:solidFill>
                <a:latin typeface="+mn-lt"/>
                <a:ea typeface="宋体" charset="-122"/>
              </a:rPr>
              <a:t>0.5</a:t>
            </a:r>
            <a:r>
              <a:rPr lang="zh-CN" altLang="en-US" sz="1600" kern="0" baseline="0" smtClean="0">
                <a:solidFill>
                  <a:schemeClr val="tx2"/>
                </a:solidFill>
                <a:latin typeface="+mn-lt"/>
                <a:ea typeface="宋体" charset="-122"/>
              </a:rPr>
              <a:t>时为</a:t>
            </a:r>
            <a:r>
              <a:rPr lang="en-US" altLang="zh-CN" sz="1600" kern="0" baseline="0" smtClean="0">
                <a:solidFill>
                  <a:schemeClr val="tx2"/>
                </a:solidFill>
                <a:latin typeface="+mn-lt"/>
                <a:ea typeface="宋体" charset="-122"/>
              </a:rPr>
              <a:t>1</a:t>
            </a:r>
            <a:r>
              <a:rPr lang="zh-CN" altLang="en-US" sz="1600" kern="0" baseline="0" smtClean="0">
                <a:solidFill>
                  <a:schemeClr val="tx2"/>
                </a:solidFill>
                <a:latin typeface="+mn-lt"/>
                <a:ea typeface="宋体" charset="-122"/>
              </a:rPr>
              <a:t>，小于</a:t>
            </a:r>
            <a:r>
              <a:rPr lang="en-US" altLang="zh-CN" sz="1600" kern="0" baseline="0" smtClean="0">
                <a:solidFill>
                  <a:schemeClr val="tx2"/>
                </a:solidFill>
                <a:latin typeface="+mn-lt"/>
                <a:ea typeface="宋体" charset="-122"/>
              </a:rPr>
              <a:t>0.5</a:t>
            </a:r>
            <a:r>
              <a:rPr lang="zh-CN" altLang="en-US" sz="1600" kern="0" baseline="0" smtClean="0">
                <a:solidFill>
                  <a:schemeClr val="tx2"/>
                </a:solidFill>
                <a:latin typeface="+mn-lt"/>
                <a:ea typeface="宋体" charset="-122"/>
              </a:rPr>
              <a:t>时为</a:t>
            </a:r>
            <a:r>
              <a:rPr lang="en-US" altLang="zh-CN" sz="1600" kern="0" baseline="0" smtClean="0">
                <a:solidFill>
                  <a:schemeClr val="tx2"/>
                </a:solidFill>
                <a:latin typeface="+mn-lt"/>
                <a:ea typeface="宋体" charset="-122"/>
              </a:rPr>
              <a:t>0</a:t>
            </a:r>
            <a:r>
              <a:rPr lang="zh-CN" altLang="en-US" sz="1600" kern="0" baseline="0" smtClean="0">
                <a:solidFill>
                  <a:schemeClr val="tx2"/>
                </a:solidFill>
                <a:latin typeface="+mn-lt"/>
                <a:ea typeface="宋体" charset="-122"/>
              </a:rPr>
              <a:t>，因此我们希望存在一个函数         ，使得对于线性回归模型的值，能够映射在</a:t>
            </a:r>
            <a:r>
              <a:rPr lang="en-US" altLang="zh-CN" sz="1600" kern="0" baseline="0" smtClean="0">
                <a:solidFill>
                  <a:schemeClr val="tx2"/>
                </a:solidFill>
                <a:latin typeface="+mn-lt"/>
                <a:ea typeface="宋体" charset="-122"/>
              </a:rPr>
              <a:t>0-1</a:t>
            </a:r>
            <a:r>
              <a:rPr lang="zh-CN" altLang="en-US" sz="1600" kern="0" baseline="0" smtClean="0">
                <a:solidFill>
                  <a:schemeClr val="tx2"/>
                </a:solidFill>
                <a:latin typeface="+mn-lt"/>
                <a:ea typeface="宋体" charset="-122"/>
              </a:rPr>
              <a:t>范围内，表示如下：</a:t>
            </a: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p:txBody>
      </p:sp>
      <p:pic>
        <p:nvPicPr>
          <p:cNvPr id="2050" name="Picture 2"/>
          <p:cNvPicPr>
            <a:picLocks noChangeAspect="1" noChangeArrowheads="1"/>
          </p:cNvPicPr>
          <p:nvPr/>
        </p:nvPicPr>
        <p:blipFill>
          <a:blip r:embed="rId2"/>
          <a:srcRect/>
          <a:stretch>
            <a:fillRect/>
          </a:stretch>
        </p:blipFill>
        <p:spPr bwMode="auto">
          <a:xfrm>
            <a:off x="3786182" y="3592126"/>
            <a:ext cx="571504" cy="265502"/>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2571736" y="4594505"/>
            <a:ext cx="3214710" cy="834759"/>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2492896"/>
            <a:ext cx="1800200" cy="649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a:xfrm>
            <a:off x="0" y="152400"/>
            <a:ext cx="9144000" cy="715963"/>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0" cap="none" spc="0" normalizeH="0" baseline="0" noProof="0" smtClean="0">
                <a:ln>
                  <a:noFill/>
                </a:ln>
                <a:solidFill>
                  <a:schemeClr val="bg1"/>
                </a:solidFill>
                <a:effectLst/>
                <a:uLnTx/>
                <a:uFillTx/>
                <a:latin typeface="+mj-lt"/>
                <a:ea typeface="宋体" charset="-122"/>
                <a:cs typeface="+mj-cs"/>
              </a:rPr>
              <a:t>线性回归与分类问题</a:t>
            </a:r>
          </a:p>
        </p:txBody>
      </p:sp>
      <p:sp>
        <p:nvSpPr>
          <p:cNvPr id="7" name="Rectangle 3"/>
          <p:cNvSpPr txBox="1">
            <a:spLocks noChangeArrowheads="1"/>
          </p:cNvSpPr>
          <p:nvPr/>
        </p:nvSpPr>
        <p:spPr>
          <a:xfrm>
            <a:off x="714348" y="1700808"/>
            <a:ext cx="7772400" cy="2928958"/>
          </a:xfrm>
          <a:prstGeom prst="rect">
            <a:avLst/>
          </a:prstGeom>
        </p:spPr>
        <p:txBody>
          <a:bodyPr/>
          <a:lstStyle/>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r>
              <a:rPr kumimoji="0" lang="zh-CN" altLang="en-US" sz="2000" b="0" i="0" u="none" strike="noStrike" kern="0" cap="none" spc="0" normalizeH="0" baseline="0" noProof="0" smtClean="0">
                <a:ln>
                  <a:noFill/>
                </a:ln>
                <a:solidFill>
                  <a:schemeClr val="tx2"/>
                </a:solidFill>
                <a:effectLst/>
                <a:uLnTx/>
                <a:uFillTx/>
                <a:latin typeface="+mn-lt"/>
                <a:ea typeface="宋体" charset="-122"/>
                <a:cs typeface="+mn-cs"/>
              </a:rPr>
              <a:t>基于线性回归的思考</a:t>
            </a:r>
            <a:endParaRPr kumimoji="0" lang="en-US" altLang="zh-CN" sz="2000" b="0" i="0" u="none" strike="noStrike" kern="0" cap="none" spc="0" normalizeH="0" baseline="0" noProof="0" smtClean="0">
              <a:ln>
                <a:noFill/>
              </a:ln>
              <a:solidFill>
                <a:schemeClr val="tx2"/>
              </a:solidFill>
              <a:effectLst/>
              <a:uLnTx/>
              <a:uFillTx/>
              <a:latin typeface="+mn-lt"/>
              <a:ea typeface="宋体" charset="-122"/>
              <a:cs typeface="+mn-cs"/>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r>
              <a:rPr lang="zh-CN" altLang="en-US" sz="1600" kern="0" baseline="0" smtClean="0">
                <a:solidFill>
                  <a:schemeClr val="tx2"/>
                </a:solidFill>
                <a:latin typeface="+mn-lt"/>
                <a:ea typeface="宋体" charset="-122"/>
              </a:rPr>
              <a:t>选择一个满足值域</a:t>
            </a:r>
            <a:r>
              <a:rPr lang="en-US" altLang="zh-CN" sz="1600" kern="0" baseline="0" smtClean="0">
                <a:solidFill>
                  <a:schemeClr val="tx2"/>
                </a:solidFill>
                <a:latin typeface="+mn-lt"/>
                <a:ea typeface="宋体" charset="-122"/>
              </a:rPr>
              <a:t>0-1</a:t>
            </a:r>
            <a:r>
              <a:rPr lang="zh-CN" altLang="en-US" sz="1600" kern="0" baseline="0" smtClean="0">
                <a:solidFill>
                  <a:schemeClr val="tx2"/>
                </a:solidFill>
                <a:latin typeface="+mn-lt"/>
                <a:ea typeface="宋体" charset="-122"/>
              </a:rPr>
              <a:t>特性的函数来作为映射函数：</a:t>
            </a: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r>
              <a:rPr lang="zh-CN" altLang="en-US" sz="1600" kern="0" baseline="0" smtClean="0">
                <a:solidFill>
                  <a:schemeClr val="tx2"/>
                </a:solidFill>
                <a:latin typeface="+mn-lt"/>
                <a:ea typeface="宋体" charset="-122"/>
              </a:rPr>
              <a:t>函数</a:t>
            </a:r>
            <a:r>
              <a:rPr lang="zh-CN" altLang="en-US" sz="1600" kern="0" baseline="0" smtClean="0">
                <a:solidFill>
                  <a:schemeClr val="tx2"/>
                </a:solidFill>
                <a:latin typeface="+mn-lt"/>
                <a:ea typeface="宋体" charset="-122"/>
              </a:rPr>
              <a:t>的图像如下：</a:t>
            </a: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r>
              <a:rPr lang="zh-CN" altLang="en-US" sz="1600" kern="0" baseline="0" smtClean="0">
                <a:solidFill>
                  <a:schemeClr val="tx2"/>
                </a:solidFill>
                <a:latin typeface="+mn-lt"/>
                <a:ea typeface="宋体" charset="-122"/>
              </a:rPr>
              <a:t>函数</a:t>
            </a:r>
            <a:r>
              <a:rPr lang="zh-CN" altLang="en-US" sz="1600" kern="0" baseline="0" smtClean="0">
                <a:solidFill>
                  <a:schemeClr val="tx2"/>
                </a:solidFill>
                <a:latin typeface="+mn-lt"/>
                <a:ea typeface="宋体" charset="-122"/>
              </a:rPr>
              <a:t>性质是，</a:t>
            </a:r>
            <a:r>
              <a:rPr lang="zh-CN" altLang="en-US" sz="1600" kern="0" baseline="0" smtClean="0">
                <a:solidFill>
                  <a:schemeClr val="tx2"/>
                </a:solidFill>
                <a:latin typeface="+mn-lt"/>
                <a:ea typeface="宋体" charset="-122"/>
              </a:rPr>
              <a:t>当</a:t>
            </a:r>
            <a:r>
              <a:rPr lang="en-US" altLang="zh-CN" sz="1600" kern="0" baseline="0" smtClean="0">
                <a:solidFill>
                  <a:schemeClr val="tx2"/>
                </a:solidFill>
                <a:latin typeface="+mn-lt"/>
                <a:ea typeface="宋体" charset="-122"/>
              </a:rPr>
              <a:t>z</a:t>
            </a:r>
            <a:r>
              <a:rPr lang="zh-CN" altLang="en-US" sz="1600" kern="0" baseline="0" smtClean="0">
                <a:solidFill>
                  <a:schemeClr val="tx2"/>
                </a:solidFill>
                <a:latin typeface="+mn-lt"/>
                <a:ea typeface="宋体" charset="-122"/>
              </a:rPr>
              <a:t>值</a:t>
            </a:r>
            <a:r>
              <a:rPr lang="zh-CN" altLang="en-US" sz="1600" kern="0" baseline="0" smtClean="0">
                <a:solidFill>
                  <a:schemeClr val="tx2"/>
                </a:solidFill>
                <a:latin typeface="+mn-lt"/>
                <a:ea typeface="宋体" charset="-122"/>
              </a:rPr>
              <a:t>为</a:t>
            </a:r>
            <a:r>
              <a:rPr lang="en-US" altLang="zh-CN" sz="1600" kern="0" baseline="0" smtClean="0">
                <a:solidFill>
                  <a:schemeClr val="tx2"/>
                </a:solidFill>
                <a:latin typeface="+mn-lt"/>
                <a:ea typeface="宋体" charset="-122"/>
              </a:rPr>
              <a:t>0</a:t>
            </a:r>
            <a:r>
              <a:rPr lang="zh-CN" altLang="en-US" sz="1600" kern="0" baseline="0" smtClean="0">
                <a:solidFill>
                  <a:schemeClr val="tx2"/>
                </a:solidFill>
                <a:latin typeface="+mn-lt"/>
                <a:ea typeface="宋体" charset="-122"/>
              </a:rPr>
              <a:t>时，</a:t>
            </a:r>
            <a:r>
              <a:rPr lang="zh-CN" altLang="en-US" sz="1600" kern="0" baseline="0">
                <a:solidFill>
                  <a:schemeClr val="tx2"/>
                </a:solidFill>
                <a:latin typeface="+mn-lt"/>
                <a:ea typeface="宋体" charset="-122"/>
              </a:rPr>
              <a:t>函数</a:t>
            </a:r>
            <a:r>
              <a:rPr lang="zh-CN" altLang="en-US" sz="1600" kern="0" baseline="0" smtClean="0">
                <a:solidFill>
                  <a:schemeClr val="tx2"/>
                </a:solidFill>
                <a:latin typeface="+mn-lt"/>
                <a:ea typeface="宋体" charset="-122"/>
              </a:rPr>
              <a:t>值为</a:t>
            </a:r>
            <a:r>
              <a:rPr lang="en-US" altLang="zh-CN" sz="1600" kern="0" baseline="0" smtClean="0">
                <a:solidFill>
                  <a:schemeClr val="tx2"/>
                </a:solidFill>
                <a:latin typeface="+mn-lt"/>
                <a:ea typeface="宋体" charset="-122"/>
              </a:rPr>
              <a:t>0.5</a:t>
            </a:r>
            <a:r>
              <a:rPr lang="zh-CN" altLang="en-US" sz="1600" kern="0" baseline="0" smtClean="0">
                <a:solidFill>
                  <a:schemeClr val="tx2"/>
                </a:solidFill>
                <a:latin typeface="+mn-lt"/>
                <a:ea typeface="宋体" charset="-122"/>
              </a:rPr>
              <a:t>，</a:t>
            </a:r>
            <a:r>
              <a:rPr lang="zh-CN" altLang="en-US" sz="1600" kern="0" baseline="0" smtClean="0">
                <a:solidFill>
                  <a:schemeClr val="tx2"/>
                </a:solidFill>
                <a:latin typeface="+mn-lt"/>
                <a:ea typeface="宋体" charset="-122"/>
              </a:rPr>
              <a:t>当</a:t>
            </a:r>
            <a:r>
              <a:rPr lang="en-US" altLang="zh-CN" sz="1600" kern="0" baseline="0" smtClean="0">
                <a:solidFill>
                  <a:schemeClr val="tx2"/>
                </a:solidFill>
                <a:latin typeface="+mn-lt"/>
                <a:ea typeface="宋体" charset="-122"/>
              </a:rPr>
              <a:t>z</a:t>
            </a:r>
            <a:r>
              <a:rPr lang="zh-CN" altLang="en-US" sz="1600" kern="0" baseline="0" smtClean="0">
                <a:solidFill>
                  <a:schemeClr val="tx2"/>
                </a:solidFill>
                <a:latin typeface="+mn-lt"/>
                <a:ea typeface="宋体" charset="-122"/>
              </a:rPr>
              <a:t>趋于</a:t>
            </a:r>
            <a:r>
              <a:rPr lang="zh-CN" altLang="en-US" sz="1600" kern="0" baseline="0" smtClean="0">
                <a:solidFill>
                  <a:schemeClr val="tx2"/>
                </a:solidFill>
                <a:latin typeface="+mn-lt"/>
                <a:ea typeface="宋体" charset="-122"/>
              </a:rPr>
              <a:t>无穷大时，函数值为</a:t>
            </a:r>
            <a:r>
              <a:rPr lang="en-US" altLang="zh-CN" sz="1600" kern="0" baseline="0" smtClean="0">
                <a:solidFill>
                  <a:schemeClr val="tx2"/>
                </a:solidFill>
                <a:latin typeface="+mn-lt"/>
                <a:ea typeface="宋体" charset="-122"/>
              </a:rPr>
              <a:t>1</a:t>
            </a:r>
            <a:r>
              <a:rPr lang="zh-CN" altLang="en-US" sz="1600" kern="0" baseline="0" smtClean="0">
                <a:solidFill>
                  <a:schemeClr val="tx2"/>
                </a:solidFill>
                <a:latin typeface="+mn-lt"/>
                <a:ea typeface="宋体" charset="-122"/>
              </a:rPr>
              <a:t>，</a:t>
            </a:r>
            <a:r>
              <a:rPr lang="zh-CN" altLang="en-US" sz="1600" kern="0" baseline="0" smtClean="0">
                <a:solidFill>
                  <a:schemeClr val="tx2"/>
                </a:solidFill>
                <a:latin typeface="+mn-lt"/>
                <a:ea typeface="宋体" charset="-122"/>
              </a:rPr>
              <a:t>当</a:t>
            </a:r>
            <a:r>
              <a:rPr lang="en-US" altLang="zh-CN" sz="1600" kern="0" baseline="0" smtClean="0">
                <a:solidFill>
                  <a:schemeClr val="tx2"/>
                </a:solidFill>
                <a:latin typeface="+mn-lt"/>
                <a:ea typeface="宋体" charset="-122"/>
              </a:rPr>
              <a:t>z</a:t>
            </a:r>
            <a:r>
              <a:rPr lang="zh-CN" altLang="en-US" sz="1600" kern="0" baseline="0">
                <a:solidFill>
                  <a:schemeClr val="tx2"/>
                </a:solidFill>
                <a:latin typeface="+mn-lt"/>
                <a:ea typeface="宋体" charset="-122"/>
              </a:rPr>
              <a:t>趋于</a:t>
            </a:r>
            <a:r>
              <a:rPr lang="zh-CN" altLang="en-US" sz="1600" kern="0" baseline="0" smtClean="0">
                <a:solidFill>
                  <a:schemeClr val="tx2"/>
                </a:solidFill>
                <a:latin typeface="+mn-lt"/>
                <a:ea typeface="宋体" charset="-122"/>
              </a:rPr>
              <a:t>无穷小</a:t>
            </a:r>
            <a:r>
              <a:rPr lang="zh-CN" altLang="en-US" sz="1600" kern="0" baseline="0" smtClean="0">
                <a:solidFill>
                  <a:schemeClr val="tx2"/>
                </a:solidFill>
                <a:latin typeface="+mn-lt"/>
                <a:ea typeface="宋体" charset="-122"/>
              </a:rPr>
              <a:t>时，函数值为</a:t>
            </a:r>
            <a:r>
              <a:rPr lang="en-US" altLang="zh-CN" sz="1600" kern="0" baseline="0" smtClean="0">
                <a:solidFill>
                  <a:schemeClr val="tx2"/>
                </a:solidFill>
                <a:latin typeface="+mn-lt"/>
                <a:ea typeface="宋体" charset="-122"/>
              </a:rPr>
              <a:t>0</a:t>
            </a:r>
            <a:endParaRPr lang="en-US" altLang="zh-CN" sz="1600" kern="0" baseline="0">
              <a:solidFill>
                <a:schemeClr val="tx2"/>
              </a:solidFill>
              <a:latin typeface="+mn-lt"/>
              <a:ea typeface="宋体" charset="-122"/>
            </a:endParaRPr>
          </a:p>
        </p:txBody>
      </p:sp>
      <p:sp>
        <p:nvSpPr>
          <p:cNvPr id="4" name="椭圆 3"/>
          <p:cNvSpPr/>
          <p:nvPr/>
        </p:nvSpPr>
        <p:spPr bwMode="auto">
          <a:xfrm>
            <a:off x="3779912" y="2348880"/>
            <a:ext cx="2107096" cy="1008112"/>
          </a:xfrm>
          <a:prstGeom prst="ellipse">
            <a:avLst/>
          </a:prstGeom>
          <a:noFill/>
          <a:ln w="34925" cap="flat" cmpd="sng" algn="ctr">
            <a:solidFill>
              <a:srgbClr val="FF0000"/>
            </a:solidFill>
            <a:prstDash val="solid"/>
            <a:round/>
            <a:headEnd type="none" w="med" len="med"/>
            <a:tailEnd type="none" w="med" len="med"/>
          </a:ln>
          <a:effectLst>
            <a:outerShdw blurRad="50800" dist="50800" dir="5400000" algn="ctr" rotWithShape="0">
              <a:schemeClr val="bg1"/>
            </a:outerShdw>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25000" smtClean="0">
              <a:ln>
                <a:noFill/>
              </a:ln>
              <a:solidFill>
                <a:schemeClr val="tx1"/>
              </a:solidFill>
              <a:effectLst/>
              <a:latin typeface="Arial" charset="0"/>
            </a:endParaRPr>
          </a:p>
        </p:txBody>
      </p:sp>
      <p:sp>
        <p:nvSpPr>
          <p:cNvPr id="6" name="TextBox 5"/>
          <p:cNvSpPr txBox="1"/>
          <p:nvPr/>
        </p:nvSpPr>
        <p:spPr bwMode="auto">
          <a:xfrm>
            <a:off x="6876256" y="1857028"/>
            <a:ext cx="979755" cy="369332"/>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algn="l"/>
            <a:r>
              <a:rPr lang="en-US" altLang="zh-CN" kern="0" baseline="0" smtClean="0">
                <a:solidFill>
                  <a:srgbClr val="FF0000"/>
                </a:solidFill>
              </a:rPr>
              <a:t>sigmoid</a:t>
            </a:r>
            <a:endParaRPr lang="zh-CN" altLang="en-US" kern="0" baseline="0">
              <a:solidFill>
                <a:srgbClr val="FF0000"/>
              </a:solidFill>
            </a:endParaRPr>
          </a:p>
        </p:txBody>
      </p:sp>
      <p:cxnSp>
        <p:nvCxnSpPr>
          <p:cNvPr id="9" name="曲线连接符 8"/>
          <p:cNvCxnSpPr>
            <a:stCxn id="10" idx="2"/>
            <a:endCxn id="4" idx="6"/>
          </p:cNvCxnSpPr>
          <p:nvPr/>
        </p:nvCxnSpPr>
        <p:spPr bwMode="auto">
          <a:xfrm rot="10800000" flipV="1">
            <a:off x="5887009" y="2041694"/>
            <a:ext cx="939065" cy="811242"/>
          </a:xfrm>
          <a:prstGeom prst="curvedConnector3">
            <a:avLst/>
          </a:prstGeom>
          <a:solidFill>
            <a:schemeClr val="accent1"/>
          </a:solidFill>
          <a:ln w="9525" cap="flat" cmpd="sng" algn="ctr">
            <a:solidFill>
              <a:srgbClr val="FF0000"/>
            </a:solidFill>
            <a:prstDash val="solid"/>
            <a:round/>
            <a:headEnd type="none" w="med" len="med"/>
            <a:tailEnd type="arrow"/>
          </a:ln>
          <a:effectLst/>
        </p:spPr>
      </p:cxnSp>
      <p:sp>
        <p:nvSpPr>
          <p:cNvPr id="10" name="椭圆 9"/>
          <p:cNvSpPr/>
          <p:nvPr/>
        </p:nvSpPr>
        <p:spPr bwMode="auto">
          <a:xfrm>
            <a:off x="6826073" y="1795768"/>
            <a:ext cx="1080120" cy="491852"/>
          </a:xfrm>
          <a:prstGeom prst="ellipse">
            <a:avLst/>
          </a:prstGeom>
          <a:noFill/>
          <a:ln w="34925" cap="flat" cmpd="sng" algn="ctr">
            <a:solidFill>
              <a:srgbClr val="FF0000"/>
            </a:solidFill>
            <a:prstDash val="solid"/>
            <a:round/>
            <a:headEnd type="none" w="med" len="med"/>
            <a:tailEnd type="none" w="med" len="med"/>
          </a:ln>
          <a:effectLst>
            <a:outerShdw blurRad="50800" dist="50800" dir="5400000" algn="ctr" rotWithShape="0">
              <a:schemeClr val="bg1"/>
            </a:outerShdw>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25000" smtClean="0">
              <a:ln>
                <a:noFill/>
              </a:ln>
              <a:solidFill>
                <a:schemeClr val="tx1"/>
              </a:solidFill>
              <a:effectLst/>
              <a:latin typeface="Arial" charset="0"/>
            </a:endParaRPr>
          </a:p>
        </p:txBody>
      </p:sp>
      <p:pic>
        <p:nvPicPr>
          <p:cNvPr id="2054" name="Picture 6" descr="https://timgsa.baidu.com/timg?image&amp;quality=80&amp;size=b9999_10000&amp;sec=1545161242733&amp;di=869bc189a9fafabcecff6de2f5c0f4e1&amp;imgtype=0&amp;src=http%3A%2F%2Fimg.2cto.com%2FCollfiles%2F20161121%2F2016112109274513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201" y="3789040"/>
            <a:ext cx="3048000" cy="1943101"/>
          </a:xfrm>
          <a:prstGeom prst="rect">
            <a:avLst/>
          </a:prstGeom>
          <a:noFill/>
          <a:extLst>
            <a:ext uri="{909E8E84-426E-40DD-AFC4-6F175D3DCCD1}">
              <a14:hiddenFill xmlns:a14="http://schemas.microsoft.com/office/drawing/2010/main">
                <a:solidFill>
                  <a:srgbClr val="FFFFFF"/>
                </a:solidFill>
              </a14:hiddenFill>
            </a:ext>
          </a:extLst>
        </p:spPr>
      </p:pic>
      <p:sp>
        <p:nvSpPr>
          <p:cNvPr id="12" name="椭圆 11"/>
          <p:cNvSpPr/>
          <p:nvPr/>
        </p:nvSpPr>
        <p:spPr bwMode="auto">
          <a:xfrm>
            <a:off x="6826074" y="3165287"/>
            <a:ext cx="1418334" cy="623753"/>
          </a:xfrm>
          <a:prstGeom prst="ellipse">
            <a:avLst/>
          </a:prstGeom>
          <a:noFill/>
          <a:ln w="34925" cap="flat" cmpd="sng" algn="ctr">
            <a:solidFill>
              <a:srgbClr val="FF0000"/>
            </a:solidFill>
            <a:prstDash val="solid"/>
            <a:round/>
            <a:headEnd type="none" w="med" len="med"/>
            <a:tailEnd type="none" w="med" len="med"/>
          </a:ln>
          <a:effectLst>
            <a:outerShdw blurRad="50800" dist="50800" dir="5400000" algn="ctr" rotWithShape="0">
              <a:schemeClr val="bg1"/>
            </a:outerShdw>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25000" smtClean="0">
              <a:ln>
                <a:noFill/>
              </a:ln>
              <a:solidFill>
                <a:schemeClr val="tx1"/>
              </a:solidFill>
              <a:effectLst/>
              <a:latin typeface="Arial" charset="0"/>
            </a:endParaRPr>
          </a:p>
        </p:txBody>
      </p:sp>
      <p:sp>
        <p:nvSpPr>
          <p:cNvPr id="13" name="TextBox 12"/>
          <p:cNvSpPr txBox="1"/>
          <p:nvPr/>
        </p:nvSpPr>
        <p:spPr bwMode="auto">
          <a:xfrm>
            <a:off x="7098287" y="3222501"/>
            <a:ext cx="902811" cy="52322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algn="ctr"/>
            <a:r>
              <a:rPr lang="zh-CN" altLang="en-US" sz="1400" kern="0" baseline="0" smtClean="0">
                <a:solidFill>
                  <a:srgbClr val="FF0000"/>
                </a:solidFill>
              </a:rPr>
              <a:t>为什么是</a:t>
            </a:r>
            <a:endParaRPr lang="en-US" altLang="zh-CN" sz="1400" kern="0" baseline="0" smtClean="0">
              <a:solidFill>
                <a:srgbClr val="FF0000"/>
              </a:solidFill>
            </a:endParaRPr>
          </a:p>
          <a:p>
            <a:pPr algn="ctr"/>
            <a:r>
              <a:rPr lang="en-US" altLang="zh-CN" sz="1400" kern="0" baseline="0" smtClean="0">
                <a:solidFill>
                  <a:srgbClr val="FF0000"/>
                </a:solidFill>
              </a:rPr>
              <a:t>sigmoid</a:t>
            </a:r>
            <a:r>
              <a:rPr lang="en-US" altLang="zh-CN" sz="1400" kern="0" baseline="0" smtClean="0">
                <a:solidFill>
                  <a:srgbClr val="FF0000"/>
                </a:solidFill>
              </a:rPr>
              <a:t>?</a:t>
            </a:r>
            <a:endParaRPr lang="zh-CN" altLang="en-US" sz="1400" kern="0" baseline="0">
              <a:solidFill>
                <a:srgbClr val="FF0000"/>
              </a:solidFill>
            </a:endParaRPr>
          </a:p>
        </p:txBody>
      </p:sp>
    </p:spTree>
    <p:extLst>
      <p:ext uri="{BB962C8B-B14F-4D97-AF65-F5344CB8AC3E}">
        <p14:creationId xmlns:p14="http://schemas.microsoft.com/office/powerpoint/2010/main" val="1854225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688032" y="1700808"/>
            <a:ext cx="7772400" cy="2928958"/>
          </a:xfrm>
          <a:prstGeom prst="rect">
            <a:avLst/>
          </a:prstGeom>
        </p:spPr>
        <p:txBody>
          <a:bodyPr/>
          <a:lstStyle/>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r>
              <a:rPr lang="zh-CN" altLang="en-US" sz="2000" kern="0" baseline="0">
                <a:solidFill>
                  <a:schemeClr val="tx2"/>
                </a:solidFill>
                <a:latin typeface="+mn-lt"/>
                <a:ea typeface="宋体" charset="-122"/>
              </a:rPr>
              <a:t>损失函数</a:t>
            </a:r>
            <a:r>
              <a:rPr lang="zh-CN" altLang="en-US" sz="1600" kern="0" baseline="0" smtClean="0">
                <a:solidFill>
                  <a:schemeClr val="tx2"/>
                </a:solidFill>
                <a:latin typeface="+mn-lt"/>
                <a:ea typeface="宋体" charset="-122"/>
              </a:rPr>
              <a:t>：</a:t>
            </a: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r>
              <a:rPr lang="zh-CN" altLang="en-US" sz="1600" kern="0" baseline="0" smtClean="0">
                <a:solidFill>
                  <a:schemeClr val="tx2"/>
                </a:solidFill>
                <a:latin typeface="+mn-lt"/>
                <a:ea typeface="宋体" charset="-122"/>
              </a:rPr>
              <a:t>假设我们依旧按照线性回归的方式，代入式中得：</a:t>
            </a: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r>
              <a:rPr lang="zh-CN" altLang="en-US" sz="1600" kern="0" baseline="0" smtClean="0">
                <a:solidFill>
                  <a:schemeClr val="tx2"/>
                </a:solidFill>
                <a:latin typeface="+mn-lt"/>
                <a:ea typeface="宋体" charset="-122"/>
              </a:rPr>
              <a:t>这样的话，函数会比较复杂，如右图，属于非凸函数</a:t>
            </a: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r>
              <a:rPr lang="zh-CN" altLang="en-US" sz="1600" kern="0" baseline="0" smtClean="0">
                <a:solidFill>
                  <a:schemeClr val="tx2"/>
                </a:solidFill>
                <a:latin typeface="+mn-lt"/>
                <a:ea typeface="宋体" charset="-122"/>
              </a:rPr>
              <a:t>存在许多局部极小值，</a:t>
            </a:r>
            <a:r>
              <a:rPr lang="zh-CN" altLang="en-US" sz="1600" kern="0" baseline="0" smtClean="0">
                <a:solidFill>
                  <a:schemeClr val="tx2"/>
                </a:solidFill>
                <a:latin typeface="+mn-lt"/>
                <a:ea typeface="宋体" charset="-122"/>
              </a:rPr>
              <a:t>并且不利于</a:t>
            </a:r>
            <a:r>
              <a:rPr lang="zh-CN" altLang="en-US" sz="1600" kern="0" baseline="0" smtClean="0">
                <a:solidFill>
                  <a:schemeClr val="tx2"/>
                </a:solidFill>
                <a:latin typeface="+mn-lt"/>
                <a:ea typeface="宋体" charset="-122"/>
              </a:rPr>
              <a:t>求解全局最优解</a:t>
            </a:r>
            <a:r>
              <a:rPr lang="zh-CN" altLang="en-US" sz="1600" kern="0" baseline="0" smtClean="0">
                <a:solidFill>
                  <a:schemeClr val="tx2"/>
                </a:solidFill>
                <a:latin typeface="+mn-lt"/>
                <a:ea typeface="宋体" charset="-122"/>
              </a:rPr>
              <a:t>，</a:t>
            </a: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r>
              <a:rPr lang="zh-CN" altLang="en-US" sz="1600" kern="0" baseline="0" smtClean="0">
                <a:solidFill>
                  <a:schemeClr val="tx2"/>
                </a:solidFill>
                <a:latin typeface="+mn-lt"/>
                <a:ea typeface="宋体" charset="-122"/>
              </a:rPr>
              <a:t>因此</a:t>
            </a:r>
            <a:r>
              <a:rPr lang="zh-CN" altLang="en-US" sz="1600" kern="0" baseline="0" smtClean="0">
                <a:solidFill>
                  <a:schemeClr val="tx2"/>
                </a:solidFill>
                <a:latin typeface="+mn-lt"/>
                <a:ea typeface="宋体" charset="-122"/>
              </a:rPr>
              <a:t>，直接采用线性回归的方法，可能在某些时候</a:t>
            </a:r>
            <a:r>
              <a:rPr lang="zh-CN" altLang="en-US" sz="1600" kern="0" baseline="0" smtClean="0">
                <a:solidFill>
                  <a:schemeClr val="tx2"/>
                </a:solidFill>
                <a:latin typeface="+mn-lt"/>
                <a:ea typeface="宋体" charset="-122"/>
              </a:rPr>
              <a:t>具</a:t>
            </a: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r>
              <a:rPr lang="zh-CN" altLang="en-US" sz="1600" kern="0" baseline="0" smtClean="0">
                <a:solidFill>
                  <a:schemeClr val="tx2"/>
                </a:solidFill>
                <a:latin typeface="+mn-lt"/>
                <a:ea typeface="宋体" charset="-122"/>
              </a:rPr>
              <a:t>备效果</a:t>
            </a:r>
            <a:r>
              <a:rPr lang="zh-CN" altLang="en-US" sz="1600" kern="0" baseline="0" smtClean="0">
                <a:solidFill>
                  <a:schemeClr val="tx2"/>
                </a:solidFill>
                <a:latin typeface="+mn-lt"/>
                <a:ea typeface="宋体" charset="-122"/>
              </a:rPr>
              <a:t>，</a:t>
            </a:r>
            <a:r>
              <a:rPr lang="zh-CN" altLang="en-US" sz="1600" b="1" kern="0" baseline="0" smtClean="0">
                <a:solidFill>
                  <a:srgbClr val="FF0000"/>
                </a:solidFill>
                <a:latin typeface="+mn-lt"/>
                <a:ea typeface="宋体" charset="-122"/>
              </a:rPr>
              <a:t>但在理论上并不</a:t>
            </a:r>
            <a:r>
              <a:rPr lang="zh-CN" altLang="en-US" sz="1600" b="1" kern="0" baseline="0">
                <a:solidFill>
                  <a:srgbClr val="FF0000"/>
                </a:solidFill>
                <a:latin typeface="+mn-lt"/>
                <a:ea typeface="宋体" charset="-122"/>
              </a:rPr>
              <a:t>是</a:t>
            </a:r>
            <a:r>
              <a:rPr lang="zh-CN" altLang="en-US" sz="1600" b="1" kern="0" baseline="0" smtClean="0">
                <a:solidFill>
                  <a:srgbClr val="FF0000"/>
                </a:solidFill>
                <a:latin typeface="+mn-lt"/>
                <a:ea typeface="宋体" charset="-122"/>
              </a:rPr>
              <a:t>合适的做法</a:t>
            </a:r>
            <a:r>
              <a:rPr lang="zh-CN" altLang="en-US" sz="1600" kern="0" baseline="0" smtClean="0">
                <a:solidFill>
                  <a:schemeClr val="tx2"/>
                </a:solidFill>
                <a:latin typeface="+mn-lt"/>
                <a:ea typeface="宋体" charset="-122"/>
              </a:rPr>
              <a:t>，也因此</a:t>
            </a:r>
            <a:r>
              <a:rPr lang="zh-CN" altLang="en-US" sz="1600" kern="0" baseline="0" smtClean="0">
                <a:solidFill>
                  <a:schemeClr val="tx2"/>
                </a:solidFill>
                <a:latin typeface="+mn-lt"/>
                <a:ea typeface="宋体" charset="-122"/>
              </a:rPr>
              <a:t>引出</a:t>
            </a: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r>
              <a:rPr lang="zh-CN" altLang="en-US" sz="1600" kern="0" baseline="0" smtClean="0">
                <a:solidFill>
                  <a:schemeClr val="tx2"/>
                </a:solidFill>
                <a:latin typeface="+mn-lt"/>
                <a:ea typeface="宋体" charset="-122"/>
              </a:rPr>
              <a:t>我们</a:t>
            </a:r>
            <a:r>
              <a:rPr lang="zh-CN" altLang="en-US" sz="1600" kern="0" baseline="0" smtClean="0">
                <a:solidFill>
                  <a:schemeClr val="tx2"/>
                </a:solidFill>
                <a:latin typeface="+mn-lt"/>
                <a:ea typeface="宋体" charset="-122"/>
              </a:rPr>
              <a:t>的主题，逻辑回归</a:t>
            </a:r>
            <a:endParaRPr lang="en-US" altLang="zh-CN" sz="1600" kern="0" baseline="0" smtClean="0">
              <a:solidFill>
                <a:schemeClr val="tx2"/>
              </a:solidFill>
              <a:latin typeface="+mn-lt"/>
              <a:ea typeface="宋体" charset="-122"/>
            </a:endParaRPr>
          </a:p>
        </p:txBody>
      </p:sp>
      <p:sp>
        <p:nvSpPr>
          <p:cNvPr id="3" name="Rectangle 2"/>
          <p:cNvSpPr txBox="1">
            <a:spLocks noChangeArrowheads="1"/>
          </p:cNvSpPr>
          <p:nvPr/>
        </p:nvSpPr>
        <p:spPr>
          <a:xfrm>
            <a:off x="0" y="152400"/>
            <a:ext cx="9144000" cy="715963"/>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0" cap="none" spc="0" normalizeH="0" baseline="0" noProof="0" smtClean="0">
                <a:ln>
                  <a:noFill/>
                </a:ln>
                <a:solidFill>
                  <a:schemeClr val="bg1"/>
                </a:solidFill>
                <a:effectLst/>
                <a:uLnTx/>
                <a:uFillTx/>
                <a:latin typeface="+mj-lt"/>
                <a:ea typeface="宋体" charset="-122"/>
                <a:cs typeface="+mj-cs"/>
              </a:rPr>
              <a:t>线性回归与分类问题</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420888"/>
            <a:ext cx="3960440" cy="959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3513451"/>
            <a:ext cx="2664296" cy="779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bwMode="auto">
          <a:xfrm>
            <a:off x="1343378" y="3718607"/>
            <a:ext cx="877163" cy="369332"/>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algn="l"/>
            <a:r>
              <a:rPr lang="zh-CN" altLang="en-US" kern="0" baseline="0" smtClean="0">
                <a:solidFill>
                  <a:srgbClr val="000000"/>
                </a:solidFill>
              </a:rPr>
              <a:t>其中：</a:t>
            </a:r>
            <a:endParaRPr lang="zh-CN" altLang="en-US" kern="0" baseline="0">
              <a:solidFill>
                <a:srgbClr val="000000"/>
              </a:solidFill>
            </a:endParaRPr>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1953" y="3718607"/>
            <a:ext cx="3322535"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6449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714348" y="1700808"/>
            <a:ext cx="7772400" cy="2928958"/>
          </a:xfrm>
          <a:prstGeom prst="rect">
            <a:avLst/>
          </a:prstGeom>
        </p:spPr>
        <p:txBody>
          <a:bodyPr/>
          <a:lstStyle/>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r>
              <a:rPr lang="zh-CN" altLang="en-US" sz="1600" kern="0" baseline="0" smtClean="0">
                <a:solidFill>
                  <a:schemeClr val="tx2"/>
                </a:solidFill>
                <a:latin typeface="+mn-lt"/>
                <a:ea typeface="宋体" charset="-122"/>
              </a:rPr>
              <a:t>我们回头看这个公式：</a:t>
            </a: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r>
              <a:rPr lang="zh-CN" altLang="en-US" sz="1600" kern="0" baseline="0" smtClean="0">
                <a:solidFill>
                  <a:schemeClr val="tx2"/>
                </a:solidFill>
                <a:latin typeface="+mn-lt"/>
                <a:ea typeface="宋体" charset="-122"/>
              </a:rPr>
              <a:t>由上式可得：</a:t>
            </a: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a:p>
            <a:pPr marL="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lang="en-US" altLang="zh-CN" sz="1600" kern="0" baseline="0" smtClean="0">
              <a:solidFill>
                <a:schemeClr val="tx2"/>
              </a:solidFill>
              <a:latin typeface="+mn-lt"/>
              <a:ea typeface="宋体" charset="-122"/>
            </a:endParaRPr>
          </a:p>
          <a:p>
            <a:pPr lvl="0" indent="-342900" algn="l">
              <a:spcBef>
                <a:spcPct val="20000"/>
              </a:spcBef>
              <a:buClr>
                <a:schemeClr val="hlink"/>
              </a:buClr>
              <a:defRPr/>
            </a:pPr>
            <a:r>
              <a:rPr lang="zh-CN" altLang="en-US" sz="1600" kern="0" baseline="0" smtClean="0">
                <a:solidFill>
                  <a:schemeClr val="tx2"/>
                </a:solidFill>
                <a:latin typeface="+mn-lt"/>
                <a:ea typeface="宋体" charset="-122"/>
              </a:rPr>
              <a:t>如果我们把          视为样本</a:t>
            </a:r>
            <a:r>
              <a:rPr lang="en-US" altLang="zh-CN" sz="1600" kern="0" baseline="0" smtClean="0">
                <a:solidFill>
                  <a:schemeClr val="tx2"/>
                </a:solidFill>
                <a:latin typeface="+mn-lt"/>
                <a:ea typeface="宋体" charset="-122"/>
              </a:rPr>
              <a:t>x</a:t>
            </a:r>
            <a:r>
              <a:rPr lang="zh-CN" altLang="en-US" sz="1600" kern="0" baseline="0">
                <a:solidFill>
                  <a:schemeClr val="tx2"/>
                </a:solidFill>
                <a:latin typeface="+mn-lt"/>
                <a:ea typeface="宋体" charset="-122"/>
              </a:rPr>
              <a:t>为正例的可能性，那么                即为负例可能性，两者的比值的对数，称为对数几率，这也是为什么逻辑回归</a:t>
            </a:r>
            <a:r>
              <a:rPr lang="zh-CN" altLang="en-US" sz="1600" kern="0" baseline="0" smtClean="0">
                <a:solidFill>
                  <a:schemeClr val="tx2"/>
                </a:solidFill>
                <a:latin typeface="+mn-lt"/>
                <a:ea typeface="宋体" charset="-122"/>
              </a:rPr>
              <a:t>也称为对数几率回归。同样，反过来，我们通过对样本为正反例可能性</a:t>
            </a:r>
            <a:r>
              <a:rPr lang="zh-CN" altLang="en-US" sz="1600" kern="0" baseline="0" smtClean="0">
                <a:solidFill>
                  <a:schemeClr val="tx2"/>
                </a:solidFill>
                <a:latin typeface="+mn-lt"/>
                <a:ea typeface="宋体" charset="-122"/>
              </a:rPr>
              <a:t>的伯努利分布推导（和指数族定义），</a:t>
            </a:r>
            <a:r>
              <a:rPr lang="zh-CN" altLang="en-US" sz="1600" kern="0" baseline="0" smtClean="0">
                <a:solidFill>
                  <a:schemeClr val="tx2"/>
                </a:solidFill>
                <a:latin typeface="+mn-lt"/>
                <a:ea typeface="宋体" charset="-122"/>
              </a:rPr>
              <a:t>也能得到上式的结果，因此，</a:t>
            </a:r>
            <a:r>
              <a:rPr lang="zh-CN" altLang="en-US" sz="1600" b="1" kern="0" baseline="0" smtClean="0">
                <a:solidFill>
                  <a:srgbClr val="FF0000"/>
                </a:solidFill>
                <a:latin typeface="+mn-lt"/>
                <a:ea typeface="宋体" charset="-122"/>
              </a:rPr>
              <a:t>选择</a:t>
            </a:r>
            <a:r>
              <a:rPr lang="en-US" altLang="zh-CN" sz="1600" b="1" kern="0" baseline="0" smtClean="0">
                <a:solidFill>
                  <a:srgbClr val="FF0000"/>
                </a:solidFill>
                <a:latin typeface="+mn-lt"/>
                <a:ea typeface="宋体" charset="-122"/>
              </a:rPr>
              <a:t>sigmoid</a:t>
            </a:r>
            <a:r>
              <a:rPr lang="zh-CN" altLang="en-US" sz="1600" b="1" kern="0" baseline="0" smtClean="0">
                <a:solidFill>
                  <a:srgbClr val="FF0000"/>
                </a:solidFill>
                <a:latin typeface="+mn-lt"/>
                <a:ea typeface="宋体" charset="-122"/>
              </a:rPr>
              <a:t>的原因在于他符合描述样本</a:t>
            </a:r>
            <a:r>
              <a:rPr lang="en-US" altLang="zh-CN" sz="1600" b="1" kern="0" baseline="0" smtClean="0">
                <a:solidFill>
                  <a:srgbClr val="FF0000"/>
                </a:solidFill>
                <a:latin typeface="+mn-lt"/>
                <a:ea typeface="宋体" charset="-122"/>
              </a:rPr>
              <a:t>x</a:t>
            </a:r>
            <a:r>
              <a:rPr lang="zh-CN" altLang="en-US" sz="1600" b="1" kern="0" baseline="0" smtClean="0">
                <a:solidFill>
                  <a:srgbClr val="FF0000"/>
                </a:solidFill>
                <a:latin typeface="+mn-lt"/>
                <a:ea typeface="宋体" charset="-122"/>
              </a:rPr>
              <a:t>为正反例的可能性，而逻辑回归则是对该可能性建模，求解参数极大似然估计的过程</a:t>
            </a:r>
            <a:endParaRPr lang="en-US" altLang="zh-CN" sz="1600" b="1" kern="0" baseline="0" smtClean="0">
              <a:solidFill>
                <a:srgbClr val="FF0000"/>
              </a:solidFill>
              <a:latin typeface="+mn-lt"/>
              <a:ea typeface="宋体" charset="-122"/>
            </a:endParaRPr>
          </a:p>
          <a:p>
            <a:pPr lvl="0" indent="-342900" algn="l">
              <a:spcBef>
                <a:spcPct val="20000"/>
              </a:spcBef>
              <a:buClr>
                <a:schemeClr val="hlink"/>
              </a:buClr>
              <a:defRPr/>
            </a:pPr>
            <a:endParaRPr lang="en-US" altLang="zh-CN" sz="1600" kern="0" baseline="0" smtClean="0">
              <a:solidFill>
                <a:schemeClr val="tx2"/>
              </a:solidFill>
              <a:latin typeface="+mn-lt"/>
              <a:ea typeface="宋体" charset="-122"/>
            </a:endParaRPr>
          </a:p>
          <a:p>
            <a:pPr lvl="0" indent="-342900" algn="l">
              <a:spcBef>
                <a:spcPct val="20000"/>
              </a:spcBef>
              <a:buClr>
                <a:schemeClr val="hlink"/>
              </a:buClr>
              <a:defRPr/>
            </a:pPr>
            <a:endParaRPr lang="en-US" altLang="zh-CN" sz="1600" kern="0" baseline="0">
              <a:solidFill>
                <a:schemeClr val="tx2"/>
              </a:solidFill>
              <a:latin typeface="+mn-lt"/>
              <a:ea typeface="宋体" charset="-122"/>
            </a:endParaRPr>
          </a:p>
          <a:p>
            <a:pPr lvl="0" indent="-342900" algn="l">
              <a:spcBef>
                <a:spcPct val="20000"/>
              </a:spcBef>
              <a:buClr>
                <a:schemeClr val="hlink"/>
              </a:buClr>
              <a:defRPr/>
            </a:pPr>
            <a:r>
              <a:rPr lang="en-US" altLang="zh-CN" sz="1000" kern="0" baseline="0">
                <a:solidFill>
                  <a:schemeClr val="tx2"/>
                </a:solidFill>
                <a:latin typeface="+mn-lt"/>
                <a:ea typeface="宋体" charset="-122"/>
              </a:rPr>
              <a:t>https://www.cnblogs.com/hustlx/p/5391772.html</a:t>
            </a:r>
          </a:p>
          <a:p>
            <a:pPr lvl="0" indent="-342900" algn="l">
              <a:spcBef>
                <a:spcPct val="20000"/>
              </a:spcBef>
              <a:buClr>
                <a:schemeClr val="hlink"/>
              </a:buClr>
              <a:defRPr/>
            </a:pPr>
            <a:r>
              <a:rPr lang="en-US" altLang="zh-CN" sz="1000" kern="0" baseline="0">
                <a:solidFill>
                  <a:schemeClr val="tx2"/>
                </a:solidFill>
                <a:latin typeface="+mn-lt"/>
                <a:ea typeface="宋体" charset="-122"/>
              </a:rPr>
              <a:t>http://</a:t>
            </a:r>
            <a:r>
              <a:rPr lang="en-US" altLang="zh-CN" sz="1000" kern="0" baseline="0" smtClean="0">
                <a:solidFill>
                  <a:schemeClr val="tx2"/>
                </a:solidFill>
                <a:latin typeface="+mn-lt"/>
                <a:ea typeface="宋体" charset="-122"/>
              </a:rPr>
              <a:t>cs229.stanford.edu/notes/cs229-notes1.pdf</a:t>
            </a:r>
          </a:p>
          <a:p>
            <a:pPr lvl="0" indent="-342900" algn="l">
              <a:spcBef>
                <a:spcPct val="20000"/>
              </a:spcBef>
              <a:buClr>
                <a:schemeClr val="hlink"/>
              </a:buClr>
              <a:defRPr/>
            </a:pPr>
            <a:r>
              <a:rPr lang="en-US" altLang="zh-CN" sz="1000" kern="0" baseline="0">
                <a:solidFill>
                  <a:schemeClr val="tx2"/>
                </a:solidFill>
                <a:latin typeface="+mn-lt"/>
                <a:ea typeface="宋体" charset="-122"/>
              </a:rPr>
              <a:t>https://blog.csdn.net/qq_31589695/article/details/79936938</a:t>
            </a:r>
          </a:p>
        </p:txBody>
      </p:sp>
      <p:sp>
        <p:nvSpPr>
          <p:cNvPr id="3" name="Rectangle 2"/>
          <p:cNvSpPr txBox="1">
            <a:spLocks noChangeArrowheads="1"/>
          </p:cNvSpPr>
          <p:nvPr/>
        </p:nvSpPr>
        <p:spPr>
          <a:xfrm>
            <a:off x="0" y="152400"/>
            <a:ext cx="9144000" cy="715963"/>
          </a:xfrm>
          <a:prstGeom prst="rect">
            <a:avLst/>
          </a:prstGeom>
        </p:spPr>
        <p:txBody>
          <a:bodyPr/>
          <a:lstStyle/>
          <a:p>
            <a:pPr lvl="0" algn="ctr">
              <a:defRPr/>
            </a:pPr>
            <a:r>
              <a:rPr lang="zh-CN" altLang="en-US" sz="3200" b="1" kern="0" baseline="0">
                <a:solidFill>
                  <a:schemeClr val="bg1"/>
                </a:solidFill>
                <a:ea typeface="宋体" charset="-122"/>
              </a:rPr>
              <a:t>线性回归与分类问题</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1370" y="2060848"/>
            <a:ext cx="2664296" cy="779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2996952"/>
            <a:ext cx="2890537"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7704" y="4354344"/>
            <a:ext cx="583524" cy="298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6443" y="4357173"/>
            <a:ext cx="1011781" cy="29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2227062"/>
      </p:ext>
    </p:extLst>
  </p:cSld>
  <p:clrMapOvr>
    <a:masterClrMapping/>
  </p:clrMapOvr>
</p:sld>
</file>

<file path=ppt/theme/theme1.xml><?xml version="1.0" encoding="utf-8"?>
<a:theme xmlns:a="http://schemas.openxmlformats.org/drawingml/2006/main" name="020TGp_global_medical_bl_v3">
  <a:themeElements>
    <a:clrScheme name="Default Design 2">
      <a:dk1>
        <a:srgbClr val="1D528D"/>
      </a:dk1>
      <a:lt1>
        <a:srgbClr val="FFFFFF"/>
      </a:lt1>
      <a:dk2>
        <a:srgbClr val="000000"/>
      </a:dk2>
      <a:lt2>
        <a:srgbClr val="DDDDDD"/>
      </a:lt2>
      <a:accent1>
        <a:srgbClr val="8AAECE"/>
      </a:accent1>
      <a:accent2>
        <a:srgbClr val="009999"/>
      </a:accent2>
      <a:accent3>
        <a:srgbClr val="FFFFFF"/>
      </a:accent3>
      <a:accent4>
        <a:srgbClr val="174578"/>
      </a:accent4>
      <a:accent5>
        <a:srgbClr val="C4D3E3"/>
      </a:accent5>
      <a:accent6>
        <a:srgbClr val="008A8A"/>
      </a:accent6>
      <a:hlink>
        <a:srgbClr val="CA3B1E"/>
      </a:hlink>
      <a:folHlink>
        <a:srgbClr val="003399"/>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4925" cap="flat" cmpd="sng" algn="ctr">
          <a:solidFill>
            <a:srgbClr val="FF0000"/>
          </a:solidFill>
          <a:prstDash val="solid"/>
          <a:round/>
          <a:headEnd type="none" w="med" len="med"/>
          <a:tailEnd type="none" w="med" len="med"/>
        </a:ln>
        <a:effectLst>
          <a:outerShdw blurRad="50800" dist="50800" dir="5400000" algn="ctr" rotWithShape="0">
            <a:schemeClr val="bg1"/>
          </a:outerShdw>
        </a:effectLst>
      </a:spPr>
      <a:bodyPr vert="horz" wrap="square" lIns="91440" tIns="45720" rIns="91440" bIns="45720" numCol="1" rtlCol="0"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25000" smtClean="0">
            <a:ln>
              <a:noFill/>
            </a:ln>
            <a:solidFill>
              <a:schemeClr val="tx1"/>
            </a:solidFill>
            <a:effectLst/>
            <a:latin typeface="Arial" charset="0"/>
          </a:defRPr>
        </a:defPPr>
      </a:lstStyle>
    </a:spDef>
    <a:lnDef>
      <a:spPr bwMode="auto">
        <a:solidFill>
          <a:schemeClr val="accent1"/>
        </a:solidFill>
        <a:ln w="9525" cap="flat" cmpd="sng" algn="ctr">
          <a:solidFill>
            <a:srgbClr val="FF0000"/>
          </a:solidFill>
          <a:prstDash val="solid"/>
          <a:round/>
          <a:headEnd type="none" w="med" len="med"/>
          <a:tailEnd type="arrow"/>
        </a:ln>
        <a:effectLst/>
      </a:spPr>
      <a:bodyPr/>
      <a:lstStyle/>
    </a:lnDef>
    <a:txDef>
      <a:spPr bwMode="auto">
        <a:noFill/>
        <a:ln w="9525">
          <a:noFill/>
          <a:miter lim="800000"/>
          <a:headEnd/>
          <a:tailEnd/>
        </a:ln>
      </a:spPr>
      <a:bodyPr vert="horz" wrap="none" lIns="91440" tIns="45720" rIns="91440" bIns="45720" numCol="1" rtlCol="0" anchor="t" anchorCtr="0" compatLnSpc="1">
        <a:prstTxWarp prst="textNoShape">
          <a:avLst/>
        </a:prstTxWarp>
        <a:spAutoFit/>
      </a:bodyPr>
      <a:lstStyle>
        <a:defPPr algn="l">
          <a:defRPr kern="0" baseline="0">
            <a:solidFill>
              <a:srgbClr val="000000"/>
            </a:solidFill>
          </a:defRPr>
        </a:defPPr>
      </a:lstStyle>
    </a:txDef>
  </a:objectDefaults>
  <a:extraClrSchemeLst>
    <a:extraClrScheme>
      <a:clrScheme name="Default Design 1">
        <a:dk1>
          <a:srgbClr val="29698D"/>
        </a:dk1>
        <a:lt1>
          <a:srgbClr val="FFFFFF"/>
        </a:lt1>
        <a:dk2>
          <a:srgbClr val="000000"/>
        </a:dk2>
        <a:lt2>
          <a:srgbClr val="D6E1E2"/>
        </a:lt2>
        <a:accent1>
          <a:srgbClr val="8F94A7"/>
        </a:accent1>
        <a:accent2>
          <a:srgbClr val="FF99A7"/>
        </a:accent2>
        <a:accent3>
          <a:srgbClr val="FFFFFF"/>
        </a:accent3>
        <a:accent4>
          <a:srgbClr val="215978"/>
        </a:accent4>
        <a:accent5>
          <a:srgbClr val="C6C8D0"/>
        </a:accent5>
        <a:accent6>
          <a:srgbClr val="E78A97"/>
        </a:accent6>
        <a:hlink>
          <a:srgbClr val="00CC99"/>
        </a:hlink>
        <a:folHlink>
          <a:srgbClr val="985CCE"/>
        </a:folHlink>
      </a:clrScheme>
      <a:clrMap bg1="lt1" tx1="dk1" bg2="lt2" tx2="dk2" accent1="accent1" accent2="accent2" accent3="accent3" accent4="accent4" accent5="accent5" accent6="accent6" hlink="hlink" folHlink="folHlink"/>
    </a:extraClrScheme>
    <a:extraClrScheme>
      <a:clrScheme name="Default Design 2">
        <a:dk1>
          <a:srgbClr val="1D528D"/>
        </a:dk1>
        <a:lt1>
          <a:srgbClr val="FFFFFF"/>
        </a:lt1>
        <a:dk2>
          <a:srgbClr val="000000"/>
        </a:dk2>
        <a:lt2>
          <a:srgbClr val="DDDDDD"/>
        </a:lt2>
        <a:accent1>
          <a:srgbClr val="8AAECE"/>
        </a:accent1>
        <a:accent2>
          <a:srgbClr val="009999"/>
        </a:accent2>
        <a:accent3>
          <a:srgbClr val="FFFFFF"/>
        </a:accent3>
        <a:accent4>
          <a:srgbClr val="174578"/>
        </a:accent4>
        <a:accent5>
          <a:srgbClr val="C4D3E3"/>
        </a:accent5>
        <a:accent6>
          <a:srgbClr val="008A8A"/>
        </a:accent6>
        <a:hlink>
          <a:srgbClr val="CA3B1E"/>
        </a:hlink>
        <a:folHlink>
          <a:srgbClr val="003399"/>
        </a:folHlink>
      </a:clrScheme>
      <a:clrMap bg1="lt1" tx1="dk1" bg2="lt2" tx2="dk2" accent1="accent1" accent2="accent2" accent3="accent3" accent4="accent4" accent5="accent5" accent6="accent6" hlink="hlink" folHlink="folHlink"/>
    </a:extraClrScheme>
    <a:extraClrScheme>
      <a:clrScheme name="Default Design 3">
        <a:dk1>
          <a:srgbClr val="666699"/>
        </a:dk1>
        <a:lt1>
          <a:srgbClr val="FFFFFF"/>
        </a:lt1>
        <a:dk2>
          <a:srgbClr val="000000"/>
        </a:dk2>
        <a:lt2>
          <a:srgbClr val="B2B2B2"/>
        </a:lt2>
        <a:accent1>
          <a:srgbClr val="59B2D1"/>
        </a:accent1>
        <a:accent2>
          <a:srgbClr val="C78DD7"/>
        </a:accent2>
        <a:accent3>
          <a:srgbClr val="FFFFFF"/>
        </a:accent3>
        <a:accent4>
          <a:srgbClr val="565682"/>
        </a:accent4>
        <a:accent5>
          <a:srgbClr val="B5D5E5"/>
        </a:accent5>
        <a:accent6>
          <a:srgbClr val="B47FC3"/>
        </a:accent6>
        <a:hlink>
          <a:srgbClr val="33B976"/>
        </a:hlink>
        <a:folHlink>
          <a:srgbClr val="878FA5"/>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2077</TotalTime>
  <Words>919</Words>
  <Application>Microsoft Office PowerPoint</Application>
  <PresentationFormat>全屏显示(4:3)</PresentationFormat>
  <Paragraphs>140</Paragraphs>
  <Slides>21</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23" baseType="lpstr">
      <vt:lpstr>020TGp_global_medical_bl_v3</vt:lpstr>
      <vt:lpstr>Image</vt:lpstr>
      <vt:lpstr>逻辑回归理论及实现实例</vt:lpstr>
      <vt:lpstr>限于个人才疏学浅，理解有限，如有不正确的地方还请指正，谢谢</vt:lpstr>
      <vt:lpstr>内容</vt:lpstr>
      <vt:lpstr>线性回归与分类问题</vt:lpstr>
      <vt:lpstr>线性回归与分类问题</vt:lpstr>
      <vt:lpstr>PowerPoint 演示文稿</vt:lpstr>
      <vt:lpstr>PowerPoint 演示文稿</vt:lpstr>
      <vt:lpstr>PowerPoint 演示文稿</vt:lpstr>
      <vt:lpstr>PowerPoint 演示文稿</vt:lpstr>
      <vt:lpstr>损失函数与伯努利分布</vt:lpstr>
      <vt:lpstr>PowerPoint 演示文稿</vt:lpstr>
      <vt:lpstr>PowerPoint 演示文稿</vt:lpstr>
      <vt:lpstr>PowerPoint 演示文稿</vt:lpstr>
      <vt:lpstr>PowerPoint 演示文稿</vt:lpstr>
      <vt:lpstr>逻辑回归实现</vt:lpstr>
      <vt:lpstr>PowerPoint 演示文稿</vt:lpstr>
      <vt:lpstr>PowerPoint 演示文稿</vt:lpstr>
      <vt:lpstr>总结</vt:lpstr>
      <vt:lpstr>线性回归与分类问题</vt:lpstr>
      <vt:lpstr>交流时间</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Administrator</dc:creator>
  <cp:lastModifiedBy>Administrator</cp:lastModifiedBy>
  <cp:revision>320</cp:revision>
  <dcterms:created xsi:type="dcterms:W3CDTF">2018-12-02T07:44:08Z</dcterms:created>
  <dcterms:modified xsi:type="dcterms:W3CDTF">2018-12-18T20:43:42Z</dcterms:modified>
</cp:coreProperties>
</file>