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7" r:id="rId5"/>
    <p:sldId id="256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78"/>
      </p:cViewPr>
      <p:guideLst>
        <p:guide orient="horz" pos="2169"/>
        <p:guide pos="29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482215" y="1414463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z="2400" b="1" strike="noStrike" baseline="-25000" noProof="1">
                <a:solidFill>
                  <a:srgbClr val="FF0000"/>
                </a:solidFill>
              </a:rPr>
              <a:t>X</a:t>
            </a:r>
            <a:endParaRPr lang="en-US" altLang="zh-CN" sz="2400" b="1" strike="noStrike" baseline="-25000" noProof="1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63528" y="1412875"/>
            <a:ext cx="647700" cy="6492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b="1" strike="noStrike" noProof="1">
                <a:solidFill>
                  <a:srgbClr val="FF0000"/>
                </a:solidFill>
              </a:rPr>
              <a:t>h</a:t>
            </a:r>
            <a:endParaRPr lang="en-US" altLang="zh-CN" b="1" strike="noStrike" baseline="-25000" noProof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3" idx="6"/>
            <a:endCxn id="6" idx="2"/>
          </p:cNvCxnSpPr>
          <p:nvPr/>
        </p:nvCxnSpPr>
        <p:spPr>
          <a:xfrm flipV="1">
            <a:off x="3129915" y="1737678"/>
            <a:ext cx="2233930" cy="63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文本框 9"/>
          <p:cNvSpPr txBox="1"/>
          <p:nvPr/>
        </p:nvSpPr>
        <p:spPr>
          <a:xfrm>
            <a:off x="4057333" y="1269683"/>
            <a:ext cx="4032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endParaRPr lang="en-US" altLang="zh-CN" sz="2400" baseline="-25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626360" y="2890203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z="2400" b="1" strike="noStrike" baseline="-25000" noProof="1">
                <a:solidFill>
                  <a:srgbClr val="FF0000"/>
                </a:solidFill>
              </a:rPr>
              <a:t>b</a:t>
            </a:r>
            <a:endParaRPr lang="en-US" altLang="zh-CN" sz="2400" b="1" strike="noStrike" baseline="-25000" noProof="1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>
            <a:stCxn id="2" idx="7"/>
            <a:endCxn id="6" idx="2"/>
          </p:cNvCxnSpPr>
          <p:nvPr/>
        </p:nvCxnSpPr>
        <p:spPr>
          <a:xfrm flipV="1">
            <a:off x="3179445" y="1737995"/>
            <a:ext cx="2184400" cy="124714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39750" y="476885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 = wx + b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627630" y="1557973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z="2400" b="1" strike="noStrike" baseline="-25000" noProof="1">
                <a:solidFill>
                  <a:srgbClr val="FF0000"/>
                </a:solidFill>
              </a:rPr>
              <a:t>x0</a:t>
            </a:r>
            <a:endParaRPr lang="en-US" altLang="zh-CN" sz="2400" b="1" strike="noStrike" baseline="-25000" noProof="1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700655" y="321373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z="2400" b="1" strike="noStrike" baseline="-25000" noProof="1">
                <a:solidFill>
                  <a:srgbClr val="FF0000"/>
                </a:solidFill>
                <a:sym typeface="+mn-ea"/>
              </a:rPr>
              <a:t>x1</a:t>
            </a:r>
            <a:endParaRPr lang="en-US" altLang="zh-CN" sz="2400" b="1" strike="noStrike" baseline="-25000" noProof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772093" y="4798060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b="1" strike="noStrike" noProof="1">
                <a:solidFill>
                  <a:srgbClr val="FF0000"/>
                </a:solidFill>
              </a:rPr>
              <a:t>b</a:t>
            </a:r>
            <a:endParaRPr lang="en-US" altLang="zh-CN" b="1" strike="noStrike" noProof="1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508943" y="1556385"/>
            <a:ext cx="647700" cy="6492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b="1" strike="noStrike" noProof="1">
                <a:solidFill>
                  <a:srgbClr val="FF0000"/>
                </a:solidFill>
              </a:rPr>
              <a:t>h0</a:t>
            </a:r>
            <a:endParaRPr lang="en-US" altLang="zh-CN" b="1" strike="noStrike" baseline="-25000" noProof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3" idx="6"/>
            <a:endCxn id="6" idx="2"/>
          </p:cNvCxnSpPr>
          <p:nvPr/>
        </p:nvCxnSpPr>
        <p:spPr>
          <a:xfrm flipV="1">
            <a:off x="3275330" y="1881188"/>
            <a:ext cx="2233930" cy="63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6"/>
            <a:endCxn id="6" idx="2"/>
          </p:cNvCxnSpPr>
          <p:nvPr/>
        </p:nvCxnSpPr>
        <p:spPr>
          <a:xfrm flipV="1">
            <a:off x="3348355" y="1881505"/>
            <a:ext cx="2160905" cy="165608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2"/>
          </p:cNvCxnSpPr>
          <p:nvPr/>
        </p:nvCxnSpPr>
        <p:spPr>
          <a:xfrm flipV="1">
            <a:off x="3420428" y="1881505"/>
            <a:ext cx="2089150" cy="324040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文本框 9"/>
          <p:cNvSpPr txBox="1"/>
          <p:nvPr/>
        </p:nvSpPr>
        <p:spPr>
          <a:xfrm>
            <a:off x="4202748" y="1413193"/>
            <a:ext cx="5137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zh-CN" sz="2400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400" baseline="-25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2" name="文本框 12"/>
          <p:cNvSpPr txBox="1"/>
          <p:nvPr/>
        </p:nvSpPr>
        <p:spPr>
          <a:xfrm>
            <a:off x="4427855" y="3537585"/>
            <a:ext cx="311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3" name="文本框 1"/>
          <p:cNvSpPr txBox="1"/>
          <p:nvPr/>
        </p:nvSpPr>
        <p:spPr>
          <a:xfrm>
            <a:off x="395288" y="620395"/>
            <a:ext cx="18605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h0 = 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aseline="-25000" smtClean="0">
                <a:latin typeface="Arial" panose="020B0604020202020204" pitchFamily="34" charset="0"/>
                <a:ea typeface="宋体" panose="02010600030101010101" pitchFamily="2" charset="-122"/>
              </a:rPr>
              <a:t>1*2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*W</a:t>
            </a:r>
            <a:r>
              <a:rPr lang="en-US" altLang="zh-CN" baseline="-25000" smtClean="0">
                <a:latin typeface="Arial" panose="020B0604020202020204" pitchFamily="34" charset="0"/>
                <a:ea typeface="宋体" panose="02010600030101010101" pitchFamily="2" charset="-122"/>
              </a:rPr>
              <a:t>2*1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+b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4139883" y="2205673"/>
            <a:ext cx="5137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zh-CN" sz="2400" baseline="-25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400" baseline="-25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627630" y="1557973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z="2400" b="1" strike="noStrike" baseline="-25000" noProof="1">
                <a:solidFill>
                  <a:srgbClr val="FF0000"/>
                </a:solidFill>
              </a:rPr>
              <a:t>x0</a:t>
            </a:r>
            <a:endParaRPr lang="en-US" altLang="zh-CN" sz="2400" b="1" strike="noStrike" baseline="-25000" noProof="1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700655" y="321373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z="2400" b="1" strike="noStrike" baseline="-25000" noProof="1">
                <a:solidFill>
                  <a:srgbClr val="FF0000"/>
                </a:solidFill>
                <a:sym typeface="+mn-ea"/>
              </a:rPr>
              <a:t>x1</a:t>
            </a:r>
            <a:endParaRPr lang="en-US" altLang="zh-CN" sz="2400" b="1" strike="noStrike" baseline="-25000" noProof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772093" y="4798060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b="1" strike="noStrike" noProof="1">
                <a:solidFill>
                  <a:srgbClr val="FF0000"/>
                </a:solidFill>
              </a:rPr>
              <a:t>b</a:t>
            </a:r>
            <a:endParaRPr lang="en-US" altLang="zh-CN" b="1" strike="noStrike" noProof="1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07673" y="1844675"/>
            <a:ext cx="647700" cy="6492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b="1" strike="noStrike" noProof="1">
                <a:solidFill>
                  <a:srgbClr val="FF0000"/>
                </a:solidFill>
              </a:rPr>
              <a:t>h0</a:t>
            </a:r>
            <a:endParaRPr lang="en-US" altLang="zh-CN" b="1" strike="noStrike" baseline="-25000" noProof="1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4" idx="6"/>
            <a:endCxn id="7" idx="2"/>
          </p:cNvCxnSpPr>
          <p:nvPr/>
        </p:nvCxnSpPr>
        <p:spPr>
          <a:xfrm>
            <a:off x="3275330" y="1881823"/>
            <a:ext cx="2232660" cy="28765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3348355" y="2169795"/>
            <a:ext cx="2159635" cy="136779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6"/>
            <a:endCxn id="7" idx="2"/>
          </p:cNvCxnSpPr>
          <p:nvPr/>
        </p:nvCxnSpPr>
        <p:spPr>
          <a:xfrm flipV="1">
            <a:off x="3419793" y="2169795"/>
            <a:ext cx="2087880" cy="295211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文本框 9"/>
          <p:cNvSpPr txBox="1"/>
          <p:nvPr/>
        </p:nvSpPr>
        <p:spPr>
          <a:xfrm>
            <a:off x="4202748" y="1413193"/>
            <a:ext cx="60134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zh-CN" sz="2400" baseline="-25000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en-US" altLang="zh-CN" sz="2400" baseline="-25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2" name="文本框 12"/>
          <p:cNvSpPr txBox="1"/>
          <p:nvPr/>
        </p:nvSpPr>
        <p:spPr>
          <a:xfrm>
            <a:off x="4427855" y="3537585"/>
            <a:ext cx="436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4139883" y="2205673"/>
            <a:ext cx="62420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zh-CN" sz="2400" baseline="-25000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en-US" altLang="zh-CN" sz="2400" baseline="-25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80063" y="3396615"/>
            <a:ext cx="647700" cy="6492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b="1" strike="noStrike" noProof="1">
                <a:solidFill>
                  <a:srgbClr val="FF0000"/>
                </a:solidFill>
              </a:rPr>
              <a:t>h1</a:t>
            </a:r>
            <a:endParaRPr lang="en-US" altLang="zh-CN" b="1" strike="noStrike" baseline="-25000" noProof="1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endCxn id="12" idx="2"/>
          </p:cNvCxnSpPr>
          <p:nvPr/>
        </p:nvCxnSpPr>
        <p:spPr>
          <a:xfrm>
            <a:off x="3275330" y="1882140"/>
            <a:ext cx="2305050" cy="1839595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6"/>
            <a:endCxn id="12" idx="2"/>
          </p:cNvCxnSpPr>
          <p:nvPr/>
        </p:nvCxnSpPr>
        <p:spPr>
          <a:xfrm>
            <a:off x="3348355" y="3537585"/>
            <a:ext cx="2232025" cy="18415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6"/>
            <a:endCxn id="12" idx="2"/>
          </p:cNvCxnSpPr>
          <p:nvPr/>
        </p:nvCxnSpPr>
        <p:spPr>
          <a:xfrm flipV="1">
            <a:off x="3420110" y="3721735"/>
            <a:ext cx="2160270" cy="1400175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9"/>
          <p:cNvSpPr txBox="1"/>
          <p:nvPr/>
        </p:nvSpPr>
        <p:spPr>
          <a:xfrm>
            <a:off x="3491548" y="2205673"/>
            <a:ext cx="62420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zh-CN" sz="2400" baseline="-25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rPr>
              <a:t>21</a:t>
            </a:r>
            <a:endParaRPr lang="en-US" altLang="zh-CN" sz="2400" baseline="-25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9"/>
          <p:cNvSpPr txBox="1"/>
          <p:nvPr/>
        </p:nvSpPr>
        <p:spPr>
          <a:xfrm>
            <a:off x="3779838" y="3213418"/>
            <a:ext cx="62420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zh-CN" sz="2400" baseline="-25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rPr>
              <a:t>22</a:t>
            </a:r>
            <a:endParaRPr lang="en-US" altLang="zh-CN" sz="2400" baseline="-25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4427855" y="4364990"/>
            <a:ext cx="436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60065" y="548640"/>
            <a:ext cx="2516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 = </a:t>
            </a:r>
            <a:r>
              <a:rPr lang="en-US" altLang="zh-CN" smtClean="0"/>
              <a:t>X</a:t>
            </a:r>
            <a:r>
              <a:rPr lang="en-US" altLang="zh-CN" baseline="-25000" smtClean="0"/>
              <a:t>1*2 </a:t>
            </a:r>
            <a:r>
              <a:rPr lang="en-US" altLang="zh-CN"/>
              <a:t>* W</a:t>
            </a:r>
            <a:r>
              <a:rPr lang="en-US" altLang="zh-CN" baseline="-25000"/>
              <a:t>2*2 </a:t>
            </a:r>
            <a:r>
              <a:rPr lang="en-US" altLang="zh-CN"/>
              <a:t>+ B</a:t>
            </a:r>
            <a:r>
              <a:rPr lang="en-US" altLang="zh-CN" baseline="-25000"/>
              <a:t>1*2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586230" y="621348"/>
            <a:ext cx="5971540" cy="3887787"/>
            <a:chOff x="2550" y="577"/>
            <a:chExt cx="9404" cy="6122"/>
          </a:xfrm>
        </p:grpSpPr>
        <p:sp>
          <p:nvSpPr>
            <p:cNvPr id="4" name="椭圆 3"/>
            <p:cNvSpPr/>
            <p:nvPr/>
          </p:nvSpPr>
          <p:spPr>
            <a:xfrm>
              <a:off x="2550" y="577"/>
              <a:ext cx="1020" cy="1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CN" sz="2400" b="1" strike="noStrike" baseline="-25000" noProof="1">
                  <a:solidFill>
                    <a:srgbClr val="FF0000"/>
                  </a:solidFill>
                </a:rPr>
                <a:t>x0</a:t>
              </a:r>
              <a:endParaRPr lang="en-US" altLang="zh-CN" sz="2400" b="1" strike="noStrike" baseline="-25000" noProof="1">
                <a:solidFill>
                  <a:srgbClr val="FF0000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665" y="3184"/>
              <a:ext cx="1020" cy="1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CN" sz="2400" b="1" strike="noStrike" baseline="-25000" noProof="1">
                  <a:solidFill>
                    <a:srgbClr val="FF0000"/>
                  </a:solidFill>
                  <a:sym typeface="+mn-ea"/>
                </a:rPr>
                <a:t>x1</a:t>
              </a:r>
              <a:endParaRPr lang="en-US" altLang="zh-CN" sz="2400" b="1" strike="noStrike" baseline="-25000" noProof="1">
                <a:solidFill>
                  <a:srgbClr val="FF0000"/>
                </a:solidFill>
                <a:sym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778" y="5679"/>
              <a:ext cx="1020" cy="1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CN" b="1" strike="noStrike" noProof="1">
                  <a:solidFill>
                    <a:srgbClr val="FF0000"/>
                  </a:solidFill>
                </a:rPr>
                <a:t>b1</a:t>
              </a:r>
              <a:endParaRPr lang="en-US" altLang="zh-CN" b="1" strike="noStrike" noProof="1">
                <a:solidFill>
                  <a:srgbClr val="FF000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086" y="1028"/>
              <a:ext cx="1020" cy="102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CN" b="1" strike="noStrike" noProof="1">
                  <a:solidFill>
                    <a:srgbClr val="FF0000"/>
                  </a:solidFill>
                </a:rPr>
                <a:t>h0</a:t>
              </a:r>
              <a:endParaRPr lang="en-US" altLang="zh-CN" b="1" strike="noStrike" baseline="-25000" noProof="1">
                <a:solidFill>
                  <a:srgbClr val="FF0000"/>
                </a:solidFill>
              </a:endParaRPr>
            </a:p>
          </p:txBody>
        </p:sp>
        <p:cxnSp>
          <p:nvCxnSpPr>
            <p:cNvPr id="8" name="直接箭头连接符 7"/>
            <p:cNvCxnSpPr>
              <a:stCxn id="4" idx="6"/>
              <a:endCxn id="7" idx="2"/>
            </p:cNvCxnSpPr>
            <p:nvPr/>
          </p:nvCxnSpPr>
          <p:spPr>
            <a:xfrm>
              <a:off x="3570" y="1087"/>
              <a:ext cx="3516" cy="453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5" idx="6"/>
              <a:endCxn id="7" idx="2"/>
            </p:cNvCxnSpPr>
            <p:nvPr/>
          </p:nvCxnSpPr>
          <p:spPr>
            <a:xfrm flipV="1">
              <a:off x="3685" y="1540"/>
              <a:ext cx="3401" cy="215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6"/>
              <a:endCxn id="7" idx="2"/>
            </p:cNvCxnSpPr>
            <p:nvPr/>
          </p:nvCxnSpPr>
          <p:spPr>
            <a:xfrm flipV="1">
              <a:off x="3798" y="1540"/>
              <a:ext cx="3288" cy="464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0" name="文本框 9"/>
            <p:cNvSpPr txBox="1"/>
            <p:nvPr/>
          </p:nvSpPr>
          <p:spPr>
            <a:xfrm>
              <a:off x="4984" y="577"/>
              <a:ext cx="121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w1</a:t>
              </a:r>
              <a:r>
                <a:rPr lang="en-US" altLang="zh-CN" sz="2400" baseline="-25000"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  <a:endParaRPr lang="en-US" altLang="zh-CN" sz="2400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2" name="文本框 12"/>
            <p:cNvSpPr txBox="1"/>
            <p:nvPr/>
          </p:nvSpPr>
          <p:spPr>
            <a:xfrm>
              <a:off x="5385" y="3694"/>
              <a:ext cx="81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b1</a:t>
              </a:r>
              <a:r>
                <a: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4932" y="1597"/>
              <a:ext cx="125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w1</a:t>
              </a:r>
              <a:r>
                <a:rPr lang="en-US" altLang="zh-CN" sz="2400" baseline="-25000"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  <a:endParaRPr lang="en-US" altLang="zh-CN" sz="2400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200" y="3472"/>
              <a:ext cx="1020" cy="102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CN" b="1" strike="noStrike" noProof="1">
                  <a:solidFill>
                    <a:srgbClr val="FF0000"/>
                  </a:solidFill>
                </a:rPr>
                <a:t>h1</a:t>
              </a:r>
              <a:endParaRPr lang="en-US" altLang="zh-CN" b="1" strike="noStrike" baseline="-25000" noProof="1">
                <a:solidFill>
                  <a:srgbClr val="FF0000"/>
                </a:solidFill>
              </a:endParaRPr>
            </a:p>
          </p:txBody>
        </p:sp>
        <p:cxnSp>
          <p:nvCxnSpPr>
            <p:cNvPr id="13" name="直接箭头连接符 12"/>
            <p:cNvCxnSpPr>
              <a:endCxn id="12" idx="2"/>
            </p:cNvCxnSpPr>
            <p:nvPr/>
          </p:nvCxnSpPr>
          <p:spPr>
            <a:xfrm>
              <a:off x="3570" y="1087"/>
              <a:ext cx="3630" cy="289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3790" y="3647"/>
              <a:ext cx="3515" cy="29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6"/>
              <a:endCxn id="12" idx="2"/>
            </p:cNvCxnSpPr>
            <p:nvPr/>
          </p:nvCxnSpPr>
          <p:spPr>
            <a:xfrm flipV="1">
              <a:off x="3798" y="3984"/>
              <a:ext cx="3402" cy="220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9"/>
            <p:cNvSpPr txBox="1"/>
            <p:nvPr/>
          </p:nvSpPr>
          <p:spPr>
            <a:xfrm>
              <a:off x="3911" y="1597"/>
              <a:ext cx="125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Arial" panose="020B0604020202020204" pitchFamily="34" charset="0"/>
                  <a:ea typeface="宋体" panose="02010600030101010101" pitchFamily="2" charset="-122"/>
                </a:rPr>
                <a:t>w1</a:t>
              </a:r>
              <a:r>
                <a:rPr lang="en-US" altLang="zh-CN" sz="2400" baseline="-2500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Arial" panose="020B0604020202020204" pitchFamily="34" charset="0"/>
                  <a:ea typeface="宋体" panose="02010600030101010101" pitchFamily="2" charset="-122"/>
                </a:rPr>
                <a:t>21</a:t>
              </a:r>
              <a:endParaRPr lang="en-US" altLang="zh-CN" sz="2400" baseline="-25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文本框 9"/>
            <p:cNvSpPr txBox="1"/>
            <p:nvPr/>
          </p:nvSpPr>
          <p:spPr>
            <a:xfrm>
              <a:off x="4365" y="3184"/>
              <a:ext cx="125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Arial" panose="020B0604020202020204" pitchFamily="34" charset="0"/>
                  <a:ea typeface="宋体" panose="02010600030101010101" pitchFamily="2" charset="-122"/>
                </a:rPr>
                <a:t>w1</a:t>
              </a:r>
              <a:r>
                <a:rPr lang="en-US" altLang="zh-CN" sz="2400" baseline="-2500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Arial" panose="020B0604020202020204" pitchFamily="34" charset="0"/>
                  <a:ea typeface="宋体" panose="02010600030101010101" pitchFamily="2" charset="-122"/>
                </a:rPr>
                <a:t>22</a:t>
              </a:r>
              <a:endParaRPr lang="en-US" altLang="zh-CN" sz="2400" baseline="-25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文本框 12"/>
            <p:cNvSpPr txBox="1"/>
            <p:nvPr/>
          </p:nvSpPr>
          <p:spPr>
            <a:xfrm>
              <a:off x="5385" y="4997"/>
              <a:ext cx="81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b1</a:t>
              </a:r>
              <a:r>
                <a: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7200" y="5679"/>
              <a:ext cx="1020" cy="102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1800" b="1">
                  <a:solidFill>
                    <a:srgbClr val="FF0000"/>
                  </a:solidFill>
                  <a:sym typeface="+mn-ea"/>
                </a:rPr>
                <a:t>b2</a:t>
              </a:r>
              <a:endParaRPr lang="en-US" altLang="zh-CN" sz="1800" b="1">
                <a:solidFill>
                  <a:srgbClr val="FF0000"/>
                </a:solidFill>
                <a:sym typeface="+mn-ea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934" y="1482"/>
              <a:ext cx="1020" cy="1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CN" sz="1600" b="1" strike="noStrike" noProof="1">
                  <a:solidFill>
                    <a:srgbClr val="FF0000"/>
                  </a:solidFill>
                </a:rPr>
                <a:t>O</a:t>
              </a:r>
              <a:r>
                <a:rPr lang="en-US" altLang="zh-CN" sz="2400" b="1" strike="noStrike" baseline="-25000" noProof="1">
                  <a:solidFill>
                    <a:srgbClr val="FF0000"/>
                  </a:solidFill>
                </a:rPr>
                <a:t>0</a:t>
              </a:r>
              <a:endParaRPr lang="en-US" altLang="zh-CN" sz="2400" b="1" strike="noStrike" baseline="-25000" noProof="1">
                <a:solidFill>
                  <a:srgbClr val="FF0000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0934" y="3524"/>
              <a:ext cx="1020" cy="1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CN" sz="1600" b="1">
                  <a:solidFill>
                    <a:srgbClr val="FF0000"/>
                  </a:solidFill>
                  <a:sym typeface="+mn-ea"/>
                </a:rPr>
                <a:t>O</a:t>
              </a:r>
              <a:r>
                <a:rPr lang="en-US" altLang="zh-CN" sz="1600" b="1" baseline="-25000">
                  <a:solidFill>
                    <a:srgbClr val="FF0000"/>
                  </a:solidFill>
                  <a:sym typeface="+mn-ea"/>
                </a:rPr>
                <a:t>1</a:t>
              </a:r>
              <a:endParaRPr lang="en-US" altLang="zh-CN" sz="1600" b="1" strike="noStrike" baseline="-25000" noProof="1">
                <a:solidFill>
                  <a:srgbClr val="FF0000"/>
                </a:solidFill>
                <a:sym typeface="+mn-ea"/>
              </a:endParaRPr>
            </a:p>
          </p:txBody>
        </p:sp>
        <p:cxnSp>
          <p:nvCxnSpPr>
            <p:cNvPr id="25" name="直接箭头连接符 24"/>
            <p:cNvCxnSpPr>
              <a:stCxn id="7" idx="6"/>
              <a:endCxn id="22" idx="2"/>
            </p:cNvCxnSpPr>
            <p:nvPr/>
          </p:nvCxnSpPr>
          <p:spPr>
            <a:xfrm>
              <a:off x="8106" y="1540"/>
              <a:ext cx="2828" cy="45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7" idx="6"/>
              <a:endCxn id="23" idx="2"/>
            </p:cNvCxnSpPr>
            <p:nvPr/>
          </p:nvCxnSpPr>
          <p:spPr>
            <a:xfrm>
              <a:off x="8106" y="1540"/>
              <a:ext cx="2828" cy="2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2" idx="6"/>
              <a:endCxn id="23" idx="2"/>
            </p:cNvCxnSpPr>
            <p:nvPr/>
          </p:nvCxnSpPr>
          <p:spPr>
            <a:xfrm>
              <a:off x="8220" y="3984"/>
              <a:ext cx="2714" cy="5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2" idx="6"/>
              <a:endCxn id="22" idx="2"/>
            </p:cNvCxnSpPr>
            <p:nvPr/>
          </p:nvCxnSpPr>
          <p:spPr>
            <a:xfrm flipV="1">
              <a:off x="8220" y="1992"/>
              <a:ext cx="2714" cy="199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" idx="6"/>
              <a:endCxn id="22" idx="2"/>
            </p:cNvCxnSpPr>
            <p:nvPr/>
          </p:nvCxnSpPr>
          <p:spPr>
            <a:xfrm flipV="1">
              <a:off x="8220" y="1992"/>
              <a:ext cx="2714" cy="419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8212" y="4034"/>
              <a:ext cx="2714" cy="2155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9"/>
            <p:cNvSpPr txBox="1"/>
            <p:nvPr/>
          </p:nvSpPr>
          <p:spPr>
            <a:xfrm>
              <a:off x="8779" y="1028"/>
              <a:ext cx="121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w2</a:t>
              </a:r>
              <a:r>
                <a:rPr lang="en-US" altLang="zh-CN" sz="2400" baseline="-25000"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  <a:endParaRPr lang="en-US" altLang="zh-CN" sz="2400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文本框 9"/>
            <p:cNvSpPr txBox="1"/>
            <p:nvPr/>
          </p:nvSpPr>
          <p:spPr>
            <a:xfrm>
              <a:off x="8326" y="2626"/>
              <a:ext cx="125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w2</a:t>
              </a:r>
              <a:r>
                <a:rPr lang="en-US" altLang="zh-CN" sz="2400" baseline="-25000"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  <a:endParaRPr lang="en-US" altLang="zh-CN" sz="2400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文本框 9"/>
            <p:cNvSpPr txBox="1"/>
            <p:nvPr/>
          </p:nvSpPr>
          <p:spPr>
            <a:xfrm>
              <a:off x="9119" y="2051"/>
              <a:ext cx="125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w2</a:t>
              </a:r>
              <a:r>
                <a:rPr lang="en-US" altLang="zh-CN" sz="2400" baseline="-250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21</a:t>
              </a:r>
              <a:endParaRPr lang="en-US" altLang="zh-CN" sz="2400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文本框 9"/>
            <p:cNvSpPr txBox="1"/>
            <p:nvPr/>
          </p:nvSpPr>
          <p:spPr>
            <a:xfrm>
              <a:off x="8552" y="3647"/>
              <a:ext cx="125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w2</a:t>
              </a:r>
              <a:r>
                <a:rPr lang="en-US" altLang="zh-CN" sz="2400" baseline="-250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22</a:t>
              </a:r>
              <a:endParaRPr lang="en-US" altLang="zh-CN" sz="2400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文本框 12"/>
            <p:cNvSpPr txBox="1"/>
            <p:nvPr/>
          </p:nvSpPr>
          <p:spPr>
            <a:xfrm>
              <a:off x="8552" y="4495"/>
              <a:ext cx="81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b2</a:t>
              </a:r>
              <a:r>
                <a: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文本框 12"/>
            <p:cNvSpPr txBox="1"/>
            <p:nvPr/>
          </p:nvSpPr>
          <p:spPr>
            <a:xfrm>
              <a:off x="8893" y="5337"/>
              <a:ext cx="81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b2</a:t>
              </a:r>
              <a:r>
                <a: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3070225" y="5661025"/>
            <a:ext cx="3121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H</a:t>
            </a:r>
            <a:r>
              <a:rPr lang="en-US" altLang="zh-CN" b="1" baseline="-25000"/>
              <a:t>n*2</a:t>
            </a:r>
            <a:r>
              <a:rPr lang="en-US" altLang="zh-CN" b="1"/>
              <a:t> = X</a:t>
            </a:r>
            <a:r>
              <a:rPr lang="en-US" altLang="zh-CN" b="1" baseline="-25000"/>
              <a:t>n*2</a:t>
            </a:r>
            <a:r>
              <a:rPr lang="en-US" altLang="zh-CN" b="1"/>
              <a:t> * W1</a:t>
            </a:r>
            <a:r>
              <a:rPr lang="en-US" altLang="zh-CN" b="1" baseline="-25000"/>
              <a:t>2*2</a:t>
            </a:r>
            <a:r>
              <a:rPr lang="en-US" altLang="zh-CN" b="1"/>
              <a:t> + B1</a:t>
            </a:r>
            <a:r>
              <a:rPr lang="en-US" altLang="zh-CN" b="1" baseline="-25000"/>
              <a:t>1*2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en-US" altLang="zh-CN" b="1"/>
              <a:t>O</a:t>
            </a:r>
            <a:r>
              <a:rPr lang="en-US" altLang="zh-CN" b="1" baseline="-25000"/>
              <a:t>n*2</a:t>
            </a:r>
            <a:r>
              <a:rPr lang="en-US" altLang="zh-CN" b="1"/>
              <a:t> = H</a:t>
            </a:r>
            <a:r>
              <a:rPr lang="en-US" altLang="zh-CN" b="1" baseline="-25000"/>
              <a:t>n*2</a:t>
            </a:r>
            <a:r>
              <a:rPr lang="en-US" altLang="zh-CN" b="1"/>
              <a:t> * W2</a:t>
            </a:r>
            <a:r>
              <a:rPr lang="en-US" altLang="zh-CN" b="1" baseline="-25000"/>
              <a:t>2*2</a:t>
            </a:r>
            <a:r>
              <a:rPr lang="en-US" altLang="zh-CN" b="1"/>
              <a:t> + B2</a:t>
            </a:r>
            <a:r>
              <a:rPr lang="en-US" altLang="zh-CN" b="1" baseline="-25000"/>
              <a:t>1*2</a:t>
            </a:r>
            <a:endParaRPr lang="en-US" altLang="zh-CN" b="1" baseline="-250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700020" y="476250"/>
            <a:ext cx="5254625" cy="6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003800" y="110490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forward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3203575" y="4725035"/>
            <a:ext cx="5041265" cy="12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787900" y="4900930"/>
            <a:ext cx="1479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backward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9795" y="332105"/>
            <a:ext cx="713295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>
                <a:sym typeface="+mn-ea"/>
              </a:rPr>
              <a:t>H</a:t>
            </a:r>
            <a:r>
              <a:rPr lang="en-US" altLang="zh-CN" sz="1600" b="1" baseline="-25000">
                <a:sym typeface="+mn-ea"/>
              </a:rPr>
              <a:t>n*2</a:t>
            </a:r>
            <a:r>
              <a:rPr lang="en-US" altLang="zh-CN" sz="1600" b="1">
                <a:sym typeface="+mn-ea"/>
              </a:rPr>
              <a:t> = X</a:t>
            </a:r>
            <a:r>
              <a:rPr lang="en-US" altLang="zh-CN" sz="1600" b="1" baseline="-25000">
                <a:sym typeface="+mn-ea"/>
              </a:rPr>
              <a:t>n*2</a:t>
            </a:r>
            <a:r>
              <a:rPr lang="en-US" altLang="zh-CN" sz="1600" b="1">
                <a:sym typeface="+mn-ea"/>
              </a:rPr>
              <a:t> * W1</a:t>
            </a:r>
            <a:r>
              <a:rPr lang="en-US" altLang="zh-CN" sz="1600" b="1" baseline="-25000">
                <a:sym typeface="+mn-ea"/>
              </a:rPr>
              <a:t>2*2</a:t>
            </a:r>
            <a:r>
              <a:rPr lang="en-US" altLang="zh-CN" sz="1600" b="1">
                <a:sym typeface="+mn-ea"/>
              </a:rPr>
              <a:t> + </a:t>
            </a:r>
            <a:r>
              <a:rPr lang="en-US" altLang="zh-CN" sz="1600" b="1" smtClean="0">
                <a:sym typeface="+mn-ea"/>
              </a:rPr>
              <a:t>B1</a:t>
            </a:r>
            <a:r>
              <a:rPr lang="en-US" altLang="zh-CN" sz="1600" b="1" baseline="-25000" smtClean="0">
                <a:sym typeface="+mn-ea"/>
              </a:rPr>
              <a:t>1*2</a:t>
            </a:r>
            <a:endParaRPr lang="en-US" altLang="zh-CN" sz="1600" b="1"/>
          </a:p>
          <a:p>
            <a:pPr>
              <a:lnSpc>
                <a:spcPct val="200000"/>
              </a:lnSpc>
            </a:pPr>
            <a:r>
              <a:rPr lang="en-US" altLang="zh-CN" sz="1600" b="1" smtClean="0">
                <a:sym typeface="+mn-ea"/>
              </a:rPr>
              <a:t>F </a:t>
            </a:r>
            <a:r>
              <a:rPr lang="en-US" altLang="zh-CN" sz="1600" b="1">
                <a:sym typeface="+mn-ea"/>
              </a:rPr>
              <a:t>= Sigmoid(H</a:t>
            </a:r>
            <a:r>
              <a:rPr lang="en-US" altLang="zh-CN" sz="1600" b="1" baseline="-25000">
                <a:sym typeface="+mn-ea"/>
              </a:rPr>
              <a:t>n*2</a:t>
            </a:r>
            <a:r>
              <a:rPr lang="en-US" altLang="zh-CN" sz="1600" b="1">
                <a:sym typeface="+mn-ea"/>
              </a:rPr>
              <a:t>)</a:t>
            </a:r>
            <a:endParaRPr lang="en-US" altLang="zh-CN" sz="1600" b="1"/>
          </a:p>
          <a:p>
            <a:pPr>
              <a:lnSpc>
                <a:spcPct val="200000"/>
              </a:lnSpc>
            </a:pPr>
            <a:r>
              <a:rPr lang="en-US" altLang="zh-CN" sz="1600" b="1">
                <a:sym typeface="+mn-ea"/>
              </a:rPr>
              <a:t>O</a:t>
            </a:r>
            <a:r>
              <a:rPr lang="en-US" altLang="zh-CN" sz="1600" b="1" baseline="-25000">
                <a:sym typeface="+mn-ea"/>
              </a:rPr>
              <a:t>n*2</a:t>
            </a:r>
            <a:r>
              <a:rPr lang="en-US" altLang="zh-CN" sz="1600" b="1">
                <a:sym typeface="+mn-ea"/>
              </a:rPr>
              <a:t> = F * W2</a:t>
            </a:r>
            <a:r>
              <a:rPr lang="en-US" altLang="zh-CN" sz="1600" b="1" baseline="-25000">
                <a:sym typeface="+mn-ea"/>
              </a:rPr>
              <a:t>2*2</a:t>
            </a:r>
            <a:r>
              <a:rPr lang="en-US" altLang="zh-CN" sz="1600" b="1">
                <a:sym typeface="+mn-ea"/>
              </a:rPr>
              <a:t> + B2</a:t>
            </a:r>
            <a:r>
              <a:rPr lang="en-US" altLang="zh-CN" sz="1600" b="1" baseline="-25000">
                <a:sym typeface="+mn-ea"/>
              </a:rPr>
              <a:t>1*2</a:t>
            </a:r>
            <a:endParaRPr lang="en-US" altLang="zh-CN" sz="1600" b="1"/>
          </a:p>
          <a:p>
            <a:pPr>
              <a:lnSpc>
                <a:spcPct val="200000"/>
              </a:lnSpc>
            </a:pPr>
            <a:r>
              <a:rPr lang="en-US" altLang="zh-CN" sz="1600" b="1"/>
              <a:t>loss = CrossEntropy(O, Y</a:t>
            </a:r>
            <a:r>
              <a:rPr lang="en-US" altLang="zh-CN" sz="1600" b="1" smtClean="0"/>
              <a:t>)</a:t>
            </a:r>
            <a:endParaRPr lang="en-US" altLang="zh-CN" sz="1600" b="1"/>
          </a:p>
          <a:p>
            <a:pPr>
              <a:lnSpc>
                <a:spcPct val="200000"/>
              </a:lnSpc>
            </a:pPr>
            <a:r>
              <a:rPr lang="en-US" altLang="zh-CN" sz="1600" b="1"/>
              <a:t>dloss/dO </a:t>
            </a:r>
            <a:r>
              <a:rPr lang="en-US" altLang="zh-CN" sz="1600" b="1" smtClean="0"/>
              <a:t>= </a:t>
            </a:r>
            <a:r>
              <a:rPr lang="en-US" altLang="zh-CN" sz="1600" b="1"/>
              <a:t>G</a:t>
            </a:r>
            <a:endParaRPr lang="en-US" altLang="zh-CN" sz="1600" b="1"/>
          </a:p>
          <a:p>
            <a:pPr>
              <a:lnSpc>
                <a:spcPct val="200000"/>
              </a:lnSpc>
            </a:pPr>
            <a:r>
              <a:rPr lang="en-US" altLang="zh-CN" sz="1600" b="1">
                <a:solidFill>
                  <a:srgbClr val="FF0000"/>
                </a:solidFill>
              </a:rPr>
              <a:t>dloss/dw2 = F</a:t>
            </a:r>
            <a:r>
              <a:rPr lang="en-US" altLang="zh-CN" sz="1600" b="1" baseline="30000">
                <a:solidFill>
                  <a:srgbClr val="FF0000"/>
                </a:solidFill>
              </a:rPr>
              <a:t>T  </a:t>
            </a:r>
            <a:r>
              <a:rPr lang="en-US" altLang="zh-CN" sz="1600" b="1">
                <a:solidFill>
                  <a:srgbClr val="FF0000"/>
                </a:solidFill>
              </a:rPr>
              <a:t>*  </a:t>
            </a:r>
            <a:r>
              <a:rPr lang="en-US" altLang="zh-CN" sz="1600" b="1" smtClean="0">
                <a:solidFill>
                  <a:srgbClr val="FF0000"/>
                </a:solidFill>
              </a:rPr>
              <a:t>G</a:t>
            </a:r>
            <a:endParaRPr lang="en-US" altLang="zh-CN" sz="1600" b="1" smtClean="0"/>
          </a:p>
          <a:p>
            <a:pPr>
              <a:lnSpc>
                <a:spcPct val="200000"/>
              </a:lnSpc>
            </a:pPr>
            <a:r>
              <a:rPr lang="en-US" altLang="zh-CN" sz="1600" b="1" smtClean="0"/>
              <a:t>dloss/db2  = np.sum(G, dim=0)   #G</a:t>
            </a:r>
            <a:r>
              <a:rPr lang="zh-CN" altLang="en-US" sz="1600" b="1" smtClean="0"/>
              <a:t>是带</a:t>
            </a:r>
            <a:r>
              <a:rPr lang="en-US" altLang="zh-CN" sz="1600" b="1" smtClean="0"/>
              <a:t>nx2</a:t>
            </a:r>
            <a:r>
              <a:rPr lang="zh-CN" altLang="en-US" sz="1600" b="1" smtClean="0"/>
              <a:t>，偏置是</a:t>
            </a:r>
            <a:r>
              <a:rPr lang="en-US" altLang="zh-CN" sz="1600" b="1" smtClean="0"/>
              <a:t>1x2</a:t>
            </a:r>
            <a:endParaRPr lang="en-US" altLang="zh-CN" sz="1600" b="1" smtClean="0"/>
          </a:p>
          <a:p>
            <a:pPr>
              <a:lnSpc>
                <a:spcPct val="200000"/>
              </a:lnSpc>
            </a:pPr>
            <a:r>
              <a:rPr lang="en-US" altLang="zh-CN" sz="1600" b="1" smtClean="0"/>
              <a:t>dloss/dF    = G * </a:t>
            </a:r>
            <a:r>
              <a:rPr lang="en-US" altLang="zh-CN" sz="1600" b="1" smtClean="0">
                <a:sym typeface="+mn-ea"/>
              </a:rPr>
              <a:t>W2</a:t>
            </a:r>
            <a:r>
              <a:rPr lang="en-US" altLang="zh-CN" sz="1600" b="1" baseline="30000" smtClean="0">
                <a:sym typeface="+mn-ea"/>
              </a:rPr>
              <a:t>T</a:t>
            </a:r>
            <a:r>
              <a:rPr lang="en-US" altLang="zh-CN" sz="1600" b="1" smtClean="0">
                <a:sym typeface="+mn-ea"/>
              </a:rPr>
              <a:t> </a:t>
            </a:r>
            <a:endParaRPr lang="en-US" altLang="zh-CN" sz="1600" b="1" smtClean="0"/>
          </a:p>
          <a:p>
            <a:pPr>
              <a:lnSpc>
                <a:spcPct val="200000"/>
              </a:lnSpc>
            </a:pPr>
            <a:r>
              <a:rPr lang="en-US" altLang="zh-CN" sz="1600" b="1" smtClean="0"/>
              <a:t>dloss/H      = dloss/dF * sigmoid(H) * (1 –</a:t>
            </a:r>
            <a:r>
              <a:rPr lang="en-US" altLang="zh-CN" sz="1600" b="1" smtClean="0">
                <a:sym typeface="+mn-ea"/>
              </a:rPr>
              <a:t>sigmoid(H</a:t>
            </a:r>
            <a:r>
              <a:rPr lang="en-US" altLang="zh-CN" sz="1600" b="1" smtClean="0"/>
              <a:t>))</a:t>
            </a:r>
            <a:endParaRPr lang="en-US" altLang="zh-CN" sz="1600" b="1"/>
          </a:p>
          <a:p>
            <a:pPr>
              <a:lnSpc>
                <a:spcPct val="200000"/>
              </a:lnSpc>
            </a:pPr>
            <a:r>
              <a:rPr lang="en-US" altLang="zh-CN" sz="1600" b="1">
                <a:solidFill>
                  <a:srgbClr val="FF0000"/>
                </a:solidFill>
                <a:sym typeface="+mn-ea"/>
              </a:rPr>
              <a:t>dloss/dw1 = </a:t>
            </a:r>
            <a:r>
              <a:rPr lang="en-US" altLang="zh-CN" sz="1600" b="1" smtClean="0">
                <a:solidFill>
                  <a:srgbClr val="FF0000"/>
                </a:solidFill>
                <a:sym typeface="+mn-ea"/>
              </a:rPr>
              <a:t>X</a:t>
            </a:r>
            <a:r>
              <a:rPr lang="en-US" altLang="zh-CN" sz="1600" b="1" baseline="30000" smtClean="0">
                <a:solidFill>
                  <a:srgbClr val="FF0000"/>
                </a:solidFill>
                <a:sym typeface="+mn-ea"/>
              </a:rPr>
              <a:t>T  </a:t>
            </a:r>
            <a:r>
              <a:rPr lang="en-US" altLang="zh-CN" sz="1600" b="1" smtClean="0">
                <a:solidFill>
                  <a:srgbClr val="FF0000"/>
                </a:solidFill>
                <a:sym typeface="+mn-ea"/>
              </a:rPr>
              <a:t>* dloss/dH</a:t>
            </a:r>
            <a:endParaRPr lang="en-US" altLang="zh-CN" sz="1600" b="1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b="1">
                <a:solidFill>
                  <a:srgbClr val="FF0000"/>
                </a:solidFill>
              </a:rPr>
              <a:t>	    = </a:t>
            </a:r>
            <a:r>
              <a:rPr lang="en-US" altLang="zh-CN" sz="1600" b="1" smtClean="0">
                <a:solidFill>
                  <a:srgbClr val="FF0000"/>
                </a:solidFill>
                <a:sym typeface="+mn-ea"/>
              </a:rPr>
              <a:t>X</a:t>
            </a:r>
            <a:r>
              <a:rPr lang="en-US" altLang="zh-CN" sz="1600" b="1" baseline="30000" smtClean="0">
                <a:solidFill>
                  <a:srgbClr val="FF0000"/>
                </a:solidFill>
                <a:sym typeface="+mn-ea"/>
              </a:rPr>
              <a:t>T  </a:t>
            </a:r>
            <a:r>
              <a:rPr lang="en-US" altLang="zh-CN" sz="1600" b="1" smtClean="0">
                <a:solidFill>
                  <a:srgbClr val="FF0000"/>
                </a:solidFill>
                <a:sym typeface="+mn-ea"/>
              </a:rPr>
              <a:t>* dloss/dF * sigmoid(H) *</a:t>
            </a:r>
            <a:r>
              <a:rPr lang="en-US" altLang="zh-CN" sz="1600" b="1" smtClean="0">
                <a:solidFill>
                  <a:srgbClr val="FF0000"/>
                </a:solidFill>
                <a:sym typeface="+mn-ea"/>
              </a:rPr>
              <a:t>(1 –</a:t>
            </a:r>
            <a:r>
              <a:rPr lang="en-US" altLang="zh-CN" sz="1600" b="1" smtClean="0">
                <a:solidFill>
                  <a:srgbClr val="FF0000"/>
                </a:solidFill>
                <a:sym typeface="+mn-ea"/>
              </a:rPr>
              <a:t>sigmoid(H</a:t>
            </a:r>
            <a:r>
              <a:rPr lang="en-US" altLang="zh-CN" sz="1600" b="1" smtClean="0">
                <a:solidFill>
                  <a:srgbClr val="FF0000"/>
                </a:solidFill>
                <a:sym typeface="+mn-ea"/>
              </a:rPr>
              <a:t>))</a:t>
            </a:r>
            <a:endParaRPr lang="en-US" altLang="zh-CN" sz="1600" b="1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WPS 演示</Application>
  <PresentationFormat>全屏显示(4:3)</PresentationFormat>
  <Paragraphs>109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开心</cp:lastModifiedBy>
  <cp:revision>38</cp:revision>
  <dcterms:created xsi:type="dcterms:W3CDTF">2021-04-29T10:04:00Z</dcterms:created>
  <dcterms:modified xsi:type="dcterms:W3CDTF">2021-04-30T05:57:26Z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51319F152BF4480E878970ECCC9308B5</vt:lpwstr>
  </property>
</Properties>
</file>