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4660"/>
  </p:normalViewPr>
  <p:slideViewPr>
    <p:cSldViewPr snapToGrid="0" showGuides="1">
      <p:cViewPr>
        <p:scale>
          <a:sx n="90" d="100"/>
          <a:sy n="90" d="100"/>
        </p:scale>
        <p:origin x="326" y="-14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ooper" userId="c7592c86-89d2-4053-bb21-f4f4479d71c8" providerId="ADAL" clId="{D6BAE206-DB5A-448B-B580-3BD70A130407}"/>
    <pc:docChg chg="undo custSel addSld modSld sldOrd">
      <pc:chgData name="Laura Hooper" userId="c7592c86-89d2-4053-bb21-f4f4479d71c8" providerId="ADAL" clId="{D6BAE206-DB5A-448B-B580-3BD70A130407}" dt="2024-11-28T20:47:37.495" v="137" actId="400"/>
      <pc:docMkLst>
        <pc:docMk/>
      </pc:docMkLst>
      <pc:sldChg chg="modSp mod">
        <pc:chgData name="Laura Hooper" userId="c7592c86-89d2-4053-bb21-f4f4479d71c8" providerId="ADAL" clId="{D6BAE206-DB5A-448B-B580-3BD70A130407}" dt="2024-11-28T20:45:08.999" v="135" actId="400"/>
        <pc:sldMkLst>
          <pc:docMk/>
          <pc:sldMk cId="4137346853" sldId="256"/>
        </pc:sldMkLst>
        <pc:spChg chg="mod">
          <ac:chgData name="Laura Hooper" userId="c7592c86-89d2-4053-bb21-f4f4479d71c8" providerId="ADAL" clId="{D6BAE206-DB5A-448B-B580-3BD70A130407}" dt="2024-11-28T20:18:09.930" v="116" actId="400"/>
          <ac:spMkLst>
            <pc:docMk/>
            <pc:sldMk cId="4137346853" sldId="256"/>
            <ac:spMk id="5" creationId="{1BE44DAC-D215-3C1C-67A5-E0CC64D1EBA6}"/>
          </ac:spMkLst>
        </pc:spChg>
        <pc:spChg chg="mod">
          <ac:chgData name="Laura Hooper" userId="c7592c86-89d2-4053-bb21-f4f4479d71c8" providerId="ADAL" clId="{D6BAE206-DB5A-448B-B580-3BD70A130407}" dt="2024-11-28T20:45:08.999" v="135" actId="400"/>
          <ac:spMkLst>
            <pc:docMk/>
            <pc:sldMk cId="4137346853" sldId="256"/>
            <ac:spMk id="6" creationId="{E07E53EA-30A9-BA94-8F55-6CC3681FA102}"/>
          </ac:spMkLst>
        </pc:spChg>
        <pc:spChg chg="mod">
          <ac:chgData name="Laura Hooper" userId="c7592c86-89d2-4053-bb21-f4f4479d71c8" providerId="ADAL" clId="{D6BAE206-DB5A-448B-B580-3BD70A130407}" dt="2024-11-28T20:13:39.201" v="112" actId="400"/>
          <ac:spMkLst>
            <pc:docMk/>
            <pc:sldMk cId="4137346853" sldId="256"/>
            <ac:spMk id="8" creationId="{ED333640-4ACF-1508-2471-22BA574AED11}"/>
          </ac:spMkLst>
        </pc:spChg>
        <pc:spChg chg="mod">
          <ac:chgData name="Laura Hooper" userId="c7592c86-89d2-4053-bb21-f4f4479d71c8" providerId="ADAL" clId="{D6BAE206-DB5A-448B-B580-3BD70A130407}" dt="2024-11-28T20:15:23.155" v="113" actId="400"/>
          <ac:spMkLst>
            <pc:docMk/>
            <pc:sldMk cId="4137346853" sldId="256"/>
            <ac:spMk id="9" creationId="{27EBEC6E-9989-F25B-7825-B082B68FED10}"/>
          </ac:spMkLst>
        </pc:spChg>
        <pc:spChg chg="mod">
          <ac:chgData name="Laura Hooper" userId="c7592c86-89d2-4053-bb21-f4f4479d71c8" providerId="ADAL" clId="{D6BAE206-DB5A-448B-B580-3BD70A130407}" dt="2024-11-28T20:40:47.566" v="134" actId="400"/>
          <ac:spMkLst>
            <pc:docMk/>
            <pc:sldMk cId="4137346853" sldId="256"/>
            <ac:spMk id="10" creationId="{A78D12FA-CE61-7906-1E6B-0F638404093B}"/>
          </ac:spMkLst>
        </pc:spChg>
        <pc:spChg chg="mod">
          <ac:chgData name="Laura Hooper" userId="c7592c86-89d2-4053-bb21-f4f4479d71c8" providerId="ADAL" clId="{D6BAE206-DB5A-448B-B580-3BD70A130407}" dt="2024-11-28T20:21:59.177" v="119" actId="400"/>
          <ac:spMkLst>
            <pc:docMk/>
            <pc:sldMk cId="4137346853" sldId="256"/>
            <ac:spMk id="12" creationId="{2F4B06EC-48C5-75EF-94B1-DA770D3FD935}"/>
          </ac:spMkLst>
        </pc:spChg>
        <pc:spChg chg="mod">
          <ac:chgData name="Laura Hooper" userId="c7592c86-89d2-4053-bb21-f4f4479d71c8" providerId="ADAL" clId="{D6BAE206-DB5A-448B-B580-3BD70A130407}" dt="2024-11-28T20:39:16.287" v="133" actId="400"/>
          <ac:spMkLst>
            <pc:docMk/>
            <pc:sldMk cId="4137346853" sldId="256"/>
            <ac:spMk id="13" creationId="{6290D0C9-7497-9E44-2ECD-C7467DC1B39D}"/>
          </ac:spMkLst>
        </pc:spChg>
        <pc:spChg chg="mod">
          <ac:chgData name="Laura Hooper" userId="c7592c86-89d2-4053-bb21-f4f4479d71c8" providerId="ADAL" clId="{D6BAE206-DB5A-448B-B580-3BD70A130407}" dt="2024-11-28T20:36:40.771" v="132" actId="6549"/>
          <ac:spMkLst>
            <pc:docMk/>
            <pc:sldMk cId="4137346853" sldId="256"/>
            <ac:spMk id="14" creationId="{29508778-2BCE-9A95-FD4C-6F339CF3B0F0}"/>
          </ac:spMkLst>
        </pc:spChg>
        <pc:spChg chg="mod">
          <ac:chgData name="Laura Hooper" userId="c7592c86-89d2-4053-bb21-f4f4479d71c8" providerId="ADAL" clId="{D6BAE206-DB5A-448B-B580-3BD70A130407}" dt="2024-11-18T10:30:57.047" v="12" actId="14100"/>
          <ac:spMkLst>
            <pc:docMk/>
            <pc:sldMk cId="4137346853" sldId="256"/>
            <ac:spMk id="15" creationId="{9054BC8B-85AC-E84A-BFFD-9BEDFD2F329F}"/>
          </ac:spMkLst>
        </pc:spChg>
      </pc:sldChg>
      <pc:sldChg chg="addSp modSp new mod">
        <pc:chgData name="Laura Hooper" userId="c7592c86-89d2-4053-bb21-f4f4479d71c8" providerId="ADAL" clId="{D6BAE206-DB5A-448B-B580-3BD70A130407}" dt="2024-11-28T20:46:24.378" v="136" actId="400"/>
        <pc:sldMkLst>
          <pc:docMk/>
          <pc:sldMk cId="286879357" sldId="257"/>
        </pc:sldMkLst>
        <pc:spChg chg="add mod">
          <ac:chgData name="Laura Hooper" userId="c7592c86-89d2-4053-bb21-f4f4479d71c8" providerId="ADAL" clId="{D6BAE206-DB5A-448B-B580-3BD70A130407}" dt="2024-11-18T10:40:31.565" v="28" actId="1076"/>
          <ac:spMkLst>
            <pc:docMk/>
            <pc:sldMk cId="286879357" sldId="257"/>
            <ac:spMk id="3" creationId="{DCAA4021-C7D3-EE2A-B93B-3864DB150C5A}"/>
          </ac:spMkLst>
        </pc:spChg>
        <pc:spChg chg="add mod">
          <ac:chgData name="Laura Hooper" userId="c7592c86-89d2-4053-bb21-f4f4479d71c8" providerId="ADAL" clId="{D6BAE206-DB5A-448B-B580-3BD70A130407}" dt="2024-11-18T10:40:34.372" v="29" actId="1076"/>
          <ac:spMkLst>
            <pc:docMk/>
            <pc:sldMk cId="286879357" sldId="257"/>
            <ac:spMk id="5" creationId="{E08B157D-4E66-5F97-EEF1-89C9978D1DBD}"/>
          </ac:spMkLst>
        </pc:spChg>
        <pc:spChg chg="add mod">
          <ac:chgData name="Laura Hooper" userId="c7592c86-89d2-4053-bb21-f4f4479d71c8" providerId="ADAL" clId="{D6BAE206-DB5A-448B-B580-3BD70A130407}" dt="2024-11-18T10:41:15.734" v="32" actId="1076"/>
          <ac:spMkLst>
            <pc:docMk/>
            <pc:sldMk cId="286879357" sldId="257"/>
            <ac:spMk id="7" creationId="{A7DFF5F9-1ED0-F36F-D216-AE9433B73378}"/>
          </ac:spMkLst>
        </pc:spChg>
        <pc:spChg chg="add mod">
          <ac:chgData name="Laura Hooper" userId="c7592c86-89d2-4053-bb21-f4f4479d71c8" providerId="ADAL" clId="{D6BAE206-DB5A-448B-B580-3BD70A130407}" dt="2024-11-18T10:42:01.980" v="35" actId="1076"/>
          <ac:spMkLst>
            <pc:docMk/>
            <pc:sldMk cId="286879357" sldId="257"/>
            <ac:spMk id="9" creationId="{F285C0F4-BDB6-896D-3193-27D1939573C4}"/>
          </ac:spMkLst>
        </pc:spChg>
        <pc:spChg chg="add mod">
          <ac:chgData name="Laura Hooper" userId="c7592c86-89d2-4053-bb21-f4f4479d71c8" providerId="ADAL" clId="{D6BAE206-DB5A-448B-B580-3BD70A130407}" dt="2024-11-18T10:42:52.933" v="39" actId="1076"/>
          <ac:spMkLst>
            <pc:docMk/>
            <pc:sldMk cId="286879357" sldId="257"/>
            <ac:spMk id="11" creationId="{914EFF78-8647-F716-9EE7-3BCA8292F50F}"/>
          </ac:spMkLst>
        </pc:spChg>
        <pc:spChg chg="add mod">
          <ac:chgData name="Laura Hooper" userId="c7592c86-89d2-4053-bb21-f4f4479d71c8" providerId="ADAL" clId="{D6BAE206-DB5A-448B-B580-3BD70A130407}" dt="2024-11-18T10:47:27.991" v="42" actId="1076"/>
          <ac:spMkLst>
            <pc:docMk/>
            <pc:sldMk cId="286879357" sldId="257"/>
            <ac:spMk id="13" creationId="{6C19834D-B2FE-9E1C-3FEA-1908F0D5AD0F}"/>
          </ac:spMkLst>
        </pc:spChg>
        <pc:spChg chg="add mod">
          <ac:chgData name="Laura Hooper" userId="c7592c86-89d2-4053-bb21-f4f4479d71c8" providerId="ADAL" clId="{D6BAE206-DB5A-448B-B580-3BD70A130407}" dt="2024-11-18T10:48:46.428" v="48" actId="5793"/>
          <ac:spMkLst>
            <pc:docMk/>
            <pc:sldMk cId="286879357" sldId="257"/>
            <ac:spMk id="15" creationId="{92C35AE9-8B13-8F8F-B483-A38CAB517701}"/>
          </ac:spMkLst>
        </pc:spChg>
        <pc:spChg chg="add mod">
          <ac:chgData name="Laura Hooper" userId="c7592c86-89d2-4053-bb21-f4f4479d71c8" providerId="ADAL" clId="{D6BAE206-DB5A-448B-B580-3BD70A130407}" dt="2024-11-18T10:49:56.712" v="54" actId="5793"/>
          <ac:spMkLst>
            <pc:docMk/>
            <pc:sldMk cId="286879357" sldId="257"/>
            <ac:spMk id="17" creationId="{692BFF8A-4143-FC97-8C2A-9A1333E3BC0A}"/>
          </ac:spMkLst>
        </pc:spChg>
        <pc:spChg chg="add mod">
          <ac:chgData name="Laura Hooper" userId="c7592c86-89d2-4053-bb21-f4f4479d71c8" providerId="ADAL" clId="{D6BAE206-DB5A-448B-B580-3BD70A130407}" dt="2024-11-18T10:50:35.988" v="59" actId="1076"/>
          <ac:spMkLst>
            <pc:docMk/>
            <pc:sldMk cId="286879357" sldId="257"/>
            <ac:spMk id="19" creationId="{C7D0F38F-6025-EB65-D300-9E81E133E868}"/>
          </ac:spMkLst>
        </pc:spChg>
        <pc:spChg chg="add mod">
          <ac:chgData name="Laura Hooper" userId="c7592c86-89d2-4053-bb21-f4f4479d71c8" providerId="ADAL" clId="{D6BAE206-DB5A-448B-B580-3BD70A130407}" dt="2024-11-18T10:51:13.896" v="64" actId="5793"/>
          <ac:spMkLst>
            <pc:docMk/>
            <pc:sldMk cId="286879357" sldId="257"/>
            <ac:spMk id="21" creationId="{A3416CCE-6271-0F1A-25A6-DA0E24F1A70D}"/>
          </ac:spMkLst>
        </pc:spChg>
        <pc:spChg chg="add mod">
          <ac:chgData name="Laura Hooper" userId="c7592c86-89d2-4053-bb21-f4f4479d71c8" providerId="ADAL" clId="{D6BAE206-DB5A-448B-B580-3BD70A130407}" dt="2024-11-28T20:23:49.976" v="120" actId="400"/>
          <ac:spMkLst>
            <pc:docMk/>
            <pc:sldMk cId="286879357" sldId="257"/>
            <ac:spMk id="23" creationId="{0F87583D-AD6B-974D-5DBF-EE2FE2FC8E69}"/>
          </ac:spMkLst>
        </pc:spChg>
        <pc:spChg chg="add mod">
          <ac:chgData name="Laura Hooper" userId="c7592c86-89d2-4053-bb21-f4f4479d71c8" providerId="ADAL" clId="{D6BAE206-DB5A-448B-B580-3BD70A130407}" dt="2024-11-28T20:46:24.378" v="136" actId="400"/>
          <ac:spMkLst>
            <pc:docMk/>
            <pc:sldMk cId="286879357" sldId="257"/>
            <ac:spMk id="25" creationId="{9FDD0A75-D35D-5684-E229-60388FF7B546}"/>
          </ac:spMkLst>
        </pc:spChg>
        <pc:spChg chg="add mod">
          <ac:chgData name="Laura Hooper" userId="c7592c86-89d2-4053-bb21-f4f4479d71c8" providerId="ADAL" clId="{D6BAE206-DB5A-448B-B580-3BD70A130407}" dt="2024-11-18T10:54:43.503" v="78" actId="5793"/>
          <ac:spMkLst>
            <pc:docMk/>
            <pc:sldMk cId="286879357" sldId="257"/>
            <ac:spMk id="27" creationId="{B7A190A0-C590-9CB1-104E-4207B1C32512}"/>
          </ac:spMkLst>
        </pc:spChg>
      </pc:sldChg>
      <pc:sldChg chg="addSp modSp new mod">
        <pc:chgData name="Laura Hooper" userId="c7592c86-89d2-4053-bb21-f4f4479d71c8" providerId="ADAL" clId="{D6BAE206-DB5A-448B-B580-3BD70A130407}" dt="2024-11-28T20:47:37.495" v="137" actId="400"/>
        <pc:sldMkLst>
          <pc:docMk/>
          <pc:sldMk cId="2657494758" sldId="258"/>
        </pc:sldMkLst>
        <pc:spChg chg="add mod">
          <ac:chgData name="Laura Hooper" userId="c7592c86-89d2-4053-bb21-f4f4479d71c8" providerId="ADAL" clId="{D6BAE206-DB5A-448B-B580-3BD70A130407}" dt="2024-11-28T20:47:37.495" v="137" actId="400"/>
          <ac:spMkLst>
            <pc:docMk/>
            <pc:sldMk cId="2657494758" sldId="258"/>
            <ac:spMk id="2" creationId="{DF3012C2-1232-C59F-B8D4-D6CDDCC8FC57}"/>
          </ac:spMkLst>
        </pc:spChg>
        <pc:spChg chg="add mod">
          <ac:chgData name="Laura Hooper" userId="c7592c86-89d2-4053-bb21-f4f4479d71c8" providerId="ADAL" clId="{D6BAE206-DB5A-448B-B580-3BD70A130407}" dt="2024-11-18T10:55:38.713" v="82" actId="1076"/>
          <ac:spMkLst>
            <pc:docMk/>
            <pc:sldMk cId="2657494758" sldId="258"/>
            <ac:spMk id="3" creationId="{0DBF068A-B039-2C78-ED0F-0067A81F1A87}"/>
          </ac:spMkLst>
        </pc:spChg>
        <pc:spChg chg="add mod">
          <ac:chgData name="Laura Hooper" userId="c7592c86-89d2-4053-bb21-f4f4479d71c8" providerId="ADAL" clId="{D6BAE206-DB5A-448B-B580-3BD70A130407}" dt="2024-11-18T10:55:38.713" v="82" actId="1076"/>
          <ac:spMkLst>
            <pc:docMk/>
            <pc:sldMk cId="2657494758" sldId="258"/>
            <ac:spMk id="4" creationId="{7A1EB2EC-2D01-03DF-19AC-AB0EE0B9AF87}"/>
          </ac:spMkLst>
        </pc:spChg>
        <pc:spChg chg="add mod">
          <ac:chgData name="Laura Hooper" userId="c7592c86-89d2-4053-bb21-f4f4479d71c8" providerId="ADAL" clId="{D6BAE206-DB5A-448B-B580-3BD70A130407}" dt="2024-11-18T10:55:38.713" v="82" actId="1076"/>
          <ac:spMkLst>
            <pc:docMk/>
            <pc:sldMk cId="2657494758" sldId="258"/>
            <ac:spMk id="5" creationId="{8574F35B-0A62-999F-2DDF-4A085282CF5A}"/>
          </ac:spMkLst>
        </pc:spChg>
      </pc:sldChg>
      <pc:sldChg chg="modSp add mod ord">
        <pc:chgData name="Laura Hooper" userId="c7592c86-89d2-4053-bb21-f4f4479d71c8" providerId="ADAL" clId="{D6BAE206-DB5A-448B-B580-3BD70A130407}" dt="2024-11-28T20:26:29.351" v="123" actId="400"/>
        <pc:sldMkLst>
          <pc:docMk/>
          <pc:sldMk cId="2269771561" sldId="259"/>
        </pc:sldMkLst>
        <pc:spChg chg="mod">
          <ac:chgData name="Laura Hooper" userId="c7592c86-89d2-4053-bb21-f4f4479d71c8" providerId="ADAL" clId="{D6BAE206-DB5A-448B-B580-3BD70A130407}" dt="2024-11-28T20:26:29.351" v="123" actId="400"/>
          <ac:spMkLst>
            <pc:docMk/>
            <pc:sldMk cId="2269771561" sldId="259"/>
            <ac:spMk id="2" creationId="{DF3012C2-1232-C59F-B8D4-D6CDDCC8FC57}"/>
          </ac:spMkLst>
        </pc:spChg>
      </pc:sldChg>
      <pc:sldChg chg="addSp modSp new mod">
        <pc:chgData name="Laura Hooper" userId="c7592c86-89d2-4053-bb21-f4f4479d71c8" providerId="ADAL" clId="{D6BAE206-DB5A-448B-B580-3BD70A130407}" dt="2024-11-28T20:30:32.238" v="126" actId="400"/>
        <pc:sldMkLst>
          <pc:docMk/>
          <pc:sldMk cId="1581314142" sldId="260"/>
        </pc:sldMkLst>
        <pc:spChg chg="add mod">
          <ac:chgData name="Laura Hooper" userId="c7592c86-89d2-4053-bb21-f4f4479d71c8" providerId="ADAL" clId="{D6BAE206-DB5A-448B-B580-3BD70A130407}" dt="2024-11-28T20:30:32.238" v="126" actId="400"/>
          <ac:spMkLst>
            <pc:docMk/>
            <pc:sldMk cId="1581314142" sldId="260"/>
            <ac:spMk id="2" creationId="{814F4C91-AC79-8F2D-C152-BA7AFDA6BDF0}"/>
          </ac:spMkLst>
        </pc:spChg>
        <pc:spChg chg="add mod">
          <ac:chgData name="Laura Hooper" userId="c7592c86-89d2-4053-bb21-f4f4479d71c8" providerId="ADAL" clId="{D6BAE206-DB5A-448B-B580-3BD70A130407}" dt="2024-11-18T10:57:13.769" v="97" actId="255"/>
          <ac:spMkLst>
            <pc:docMk/>
            <pc:sldMk cId="1581314142" sldId="260"/>
            <ac:spMk id="3" creationId="{86C5FC58-D325-00CE-078F-5A9895DC71E4}"/>
          </ac:spMkLst>
        </pc:spChg>
        <pc:spChg chg="add mod">
          <ac:chgData name="Laura Hooper" userId="c7592c86-89d2-4053-bb21-f4f4479d71c8" providerId="ADAL" clId="{D6BAE206-DB5A-448B-B580-3BD70A130407}" dt="2024-11-18T10:57:13.769" v="97" actId="255"/>
          <ac:spMkLst>
            <pc:docMk/>
            <pc:sldMk cId="1581314142" sldId="260"/>
            <ac:spMk id="4" creationId="{676552D5-B348-1B17-BBEF-1791A27524C8}"/>
          </ac:spMkLst>
        </pc:spChg>
        <pc:spChg chg="add mod">
          <ac:chgData name="Laura Hooper" userId="c7592c86-89d2-4053-bb21-f4f4479d71c8" providerId="ADAL" clId="{D6BAE206-DB5A-448B-B580-3BD70A130407}" dt="2024-11-18T10:57:13.769" v="97" actId="255"/>
          <ac:spMkLst>
            <pc:docMk/>
            <pc:sldMk cId="1581314142" sldId="260"/>
            <ac:spMk id="5" creationId="{74132ABF-A3F2-942C-3208-9F7C3640B2CF}"/>
          </ac:spMkLst>
        </pc:spChg>
        <pc:spChg chg="add mod">
          <ac:chgData name="Laura Hooper" userId="c7592c86-89d2-4053-bb21-f4f4479d71c8" providerId="ADAL" clId="{D6BAE206-DB5A-448B-B580-3BD70A130407}" dt="2024-11-18T10:57:13.769" v="97" actId="255"/>
          <ac:spMkLst>
            <pc:docMk/>
            <pc:sldMk cId="1581314142" sldId="260"/>
            <ac:spMk id="6" creationId="{E22A724D-AF5C-3B78-9A10-EC7DDB492BE6}"/>
          </ac:spMkLst>
        </pc:spChg>
      </pc:sldChg>
      <pc:sldChg chg="modSp add mod">
        <pc:chgData name="Laura Hooper" userId="c7592c86-89d2-4053-bb21-f4f4479d71c8" providerId="ADAL" clId="{D6BAE206-DB5A-448B-B580-3BD70A130407}" dt="2024-11-18T10:58:14.065" v="108" actId="1076"/>
        <pc:sldMkLst>
          <pc:docMk/>
          <pc:sldMk cId="3210635140" sldId="261"/>
        </pc:sldMkLst>
        <pc:spChg chg="mod">
          <ac:chgData name="Laura Hooper" userId="c7592c86-89d2-4053-bb21-f4f4479d71c8" providerId="ADAL" clId="{D6BAE206-DB5A-448B-B580-3BD70A130407}" dt="2024-11-18T10:58:14.065" v="108" actId="1076"/>
          <ac:spMkLst>
            <pc:docMk/>
            <pc:sldMk cId="3210635140" sldId="261"/>
            <ac:spMk id="2" creationId="{814F4C91-AC79-8F2D-C152-BA7AFDA6BDF0}"/>
          </ac:spMkLst>
        </pc:spChg>
      </pc:sldChg>
      <pc:sldChg chg="modSp add mod">
        <pc:chgData name="Laura Hooper" userId="c7592c86-89d2-4053-bb21-f4f4479d71c8" providerId="ADAL" clId="{D6BAE206-DB5A-448B-B580-3BD70A130407}" dt="2024-11-28T20:33:00.412" v="128" actId="400"/>
        <pc:sldMkLst>
          <pc:docMk/>
          <pc:sldMk cId="3210798309" sldId="262"/>
        </pc:sldMkLst>
        <pc:spChg chg="mod">
          <ac:chgData name="Laura Hooper" userId="c7592c86-89d2-4053-bb21-f4f4479d71c8" providerId="ADAL" clId="{D6BAE206-DB5A-448B-B580-3BD70A130407}" dt="2024-11-28T20:33:00.412" v="128" actId="400"/>
          <ac:spMkLst>
            <pc:docMk/>
            <pc:sldMk cId="3210798309" sldId="262"/>
            <ac:spMk id="2" creationId="{814F4C91-AC79-8F2D-C152-BA7AFDA6BDF0}"/>
          </ac:spMkLst>
        </pc:spChg>
      </pc:sldChg>
    </pc:docChg>
  </pc:docChgLst>
  <pc:docChgLst>
    <pc:chgData name="Laura Hooper" userId="c7592c86-89d2-4053-bb21-f4f4479d71c8" providerId="ADAL" clId="{907EAB64-4F8D-4B97-9073-D5787E1B7B7B}"/>
    <pc:docChg chg="undo custSel modSld">
      <pc:chgData name="Laura Hooper" userId="c7592c86-89d2-4053-bb21-f4f4479d71c8" providerId="ADAL" clId="{907EAB64-4F8D-4B97-9073-D5787E1B7B7B}" dt="2024-12-05T12:09:39.147" v="30" actId="13926"/>
      <pc:docMkLst>
        <pc:docMk/>
      </pc:docMkLst>
      <pc:sldChg chg="modSp mod">
        <pc:chgData name="Laura Hooper" userId="c7592c86-89d2-4053-bb21-f4f4479d71c8" providerId="ADAL" clId="{907EAB64-4F8D-4B97-9073-D5787E1B7B7B}" dt="2024-12-05T12:09:39.147" v="30" actId="13926"/>
        <pc:sldMkLst>
          <pc:docMk/>
          <pc:sldMk cId="4137346853" sldId="256"/>
        </pc:sldMkLst>
        <pc:spChg chg="mod">
          <ac:chgData name="Laura Hooper" userId="c7592c86-89d2-4053-bb21-f4f4479d71c8" providerId="ADAL" clId="{907EAB64-4F8D-4B97-9073-D5787E1B7B7B}" dt="2024-11-29T17:08:28.475" v="7" actId="13926"/>
          <ac:spMkLst>
            <pc:docMk/>
            <pc:sldMk cId="4137346853" sldId="256"/>
            <ac:spMk id="4" creationId="{D2A38194-B961-C401-3E47-B5CD342866AD}"/>
          </ac:spMkLst>
        </pc:spChg>
        <pc:spChg chg="mod">
          <ac:chgData name="Laura Hooper" userId="c7592c86-89d2-4053-bb21-f4f4479d71c8" providerId="ADAL" clId="{907EAB64-4F8D-4B97-9073-D5787E1B7B7B}" dt="2024-11-29T17:52:59.678" v="9" actId="13926"/>
          <ac:spMkLst>
            <pc:docMk/>
            <pc:sldMk cId="4137346853" sldId="256"/>
            <ac:spMk id="5" creationId="{1BE44DAC-D215-3C1C-67A5-E0CC64D1EBA6}"/>
          </ac:spMkLst>
        </pc:spChg>
        <pc:spChg chg="mod">
          <ac:chgData name="Laura Hooper" userId="c7592c86-89d2-4053-bb21-f4f4479d71c8" providerId="ADAL" clId="{907EAB64-4F8D-4B97-9073-D5787E1B7B7B}" dt="2024-12-04T17:06:03.087" v="20" actId="13926"/>
          <ac:spMkLst>
            <pc:docMk/>
            <pc:sldMk cId="4137346853" sldId="256"/>
            <ac:spMk id="6" creationId="{E07E53EA-30A9-BA94-8F55-6CC3681FA102}"/>
          </ac:spMkLst>
        </pc:spChg>
        <pc:spChg chg="mod">
          <ac:chgData name="Laura Hooper" userId="c7592c86-89d2-4053-bb21-f4f4479d71c8" providerId="ADAL" clId="{907EAB64-4F8D-4B97-9073-D5787E1B7B7B}" dt="2024-11-29T16:43:15.259" v="5" actId="13926"/>
          <ac:spMkLst>
            <pc:docMk/>
            <pc:sldMk cId="4137346853" sldId="256"/>
            <ac:spMk id="7" creationId="{37C52ED5-E2FC-EE9A-EEA2-43EB7B94EF10}"/>
          </ac:spMkLst>
        </pc:spChg>
        <pc:spChg chg="mod">
          <ac:chgData name="Laura Hooper" userId="c7592c86-89d2-4053-bb21-f4f4479d71c8" providerId="ADAL" clId="{907EAB64-4F8D-4B97-9073-D5787E1B7B7B}" dt="2024-12-04T12:05:16.072" v="11" actId="13926"/>
          <ac:spMkLst>
            <pc:docMk/>
            <pc:sldMk cId="4137346853" sldId="256"/>
            <ac:spMk id="8" creationId="{ED333640-4ACF-1508-2471-22BA574AED11}"/>
          </ac:spMkLst>
        </pc:spChg>
        <pc:spChg chg="mod">
          <ac:chgData name="Laura Hooper" userId="c7592c86-89d2-4053-bb21-f4f4479d71c8" providerId="ADAL" clId="{907EAB64-4F8D-4B97-9073-D5787E1B7B7B}" dt="2024-12-04T17:16:54.748" v="25" actId="13926"/>
          <ac:spMkLst>
            <pc:docMk/>
            <pc:sldMk cId="4137346853" sldId="256"/>
            <ac:spMk id="10" creationId="{A78D12FA-CE61-7906-1E6B-0F638404093B}"/>
          </ac:spMkLst>
        </pc:spChg>
        <pc:spChg chg="mod">
          <ac:chgData name="Laura Hooper" userId="c7592c86-89d2-4053-bb21-f4f4479d71c8" providerId="ADAL" clId="{907EAB64-4F8D-4B97-9073-D5787E1B7B7B}" dt="2024-12-05T12:09:39.147" v="30" actId="13926"/>
          <ac:spMkLst>
            <pc:docMk/>
            <pc:sldMk cId="4137346853" sldId="256"/>
            <ac:spMk id="12" creationId="{2F4B06EC-48C5-75EF-94B1-DA770D3FD935}"/>
          </ac:spMkLst>
        </pc:spChg>
        <pc:spChg chg="mod">
          <ac:chgData name="Laura Hooper" userId="c7592c86-89d2-4053-bb21-f4f4479d71c8" providerId="ADAL" clId="{907EAB64-4F8D-4B97-9073-D5787E1B7B7B}" dt="2024-12-04T17:10:58.694" v="22" actId="13926"/>
          <ac:spMkLst>
            <pc:docMk/>
            <pc:sldMk cId="4137346853" sldId="256"/>
            <ac:spMk id="13" creationId="{6290D0C9-7497-9E44-2ECD-C7467DC1B39D}"/>
          </ac:spMkLst>
        </pc:spChg>
      </pc:sldChg>
      <pc:sldChg chg="modSp mod">
        <pc:chgData name="Laura Hooper" userId="c7592c86-89d2-4053-bb21-f4f4479d71c8" providerId="ADAL" clId="{907EAB64-4F8D-4B97-9073-D5787E1B7B7B}" dt="2024-12-04T17:16:49.697" v="24" actId="13926"/>
        <pc:sldMkLst>
          <pc:docMk/>
          <pc:sldMk cId="286879357" sldId="257"/>
        </pc:sldMkLst>
        <pc:spChg chg="mod">
          <ac:chgData name="Laura Hooper" userId="c7592c86-89d2-4053-bb21-f4f4479d71c8" providerId="ADAL" clId="{907EAB64-4F8D-4B97-9073-D5787E1B7B7B}" dt="2024-12-04T14:25:13.019" v="18" actId="13926"/>
          <ac:spMkLst>
            <pc:docMk/>
            <pc:sldMk cId="286879357" sldId="257"/>
            <ac:spMk id="15" creationId="{92C35AE9-8B13-8F8F-B483-A38CAB517701}"/>
          </ac:spMkLst>
        </pc:spChg>
        <pc:spChg chg="mod">
          <ac:chgData name="Laura Hooper" userId="c7592c86-89d2-4053-bb21-f4f4479d71c8" providerId="ADAL" clId="{907EAB64-4F8D-4B97-9073-D5787E1B7B7B}" dt="2024-12-04T17:16:49.697" v="24" actId="13926"/>
          <ac:spMkLst>
            <pc:docMk/>
            <pc:sldMk cId="286879357" sldId="257"/>
            <ac:spMk id="17" creationId="{692BFF8A-4143-FC97-8C2A-9A1333E3BC0A}"/>
          </ac:spMkLst>
        </pc:spChg>
        <pc:spChg chg="mod">
          <ac:chgData name="Laura Hooper" userId="c7592c86-89d2-4053-bb21-f4f4479d71c8" providerId="ADAL" clId="{907EAB64-4F8D-4B97-9073-D5787E1B7B7B}" dt="2024-12-04T12:50:43.671" v="17" actId="13926"/>
          <ac:spMkLst>
            <pc:docMk/>
            <pc:sldMk cId="286879357" sldId="257"/>
            <ac:spMk id="27" creationId="{B7A190A0-C590-9CB1-104E-4207B1C32512}"/>
          </ac:spMkLst>
        </pc:spChg>
      </pc:sldChg>
      <pc:sldChg chg="modSp mod">
        <pc:chgData name="Laura Hooper" userId="c7592c86-89d2-4053-bb21-f4f4479d71c8" providerId="ADAL" clId="{907EAB64-4F8D-4B97-9073-D5787E1B7B7B}" dt="2024-12-04T12:46:35.379" v="16" actId="13926"/>
        <pc:sldMkLst>
          <pc:docMk/>
          <pc:sldMk cId="2269771561" sldId="259"/>
        </pc:sldMkLst>
        <pc:spChg chg="mod">
          <ac:chgData name="Laura Hooper" userId="c7592c86-89d2-4053-bb21-f4f4479d71c8" providerId="ADAL" clId="{907EAB64-4F8D-4B97-9073-D5787E1B7B7B}" dt="2024-12-04T12:46:35.379" v="16" actId="13926"/>
          <ac:spMkLst>
            <pc:docMk/>
            <pc:sldMk cId="2269771561" sldId="259"/>
            <ac:spMk id="2" creationId="{DF3012C2-1232-C59F-B8D4-D6CDDCC8FC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5D860-E7E8-4808-9285-49B478FC2606}" type="datetimeFigureOut">
              <a:rPr lang="en-GB" smtClean="0"/>
              <a:t>05/12/2024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7759-BCDB-41F3-AE0D-8FE34D9202F0}" type="slidenum">
              <a:rPr lang="en-GB" smtClean="0"/>
              <a:t>‹#›</a:t>
            </a:fld>
            <a:endParaRPr lang="en-GB"/>
          </a:p>
        </p:txBody>
      </p:sp>
    </p:spTree>
    <p:extLst>
      <p:ext uri="{BB962C8B-B14F-4D97-AF65-F5344CB8AC3E}">
        <p14:creationId xmlns:p14="http://schemas.microsoft.com/office/powerpoint/2010/main" val="64607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067759-BCDB-41F3-AE0D-8FE34D9202F0}" type="slidenum">
              <a:rPr lang="en-GB" smtClean="0"/>
              <a:t>1</a:t>
            </a:fld>
            <a:endParaRPr lang="en-GB"/>
          </a:p>
        </p:txBody>
      </p:sp>
    </p:spTree>
    <p:extLst>
      <p:ext uri="{BB962C8B-B14F-4D97-AF65-F5344CB8AC3E}">
        <p14:creationId xmlns:p14="http://schemas.microsoft.com/office/powerpoint/2010/main" val="413756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C896-755E-CB04-E6E3-123B483C8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486D0D-1174-82B8-9F16-2A9E9E022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FB5C3B-4677-FA9C-C693-287D7046EE95}"/>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1B82E541-0161-A636-2503-684A9E9B4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A8D737-B67B-14F8-B96C-DCBFF47B2EA1}"/>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17916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F056-3D10-9CB9-3B61-9721E1CC6D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8176D9-F147-7704-DE0B-7740AB23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61D39-3696-F2BC-C089-617271282965}"/>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B23FA437-DB94-9A40-EB77-BDAE752B1C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227813-9EA0-3B12-5AEE-8C6327D68FD9}"/>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09193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D7E7-B045-D4B4-4DB3-700F458545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65B11B-2D31-3544-8E5B-31B0AC5DE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6380CF-2F18-D291-900E-479B30C89BF3}"/>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719FC57C-F570-17BD-CDFA-0085D48380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5E636B-8F18-54AF-2BBA-A1294E1CDFD7}"/>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9876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92B7-90EF-F4BA-340C-17D21AE738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0AC4D8-EA56-36D8-F4DF-3B0B0C942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21B72D-92A5-D5BC-9173-849470F82E41}"/>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646C8760-FC1B-1B2F-BC08-2564B23617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57FB7A-CDE3-3544-0E32-B2C67510BD4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71977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F13-BBFC-D37B-C7B0-C7EDDD5EC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0908EF-A411-AD28-9553-7663994E57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96089-4086-FA56-2841-6457E1488283}"/>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2280E4AE-BD3C-6456-301D-DDCD78EBDC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F05F4-FEC5-6E79-3809-D37105704E52}"/>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405475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0768-7DD1-411B-2EC0-3E479FE57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C79457-9131-EFCA-414F-7076CE85E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A41C73-3CDE-3793-9E50-3A281D323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741C7B-C141-73E5-0340-A01B9B94549E}"/>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6" name="Footer Placeholder 5">
            <a:extLst>
              <a:ext uri="{FF2B5EF4-FFF2-40B4-BE49-F238E27FC236}">
                <a16:creationId xmlns:a16="http://schemas.microsoft.com/office/drawing/2014/main" id="{F1E5CE8E-C94E-3B61-FBD3-AEF4C551E5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29D1D-81D2-5799-1F41-7763E3E422CA}"/>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43102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D41C-3960-895F-8219-6A116AA605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0003B5-1228-E8F2-B2BA-A6A347356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614D9-3A7E-D6DD-0CA0-333B73F11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52211D-1DE8-96FD-0D23-72228E16E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DEE62-D86E-BD40-D5CF-50B3993CE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EF4875-5086-1195-193F-055C5A8082FC}"/>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8" name="Footer Placeholder 7">
            <a:extLst>
              <a:ext uri="{FF2B5EF4-FFF2-40B4-BE49-F238E27FC236}">
                <a16:creationId xmlns:a16="http://schemas.microsoft.com/office/drawing/2014/main" id="{24B04259-7376-CD75-0FA1-03B0F48479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F36DCC-981E-5019-71CE-AB40AE2A5718}"/>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89678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62D1-9152-D40A-46C5-5AB8D641A3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95CF66-A5DC-1FA2-C1CF-A03BC4D7C9F9}"/>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4" name="Footer Placeholder 3">
            <a:extLst>
              <a:ext uri="{FF2B5EF4-FFF2-40B4-BE49-F238E27FC236}">
                <a16:creationId xmlns:a16="http://schemas.microsoft.com/office/drawing/2014/main" id="{5F09BAA7-A638-D554-19B8-F082E223A3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FB3A6F-6E61-C17C-B411-B1BB57853225}"/>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7806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84EC0-4BCD-7FF5-36D6-530340F23A63}"/>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3" name="Footer Placeholder 2">
            <a:extLst>
              <a:ext uri="{FF2B5EF4-FFF2-40B4-BE49-F238E27FC236}">
                <a16:creationId xmlns:a16="http://schemas.microsoft.com/office/drawing/2014/main" id="{3BC9227D-DAAA-9410-AF2B-1B01578CD3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B5F6A7-8A6D-F887-585B-4DB07422ABA0}"/>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31042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655D-A104-2F66-6E40-662FDB2EC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C28058-FA65-7F42-A68F-803C454ED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5BB822-A819-3335-C1C8-336E7C0CD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A2795-D09B-4F61-B1A2-5C44E6B76DDD}"/>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6" name="Footer Placeholder 5">
            <a:extLst>
              <a:ext uri="{FF2B5EF4-FFF2-40B4-BE49-F238E27FC236}">
                <a16:creationId xmlns:a16="http://schemas.microsoft.com/office/drawing/2014/main" id="{905AA71A-B537-4D26-22ED-22DBBD1A97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880C28-DD03-C674-E129-DC41192E515B}"/>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315862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E1FF-0DE1-1415-A490-47003EC20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84E32A-13A6-DCCB-5BCA-7859D1035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949D2FB-855C-B59A-8C27-138ABD179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BEB83-8C5A-08EC-7A7F-B3E563F53F2D}"/>
              </a:ext>
            </a:extLst>
          </p:cNvPr>
          <p:cNvSpPr>
            <a:spLocks noGrp="1"/>
          </p:cNvSpPr>
          <p:nvPr>
            <p:ph type="dt" sz="half" idx="10"/>
          </p:nvPr>
        </p:nvSpPr>
        <p:spPr/>
        <p:txBody>
          <a:bodyPr/>
          <a:lstStyle/>
          <a:p>
            <a:fld id="{7143AE19-345B-4C23-B859-7C90B113BBF6}" type="datetimeFigureOut">
              <a:rPr lang="en-GB" smtClean="0"/>
              <a:t>05/12/2024</a:t>
            </a:fld>
            <a:endParaRPr lang="en-GB"/>
          </a:p>
        </p:txBody>
      </p:sp>
      <p:sp>
        <p:nvSpPr>
          <p:cNvPr id="6" name="Footer Placeholder 5">
            <a:extLst>
              <a:ext uri="{FF2B5EF4-FFF2-40B4-BE49-F238E27FC236}">
                <a16:creationId xmlns:a16="http://schemas.microsoft.com/office/drawing/2014/main" id="{7C1171DA-349F-958E-677A-FEDA2CF4C1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BA0C2B-89C0-16E4-7639-61DFAFF9B63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97187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31F2F-982A-76EC-1B18-E79BA94E8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A27A03-9C51-E02B-3B03-B7B55D1C6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00392D-A3D3-8BA9-2645-7372BCBCD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3AE19-345B-4C23-B859-7C90B113BBF6}" type="datetimeFigureOut">
              <a:rPr lang="en-GB" smtClean="0"/>
              <a:t>05/12/2024</a:t>
            </a:fld>
            <a:endParaRPr lang="en-GB"/>
          </a:p>
        </p:txBody>
      </p:sp>
      <p:sp>
        <p:nvSpPr>
          <p:cNvPr id="5" name="Footer Placeholder 4">
            <a:extLst>
              <a:ext uri="{FF2B5EF4-FFF2-40B4-BE49-F238E27FC236}">
                <a16:creationId xmlns:a16="http://schemas.microsoft.com/office/drawing/2014/main" id="{16B22BDA-A9B1-B04A-6F9F-9F39D75CD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7AED5CF-794C-00D3-91DA-870101D9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B5CAE-04BB-440A-9CA7-789A676B3D69}" type="slidenum">
              <a:rPr lang="en-GB" smtClean="0"/>
              <a:t>‹#›</a:t>
            </a:fld>
            <a:endParaRPr lang="en-GB"/>
          </a:p>
        </p:txBody>
      </p:sp>
    </p:spTree>
    <p:extLst>
      <p:ext uri="{BB962C8B-B14F-4D97-AF65-F5344CB8AC3E}">
        <p14:creationId xmlns:p14="http://schemas.microsoft.com/office/powerpoint/2010/main" val="258923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geokids.com/uk/discover/geography/countries/usa-facts/" TargetMode="External"/><Relationship Id="rId2" Type="http://schemas.openxmlformats.org/officeDocument/2006/relationships/hyperlink" Target="https://www.natgeokids.com/uk/discover/geography/countries/facts-about-ital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fJ9rUzIMcZQ" TargetMode="External"/><Relationship Id="rId3" Type="http://schemas.openxmlformats.org/officeDocument/2006/relationships/hyperlink" Target="https://www.youtube.com/watch?v=bjQzJAKxTrE" TargetMode="External"/><Relationship Id="rId7" Type="http://schemas.openxmlformats.org/officeDocument/2006/relationships/hyperlink" Target="http://en.wikipedia.org/wiki/Wonderful_Christmastime" TargetMode="External"/><Relationship Id="rId2" Type="http://schemas.openxmlformats.org/officeDocument/2006/relationships/hyperlink" Target="https://www.youtube.com/watch?v=7S-IidmcSN8" TargetMode="External"/><Relationship Id="rId1" Type="http://schemas.openxmlformats.org/officeDocument/2006/relationships/slideLayout" Target="../slideLayouts/slideLayout7.xml"/><Relationship Id="rId6" Type="http://schemas.openxmlformats.org/officeDocument/2006/relationships/hyperlink" Target="https://www.youtube.com/watch?v=V9BZDpni56Y" TargetMode="External"/><Relationship Id="rId5" Type="http://schemas.openxmlformats.org/officeDocument/2006/relationships/hyperlink" Target="http://www.officialcharts.com/chart-news/every-official-christmas-number-1-ever-__3618/" TargetMode="External"/><Relationship Id="rId4" Type="http://schemas.openxmlformats.org/officeDocument/2006/relationships/hyperlink" Target="https://www.youtube.com/watch?v=E8gmARGvPl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imdb.com/title/tt0104940/" TargetMode="External"/><Relationship Id="rId2" Type="http://schemas.openxmlformats.org/officeDocument/2006/relationships/hyperlink" Target="http://www.imdb.com/title/tt0099785/" TargetMode="External"/><Relationship Id="rId1" Type="http://schemas.openxmlformats.org/officeDocument/2006/relationships/slideLayout" Target="../slideLayouts/slideLayout7.xml"/><Relationship Id="rId6" Type="http://schemas.openxmlformats.org/officeDocument/2006/relationships/hyperlink" Target="https://www.youtube.com/watch?v=YXE3Ku-mGrk" TargetMode="External"/><Relationship Id="rId5" Type="http://schemas.openxmlformats.org/officeDocument/2006/relationships/hyperlink" Target="https://www.youtube.com/watch?v=2rP5FcaOkIM" TargetMode="External"/><Relationship Id="rId4" Type="http://schemas.openxmlformats.org/officeDocument/2006/relationships/hyperlink" Target="http://www.imdb.com/title/tt0038650/"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guinnessworldrecords.com/world-records/largest-christmas-crack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bcnews.go.com/Business/World/move-santa-claus-kfcs-colonel-sanders-signals-christmas/story?id=12437818#.TzXhPYHppAk2" TargetMode="External"/><Relationship Id="rId2" Type="http://schemas.openxmlformats.org/officeDocument/2006/relationships/hyperlink" Target="https://youtu.be/YUoInxn9Dzk?t=1h28m6s" TargetMode="External"/><Relationship Id="rId1" Type="http://schemas.openxmlformats.org/officeDocument/2006/relationships/slideLayout" Target="../slideLayouts/slideLayout7.xml"/><Relationship Id="rId5" Type="http://schemas.openxmlformats.org/officeDocument/2006/relationships/hyperlink" Target="http://www.slate.com/articles/arts/culturebox/2009/12/nordic_quack.html" TargetMode="External"/><Relationship Id="rId4" Type="http://schemas.openxmlformats.org/officeDocument/2006/relationships/hyperlink" Target="http://www.jaychiatawards.com/winners2011/gold_lowe_pah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54BC8B-85AC-E84A-BFFD-9BEDFD2F329F}"/>
              </a:ext>
            </a:extLst>
          </p:cNvPr>
          <p:cNvSpPr/>
          <p:nvPr/>
        </p:nvSpPr>
        <p:spPr>
          <a:xfrm>
            <a:off x="0" y="0"/>
            <a:ext cx="12192000" cy="97665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2A38194-B961-C401-3E47-B5CD342866AD}"/>
              </a:ext>
            </a:extLst>
          </p:cNvPr>
          <p:cNvSpPr txBox="1"/>
          <p:nvPr/>
        </p:nvSpPr>
        <p:spPr>
          <a:xfrm>
            <a:off x="117051" y="171903"/>
            <a:ext cx="3679663" cy="1785104"/>
          </a:xfrm>
          <a:prstGeom prst="rect">
            <a:avLst/>
          </a:prstGeom>
          <a:noFill/>
        </p:spPr>
        <p:txBody>
          <a:bodyPr wrap="square" rtlCol="0">
            <a:spAutoFit/>
          </a:bodyPr>
          <a:lstStyle/>
          <a:p>
            <a:r>
              <a:rPr lang="en-GB" sz="1000" b="1"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Christmas animals/creatures</a:t>
            </a:r>
          </a:p>
          <a:p>
            <a:endPar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In which country are you in danger of being devoured by the Yule Cat at Christmas?</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Japan, -Iceland-, Russia, Germany</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Yule goat - Sweden, Norway, Finland (other European countries)</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la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befana</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italy</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russia</a:t>
            </a: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b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frau </a:t>
            </a:r>
            <a:r>
              <a:rPr lang="en-GB" sz="1000" dirty="0" err="1">
                <a:effectLst/>
                <a:latin typeface="Aptos" panose="020B0004020202020204" pitchFamily="34" charset="0"/>
                <a:ea typeface="Times New Roman" panose="02020603050405020304" pitchFamily="18" charset="0"/>
                <a:cs typeface="Aptos" panose="020B0004020202020204" pitchFamily="34" charset="0"/>
              </a:rPr>
              <a:t>perchta</a:t>
            </a:r>
            <a:r>
              <a:rPr lang="en-GB" sz="1000" dirty="0">
                <a:effectLs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latin typeface="Aptos" panose="020B0004020202020204" pitchFamily="34" charset="0"/>
                <a:ea typeface="Times New Roman" panose="02020603050405020304" pitchFamily="18" charset="0"/>
                <a:cs typeface="Aptos" panose="020B0004020202020204" pitchFamily="34" charset="0"/>
              </a:rPr>
              <a:t>austria</a:t>
            </a:r>
            <a:endParaRPr lang="en-GB" sz="1000" dirty="0"/>
          </a:p>
        </p:txBody>
      </p:sp>
      <p:sp>
        <p:nvSpPr>
          <p:cNvPr id="5" name="TextBox 4">
            <a:extLst>
              <a:ext uri="{FF2B5EF4-FFF2-40B4-BE49-F238E27FC236}">
                <a16:creationId xmlns:a16="http://schemas.microsoft.com/office/drawing/2014/main" id="{1BE44DAC-D215-3C1C-67A5-E0CC64D1EBA6}"/>
              </a:ext>
            </a:extLst>
          </p:cNvPr>
          <p:cNvSpPr txBox="1"/>
          <p:nvPr/>
        </p:nvSpPr>
        <p:spPr>
          <a:xfrm>
            <a:off x="4298637" y="174810"/>
            <a:ext cx="3225705" cy="3170099"/>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Around the world</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Russia - </a:t>
            </a:r>
            <a:r>
              <a:rPr lang="en-GB" sz="1000" dirty="0" err="1">
                <a:effectLst/>
                <a:latin typeface="Aptos" panose="020B0004020202020204" pitchFamily="34" charset="0"/>
                <a:ea typeface="Times New Roman" panose="02020603050405020304" pitchFamily="18" charset="0"/>
                <a:cs typeface="Aptos" panose="020B0004020202020204" pitchFamily="34" charset="0"/>
              </a:rPr>
              <a:t>Dedt</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latin typeface="Aptos" panose="020B0004020202020204" pitchFamily="34" charset="0"/>
                <a:ea typeface="Times New Roman" panose="02020603050405020304" pitchFamily="18" charset="0"/>
                <a:cs typeface="Aptos" panose="020B0004020202020204" pitchFamily="34" charset="0"/>
              </a:rPr>
              <a:t>Moroz</a:t>
            </a:r>
            <a:r>
              <a:rPr lang="en-GB" sz="1000" dirty="0">
                <a:effectLst/>
                <a:latin typeface="Aptos" panose="020B0004020202020204" pitchFamily="34" charset="0"/>
                <a:ea typeface="Times New Roman" panose="02020603050405020304" pitchFamily="18" charset="0"/>
                <a:cs typeface="Aptos" panose="020B0004020202020204" pitchFamily="34" charset="0"/>
              </a:rPr>
              <a:t> – blue</a:t>
            </a:r>
          </a:p>
          <a:p>
            <a:endParaRPr lang="en-GB" sz="1000" dirty="0">
              <a:latin typeface="Aptos" panose="020B0004020202020204" pitchFamily="34" charset="0"/>
            </a:endParaRPr>
          </a:p>
          <a:p>
            <a:r>
              <a:rPr lang="en-GB" sz="1000" strike="sngStrike" dirty="0"/>
              <a:t>how many days does the </a:t>
            </a:r>
            <a:r>
              <a:rPr lang="en-GB" sz="1000" strike="sngStrike" dirty="0" err="1"/>
              <a:t>christmas</a:t>
            </a:r>
            <a:r>
              <a:rPr lang="en-GB" sz="1000" strike="sngStrike" dirty="0"/>
              <a:t> season last in the Philippines - 145 days</a:t>
            </a:r>
            <a:r>
              <a:rPr lang="en-GB" sz="1000" dirty="0"/>
              <a:t>, sept 1</a:t>
            </a:r>
            <a:r>
              <a:rPr lang="en-GB" sz="1000" baseline="30000" dirty="0"/>
              <a:t>st</a:t>
            </a:r>
            <a:endParaRPr lang="en-GB" sz="1000" dirty="0"/>
          </a:p>
          <a:p>
            <a:endParaRPr lang="en-GB" sz="1000" dirty="0"/>
          </a:p>
          <a:p>
            <a:r>
              <a:rPr lang="en-GB" sz="1000" dirty="0">
                <a:highlight>
                  <a:srgbClr val="FFFF00"/>
                </a:highlight>
              </a:rPr>
              <a:t>largest exporter of </a:t>
            </a:r>
            <a:r>
              <a:rPr lang="en-GB" sz="1000" dirty="0" err="1">
                <a:highlight>
                  <a:srgbClr val="FFFF00"/>
                </a:highlight>
              </a:rPr>
              <a:t>christmas</a:t>
            </a:r>
            <a:r>
              <a:rPr lang="en-GB" sz="1000" dirty="0">
                <a:highlight>
                  <a:srgbClr val="FFFF00"/>
                </a:highlight>
              </a:rPr>
              <a:t> trees: Canada</a:t>
            </a:r>
          </a:p>
          <a:p>
            <a:endParaRPr lang="en-GB" sz="1000" dirty="0">
              <a:highlight>
                <a:srgbClr val="FFFF00"/>
              </a:highlight>
            </a:endParaRPr>
          </a:p>
          <a:p>
            <a:r>
              <a:rPr lang="en-GB" sz="1000" dirty="0">
                <a:highlight>
                  <a:srgbClr val="FFFF00"/>
                </a:highlight>
              </a:rPr>
              <a:t>most reindeer - </a:t>
            </a:r>
            <a:r>
              <a:rPr lang="en-GB" sz="1000" dirty="0" err="1">
                <a:highlight>
                  <a:srgbClr val="FFFF00"/>
                </a:highlight>
              </a:rPr>
              <a:t>russia</a:t>
            </a:r>
            <a:r>
              <a:rPr lang="en-GB" sz="1000" dirty="0">
                <a:highlight>
                  <a:srgbClr val="FFFF00"/>
                </a:highlight>
              </a:rPr>
              <a:t> -- more than rest of world combined</a:t>
            </a:r>
          </a:p>
          <a:p>
            <a:endParaRPr lang="en-GB" sz="1000" dirty="0"/>
          </a:p>
          <a:p>
            <a:r>
              <a:rPr lang="en-GB" sz="1000" dirty="0" err="1">
                <a:highlight>
                  <a:srgbClr val="FFFF00"/>
                </a:highlight>
              </a:rPr>
              <a:t>christmas</a:t>
            </a:r>
            <a:r>
              <a:rPr lang="en-GB" sz="1000" dirty="0">
                <a:highlight>
                  <a:srgbClr val="FFFF00"/>
                </a:highlight>
              </a:rPr>
              <a:t> tree to people of </a:t>
            </a:r>
            <a:r>
              <a:rPr lang="en-GB" sz="1000" dirty="0" err="1">
                <a:highlight>
                  <a:srgbClr val="FFFF00"/>
                </a:highlight>
              </a:rPr>
              <a:t>britain</a:t>
            </a:r>
            <a:r>
              <a:rPr lang="en-GB" sz="1000" dirty="0">
                <a:highlight>
                  <a:srgbClr val="FFFF00"/>
                </a:highlight>
              </a:rPr>
              <a:t>, </a:t>
            </a:r>
            <a:r>
              <a:rPr lang="en-GB" sz="1000" dirty="0" err="1">
                <a:highlight>
                  <a:srgbClr val="FFFF00"/>
                </a:highlight>
              </a:rPr>
              <a:t>trafalgar</a:t>
            </a:r>
            <a:r>
              <a:rPr lang="en-GB" sz="1000" dirty="0">
                <a:highlight>
                  <a:srgbClr val="FFFF00"/>
                </a:highlight>
              </a:rPr>
              <a:t> square - Norway - since 1947 - thank you for help during WW11</a:t>
            </a:r>
          </a:p>
          <a:p>
            <a:endParaRPr lang="en-GB" sz="1000" dirty="0">
              <a:highlight>
                <a:srgbClr val="FFFF00"/>
              </a:highlight>
            </a:endParaRPr>
          </a:p>
          <a:p>
            <a:r>
              <a:rPr lang="en-GB" sz="1000" dirty="0">
                <a:highlight>
                  <a:srgbClr val="FFFF00"/>
                </a:highlight>
              </a:rPr>
              <a:t>statue of liberty - largest </a:t>
            </a:r>
            <a:r>
              <a:rPr lang="en-GB" sz="1000" dirty="0" err="1">
                <a:highlight>
                  <a:srgbClr val="FFFF00"/>
                </a:highlight>
              </a:rPr>
              <a:t>christmas</a:t>
            </a:r>
            <a:r>
              <a:rPr lang="en-GB" sz="1000" dirty="0">
                <a:highlight>
                  <a:srgbClr val="FFFF00"/>
                </a:highlight>
              </a:rPr>
              <a:t> present in world 1886</a:t>
            </a:r>
          </a:p>
          <a:p>
            <a:endParaRPr lang="en-GB" sz="1000" dirty="0">
              <a:highlight>
                <a:srgbClr val="FFFF00"/>
              </a:highlight>
            </a:endParaRPr>
          </a:p>
          <a:p>
            <a:r>
              <a:rPr lang="en-GB" sz="1000" dirty="0">
                <a:highlight>
                  <a:srgbClr val="FFFF00"/>
                </a:highlight>
              </a:rPr>
              <a:t>oldest </a:t>
            </a:r>
            <a:r>
              <a:rPr lang="en-GB" sz="1000" dirty="0" err="1">
                <a:highlight>
                  <a:srgbClr val="FFFF00"/>
                </a:highlight>
              </a:rPr>
              <a:t>christmas</a:t>
            </a:r>
            <a:r>
              <a:rPr lang="en-GB" sz="1000" dirty="0">
                <a:highlight>
                  <a:srgbClr val="FFFF00"/>
                </a:highlight>
              </a:rPr>
              <a:t> market in Europe - Nuremburg </a:t>
            </a:r>
            <a:r>
              <a:rPr lang="en-GB" sz="1000" dirty="0" err="1">
                <a:highlight>
                  <a:srgbClr val="FFFF00"/>
                </a:highlight>
              </a:rPr>
              <a:t>Christkindlemarkt</a:t>
            </a:r>
            <a:r>
              <a:rPr lang="en-GB" sz="1000" dirty="0">
                <a:highlight>
                  <a:srgbClr val="FFFF00"/>
                </a:highlight>
              </a:rPr>
              <a:t> - since 1600s</a:t>
            </a:r>
          </a:p>
        </p:txBody>
      </p:sp>
      <p:sp>
        <p:nvSpPr>
          <p:cNvPr id="6" name="TextBox 5">
            <a:extLst>
              <a:ext uri="{FF2B5EF4-FFF2-40B4-BE49-F238E27FC236}">
                <a16:creationId xmlns:a16="http://schemas.microsoft.com/office/drawing/2014/main" id="{E07E53EA-30A9-BA94-8F55-6CC3681FA102}"/>
              </a:ext>
            </a:extLst>
          </p:cNvPr>
          <p:cNvSpPr txBox="1"/>
          <p:nvPr/>
        </p:nvSpPr>
        <p:spPr>
          <a:xfrm>
            <a:off x="8210775" y="171903"/>
            <a:ext cx="3225705" cy="5324535"/>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Numbers</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7-8 million </a:t>
            </a:r>
            <a:r>
              <a:rPr lang="en-GB" sz="1000" strike="sngStrike"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 tress sold in the UK each year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amount of wrapping paper go around globe 9 times (227,000 miles) (globe: 24,901 miles)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plastic waste each </a:t>
            </a:r>
            <a:r>
              <a:rPr lang="en-GB" sz="1000"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dirty="0">
                <a:effectLst/>
                <a:latin typeface="Aptos" panose="020B0004020202020204" pitchFamily="34" charset="0"/>
                <a:ea typeface="Times New Roman" panose="02020603050405020304" pitchFamily="18" charset="0"/>
                <a:cs typeface="Aptos" panose="020B0004020202020204" pitchFamily="34" charset="0"/>
              </a:rPr>
              <a:t> - 3.3 million emperor penguins UK</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most expensive </a:t>
            </a:r>
            <a:r>
              <a:rPr lang="en-GB" sz="1000" strike="sngStrike"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 card - £20,000 </a:t>
            </a:r>
            <a:r>
              <a:rPr lang="en-GB" sz="1000" dirty="0">
                <a:effectLst/>
                <a:latin typeface="Aptos" panose="020B0004020202020204" pitchFamily="34" charset="0"/>
                <a:ea typeface="Times New Roman" panose="02020603050405020304" pitchFamily="18" charset="0"/>
                <a:cs typeface="Aptos" panose="020B0004020202020204" pitchFamily="34" charset="0"/>
              </a:rPr>
              <a:t>(</a:t>
            </a:r>
            <a:r>
              <a:rPr lang="en-GB" sz="1000" dirty="0" err="1">
                <a:effectLst/>
                <a:latin typeface="Aptos" panose="020B0004020202020204" pitchFamily="34" charset="0"/>
                <a:ea typeface="Times New Roman" panose="02020603050405020304" pitchFamily="18" charset="0"/>
                <a:cs typeface="Aptos" panose="020B0004020202020204" pitchFamily="34" charset="0"/>
              </a:rPr>
              <a:t>guiness</a:t>
            </a:r>
            <a:r>
              <a:rPr lang="en-GB" sz="1000" dirty="0">
                <a:effectLst/>
                <a:latin typeface="Aptos" panose="020B0004020202020204" pitchFamily="34" charset="0"/>
                <a:ea typeface="Times New Roman" panose="02020603050405020304" pitchFamily="18" charset="0"/>
                <a:cs typeface="Aptos" panose="020B0004020202020204" pitchFamily="34" charset="0"/>
              </a:rPr>
              <a:t> book or records) - historical relic from 1843 - 1,000 cards made, 12 cards survive</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highest temperature at north pole - 13 degrees C, freak storm 2015</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north pole warner than south </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by about 10 degrees C in summer and 2 C in winter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march of penguins - 31-75 miles (50-120km) emperor penguins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1,200 (film)</a:t>
            </a: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tundra reindeer - up to half a million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3,000 miles (5,000 km)</a:t>
            </a: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a:t>
            </a:r>
            <a:r>
              <a:rPr lang="en-GB" sz="1000" dirty="0">
                <a:effectLst/>
                <a:latin typeface="Aptos" panose="020B0004020202020204" pitchFamily="34" charset="0"/>
                <a:ea typeface="Times New Roman" panose="02020603050405020304" pitchFamily="18" charset="0"/>
                <a:cs typeface="Aptos" panose="020B0004020202020204" pitchFamily="34" charset="0"/>
              </a:rPr>
              <a:t> - 41.5 million miles (66 million km)</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male 350-400 lbs (159-182kg) female 175-225 lbs (80-120kg)</a:t>
            </a: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polar bear - 450kg</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a typeface="Times New Roman" panose="02020603050405020304" pitchFamily="18" charset="0"/>
              <a:cs typeface="Aptos" panose="020B0004020202020204" pitchFamily="34" charset="0"/>
            </a:endParaRP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endParaRPr lang="en-GB" sz="1000" dirty="0"/>
          </a:p>
        </p:txBody>
      </p:sp>
      <p:sp>
        <p:nvSpPr>
          <p:cNvPr id="7" name="TextBox 6">
            <a:extLst>
              <a:ext uri="{FF2B5EF4-FFF2-40B4-BE49-F238E27FC236}">
                <a16:creationId xmlns:a16="http://schemas.microsoft.com/office/drawing/2014/main" id="{37C52ED5-E2FC-EE9A-EEA2-43EB7B94EF10}"/>
              </a:ext>
            </a:extLst>
          </p:cNvPr>
          <p:cNvSpPr txBox="1"/>
          <p:nvPr/>
        </p:nvSpPr>
        <p:spPr>
          <a:xfrm>
            <a:off x="412303" y="2104940"/>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True or False</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the film White Christmas  used asbestos to create the snow</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xmas</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pudding used to be a soup-like porridge </a:t>
            </a:r>
            <a:r>
              <a:rPr lang="en-GB" sz="1000" dirty="0">
                <a:effectLst/>
                <a:latin typeface="Aptos" panose="020B0004020202020204" pitchFamily="34" charset="0"/>
                <a:ea typeface="Times New Roman" panose="02020603050405020304" pitchFamily="18" charset="0"/>
                <a:cs typeface="Aptos" panose="020B0004020202020204" pitchFamily="34" charset="0"/>
              </a:rPr>
              <a:t>called 'frumenty' until 17th century</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in 2013 a law was past making it illegal to take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misletoe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into the house of commons, due to the risk it is seen as sexual harassment</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during WWII US card company, with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american</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&amp;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british</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intellligence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 packs of cards - when wet revealed </a:t>
            </a:r>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excape</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routes</a:t>
            </a:r>
          </a:p>
          <a:p>
            <a:endParaRPr lang="en-GB" sz="1000" dirty="0">
              <a:latin typeface="Aptos" panose="020B0004020202020204" pitchFamily="34" charset="0"/>
            </a:endParaRPr>
          </a:p>
          <a:p>
            <a:r>
              <a:rPr lang="en-GB" sz="1000" dirty="0">
                <a:latin typeface="Aptos" panose="020B0004020202020204" pitchFamily="34" charset="0"/>
              </a:rPr>
              <a:t>-true- or false: </a:t>
            </a:r>
            <a:r>
              <a:rPr lang="en-GB" sz="1000" dirty="0">
                <a:highlight>
                  <a:srgbClr val="FFFF00"/>
                </a:highlight>
                <a:latin typeface="Aptos" panose="020B0004020202020204" pitchFamily="34" charset="0"/>
              </a:rPr>
              <a:t>mistletoe an ancient symbol of fertility and virility (aphrodisiac)</a:t>
            </a:r>
          </a:p>
          <a:p>
            <a:endParaRPr lang="en-GB" sz="1000" dirty="0"/>
          </a:p>
        </p:txBody>
      </p:sp>
      <p:sp>
        <p:nvSpPr>
          <p:cNvPr id="8" name="TextBox 7">
            <a:extLst>
              <a:ext uri="{FF2B5EF4-FFF2-40B4-BE49-F238E27FC236}">
                <a16:creationId xmlns:a16="http://schemas.microsoft.com/office/drawing/2014/main" id="{ED333640-4ACF-1508-2471-22BA574AED11}"/>
              </a:ext>
            </a:extLst>
          </p:cNvPr>
          <p:cNvSpPr txBox="1"/>
          <p:nvPr/>
        </p:nvSpPr>
        <p:spPr>
          <a:xfrm>
            <a:off x="8210775" y="5423428"/>
            <a:ext cx="3225705" cy="1631216"/>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Music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highlight>
                  <a:srgbClr val="FFFF00"/>
                </a:highlight>
                <a:latin typeface="Aptos" panose="020B0004020202020204" pitchFamily="34" charset="0"/>
                <a:ea typeface="Times New Roman" panose="02020603050405020304" pitchFamily="18" charset="0"/>
                <a:cs typeface="Aptos" panose="020B0004020202020204" pitchFamily="34" charset="0"/>
              </a:rPr>
              <a:t>xmas</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 number 1 - 2000 Bob the Builder "Can We Fix It?“</a:t>
            </a:r>
          </a:p>
          <a:p>
            <a:endParaRPr lang="en-GB" sz="1000" dirty="0">
              <a:latin typeface="Aptos" panose="020B0004020202020204" pitchFamily="34" charset="0"/>
            </a:endParaRPr>
          </a:p>
          <a:p>
            <a:r>
              <a:rPr lang="en-GB" sz="1000" strike="sngStrike" dirty="0">
                <a:latin typeface="Aptos" panose="020B0004020202020204" pitchFamily="34" charset="0"/>
              </a:rPr>
              <a:t>silent night - most recorded song in history - 733 versions since 1978</a:t>
            </a:r>
          </a:p>
          <a:p>
            <a:endParaRPr lang="en-GB" sz="1000" dirty="0">
              <a:latin typeface="Aptos" panose="020B0004020202020204" pitchFamily="34" charset="0"/>
            </a:endParaRPr>
          </a:p>
          <a:p>
            <a:r>
              <a:rPr lang="en-GB" sz="1000" dirty="0">
                <a:highlight>
                  <a:srgbClr val="FFFF00"/>
                </a:highlight>
                <a:latin typeface="Aptos" panose="020B0004020202020204" pitchFamily="34" charset="0"/>
              </a:rPr>
              <a:t>1965 - first song played in outer space - written in 1857 - jingle bells</a:t>
            </a:r>
          </a:p>
          <a:p>
            <a:endParaRPr lang="en-GB" sz="1000" dirty="0">
              <a:latin typeface="Aptos" panose="020B0004020202020204" pitchFamily="34" charset="0"/>
            </a:endParaRPr>
          </a:p>
          <a:p>
            <a:endParaRPr lang="en-GB" sz="1000" dirty="0"/>
          </a:p>
        </p:txBody>
      </p:sp>
      <p:sp>
        <p:nvSpPr>
          <p:cNvPr id="9" name="TextBox 8">
            <a:extLst>
              <a:ext uri="{FF2B5EF4-FFF2-40B4-BE49-F238E27FC236}">
                <a16:creationId xmlns:a16="http://schemas.microsoft.com/office/drawing/2014/main" id="{27EBEC6E-9989-F25B-7825-B082B68FED10}"/>
              </a:ext>
            </a:extLst>
          </p:cNvPr>
          <p:cNvSpPr txBox="1"/>
          <p:nvPr/>
        </p:nvSpPr>
        <p:spPr>
          <a:xfrm>
            <a:off x="7206930" y="4690263"/>
            <a:ext cx="3225705" cy="861774"/>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Toys (UK)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nl-NL" sz="1000" strike="sngStrike" dirty="0">
                <a:effectLst/>
                <a:latin typeface="Aptos" panose="020B0004020202020204" pitchFamily="34" charset="0"/>
                <a:ea typeface="Times New Roman" panose="02020603050405020304" pitchFamily="18" charset="0"/>
                <a:cs typeface="Aptos" panose="020B0004020202020204" pitchFamily="34" charset="0"/>
              </a:rPr>
              <a:t>rubiks cube best selling toy UK in 1981</a:t>
            </a:r>
          </a:p>
          <a:p>
            <a:endParaRPr lang="nl-NL" sz="1000" dirty="0">
              <a:latin typeface="Aptos" panose="020B0004020202020204" pitchFamily="34" charset="0"/>
            </a:endParaRPr>
          </a:p>
          <a:p>
            <a:r>
              <a:rPr lang="en-GB" sz="1000" dirty="0">
                <a:latin typeface="Aptos" panose="020B0004020202020204" pitchFamily="34" charset="0"/>
              </a:rPr>
              <a:t>buzz lightyear - 1996</a:t>
            </a:r>
          </a:p>
          <a:p>
            <a:endParaRPr lang="en-GB" sz="1000" dirty="0"/>
          </a:p>
        </p:txBody>
      </p:sp>
      <p:sp>
        <p:nvSpPr>
          <p:cNvPr id="10" name="TextBox 9">
            <a:extLst>
              <a:ext uri="{FF2B5EF4-FFF2-40B4-BE49-F238E27FC236}">
                <a16:creationId xmlns:a16="http://schemas.microsoft.com/office/drawing/2014/main" id="{A78D12FA-CE61-7906-1E6B-0F638404093B}"/>
              </a:ext>
            </a:extLst>
          </p:cNvPr>
          <p:cNvSpPr txBox="1"/>
          <p:nvPr/>
        </p:nvSpPr>
        <p:spPr>
          <a:xfrm>
            <a:off x="3981225" y="3598898"/>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Years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The first commercial Christmas card was sold in the UK in 1843 by Sir Henry Cole, a British civil servant and inventor:  </a:t>
            </a:r>
            <a:r>
              <a:rPr lang="en-GB" sz="1000" b="0" i="0" dirty="0">
                <a:solidFill>
                  <a:srgbClr val="56575C"/>
                </a:solidFill>
                <a:effectLst/>
                <a:highlight>
                  <a:srgbClr val="FFFF00"/>
                </a:highlight>
                <a:latin typeface="Gilroy" panose="00000500000000000000" pitchFamily="50" charset="0"/>
              </a:rPr>
              <a:t>Featuring a family drinking wine, one sold for £8,469 in 2014.</a:t>
            </a:r>
            <a:endPar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r>
              <a:rPr lang="en-GB" sz="1000" strike="sngStrike" dirty="0">
                <a:latin typeface="Aptos" panose="020B0004020202020204" pitchFamily="34" charset="0"/>
              </a:rPr>
              <a:t>1955 NORAD started tracking </a:t>
            </a:r>
            <a:r>
              <a:rPr lang="en-GB" sz="1000" strike="sngStrike" dirty="0" err="1">
                <a:latin typeface="Aptos" panose="020B0004020202020204" pitchFamily="34" charset="0"/>
              </a:rPr>
              <a:t>santa</a:t>
            </a:r>
            <a:endParaRPr lang="en-GB" sz="1000" strike="sngStrike" dirty="0">
              <a:latin typeface="Aptos" panose="020B0004020202020204" pitchFamily="34" charset="0"/>
            </a:endParaRPr>
          </a:p>
          <a:p>
            <a:endParaRPr lang="en-GB" sz="1000" dirty="0">
              <a:latin typeface="Aptos" panose="020B0004020202020204" pitchFamily="34" charset="0"/>
            </a:endParaRPr>
          </a:p>
          <a:p>
            <a:r>
              <a:rPr lang="en-GB" sz="1000" dirty="0">
                <a:latin typeface="Aptos" panose="020B0004020202020204" pitchFamily="34" charset="0"/>
              </a:rPr>
              <a:t>dec 25th as </a:t>
            </a:r>
            <a:r>
              <a:rPr lang="en-GB" sz="1000" dirty="0" err="1">
                <a:latin typeface="Aptos" panose="020B0004020202020204" pitchFamily="34" charset="0"/>
              </a:rPr>
              <a:t>xmas</a:t>
            </a:r>
            <a:r>
              <a:rPr lang="en-GB" sz="1000" dirty="0">
                <a:latin typeface="Aptos" panose="020B0004020202020204" pitchFamily="34" charset="0"/>
              </a:rPr>
              <a:t> - 336 AD</a:t>
            </a:r>
          </a:p>
          <a:p>
            <a:r>
              <a:rPr lang="en-GB" sz="1000" dirty="0">
                <a:latin typeface="Aptos" panose="020B0004020202020204" pitchFamily="34" charset="0"/>
              </a:rPr>
              <a:t>first </a:t>
            </a:r>
            <a:r>
              <a:rPr lang="en-GB" sz="1000" dirty="0" err="1">
                <a:latin typeface="Aptos" panose="020B0004020202020204" pitchFamily="34" charset="0"/>
              </a:rPr>
              <a:t>xmas</a:t>
            </a:r>
            <a:r>
              <a:rPr lang="en-GB" sz="1000" dirty="0">
                <a:latin typeface="Aptos" panose="020B0004020202020204" pitchFamily="34" charset="0"/>
              </a:rPr>
              <a:t> trees - Germany late 16th century</a:t>
            </a:r>
          </a:p>
          <a:p>
            <a:r>
              <a:rPr lang="en-GB" sz="1000" dirty="0">
                <a:latin typeface="Aptos" panose="020B0004020202020204" pitchFamily="34" charset="0"/>
              </a:rPr>
              <a:t>1848 </a:t>
            </a:r>
            <a:r>
              <a:rPr lang="en-GB" sz="1000" dirty="0" err="1">
                <a:latin typeface="Aptos" panose="020B0004020202020204" pitchFamily="34" charset="0"/>
              </a:rPr>
              <a:t>xmas</a:t>
            </a:r>
            <a:r>
              <a:rPr lang="en-GB" sz="1000" dirty="0">
                <a:latin typeface="Aptos" panose="020B0004020202020204" pitchFamily="34" charset="0"/>
              </a:rPr>
              <a:t> trees - </a:t>
            </a:r>
            <a:r>
              <a:rPr lang="en-GB" sz="1000" dirty="0" err="1">
                <a:latin typeface="Aptos" panose="020B0004020202020204" pitchFamily="34" charset="0"/>
              </a:rPr>
              <a:t>victoria</a:t>
            </a:r>
            <a:r>
              <a:rPr lang="en-GB" sz="1000" dirty="0">
                <a:latin typeface="Aptos" panose="020B0004020202020204" pitchFamily="34" charset="0"/>
              </a:rPr>
              <a:t> and albert</a:t>
            </a:r>
          </a:p>
          <a:p>
            <a:endParaRPr lang="en-GB" sz="1000" dirty="0">
              <a:latin typeface="Aptos" panose="020B0004020202020204" pitchFamily="34" charset="0"/>
            </a:endParaRPr>
          </a:p>
          <a:p>
            <a:r>
              <a:rPr lang="en-GB" sz="1000" dirty="0" err="1">
                <a:latin typeface="Aptos" panose="020B0004020202020204" pitchFamily="34" charset="0"/>
              </a:rPr>
              <a:t>santa</a:t>
            </a:r>
            <a:r>
              <a:rPr lang="en-GB" sz="1000" dirty="0">
                <a:latin typeface="Aptos" panose="020B0004020202020204" pitchFamily="34" charset="0"/>
              </a:rPr>
              <a:t> as we think of today was created by </a:t>
            </a:r>
            <a:r>
              <a:rPr lang="en-GB" sz="1000" dirty="0" err="1">
                <a:latin typeface="Aptos" panose="020B0004020202020204" pitchFamily="34" charset="0"/>
              </a:rPr>
              <a:t>coca-cola</a:t>
            </a:r>
            <a:r>
              <a:rPr lang="en-GB" sz="1000" dirty="0">
                <a:latin typeface="Aptos" panose="020B0004020202020204" pitchFamily="34" charset="0"/>
              </a:rPr>
              <a:t> – 1931</a:t>
            </a:r>
          </a:p>
          <a:p>
            <a:endParaRPr lang="en-GB" sz="1000" dirty="0">
              <a:latin typeface="Aptos" panose="020B0004020202020204" pitchFamily="34" charset="0"/>
            </a:endParaRPr>
          </a:p>
          <a:p>
            <a:r>
              <a:rPr lang="en-GB" sz="1000" dirty="0" err="1"/>
              <a:t>xianity</a:t>
            </a:r>
            <a:r>
              <a:rPr lang="en-GB" sz="1000" dirty="0"/>
              <a:t> (</a:t>
            </a:r>
            <a:r>
              <a:rPr lang="en-GB" sz="1000" dirty="0" err="1"/>
              <a:t>christianity</a:t>
            </a:r>
            <a:r>
              <a:rPr lang="en-GB" sz="1000" dirty="0"/>
              <a:t>) as far back as 1100 - 1021 </a:t>
            </a:r>
            <a:r>
              <a:rPr lang="en-GB" sz="1000" dirty="0" err="1"/>
              <a:t>XPmas</a:t>
            </a:r>
            <a:r>
              <a:rPr lang="en-GB" sz="1000" dirty="0"/>
              <a:t>, later shortened to </a:t>
            </a:r>
            <a:r>
              <a:rPr lang="en-GB" sz="1000" dirty="0" err="1"/>
              <a:t>xmas</a:t>
            </a:r>
            <a:endParaRPr lang="en-GB" sz="1000" dirty="0"/>
          </a:p>
          <a:p>
            <a:endParaRPr lang="en-GB" sz="1000" dirty="0"/>
          </a:p>
          <a:p>
            <a:r>
              <a:rPr lang="en-GB" sz="1000" dirty="0">
                <a:highlight>
                  <a:srgbClr val="FFFF00"/>
                </a:highlight>
              </a:rPr>
              <a:t>crackers - Tom Smith - sold bon bons</a:t>
            </a:r>
          </a:p>
        </p:txBody>
      </p:sp>
      <p:sp>
        <p:nvSpPr>
          <p:cNvPr id="12" name="TextBox 11">
            <a:extLst>
              <a:ext uri="{FF2B5EF4-FFF2-40B4-BE49-F238E27FC236}">
                <a16:creationId xmlns:a16="http://schemas.microsoft.com/office/drawing/2014/main" id="{2F4B06EC-48C5-75EF-94B1-DA770D3FD935}"/>
              </a:ext>
            </a:extLst>
          </p:cNvPr>
          <p:cNvSpPr txBox="1"/>
          <p:nvPr/>
        </p:nvSpPr>
        <p:spPr>
          <a:xfrm>
            <a:off x="583911" y="5121150"/>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Food and Drink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Brussel sprouts popular in </a:t>
            </a:r>
            <a:r>
              <a:rPr lang="en-GB" sz="1000" dirty="0" err="1">
                <a:effectLst/>
                <a:latin typeface="Aptos" panose="020B0004020202020204" pitchFamily="34" charset="0"/>
                <a:ea typeface="Times New Roman" panose="02020603050405020304" pitchFamily="18" charset="0"/>
                <a:cs typeface="Aptos" panose="020B0004020202020204" pitchFamily="34" charset="0"/>
              </a:rPr>
              <a:t>victorian</a:t>
            </a:r>
            <a:r>
              <a:rPr lang="en-GB" sz="1000" dirty="0">
                <a:effectLst/>
                <a:latin typeface="Aptos" panose="020B0004020202020204" pitchFamily="34" charset="0"/>
                <a:ea typeface="Times New Roman" panose="02020603050405020304" pitchFamily="18" charset="0"/>
                <a:cs typeface="Aptos" panose="020B0004020202020204" pitchFamily="34" charset="0"/>
              </a:rPr>
              <a:t> era 1800s - liked the idea of mini cabbages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mulled wine originated with Romans - mask spoilt/cheap wine</a:t>
            </a:r>
          </a:p>
          <a:p>
            <a:endParaRPr lang="en-GB" sz="1000" dirty="0">
              <a:latin typeface="Aptos" panose="020B0004020202020204" pitchFamily="34" charset="0"/>
            </a:endParaRPr>
          </a:p>
          <a:p>
            <a:r>
              <a:rPr lang="en-GB" sz="1000" dirty="0">
                <a:highlight>
                  <a:srgbClr val="FFFF00"/>
                </a:highlight>
              </a:rPr>
              <a:t>largest sprout - 8.3kg - 1992 - Wales</a:t>
            </a:r>
          </a:p>
          <a:p>
            <a:r>
              <a:rPr lang="en-GB" sz="1000" dirty="0">
                <a:highlight>
                  <a:srgbClr val="FFFF00"/>
                </a:highlight>
              </a:rPr>
              <a:t>parsnip - 2011 - 7.88kg - UK</a:t>
            </a:r>
          </a:p>
          <a:p>
            <a:r>
              <a:rPr lang="en-GB" sz="1000" strike="sngStrike" dirty="0"/>
              <a:t>carrot - 10.17kg - Minnesota</a:t>
            </a:r>
          </a:p>
          <a:p>
            <a:r>
              <a:rPr lang="en-GB" sz="1000" dirty="0">
                <a:highlight>
                  <a:srgbClr val="FFFF00"/>
                </a:highlight>
              </a:rPr>
              <a:t>potato - 4.98kg - 2011 UK</a:t>
            </a:r>
          </a:p>
          <a:p>
            <a:endParaRPr lang="en-GB" sz="1000" dirty="0"/>
          </a:p>
          <a:p>
            <a:r>
              <a:rPr lang="en-GB" sz="1000" strike="sngStrike" dirty="0"/>
              <a:t>turkey - 39.09kg - 1989 (baby rhino) </a:t>
            </a:r>
            <a:r>
              <a:rPr lang="en-GB" sz="1000" dirty="0"/>
              <a:t>- sold for $6,692 charity auction</a:t>
            </a:r>
          </a:p>
          <a:p>
            <a:endParaRPr lang="en-GB" sz="1000" dirty="0"/>
          </a:p>
          <a:p>
            <a:r>
              <a:rPr lang="en-GB" sz="1000" dirty="0">
                <a:highlight>
                  <a:srgbClr val="FFFF00"/>
                </a:highlight>
              </a:rPr>
              <a:t>middle ages, tradition every person ate a mince pie for each of 12 days of </a:t>
            </a:r>
            <a:r>
              <a:rPr lang="en-GB" sz="1000" dirty="0" err="1">
                <a:highlight>
                  <a:srgbClr val="FFFF00"/>
                </a:highlight>
              </a:rPr>
              <a:t>xmas</a:t>
            </a:r>
            <a:r>
              <a:rPr lang="en-GB" sz="1000" dirty="0">
                <a:highlight>
                  <a:srgbClr val="FFFF00"/>
                </a:highlight>
              </a:rPr>
              <a:t> - good luck for the new year</a:t>
            </a:r>
          </a:p>
          <a:p>
            <a:endParaRPr lang="en-GB" sz="1000" dirty="0"/>
          </a:p>
        </p:txBody>
      </p:sp>
      <p:sp>
        <p:nvSpPr>
          <p:cNvPr id="13" name="TextBox 12">
            <a:extLst>
              <a:ext uri="{FF2B5EF4-FFF2-40B4-BE49-F238E27FC236}">
                <a16:creationId xmlns:a16="http://schemas.microsoft.com/office/drawing/2014/main" id="{6290D0C9-7497-9E44-2ECD-C7467DC1B39D}"/>
              </a:ext>
            </a:extLst>
          </p:cNvPr>
          <p:cNvSpPr txBox="1"/>
          <p:nvPr/>
        </p:nvSpPr>
        <p:spPr>
          <a:xfrm>
            <a:off x="4169496" y="6668771"/>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Christmas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santa's</a:t>
            </a:r>
            <a:r>
              <a:rPr lang="en-GB" sz="1000" dirty="0">
                <a:effectLst/>
                <a:latin typeface="Aptos" panose="020B0004020202020204" pitchFamily="34" charset="0"/>
                <a:ea typeface="Times New Roman" panose="02020603050405020304" pitchFamily="18" charset="0"/>
                <a:cs typeface="Aptos" panose="020B0004020202020204" pitchFamily="34" charset="0"/>
              </a:rPr>
              <a:t> reindeer: </a:t>
            </a:r>
            <a:r>
              <a:rPr lang="en-GB" sz="1000" dirty="0">
                <a:effectLst/>
                <a:highlight>
                  <a:srgbClr val="FFFF00"/>
                </a:highlight>
                <a:latin typeface="Aptos" panose="020B0004020202020204" pitchFamily="34" charset="0"/>
                <a:ea typeface="Times New Roman" panose="02020603050405020304" pitchFamily="18" charset="0"/>
                <a:cs typeface="Aptos" panose="020B0004020202020204" pitchFamily="34" charset="0"/>
              </a:rPr>
              <a:t>Dasher, Dancer, Prancer, Vixen, Comet, Cupid, Donner, Blitzen, and Rudolph</a:t>
            </a:r>
          </a:p>
          <a:p>
            <a:endParaRPr lang="en-GB" sz="1000" dirty="0">
              <a:latin typeface="Aptos" panose="020B0004020202020204" pitchFamily="34" charset="0"/>
            </a:endParaRPr>
          </a:p>
          <a:p>
            <a:r>
              <a:rPr lang="en-GB" sz="1000" dirty="0">
                <a:latin typeface="Aptos" panose="020B0004020202020204" pitchFamily="34" charset="0"/>
              </a:rPr>
              <a:t>Day 1: A partridge in a pear tree</a:t>
            </a:r>
          </a:p>
          <a:p>
            <a:r>
              <a:rPr lang="en-GB" sz="1000" dirty="0">
                <a:latin typeface="Aptos" panose="020B0004020202020204" pitchFamily="34" charset="0"/>
              </a:rPr>
              <a:t>Day 2: Two turtle doves</a:t>
            </a:r>
          </a:p>
          <a:p>
            <a:r>
              <a:rPr lang="en-GB" sz="1000" dirty="0">
                <a:latin typeface="Aptos" panose="020B0004020202020204" pitchFamily="34" charset="0"/>
              </a:rPr>
              <a:t>Day 3: Three French hens</a:t>
            </a:r>
          </a:p>
          <a:p>
            <a:r>
              <a:rPr lang="en-GB" sz="1000" dirty="0">
                <a:latin typeface="Aptos" panose="020B0004020202020204" pitchFamily="34" charset="0"/>
              </a:rPr>
              <a:t>Day 4: Four calling birds</a:t>
            </a:r>
          </a:p>
          <a:p>
            <a:r>
              <a:rPr lang="en-GB" sz="1000" dirty="0">
                <a:latin typeface="Aptos" panose="020B0004020202020204" pitchFamily="34" charset="0"/>
              </a:rPr>
              <a:t>Day 5: Five golden rings</a:t>
            </a:r>
          </a:p>
          <a:p>
            <a:r>
              <a:rPr lang="en-GB" sz="1000" dirty="0">
                <a:latin typeface="Aptos" panose="020B0004020202020204" pitchFamily="34" charset="0"/>
              </a:rPr>
              <a:t>Day 6: Six geese a-laying</a:t>
            </a:r>
          </a:p>
          <a:p>
            <a:r>
              <a:rPr lang="en-GB" sz="1000" strike="sngStrike" dirty="0">
                <a:latin typeface="Aptos" panose="020B0004020202020204" pitchFamily="34" charset="0"/>
              </a:rPr>
              <a:t>Day 7: Seven swans a-swimming</a:t>
            </a:r>
          </a:p>
          <a:p>
            <a:r>
              <a:rPr lang="en-GB" sz="1000" dirty="0">
                <a:highlight>
                  <a:srgbClr val="FFFF00"/>
                </a:highlight>
                <a:latin typeface="Aptos" panose="020B0004020202020204" pitchFamily="34" charset="0"/>
              </a:rPr>
              <a:t>Day 8: Eight maids a-milking</a:t>
            </a:r>
          </a:p>
          <a:p>
            <a:r>
              <a:rPr lang="en-GB" sz="1000" dirty="0">
                <a:latin typeface="Aptos" panose="020B0004020202020204" pitchFamily="34" charset="0"/>
              </a:rPr>
              <a:t>Day 9: Nine ladies dancing</a:t>
            </a:r>
          </a:p>
          <a:p>
            <a:r>
              <a:rPr lang="en-GB" sz="1000" dirty="0">
                <a:latin typeface="Aptos" panose="020B0004020202020204" pitchFamily="34" charset="0"/>
              </a:rPr>
              <a:t>Day 10: Ten lords a-leaping</a:t>
            </a:r>
          </a:p>
          <a:p>
            <a:r>
              <a:rPr lang="en-GB" sz="1000" dirty="0">
                <a:latin typeface="Aptos" panose="020B0004020202020204" pitchFamily="34" charset="0"/>
              </a:rPr>
              <a:t>Day 11: Eleven pipers piping</a:t>
            </a:r>
          </a:p>
          <a:p>
            <a:r>
              <a:rPr lang="en-GB" sz="1000" dirty="0">
                <a:latin typeface="Aptos" panose="020B0004020202020204" pitchFamily="34" charset="0"/>
              </a:rPr>
              <a:t>Day 12: Twelve drummers drumming</a:t>
            </a:r>
          </a:p>
          <a:p>
            <a:endParaRPr lang="en-GB" sz="1000" dirty="0">
              <a:latin typeface="Aptos" panose="020B0004020202020204" pitchFamily="34" charset="0"/>
            </a:endParaRPr>
          </a:p>
          <a:p>
            <a:endParaRPr lang="en-GB" sz="1000" dirty="0"/>
          </a:p>
        </p:txBody>
      </p:sp>
      <p:sp>
        <p:nvSpPr>
          <p:cNvPr id="14" name="TextBox 13">
            <a:extLst>
              <a:ext uri="{FF2B5EF4-FFF2-40B4-BE49-F238E27FC236}">
                <a16:creationId xmlns:a16="http://schemas.microsoft.com/office/drawing/2014/main" id="{29508778-2BCE-9A95-FD4C-6F339CF3B0F0}"/>
              </a:ext>
            </a:extLst>
          </p:cNvPr>
          <p:cNvSpPr txBox="1"/>
          <p:nvPr/>
        </p:nvSpPr>
        <p:spPr>
          <a:xfrm>
            <a:off x="8588535" y="7054644"/>
            <a:ext cx="3225705" cy="1169551"/>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Facts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latin typeface="Aptos" panose="020B0004020202020204" pitchFamily="34" charset="0"/>
              </a:rPr>
              <a:t>Cromwell banned celebration of </a:t>
            </a:r>
            <a:r>
              <a:rPr lang="en-GB" sz="1000" strike="sngStrike" dirty="0" err="1">
                <a:latin typeface="Aptos" panose="020B0004020202020204" pitchFamily="34" charset="0"/>
              </a:rPr>
              <a:t>christmas</a:t>
            </a:r>
            <a:r>
              <a:rPr lang="en-GB" sz="1000" strike="sngStrike" dirty="0">
                <a:latin typeface="Aptos" panose="020B0004020202020204" pitchFamily="34" charset="0"/>
              </a:rPr>
              <a:t> - 13 years </a:t>
            </a:r>
            <a:r>
              <a:rPr lang="en-GB" sz="1000" dirty="0">
                <a:latin typeface="Aptos" panose="020B0004020202020204" pitchFamily="34" charset="0"/>
              </a:rPr>
              <a:t>(1647-1660) - changed to day of fasting</a:t>
            </a:r>
          </a:p>
          <a:p>
            <a:r>
              <a:rPr lang="en-GB" sz="1000" dirty="0">
                <a:latin typeface="Aptos" panose="020B0004020202020204" pitchFamily="34" charset="0"/>
              </a:rPr>
              <a:t>at same time banned mince pies, </a:t>
            </a:r>
            <a:r>
              <a:rPr lang="en-GB" sz="1000" dirty="0" err="1">
                <a:latin typeface="Aptos" panose="020B0004020202020204" pitchFamily="34" charset="0"/>
              </a:rPr>
              <a:t>christmas</a:t>
            </a:r>
            <a:r>
              <a:rPr lang="en-GB" sz="1000" dirty="0">
                <a:latin typeface="Aptos" panose="020B0004020202020204" pitchFamily="34" charset="0"/>
              </a:rPr>
              <a:t> pudding - i.e. gluttony -- never changed back when </a:t>
            </a:r>
            <a:r>
              <a:rPr lang="en-GB" sz="1000" dirty="0" err="1">
                <a:latin typeface="Aptos" panose="020B0004020202020204" pitchFamily="34" charset="0"/>
              </a:rPr>
              <a:t>xmas</a:t>
            </a:r>
            <a:r>
              <a:rPr lang="en-GB" sz="1000" dirty="0">
                <a:latin typeface="Aptos" panose="020B0004020202020204" pitchFamily="34" charset="0"/>
              </a:rPr>
              <a:t> allowed again</a:t>
            </a:r>
          </a:p>
          <a:p>
            <a:endParaRPr lang="en-GB" sz="1000" dirty="0"/>
          </a:p>
        </p:txBody>
      </p:sp>
    </p:spTree>
    <p:extLst>
      <p:ext uri="{BB962C8B-B14F-4D97-AF65-F5344CB8AC3E}">
        <p14:creationId xmlns:p14="http://schemas.microsoft.com/office/powerpoint/2010/main" val="41373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A4021-C7D3-EE2A-B93B-3864DB150C5A}"/>
              </a:ext>
            </a:extLst>
          </p:cNvPr>
          <p:cNvSpPr txBox="1"/>
          <p:nvPr/>
        </p:nvSpPr>
        <p:spPr>
          <a:xfrm>
            <a:off x="198607" y="170872"/>
            <a:ext cx="6094378" cy="646331"/>
          </a:xfrm>
          <a:prstGeom prst="rect">
            <a:avLst/>
          </a:prstGeom>
          <a:noFill/>
        </p:spPr>
        <p:txBody>
          <a:bodyPr wrap="square">
            <a:spAutoFit/>
          </a:bodyPr>
          <a:lstStyle/>
          <a:p>
            <a:r>
              <a:rPr lang="en-GB" sz="1200" b="0" i="0" dirty="0">
                <a:solidFill>
                  <a:srgbClr val="4A4A4A"/>
                </a:solidFill>
                <a:effectLst/>
                <a:latin typeface="Avenir Next W01"/>
              </a:rPr>
              <a:t>But what about ‘</a:t>
            </a:r>
            <a:r>
              <a:rPr lang="en-GB" sz="1200" b="1" i="0" dirty="0">
                <a:solidFill>
                  <a:srgbClr val="4A4A4A"/>
                </a:solidFill>
                <a:effectLst/>
                <a:latin typeface="Avenir Next W01"/>
              </a:rPr>
              <a:t>Xmas</a:t>
            </a:r>
            <a:r>
              <a:rPr lang="en-GB" sz="1200" b="0" i="0" dirty="0">
                <a:solidFill>
                  <a:srgbClr val="4A4A4A"/>
                </a:solidFill>
                <a:effectLst/>
                <a:latin typeface="Avenir Next W01"/>
              </a:rPr>
              <a:t>’? Lots of people think this is just a modern-day abbreviation – but it actually dates back to the </a:t>
            </a:r>
            <a:r>
              <a:rPr lang="en-GB" sz="1200" b="1" i="0" dirty="0">
                <a:solidFill>
                  <a:srgbClr val="4A4A4A"/>
                </a:solidFill>
                <a:effectLst/>
                <a:latin typeface="Avenir Next W01"/>
              </a:rPr>
              <a:t>16th century</a:t>
            </a:r>
            <a:r>
              <a:rPr lang="en-GB" sz="1200" b="0" i="0" dirty="0">
                <a:solidFill>
                  <a:srgbClr val="4A4A4A"/>
                </a:solidFill>
                <a:effectLst/>
                <a:latin typeface="Avenir Next W01"/>
              </a:rPr>
              <a:t>! The ‘X’ is said to represent the </a:t>
            </a:r>
            <a:r>
              <a:rPr lang="en-GB" sz="1200" b="1" i="0" dirty="0">
                <a:solidFill>
                  <a:srgbClr val="4A4A4A"/>
                </a:solidFill>
                <a:effectLst/>
                <a:latin typeface="Avenir Next W01"/>
              </a:rPr>
              <a:t>Greek letter ‘Chi’</a:t>
            </a:r>
            <a:r>
              <a:rPr lang="en-GB" sz="1200" b="0" i="0" dirty="0">
                <a:solidFill>
                  <a:srgbClr val="4A4A4A"/>
                </a:solidFill>
                <a:effectLst/>
                <a:latin typeface="Avenir Next W01"/>
              </a:rPr>
              <a:t>– the first letter in the Greek word for Christ, </a:t>
            </a:r>
            <a:r>
              <a:rPr lang="en-GB" sz="1200" b="1" i="0" dirty="0" err="1">
                <a:solidFill>
                  <a:srgbClr val="4A4A4A"/>
                </a:solidFill>
                <a:effectLst/>
                <a:latin typeface="Avenir Next W01"/>
              </a:rPr>
              <a:t>Χριστός</a:t>
            </a:r>
            <a:r>
              <a:rPr lang="en-GB" sz="1200" b="0" i="0" dirty="0">
                <a:solidFill>
                  <a:srgbClr val="4A4A4A"/>
                </a:solidFill>
                <a:effectLst/>
                <a:latin typeface="Avenir Next W01"/>
              </a:rPr>
              <a:t> (pronounced ‘</a:t>
            </a:r>
            <a:r>
              <a:rPr lang="en-GB" sz="1200" b="0" i="1" dirty="0">
                <a:solidFill>
                  <a:srgbClr val="4A4A4A"/>
                </a:solidFill>
                <a:effectLst/>
                <a:latin typeface="Avenir Next W01"/>
              </a:rPr>
              <a:t>Christos’</a:t>
            </a:r>
            <a:r>
              <a:rPr lang="en-GB" sz="1200" b="0" i="0" dirty="0">
                <a:solidFill>
                  <a:srgbClr val="4A4A4A"/>
                </a:solidFill>
                <a:effectLst/>
                <a:latin typeface="Avenir Next W01"/>
              </a:rPr>
              <a:t>). </a:t>
            </a:r>
            <a:endParaRPr lang="en-GB" sz="1200" dirty="0"/>
          </a:p>
        </p:txBody>
      </p:sp>
      <p:sp>
        <p:nvSpPr>
          <p:cNvPr id="5" name="TextBox 4">
            <a:extLst>
              <a:ext uri="{FF2B5EF4-FFF2-40B4-BE49-F238E27FC236}">
                <a16:creationId xmlns:a16="http://schemas.microsoft.com/office/drawing/2014/main" id="{E08B157D-4E66-5F97-EEF1-89C9978D1DBD}"/>
              </a:ext>
            </a:extLst>
          </p:cNvPr>
          <p:cNvSpPr txBox="1"/>
          <p:nvPr/>
        </p:nvSpPr>
        <p:spPr>
          <a:xfrm>
            <a:off x="266701" y="997723"/>
            <a:ext cx="6094378" cy="646331"/>
          </a:xfrm>
          <a:prstGeom prst="rect">
            <a:avLst/>
          </a:prstGeom>
          <a:noFill/>
        </p:spPr>
        <p:txBody>
          <a:bodyPr wrap="square">
            <a:spAutoFit/>
          </a:bodyPr>
          <a:lstStyle/>
          <a:p>
            <a:r>
              <a:rPr lang="en-GB" sz="1200" b="0" i="0" dirty="0">
                <a:solidFill>
                  <a:srgbClr val="4A4A4A"/>
                </a:solidFill>
                <a:effectLst/>
                <a:latin typeface="Avenir Next W01"/>
              </a:rPr>
              <a:t>how he got the name </a:t>
            </a:r>
            <a:r>
              <a:rPr lang="en-GB" sz="1200" b="1" i="0" dirty="0">
                <a:solidFill>
                  <a:srgbClr val="4A4A4A"/>
                </a:solidFill>
                <a:effectLst/>
                <a:latin typeface="Avenir Next W01"/>
              </a:rPr>
              <a:t>Santa Claus</a:t>
            </a:r>
            <a:r>
              <a:rPr lang="en-GB" sz="1200" b="0" i="0" dirty="0">
                <a:solidFill>
                  <a:srgbClr val="4A4A4A"/>
                </a:solidFill>
                <a:effectLst/>
                <a:latin typeface="Avenir Next W01"/>
              </a:rPr>
              <a:t>? It’s from </a:t>
            </a:r>
            <a:r>
              <a:rPr lang="en-GB" sz="1200" b="1" i="1" dirty="0">
                <a:solidFill>
                  <a:srgbClr val="4A4A4A"/>
                </a:solidFill>
                <a:effectLst/>
                <a:latin typeface="Avenir Next W01"/>
              </a:rPr>
              <a:t>Sinterklaas</a:t>
            </a:r>
            <a:r>
              <a:rPr lang="en-GB" sz="1200" b="0" i="0" dirty="0">
                <a:solidFill>
                  <a:srgbClr val="4A4A4A"/>
                </a:solidFill>
                <a:effectLst/>
                <a:latin typeface="Avenir Next W01"/>
              </a:rPr>
              <a:t>, which means </a:t>
            </a:r>
            <a:r>
              <a:rPr lang="en-GB" sz="1200" b="1" i="0" dirty="0">
                <a:solidFill>
                  <a:srgbClr val="4A4A4A"/>
                </a:solidFill>
                <a:effectLst/>
                <a:latin typeface="Avenir Next W01"/>
              </a:rPr>
              <a:t>Saint Nicholas</a:t>
            </a:r>
            <a:r>
              <a:rPr lang="en-GB" sz="1200" b="0" i="0" dirty="0">
                <a:solidFill>
                  <a:srgbClr val="4A4A4A"/>
                </a:solidFill>
                <a:effectLst/>
                <a:latin typeface="Avenir Next W01"/>
              </a:rPr>
              <a:t> in Dutch, the language of the </a:t>
            </a:r>
            <a:r>
              <a:rPr lang="en-GB" sz="1200" b="1" i="0" dirty="0">
                <a:solidFill>
                  <a:srgbClr val="4A4A4A"/>
                </a:solidFill>
                <a:effectLst/>
                <a:latin typeface="Avenir Next W01"/>
              </a:rPr>
              <a:t>Netherlands</a:t>
            </a:r>
            <a:r>
              <a:rPr lang="en-GB" sz="1200" b="0" i="0" dirty="0">
                <a:solidFill>
                  <a:srgbClr val="4A4A4A"/>
                </a:solidFill>
                <a:effectLst/>
                <a:latin typeface="Avenir Next W01"/>
              </a:rPr>
              <a:t>. St. Nicholas was a Christian bishop who lived in the 4th century – known for being kind and generous, he later became the </a:t>
            </a:r>
            <a:r>
              <a:rPr lang="en-GB" sz="1200" b="1" i="0" dirty="0">
                <a:solidFill>
                  <a:srgbClr val="4A4A4A"/>
                </a:solidFill>
                <a:effectLst/>
                <a:latin typeface="Avenir Next W01"/>
              </a:rPr>
              <a:t>patron saint of children</a:t>
            </a:r>
            <a:r>
              <a:rPr lang="en-GB" sz="1200" b="0" i="0" dirty="0">
                <a:solidFill>
                  <a:srgbClr val="4A4A4A"/>
                </a:solidFill>
                <a:effectLst/>
                <a:latin typeface="Avenir Next W01"/>
              </a:rPr>
              <a:t>.</a:t>
            </a:r>
            <a:endParaRPr lang="en-GB" sz="1200" dirty="0"/>
          </a:p>
        </p:txBody>
      </p:sp>
      <p:sp>
        <p:nvSpPr>
          <p:cNvPr id="7" name="TextBox 6">
            <a:extLst>
              <a:ext uri="{FF2B5EF4-FFF2-40B4-BE49-F238E27FC236}">
                <a16:creationId xmlns:a16="http://schemas.microsoft.com/office/drawing/2014/main" id="{A7DFF5F9-1ED0-F36F-D216-AE9433B73378}"/>
              </a:ext>
            </a:extLst>
          </p:cNvPr>
          <p:cNvSpPr txBox="1"/>
          <p:nvPr/>
        </p:nvSpPr>
        <p:spPr>
          <a:xfrm>
            <a:off x="312097" y="1824574"/>
            <a:ext cx="6094378" cy="830997"/>
          </a:xfrm>
          <a:prstGeom prst="rect">
            <a:avLst/>
          </a:prstGeom>
          <a:noFill/>
        </p:spPr>
        <p:txBody>
          <a:bodyPr wrap="square">
            <a:spAutoFit/>
          </a:bodyPr>
          <a:lstStyle/>
          <a:p>
            <a:r>
              <a:rPr lang="en-GB" sz="1200" b="0" i="0" dirty="0">
                <a:solidFill>
                  <a:srgbClr val="4A4A4A"/>
                </a:solidFill>
                <a:effectLst/>
                <a:latin typeface="Avenir Next W01"/>
              </a:rPr>
              <a:t>In </a:t>
            </a:r>
            <a:r>
              <a:rPr lang="en-GB" sz="1200" b="1" i="0" u="none" strike="noStrike" dirty="0">
                <a:solidFill>
                  <a:srgbClr val="FFA909"/>
                </a:solidFill>
                <a:effectLst/>
                <a:latin typeface="Avenir Next W01"/>
                <a:hlinkClick r:id="rId2"/>
              </a:rPr>
              <a:t>Italy</a:t>
            </a:r>
            <a:r>
              <a:rPr lang="en-GB" sz="1200" b="0" i="0" dirty="0">
                <a:solidFill>
                  <a:srgbClr val="4A4A4A"/>
                </a:solidFill>
                <a:effectLst/>
                <a:latin typeface="Avenir Next W01"/>
              </a:rPr>
              <a:t>, for example, a kind witch called </a:t>
            </a:r>
            <a:r>
              <a:rPr lang="en-GB" sz="1200" b="1" i="0" dirty="0">
                <a:solidFill>
                  <a:srgbClr val="4A4A4A"/>
                </a:solidFill>
                <a:effectLst/>
                <a:latin typeface="Avenir Next W01"/>
              </a:rPr>
              <a:t>La Befana </a:t>
            </a:r>
            <a:r>
              <a:rPr lang="en-GB" sz="1200" b="0" i="0" dirty="0">
                <a:solidFill>
                  <a:srgbClr val="4A4A4A"/>
                </a:solidFill>
                <a:effectLst/>
                <a:latin typeface="Avenir Next W01"/>
              </a:rPr>
              <a:t>is said to fly around on a broomstick delivering toys to children! And in </a:t>
            </a:r>
            <a:r>
              <a:rPr lang="en-GB" sz="1200" b="1" i="0" dirty="0">
                <a:solidFill>
                  <a:srgbClr val="4A4A4A"/>
                </a:solidFill>
                <a:effectLst/>
                <a:latin typeface="Avenir Next W01"/>
              </a:rPr>
              <a:t>Iceland</a:t>
            </a:r>
            <a:r>
              <a:rPr lang="en-GB" sz="1200" b="0" i="0" dirty="0">
                <a:solidFill>
                  <a:srgbClr val="4A4A4A"/>
                </a:solidFill>
                <a:effectLst/>
                <a:latin typeface="Avenir Next W01"/>
              </a:rPr>
              <a:t>, children leave shoes under the window for 13 mischievous trolls called the </a:t>
            </a:r>
            <a:r>
              <a:rPr lang="en-GB" sz="1200" b="1" i="0" dirty="0">
                <a:solidFill>
                  <a:srgbClr val="4A4A4A"/>
                </a:solidFill>
                <a:effectLst/>
                <a:latin typeface="Avenir Next W01"/>
              </a:rPr>
              <a:t>Yule Lads</a:t>
            </a:r>
            <a:r>
              <a:rPr lang="en-GB" sz="1200" b="0" i="0" dirty="0">
                <a:solidFill>
                  <a:srgbClr val="4A4A4A"/>
                </a:solidFill>
                <a:effectLst/>
                <a:latin typeface="Avenir Next W01"/>
              </a:rPr>
              <a:t>. If the child has been good, they’ll find </a:t>
            </a:r>
            <a:r>
              <a:rPr lang="en-GB" sz="1200" b="1" i="0" dirty="0">
                <a:solidFill>
                  <a:srgbClr val="4A4A4A"/>
                </a:solidFill>
                <a:effectLst/>
                <a:latin typeface="Avenir Next W01"/>
              </a:rPr>
              <a:t>sweets in their shoe</a:t>
            </a:r>
            <a:r>
              <a:rPr lang="en-GB" sz="1200" b="0" i="0" dirty="0">
                <a:solidFill>
                  <a:srgbClr val="4A4A4A"/>
                </a:solidFill>
                <a:effectLst/>
                <a:latin typeface="Avenir Next W01"/>
              </a:rPr>
              <a:t> – but if they’ve been bad, the Yule lads will leave them a </a:t>
            </a:r>
            <a:r>
              <a:rPr lang="en-GB" sz="1200" b="1" i="0" dirty="0">
                <a:solidFill>
                  <a:srgbClr val="4A4A4A"/>
                </a:solidFill>
                <a:effectLst/>
                <a:latin typeface="Avenir Next W01"/>
              </a:rPr>
              <a:t>rotten potato</a:t>
            </a:r>
            <a:r>
              <a:rPr lang="en-GB" sz="1200" b="0" i="0" dirty="0">
                <a:solidFill>
                  <a:srgbClr val="4A4A4A"/>
                </a:solidFill>
                <a:effectLst/>
                <a:latin typeface="Avenir Next W01"/>
              </a:rPr>
              <a:t>!</a:t>
            </a:r>
            <a:endParaRPr lang="en-GB" sz="1200" dirty="0"/>
          </a:p>
        </p:txBody>
      </p:sp>
      <p:sp>
        <p:nvSpPr>
          <p:cNvPr id="9" name="TextBox 8">
            <a:extLst>
              <a:ext uri="{FF2B5EF4-FFF2-40B4-BE49-F238E27FC236}">
                <a16:creationId xmlns:a16="http://schemas.microsoft.com/office/drawing/2014/main" id="{F285C0F4-BDB6-896D-3193-27D1939573C4}"/>
              </a:ext>
            </a:extLst>
          </p:cNvPr>
          <p:cNvSpPr txBox="1"/>
          <p:nvPr/>
        </p:nvSpPr>
        <p:spPr>
          <a:xfrm>
            <a:off x="266701" y="2836091"/>
            <a:ext cx="6094378" cy="830997"/>
          </a:xfrm>
          <a:prstGeom prst="rect">
            <a:avLst/>
          </a:prstGeom>
          <a:noFill/>
        </p:spPr>
        <p:txBody>
          <a:bodyPr wrap="square">
            <a:spAutoFit/>
          </a:bodyPr>
          <a:lstStyle/>
          <a:p>
            <a:r>
              <a:rPr lang="en-GB" sz="1200" b="0" i="0" dirty="0">
                <a:solidFill>
                  <a:srgbClr val="4A4A4A"/>
                </a:solidFill>
                <a:effectLst/>
                <a:latin typeface="Avenir Next W01"/>
              </a:rPr>
              <a:t>We all love to sing along to </a:t>
            </a:r>
            <a:r>
              <a:rPr lang="en-GB" sz="1200" b="1" i="1" dirty="0">
                <a:solidFill>
                  <a:srgbClr val="4A4A4A"/>
                </a:solidFill>
                <a:effectLst/>
                <a:latin typeface="Avenir Next W01"/>
              </a:rPr>
              <a:t>Jingle Bells</a:t>
            </a:r>
            <a:r>
              <a:rPr lang="en-GB" sz="1200" b="0" i="0" dirty="0">
                <a:solidFill>
                  <a:srgbClr val="4A4A4A"/>
                </a:solidFill>
                <a:effectLst/>
                <a:latin typeface="Avenir Next W01"/>
              </a:rPr>
              <a:t>, but have you ever noticed that the song doesn’t have the word Christmas in it? Or Jesus or Santa Claus? That’s because it wasn’t originally a Christmas song! In fact, the jolly anthem was written in 1850, entitled </a:t>
            </a:r>
            <a:r>
              <a:rPr lang="en-GB" sz="1200" b="1" i="1" dirty="0">
                <a:solidFill>
                  <a:srgbClr val="4A4A4A"/>
                </a:solidFill>
                <a:effectLst/>
                <a:latin typeface="Avenir Next W01"/>
              </a:rPr>
              <a:t>One Horse Open Sleigh</a:t>
            </a:r>
            <a:r>
              <a:rPr lang="en-GB" sz="1200" b="0" i="0" dirty="0">
                <a:solidFill>
                  <a:srgbClr val="4A4A4A"/>
                </a:solidFill>
                <a:effectLst/>
                <a:latin typeface="Avenir Next W01"/>
              </a:rPr>
              <a:t>, for the </a:t>
            </a:r>
            <a:r>
              <a:rPr lang="en-GB" sz="1200" b="1" i="0" u="none" strike="noStrike" dirty="0">
                <a:solidFill>
                  <a:srgbClr val="FFA909"/>
                </a:solidFill>
                <a:effectLst/>
                <a:latin typeface="Avenir Next W01"/>
                <a:hlinkClick r:id="rId3"/>
              </a:rPr>
              <a:t>American</a:t>
            </a:r>
            <a:r>
              <a:rPr lang="en-GB" sz="1200" b="0" i="0" dirty="0">
                <a:solidFill>
                  <a:srgbClr val="4A4A4A"/>
                </a:solidFill>
                <a:effectLst/>
                <a:latin typeface="Avenir Next W01"/>
              </a:rPr>
              <a:t> holiday, </a:t>
            </a:r>
            <a:r>
              <a:rPr lang="en-GB" sz="1200" b="1" i="0" dirty="0">
                <a:solidFill>
                  <a:srgbClr val="4A4A4A"/>
                </a:solidFill>
                <a:effectLst/>
                <a:latin typeface="Avenir Next W01"/>
              </a:rPr>
              <a:t>Thanksgiving</a:t>
            </a:r>
            <a:r>
              <a:rPr lang="en-GB" sz="1200" b="0" i="0" dirty="0">
                <a:solidFill>
                  <a:srgbClr val="4A4A4A"/>
                </a:solidFill>
                <a:effectLst/>
                <a:latin typeface="Avenir Next W01"/>
              </a:rPr>
              <a:t>!</a:t>
            </a:r>
            <a:endParaRPr lang="en-GB" sz="1200" dirty="0"/>
          </a:p>
        </p:txBody>
      </p:sp>
      <p:sp>
        <p:nvSpPr>
          <p:cNvPr id="11" name="TextBox 10">
            <a:extLst>
              <a:ext uri="{FF2B5EF4-FFF2-40B4-BE49-F238E27FC236}">
                <a16:creationId xmlns:a16="http://schemas.microsoft.com/office/drawing/2014/main" id="{914EFF78-8647-F716-9EE7-3BCA8292F50F}"/>
              </a:ext>
            </a:extLst>
          </p:cNvPr>
          <p:cNvSpPr txBox="1"/>
          <p:nvPr/>
        </p:nvSpPr>
        <p:spPr>
          <a:xfrm>
            <a:off x="312097" y="5216738"/>
            <a:ext cx="6094378" cy="461665"/>
          </a:xfrm>
          <a:prstGeom prst="rect">
            <a:avLst/>
          </a:prstGeom>
          <a:noFill/>
        </p:spPr>
        <p:txBody>
          <a:bodyPr wrap="square">
            <a:spAutoFit/>
          </a:bodyPr>
          <a:lstStyle/>
          <a:p>
            <a:r>
              <a:rPr lang="en-GB" sz="1200" b="0" i="0" dirty="0">
                <a:solidFill>
                  <a:srgbClr val="474747"/>
                </a:solidFill>
                <a:effectLst/>
                <a:latin typeface="Google Sans"/>
              </a:rPr>
              <a:t>The celebration of Christmas started in </a:t>
            </a:r>
            <a:r>
              <a:rPr lang="en-GB" sz="1200" b="0" i="0" dirty="0">
                <a:solidFill>
                  <a:srgbClr val="040C28"/>
                </a:solidFill>
                <a:effectLst/>
                <a:latin typeface="Google Sans"/>
              </a:rPr>
              <a:t>Rome</a:t>
            </a:r>
            <a:r>
              <a:rPr lang="en-GB" sz="1200" b="0" i="0" dirty="0">
                <a:solidFill>
                  <a:srgbClr val="474747"/>
                </a:solidFill>
                <a:effectLst/>
                <a:latin typeface="Google Sans"/>
              </a:rPr>
              <a:t> about 336, but it did not become a major Christian festival until the 9th century.#</a:t>
            </a:r>
            <a:endParaRPr lang="en-GB" sz="1200" dirty="0"/>
          </a:p>
        </p:txBody>
      </p:sp>
      <p:sp>
        <p:nvSpPr>
          <p:cNvPr id="13" name="TextBox 12">
            <a:extLst>
              <a:ext uri="{FF2B5EF4-FFF2-40B4-BE49-F238E27FC236}">
                <a16:creationId xmlns:a16="http://schemas.microsoft.com/office/drawing/2014/main" id="{6C19834D-B2FE-9E1C-3FEA-1908F0D5AD0F}"/>
              </a:ext>
            </a:extLst>
          </p:cNvPr>
          <p:cNvSpPr txBox="1"/>
          <p:nvPr/>
        </p:nvSpPr>
        <p:spPr>
          <a:xfrm>
            <a:off x="266701" y="4124089"/>
            <a:ext cx="6094378" cy="646331"/>
          </a:xfrm>
          <a:prstGeom prst="rect">
            <a:avLst/>
          </a:prstGeom>
          <a:noFill/>
        </p:spPr>
        <p:txBody>
          <a:bodyPr wrap="square">
            <a:spAutoFit/>
          </a:bodyPr>
          <a:lstStyle/>
          <a:p>
            <a:r>
              <a:rPr lang="en-GB" sz="1200" b="0" i="0" dirty="0">
                <a:solidFill>
                  <a:srgbClr val="474747"/>
                </a:solidFill>
                <a:effectLst/>
                <a:latin typeface="Google Sans"/>
              </a:rPr>
              <a:t>Countries like </a:t>
            </a:r>
            <a:r>
              <a:rPr lang="en-GB" sz="1200" b="0" i="0" dirty="0">
                <a:solidFill>
                  <a:srgbClr val="040C28"/>
                </a:solidFill>
                <a:effectLst/>
                <a:latin typeface="Google Sans"/>
              </a:rPr>
              <a:t>Russia, Ukraine, Belarus, and several other Eastern European and Balkan nations</a:t>
            </a:r>
            <a:r>
              <a:rPr lang="en-GB" sz="1200" b="0" i="0" dirty="0">
                <a:solidFill>
                  <a:srgbClr val="474747"/>
                </a:solidFill>
                <a:effectLst/>
                <a:latin typeface="Google Sans"/>
              </a:rPr>
              <a:t> celebrate Christmas on January 7th, following the Julian calendar observed by the Eastern Orthodox Church.</a:t>
            </a:r>
            <a:endParaRPr lang="en-GB" sz="1200" dirty="0"/>
          </a:p>
        </p:txBody>
      </p:sp>
      <p:sp>
        <p:nvSpPr>
          <p:cNvPr id="15" name="TextBox 14">
            <a:extLst>
              <a:ext uri="{FF2B5EF4-FFF2-40B4-BE49-F238E27FC236}">
                <a16:creationId xmlns:a16="http://schemas.microsoft.com/office/drawing/2014/main" id="{92C35AE9-8B13-8F8F-B483-A38CAB517701}"/>
              </a:ext>
            </a:extLst>
          </p:cNvPr>
          <p:cNvSpPr txBox="1"/>
          <p:nvPr/>
        </p:nvSpPr>
        <p:spPr>
          <a:xfrm>
            <a:off x="7887511" y="263204"/>
            <a:ext cx="3775952" cy="461665"/>
          </a:xfrm>
          <a:prstGeom prst="rect">
            <a:avLst/>
          </a:prstGeom>
          <a:noFill/>
        </p:spPr>
        <p:txBody>
          <a:bodyPr wrap="square">
            <a:spAutoFit/>
          </a:bodyPr>
          <a:lstStyle/>
          <a:p>
            <a:pPr algn="l"/>
            <a:r>
              <a:rPr lang="en-GB" sz="1200" b="0" i="0" dirty="0">
                <a:solidFill>
                  <a:srgbClr val="56575C"/>
                </a:solidFill>
                <a:effectLst/>
                <a:highlight>
                  <a:srgbClr val="FFFF00"/>
                </a:highlight>
                <a:latin typeface="Gilroy" panose="00000500000000000000" pitchFamily="50" charset="0"/>
              </a:rPr>
              <a:t>Boxing Day gets its name from all the money collected in church alms-boxes for the poor.</a:t>
            </a:r>
          </a:p>
        </p:txBody>
      </p:sp>
      <p:sp>
        <p:nvSpPr>
          <p:cNvPr id="17" name="TextBox 16">
            <a:extLst>
              <a:ext uri="{FF2B5EF4-FFF2-40B4-BE49-F238E27FC236}">
                <a16:creationId xmlns:a16="http://schemas.microsoft.com/office/drawing/2014/main" id="{692BFF8A-4143-FC97-8C2A-9A1333E3BC0A}"/>
              </a:ext>
            </a:extLst>
          </p:cNvPr>
          <p:cNvSpPr txBox="1"/>
          <p:nvPr/>
        </p:nvSpPr>
        <p:spPr>
          <a:xfrm>
            <a:off x="266701" y="5812238"/>
            <a:ext cx="6094378" cy="1015663"/>
          </a:xfrm>
          <a:prstGeom prst="rect">
            <a:avLst/>
          </a:prstGeom>
          <a:noFill/>
        </p:spPr>
        <p:txBody>
          <a:bodyPr wrap="square">
            <a:spAutoFit/>
          </a:bodyPr>
          <a:lstStyle/>
          <a:p>
            <a:pPr algn="l"/>
            <a:r>
              <a:rPr lang="en-GB" sz="1200" b="0" i="0" dirty="0">
                <a:solidFill>
                  <a:srgbClr val="56575C"/>
                </a:solidFill>
                <a:effectLst/>
                <a:highlight>
                  <a:srgbClr val="FFFF00"/>
                </a:highlight>
                <a:latin typeface="Gilroy" panose="00000500000000000000" pitchFamily="50" charset="0"/>
              </a:rPr>
              <a:t>The Christmas cracker was invented by a London sweet shop owner called Tom Smith. In 1847, after spotting French bonbons wrapped in paper with a twist at each end, he sold similar sweets with a “love motto” inside. He then included a little trinket and a “bang”. His “Bangs of Expectation” included gifts such as jewellery and miniature dolls. By 1900, he was selling 13 million a year.</a:t>
            </a:r>
          </a:p>
        </p:txBody>
      </p:sp>
      <p:sp>
        <p:nvSpPr>
          <p:cNvPr id="19" name="TextBox 18">
            <a:extLst>
              <a:ext uri="{FF2B5EF4-FFF2-40B4-BE49-F238E27FC236}">
                <a16:creationId xmlns:a16="http://schemas.microsoft.com/office/drawing/2014/main" id="{C7D0F38F-6025-EB65-D300-9E81E133E868}"/>
              </a:ext>
            </a:extLst>
          </p:cNvPr>
          <p:cNvSpPr txBox="1"/>
          <p:nvPr/>
        </p:nvSpPr>
        <p:spPr>
          <a:xfrm>
            <a:off x="7140101" y="5948465"/>
            <a:ext cx="4213697" cy="646331"/>
          </a:xfrm>
          <a:prstGeom prst="rect">
            <a:avLst/>
          </a:prstGeom>
          <a:noFill/>
        </p:spPr>
        <p:txBody>
          <a:bodyPr wrap="square">
            <a:spAutoFit/>
          </a:bodyPr>
          <a:lstStyle/>
          <a:p>
            <a:pPr algn="l">
              <a:buFont typeface="+mj-lt"/>
              <a:buAutoNum type="arabicPeriod" startAt="7"/>
            </a:pPr>
            <a:r>
              <a:rPr lang="en-GB" sz="1200" b="0" i="0" dirty="0">
                <a:solidFill>
                  <a:srgbClr val="56575C"/>
                </a:solidFill>
                <a:effectLst/>
                <a:latin typeface="Gilroy" panose="00000500000000000000" pitchFamily="50" charset="0"/>
              </a:rPr>
              <a:t>Mistletoe (Viscum album) is from the Anglo-Saxon word </a:t>
            </a:r>
            <a:r>
              <a:rPr lang="en-GB" sz="1200" b="0" i="0" dirty="0" err="1">
                <a:solidFill>
                  <a:srgbClr val="56575C"/>
                </a:solidFill>
                <a:effectLst/>
                <a:latin typeface="Gilroy" panose="00000500000000000000" pitchFamily="50" charset="0"/>
              </a:rPr>
              <a:t>misteltan</a:t>
            </a:r>
            <a:r>
              <a:rPr lang="en-GB" sz="1200" b="0" i="0" dirty="0">
                <a:solidFill>
                  <a:srgbClr val="56575C"/>
                </a:solidFill>
                <a:effectLst/>
                <a:latin typeface="Gilroy" panose="00000500000000000000" pitchFamily="50" charset="0"/>
              </a:rPr>
              <a:t>, which means “little dung twig” because the plant spreads through bird droppings.</a:t>
            </a:r>
          </a:p>
        </p:txBody>
      </p:sp>
      <p:sp>
        <p:nvSpPr>
          <p:cNvPr id="21" name="TextBox 20">
            <a:extLst>
              <a:ext uri="{FF2B5EF4-FFF2-40B4-BE49-F238E27FC236}">
                <a16:creationId xmlns:a16="http://schemas.microsoft.com/office/drawing/2014/main" id="{A3416CCE-6271-0F1A-25A6-DA0E24F1A70D}"/>
              </a:ext>
            </a:extLst>
          </p:cNvPr>
          <p:cNvSpPr txBox="1"/>
          <p:nvPr/>
        </p:nvSpPr>
        <p:spPr>
          <a:xfrm>
            <a:off x="7512185" y="866799"/>
            <a:ext cx="3946998"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Rudolph the red-nosed reindeer was invented for a US firm’s Christmas promotion in 1938.</a:t>
            </a:r>
          </a:p>
        </p:txBody>
      </p:sp>
      <p:sp>
        <p:nvSpPr>
          <p:cNvPr id="23" name="TextBox 22">
            <a:extLst>
              <a:ext uri="{FF2B5EF4-FFF2-40B4-BE49-F238E27FC236}">
                <a16:creationId xmlns:a16="http://schemas.microsoft.com/office/drawing/2014/main" id="{0F87583D-AD6B-974D-5DBF-EE2FE2FC8E69}"/>
              </a:ext>
            </a:extLst>
          </p:cNvPr>
          <p:cNvSpPr txBox="1"/>
          <p:nvPr/>
        </p:nvSpPr>
        <p:spPr>
          <a:xfrm>
            <a:off x="7013643" y="4790873"/>
            <a:ext cx="4866260" cy="646331"/>
          </a:xfrm>
          <a:prstGeom prst="rect">
            <a:avLst/>
          </a:prstGeom>
          <a:noFill/>
        </p:spPr>
        <p:txBody>
          <a:bodyPr wrap="square">
            <a:spAutoFit/>
          </a:bodyPr>
          <a:lstStyle/>
          <a:p>
            <a:pPr algn="l"/>
            <a:r>
              <a:rPr lang="en-GB" sz="1200" b="1" i="0" strike="sngStrike" dirty="0">
                <a:solidFill>
                  <a:srgbClr val="56575C"/>
                </a:solidFill>
                <a:effectLst/>
                <a:latin typeface="Gilroy" panose="00000500000000000000" pitchFamily="50" charset="0"/>
              </a:rPr>
              <a:t>6 million</a:t>
            </a:r>
            <a:r>
              <a:rPr lang="en-GB" sz="1200" b="0" i="0" strike="sngStrike" dirty="0">
                <a:solidFill>
                  <a:srgbClr val="56575C"/>
                </a:solidFill>
                <a:effectLst/>
                <a:latin typeface="Gilroy" panose="00000500000000000000" pitchFamily="50" charset="0"/>
              </a:rPr>
              <a:t> – The number of rolls of </a:t>
            </a:r>
            <a:r>
              <a:rPr lang="en-GB" sz="1200" b="0" i="0" strike="sngStrike" dirty="0" err="1">
                <a:solidFill>
                  <a:srgbClr val="56575C"/>
                </a:solidFill>
                <a:effectLst/>
                <a:latin typeface="Gilroy" panose="00000500000000000000" pitchFamily="50" charset="0"/>
              </a:rPr>
              <a:t>sellotape</a:t>
            </a:r>
            <a:r>
              <a:rPr lang="en-GB" sz="1200" b="0" i="0" strike="sngStrike" dirty="0">
                <a:solidFill>
                  <a:srgbClr val="56575C"/>
                </a:solidFill>
                <a:effectLst/>
                <a:latin typeface="Gilroy" panose="00000500000000000000" pitchFamily="50" charset="0"/>
              </a:rPr>
              <a:t> that will be sold in the UK in the run up to Christmas (5.99 million – the number of rolls where you can’t find where the tape ends).</a:t>
            </a:r>
          </a:p>
        </p:txBody>
      </p:sp>
      <p:sp>
        <p:nvSpPr>
          <p:cNvPr id="25" name="TextBox 24">
            <a:extLst>
              <a:ext uri="{FF2B5EF4-FFF2-40B4-BE49-F238E27FC236}">
                <a16:creationId xmlns:a16="http://schemas.microsoft.com/office/drawing/2014/main" id="{9FDD0A75-D35D-5684-E229-60388FF7B546}"/>
              </a:ext>
            </a:extLst>
          </p:cNvPr>
          <p:cNvSpPr txBox="1"/>
          <p:nvPr/>
        </p:nvSpPr>
        <p:spPr>
          <a:xfrm>
            <a:off x="7007966" y="1593741"/>
            <a:ext cx="4345832" cy="461665"/>
          </a:xfrm>
          <a:prstGeom prst="rect">
            <a:avLst/>
          </a:prstGeom>
          <a:noFill/>
        </p:spPr>
        <p:txBody>
          <a:bodyPr wrap="square">
            <a:spAutoFit/>
          </a:bodyPr>
          <a:lstStyle/>
          <a:p>
            <a:r>
              <a:rPr lang="en-GB" sz="1200" b="0" i="0" strike="sngStrike" dirty="0">
                <a:solidFill>
                  <a:srgbClr val="56575C"/>
                </a:solidFill>
                <a:effectLst/>
                <a:latin typeface="Gilroy" panose="00000500000000000000" pitchFamily="50" charset="0"/>
              </a:rPr>
              <a:t>During the 20th century there were only seven official white Christmases in the United Kingdom. </a:t>
            </a:r>
            <a:endParaRPr lang="en-GB" sz="1200" strike="sngStrike" dirty="0"/>
          </a:p>
        </p:txBody>
      </p:sp>
      <p:sp>
        <p:nvSpPr>
          <p:cNvPr id="27" name="TextBox 26">
            <a:extLst>
              <a:ext uri="{FF2B5EF4-FFF2-40B4-BE49-F238E27FC236}">
                <a16:creationId xmlns:a16="http://schemas.microsoft.com/office/drawing/2014/main" id="{B7A190A0-C590-9CB1-104E-4207B1C32512}"/>
              </a:ext>
            </a:extLst>
          </p:cNvPr>
          <p:cNvSpPr txBox="1"/>
          <p:nvPr/>
        </p:nvSpPr>
        <p:spPr>
          <a:xfrm>
            <a:off x="7007966" y="2240072"/>
            <a:ext cx="4840322" cy="461665"/>
          </a:xfrm>
          <a:prstGeom prst="rect">
            <a:avLst/>
          </a:prstGeom>
          <a:noFill/>
        </p:spPr>
        <p:txBody>
          <a:bodyPr wrap="square">
            <a:spAutoFit/>
          </a:bodyPr>
          <a:lstStyle/>
          <a:p>
            <a:pPr algn="l"/>
            <a:r>
              <a:rPr lang="en-GB" sz="1200" b="0" i="0" dirty="0">
                <a:solidFill>
                  <a:srgbClr val="56575C"/>
                </a:solidFill>
                <a:effectLst/>
                <a:highlight>
                  <a:srgbClr val="FFFF00"/>
                </a:highlight>
                <a:latin typeface="Gilroy" panose="00000500000000000000" pitchFamily="50" charset="0"/>
              </a:rPr>
              <a:t>Many parts of the Christmas tree can actually be eaten, with the needles being a good source of Vitamin C.</a:t>
            </a:r>
          </a:p>
        </p:txBody>
      </p:sp>
    </p:spTree>
    <p:extLst>
      <p:ext uri="{BB962C8B-B14F-4D97-AF65-F5344CB8AC3E}">
        <p14:creationId xmlns:p14="http://schemas.microsoft.com/office/powerpoint/2010/main" val="2868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34971" y="1288518"/>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Songs</a:t>
            </a:r>
          </a:p>
          <a:p>
            <a:pPr marL="0" marR="0" lvl="0" indent="0" algn="l" defTabSz="914400" rtl="0" eaLnBrk="0" fontAlgn="base" latinLnBrk="0" hangingPunct="0">
              <a:lnSpc>
                <a:spcPct val="100000"/>
              </a:lnSpc>
              <a:spcBef>
                <a:spcPct val="0"/>
              </a:spcBef>
              <a:spcAft>
                <a:spcPct val="0"/>
              </a:spcAft>
              <a:buClrTx/>
              <a:buSzTx/>
              <a:buFontTx/>
              <a:buAutoNum type="arabicPeriod" startAt="46"/>
              <a:tabLst/>
            </a:pPr>
            <a:r>
              <a:rPr kumimoji="0" lang="en-US" altLang="en-US" sz="1200" b="0" i="0" u="none" strike="sngStrike" cap="none" normalizeH="0" baseline="0" dirty="0">
                <a:ln>
                  <a:noFill/>
                </a:ln>
                <a:solidFill>
                  <a:srgbClr val="56575C"/>
                </a:solidFill>
                <a:effectLst/>
                <a:latin typeface="Gilroy" panose="00000500000000000000" pitchFamily="50" charset="0"/>
              </a:rPr>
              <a:t>The bestselling Christmas single ever is </a:t>
            </a:r>
            <a:r>
              <a:rPr kumimoji="0" lang="en-US" altLang="en-US" sz="1200" b="0" i="0" u="none" strike="sngStrike" cap="none" normalizeH="0" baseline="0" dirty="0">
                <a:ln>
                  <a:noFill/>
                </a:ln>
                <a:solidFill>
                  <a:srgbClr val="EB3349"/>
                </a:solidFill>
                <a:effectLst/>
                <a:latin typeface="Gilroy" panose="00000500000000000000" pitchFamily="50" charset="0"/>
                <a:hlinkClick r:id="rId2"/>
              </a:rPr>
              <a:t>Bing Crosby’s White Christmas</a:t>
            </a:r>
            <a:r>
              <a:rPr kumimoji="0" lang="en-US" altLang="en-US" sz="1200" b="0" i="0" u="none" strike="sngStrike" cap="none" normalizeH="0" baseline="0" dirty="0">
                <a:ln>
                  <a:noFill/>
                </a:ln>
                <a:solidFill>
                  <a:srgbClr val="56575C"/>
                </a:solidFill>
                <a:effectLst/>
                <a:latin typeface="Gilroy" panose="00000500000000000000" pitchFamily="50" charset="0"/>
              </a:rPr>
              <a:t>, shifting over 50 million copies worldwide since 1942.</a:t>
            </a:r>
          </a:p>
          <a:p>
            <a:pPr marL="0" marR="0" lvl="0" indent="0" algn="l" defTabSz="914400" rtl="0" eaLnBrk="0" fontAlgn="base" latinLnBrk="0" hangingPunct="0">
              <a:lnSpc>
                <a:spcPct val="100000"/>
              </a:lnSpc>
              <a:spcBef>
                <a:spcPct val="0"/>
              </a:spcBef>
              <a:spcAft>
                <a:spcPct val="0"/>
              </a:spcAft>
              <a:buClrTx/>
              <a:buSzTx/>
              <a:buFontTx/>
              <a:buAutoNum type="arabicPeriod" startAt="47"/>
              <a:tabLst/>
            </a:pPr>
            <a:r>
              <a:rPr kumimoji="0" lang="en-US" altLang="en-US" sz="1200" b="0" i="0" u="none" strike="noStrike" cap="none" normalizeH="0" baseline="0" dirty="0">
                <a:ln>
                  <a:noFill/>
                </a:ln>
                <a:solidFill>
                  <a:srgbClr val="56575C"/>
                </a:solidFill>
                <a:effectLst/>
                <a:latin typeface="Gilroy" panose="00000500000000000000" pitchFamily="50" charset="0"/>
              </a:rPr>
              <a:t>In Britain, the best-selling festive single is Band Aid’s 1984 track,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Do They Know It’s Christmas?</a:t>
            </a:r>
            <a:r>
              <a:rPr kumimoji="0" lang="en-US" altLang="en-US" sz="1200" b="0" i="0" u="none" strike="noStrike" cap="none" normalizeH="0" baseline="0" dirty="0">
                <a:ln>
                  <a:noFill/>
                </a:ln>
                <a:solidFill>
                  <a:srgbClr val="56575C"/>
                </a:solidFill>
                <a:effectLst/>
                <a:latin typeface="Gilroy" panose="00000500000000000000" pitchFamily="50" charset="0"/>
              </a:rPr>
              <a:t>, which sold 3.5million copies. Wham! is next in the same year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Last Christmas</a:t>
            </a:r>
            <a:r>
              <a:rPr kumimoji="0" lang="en-US" altLang="en-US" sz="1200" b="0" i="0" u="none" strike="noStrike" cap="none" normalizeH="0" baseline="0" dirty="0">
                <a:ln>
                  <a:noFill/>
                </a:ln>
                <a:solidFill>
                  <a:srgbClr val="56575C"/>
                </a:solidFill>
                <a:effectLst/>
                <a:latin typeface="Gilroy" panose="00000500000000000000" pitchFamily="50" charset="0"/>
              </a:rPr>
              <a:t>, selling 1.4million.</a:t>
            </a:r>
          </a:p>
          <a:p>
            <a:pPr marL="0" marR="0" lvl="0" indent="0" algn="l" defTabSz="914400" rtl="0" eaLnBrk="0" fontAlgn="base" latinLnBrk="0" hangingPunct="0">
              <a:lnSpc>
                <a:spcPct val="100000"/>
              </a:lnSpc>
              <a:spcBef>
                <a:spcPct val="0"/>
              </a:spcBef>
              <a:spcAft>
                <a:spcPct val="0"/>
              </a:spcAft>
              <a:buClrTx/>
              <a:buSzTx/>
              <a:buFontTx/>
              <a:buAutoNum type="arabicPeriod" startAt="48"/>
              <a:tabLst/>
            </a:pPr>
            <a:r>
              <a:rPr kumimoji="0" lang="en-US" altLang="en-US" sz="1200" b="0" i="0" u="none" strike="sngStrike" cap="none" normalizeH="0" baseline="0" dirty="0">
                <a:ln>
                  <a:noFill/>
                </a:ln>
                <a:solidFill>
                  <a:srgbClr val="56575C"/>
                </a:solidFill>
                <a:effectLst/>
                <a:latin typeface="Gilroy" panose="00000500000000000000" pitchFamily="50" charset="0"/>
              </a:rPr>
              <a:t>Royalties from Last Christmas are estimated at around £300,000 per year. </a:t>
            </a:r>
            <a:r>
              <a:rPr kumimoji="0" lang="en-US" altLang="en-US" sz="1200" b="0" i="0" u="none" strike="noStrike" cap="none" normalizeH="0" baseline="0" dirty="0">
                <a:ln>
                  <a:noFill/>
                </a:ln>
                <a:solidFill>
                  <a:srgbClr val="56575C"/>
                </a:solidFill>
                <a:effectLst/>
                <a:latin typeface="Gilroy" panose="00000500000000000000" pitchFamily="50" charset="0"/>
              </a:rPr>
              <a:t>The first year’s royalties were given to Band Aid, and since 2012, George Michael had donated ALL his royalties from the song to charity.</a:t>
            </a:r>
          </a:p>
          <a:p>
            <a:pPr marL="0" marR="0" lvl="0" indent="0" algn="l" defTabSz="914400" rtl="0" eaLnBrk="0" fontAlgn="base" latinLnBrk="0" hangingPunct="0">
              <a:lnSpc>
                <a:spcPct val="100000"/>
              </a:lnSpc>
              <a:spcBef>
                <a:spcPct val="0"/>
              </a:spcBef>
              <a:spcAft>
                <a:spcPct val="0"/>
              </a:spcAft>
              <a:buClrTx/>
              <a:buSzTx/>
              <a:buFontTx/>
              <a:buAutoNum type="arabicPeriod" startAt="49"/>
              <a:tabLst/>
            </a:pPr>
            <a:r>
              <a:rPr kumimoji="0" lang="en-US" altLang="en-US" sz="1200" b="0" i="0" u="none" strike="noStrike" cap="none" normalizeH="0" baseline="0" dirty="0">
                <a:ln>
                  <a:noFill/>
                </a:ln>
                <a:solidFill>
                  <a:srgbClr val="56575C"/>
                </a:solidFill>
                <a:effectLst/>
                <a:latin typeface="Gilroy" panose="00000500000000000000" pitchFamily="50" charset="0"/>
              </a:rPr>
              <a:t>The video of Last Christmas was the last time George Michael was filmed without a beard.</a:t>
            </a:r>
          </a:p>
          <a:p>
            <a:pPr marL="0" marR="0" lvl="0" indent="0" algn="l" defTabSz="914400" rtl="0" eaLnBrk="0" fontAlgn="base" latinLnBrk="0" hangingPunct="0">
              <a:lnSpc>
                <a:spcPct val="100000"/>
              </a:lnSpc>
              <a:spcBef>
                <a:spcPct val="0"/>
              </a:spcBef>
              <a:spcAft>
                <a:spcPct val="0"/>
              </a:spcAft>
              <a:buClrTx/>
              <a:buSzTx/>
              <a:buFontTx/>
              <a:buAutoNum type="arabicPeriod" startAt="50"/>
              <a:tabLst/>
            </a:pPr>
            <a:r>
              <a:rPr kumimoji="0" lang="en-US" altLang="en-US" sz="1200" b="0" i="0" u="none" strike="sngStrike" cap="none" normalizeH="0" baseline="0" dirty="0">
                <a:ln>
                  <a:noFill/>
                </a:ln>
                <a:solidFill>
                  <a:srgbClr val="56575C"/>
                </a:solidFill>
                <a:effectLst/>
                <a:latin typeface="Gilroy" panose="00000500000000000000" pitchFamily="50" charset="0"/>
              </a:rPr>
              <a:t>The Beatles hold the record for most Christmas number 1 singles with FOUR</a:t>
            </a:r>
            <a:r>
              <a:rPr kumimoji="0" lang="en-US" altLang="en-US" sz="1200" b="0" i="0" u="none" strike="noStrike" cap="none" normalizeH="0" baseline="0" dirty="0">
                <a:ln>
                  <a:noFill/>
                </a:ln>
                <a:solidFill>
                  <a:srgbClr val="56575C"/>
                </a:solidFill>
                <a:effectLst/>
                <a:latin typeface="Gilroy" panose="00000500000000000000" pitchFamily="50" charset="0"/>
              </a:rPr>
              <a:t>, topping the charts in 1963, 64, 65 and 67. Cliff Richard (1960, 1988 and 1990) and The Spice Girls (1996, 1997 and 1998) have three each. –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1"/>
              <a:tabLst/>
            </a:pPr>
            <a:r>
              <a:rPr kumimoji="0" lang="en-US" altLang="en-US" sz="1200" b="0" i="0" u="none" strike="noStrike" cap="none" normalizeH="0" baseline="0" dirty="0">
                <a:ln>
                  <a:noFill/>
                </a:ln>
                <a:solidFill>
                  <a:srgbClr val="56575C"/>
                </a:solidFill>
                <a:effectLst/>
                <a:latin typeface="Gilroy" panose="00000500000000000000" pitchFamily="50" charset="0"/>
              </a:rPr>
              <a:t>Paul McCartney earns £250,000 a year off his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Christmas song</a:t>
            </a:r>
            <a:r>
              <a:rPr kumimoji="0" lang="en-US" altLang="en-US" sz="1200" b="0" i="0" u="none" strike="noStrike" cap="none" normalizeH="0" baseline="0" dirty="0">
                <a:ln>
                  <a:noFill/>
                </a:ln>
                <a:solidFill>
                  <a:srgbClr val="56575C"/>
                </a:solidFill>
                <a:effectLst/>
                <a:latin typeface="Gilroy" panose="00000500000000000000" pitchFamily="50" charset="0"/>
              </a:rPr>
              <a:t>, which is widely regarded as the worst song he ever recorded. – </a:t>
            </a:r>
            <a:r>
              <a:rPr kumimoji="0" lang="en-US" altLang="en-US" sz="1200" b="0" i="0" u="none" strike="noStrike" cap="none" normalizeH="0" baseline="0" dirty="0">
                <a:ln>
                  <a:noFill/>
                </a:ln>
                <a:solidFill>
                  <a:srgbClr val="EB3349"/>
                </a:solidFill>
                <a:effectLst/>
                <a:latin typeface="Gilroy" panose="00000500000000000000" pitchFamily="50" charset="0"/>
                <a:hlinkClick r:id="rId7"/>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2"/>
              <a:tabLst/>
            </a:pPr>
            <a:r>
              <a:rPr kumimoji="0" lang="en-US" altLang="en-US" sz="1200" b="0" i="0" u="none" strike="noStrike" cap="none" normalizeH="0" baseline="0" dirty="0">
                <a:ln>
                  <a:noFill/>
                </a:ln>
                <a:solidFill>
                  <a:srgbClr val="56575C"/>
                </a:solidFill>
                <a:effectLst/>
                <a:highlight>
                  <a:srgbClr val="FFFF00"/>
                </a:highlight>
                <a:latin typeface="Gilroy" panose="00000500000000000000" pitchFamily="50" charset="0"/>
              </a:rPr>
              <a:t>Who earns the most royalties from their Christmas songs? Well, Mariah Carey makes about £375,000 per year from All I Want For Christmas and the </a:t>
            </a:r>
            <a:r>
              <a:rPr kumimoji="0" lang="en-US" altLang="en-US" sz="1200" b="0" i="0" u="none" strike="noStrike" cap="none" normalizeH="0" baseline="0" dirty="0" err="1">
                <a:ln>
                  <a:noFill/>
                </a:ln>
                <a:solidFill>
                  <a:srgbClr val="56575C"/>
                </a:solidFill>
                <a:effectLst/>
                <a:highlight>
                  <a:srgbClr val="FFFF00"/>
                </a:highlight>
                <a:latin typeface="Gilroy" panose="00000500000000000000" pitchFamily="50" charset="0"/>
              </a:rPr>
              <a:t>Pogues</a:t>
            </a:r>
            <a:r>
              <a:rPr kumimoji="0" lang="en-US" altLang="en-US" sz="1200" b="0" i="0" u="none" strike="noStrike" cap="none" normalizeH="0" baseline="0" dirty="0">
                <a:ln>
                  <a:noFill/>
                </a:ln>
                <a:solidFill>
                  <a:srgbClr val="56575C"/>
                </a:solidFill>
                <a:effectLst/>
                <a:highlight>
                  <a:srgbClr val="FFFF00"/>
                </a:highlight>
                <a:latin typeface="Gilroy" panose="00000500000000000000" pitchFamily="50" charset="0"/>
              </a:rPr>
              <a:t> make about £400,000 from Fairytale of New York. But top of the tree are Slade, who are reckoned to earn £500,000 per year from Merry Christmas Everybody,</a:t>
            </a:r>
          </a:p>
          <a:p>
            <a:pPr marL="0" marR="0" lvl="0" indent="0" algn="l" defTabSz="914400" rtl="0" eaLnBrk="0" fontAlgn="base" latinLnBrk="0" hangingPunct="0">
              <a:lnSpc>
                <a:spcPct val="100000"/>
              </a:lnSpc>
              <a:spcBef>
                <a:spcPct val="0"/>
              </a:spcBef>
              <a:spcAft>
                <a:spcPct val="0"/>
              </a:spcAft>
              <a:buClrTx/>
              <a:buSzTx/>
              <a:buFontTx/>
              <a:buAutoNum type="arabicPeriod" startAt="53"/>
              <a:tabLst/>
            </a:pPr>
            <a:r>
              <a:rPr kumimoji="0" lang="en-US" altLang="en-US" sz="1200" b="0" i="0" u="none" strike="noStrike" cap="none" normalizeH="0" baseline="0" dirty="0">
                <a:ln>
                  <a:noFill/>
                </a:ln>
                <a:solidFill>
                  <a:srgbClr val="EB3349"/>
                </a:solidFill>
                <a:effectLst/>
                <a:highlight>
                  <a:srgbClr val="FFFF00"/>
                </a:highlight>
                <a:latin typeface="Gilroy" panose="00000500000000000000" pitchFamily="50" charset="0"/>
                <a:hlinkClick r:id="rId8"/>
              </a:rPr>
              <a:t>Bohemian Rhapsody</a:t>
            </a:r>
            <a:r>
              <a:rPr kumimoji="0" lang="en-US" altLang="en-US" sz="1200" b="0" i="0" u="none" strike="noStrike" cap="none" normalizeH="0" baseline="0" dirty="0">
                <a:ln>
                  <a:noFill/>
                </a:ln>
                <a:solidFill>
                  <a:srgbClr val="56575C"/>
                </a:solidFill>
                <a:effectLst/>
                <a:highlight>
                  <a:srgbClr val="FFFF00"/>
                </a:highlight>
                <a:latin typeface="Gilroy" panose="00000500000000000000" pitchFamily="50" charset="0"/>
              </a:rPr>
              <a:t> by Queen is the only record to get the UK Christmas Singles Chart Number One twice, once in 1975 and again in 1991. “Do They Know It’s Christmas” was number 1 three times (1984, 1989 and 2004), but technically it was by different groups, so doesn’t 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4"/>
              <a:tabLst/>
            </a:pPr>
            <a:r>
              <a:rPr kumimoji="0" lang="en-US" altLang="en-US" sz="1200" b="0" i="0" u="none" strike="noStrike" cap="none" normalizeH="0" baseline="0" dirty="0">
                <a:ln>
                  <a:noFill/>
                </a:ln>
                <a:solidFill>
                  <a:srgbClr val="56575C"/>
                </a:solidFill>
                <a:effectLst/>
                <a:highlight>
                  <a:srgbClr val="FFFF00"/>
                </a:highlight>
                <a:latin typeface="Gilroy" panose="00000500000000000000" pitchFamily="50" charset="0"/>
              </a:rPr>
              <a:t>Irving Berlin hated Elvis Presley’s version of “White Christmas” so much that he tried to prevent radio stations from playing Presley’s cover.</a:t>
            </a:r>
          </a:p>
          <a:p>
            <a:pPr marL="0" marR="0" lvl="0" indent="0" algn="l" defTabSz="914400" rtl="0" eaLnBrk="0" fontAlgn="base" latinLnBrk="0" hangingPunct="0">
              <a:lnSpc>
                <a:spcPct val="100000"/>
              </a:lnSpc>
              <a:spcBef>
                <a:spcPct val="0"/>
              </a:spcBef>
              <a:spcAft>
                <a:spcPct val="0"/>
              </a:spcAft>
              <a:buClrTx/>
              <a:buSzTx/>
              <a:buFontTx/>
              <a:buAutoNum type="arabicPeriod" startAt="55"/>
              <a:tabLst/>
            </a:pPr>
            <a:r>
              <a:rPr kumimoji="0" lang="en-US" altLang="en-US" sz="1200" b="0" i="0" u="none" strike="noStrike" cap="none" normalizeH="0" baseline="0" dirty="0">
                <a:ln>
                  <a:noFill/>
                </a:ln>
                <a:solidFill>
                  <a:srgbClr val="56575C"/>
                </a:solidFill>
                <a:effectLst/>
                <a:latin typeface="Gilroy" panose="00000500000000000000" pitchFamily="50" charset="0"/>
              </a:rPr>
              <a:t>David Bowie hated the choice of “Little Drummer Boy” as the song he was to sing with Bing Crosby on his A Merrie Olde Christmas in September 1977, but luckily the producers/songwriters for the program – </a:t>
            </a:r>
            <a:r>
              <a:rPr kumimoji="0" lang="en-US" altLang="en-US" sz="1200" b="0" i="0" u="none" strike="noStrike" cap="none" normalizeH="0" baseline="0" dirty="0" err="1">
                <a:ln>
                  <a:noFill/>
                </a:ln>
                <a:solidFill>
                  <a:srgbClr val="56575C"/>
                </a:solidFill>
                <a:effectLst/>
                <a:latin typeface="Gilroy" panose="00000500000000000000" pitchFamily="50" charset="0"/>
              </a:rPr>
              <a:t>Buz</a:t>
            </a:r>
            <a:r>
              <a:rPr kumimoji="0" lang="en-US" altLang="en-US" sz="1200" b="0" i="0" u="none" strike="noStrike" cap="none" normalizeH="0" baseline="0" dirty="0">
                <a:ln>
                  <a:noFill/>
                </a:ln>
                <a:solidFill>
                  <a:srgbClr val="56575C"/>
                </a:solidFill>
                <a:effectLst/>
                <a:latin typeface="Gilroy" panose="00000500000000000000" pitchFamily="50" charset="0"/>
              </a:rPr>
              <a:t> Kohan, Larry Grossman and Ian Fraser – quickly decided to compose the counterpart lyrics and a new bridge for Bowie to sing alongside Crosby. They found the nearest piano and banged out “Peace on Earth” in about an hour, and saved the day.</a:t>
            </a:r>
          </a:p>
          <a:p>
            <a:pPr marL="0" marR="0" lvl="0" indent="0" algn="l" defTabSz="914400" rtl="0" eaLnBrk="0" fontAlgn="base" latinLnBrk="0" hangingPunct="0">
              <a:lnSpc>
                <a:spcPct val="100000"/>
              </a:lnSpc>
              <a:spcBef>
                <a:spcPct val="0"/>
              </a:spcBef>
              <a:spcAft>
                <a:spcPct val="0"/>
              </a:spcAft>
              <a:buClrTx/>
              <a:buSzTx/>
              <a:buFontTx/>
              <a:buAutoNum type="arabicPeriod" startAt="56"/>
              <a:tabLst/>
            </a:pPr>
            <a:r>
              <a:rPr kumimoji="0" lang="en-US" altLang="en-US" sz="1200" b="0" i="0" u="none" strike="noStrike" cap="none" normalizeH="0" baseline="0" dirty="0">
                <a:ln>
                  <a:noFill/>
                </a:ln>
                <a:solidFill>
                  <a:srgbClr val="56575C"/>
                </a:solidFill>
                <a:effectLst/>
                <a:latin typeface="Gilroy" panose="00000500000000000000" pitchFamily="50" charset="0"/>
              </a:rPr>
              <a:t>Mel Tormé’s “The Christmas Song” (more commonly known as “Chestnuts Roasting on an Open Fire”) was written during a summer heatwave in 1944.</a:t>
            </a:r>
          </a:p>
          <a:p>
            <a:pPr marL="0" marR="0" lvl="0" indent="0" algn="l" defTabSz="914400" rtl="0" eaLnBrk="0" fontAlgn="base" latinLnBrk="0" hangingPunct="0">
              <a:lnSpc>
                <a:spcPct val="100000"/>
              </a:lnSpc>
              <a:spcBef>
                <a:spcPct val="0"/>
              </a:spcBef>
              <a:spcAft>
                <a:spcPct val="0"/>
              </a:spcAft>
              <a:buClrTx/>
              <a:buSzTx/>
              <a:buFontTx/>
              <a:buAutoNum type="arabicPeriod" startAt="57"/>
              <a:tabLst/>
            </a:pPr>
            <a:r>
              <a:rPr kumimoji="0" lang="en-US" altLang="en-US" sz="1200" b="0" i="0" u="none" strike="noStrike" cap="none" normalizeH="0" baseline="0" dirty="0">
                <a:ln>
                  <a:noFill/>
                </a:ln>
                <a:solidFill>
                  <a:srgbClr val="56575C"/>
                </a:solidFill>
                <a:effectLst/>
                <a:latin typeface="Gilroy" panose="00000500000000000000" pitchFamily="50" charset="0"/>
              </a:rPr>
              <a:t>Singer Brenda Lee recorded the original version of “</a:t>
            </a:r>
            <a:r>
              <a:rPr kumimoji="0" lang="en-US" altLang="en-US" sz="1200" b="0" i="0" u="none" strike="noStrike" cap="none" normalizeH="0" baseline="0" dirty="0" err="1">
                <a:ln>
                  <a:noFill/>
                </a:ln>
                <a:solidFill>
                  <a:srgbClr val="56575C"/>
                </a:solidFill>
                <a:effectLst/>
                <a:latin typeface="Gilroy" panose="00000500000000000000" pitchFamily="50" charset="0"/>
              </a:rPr>
              <a:t>Rockin</a:t>
            </a:r>
            <a:r>
              <a:rPr kumimoji="0" lang="en-US" altLang="en-US" sz="1200" b="0" i="0" u="none" strike="noStrike" cap="none" normalizeH="0" baseline="0" dirty="0">
                <a:ln>
                  <a:noFill/>
                </a:ln>
                <a:solidFill>
                  <a:srgbClr val="56575C"/>
                </a:solidFill>
                <a:effectLst/>
                <a:latin typeface="Gilroy" panose="00000500000000000000" pitchFamily="50" charset="0"/>
              </a:rPr>
              <a:t>’ Around The Christmas Tree” when she was only 13 years old.</a:t>
            </a:r>
          </a:p>
          <a:p>
            <a:pPr marL="0" marR="0" lvl="0" indent="0" algn="l" defTabSz="914400" rtl="0" eaLnBrk="0" fontAlgn="base" latinLnBrk="0" hangingPunct="0">
              <a:lnSpc>
                <a:spcPct val="100000"/>
              </a:lnSpc>
              <a:spcBef>
                <a:spcPct val="0"/>
              </a:spcBef>
              <a:spcAft>
                <a:spcPct val="0"/>
              </a:spcAft>
              <a:buClrTx/>
              <a:buSzTx/>
              <a:buFontTx/>
              <a:buAutoNum type="arabicPeriod" startAt="58"/>
              <a:tabLst/>
            </a:pPr>
            <a:r>
              <a:rPr kumimoji="0" lang="en-US" altLang="en-US" sz="1200" b="0" i="0" u="none" strike="noStrike" cap="none" normalizeH="0" baseline="0" dirty="0">
                <a:ln>
                  <a:noFill/>
                </a:ln>
                <a:solidFill>
                  <a:srgbClr val="56575C"/>
                </a:solidFill>
                <a:effectLst/>
                <a:latin typeface="Gilroy" panose="00000500000000000000" pitchFamily="50" charset="0"/>
              </a:rPr>
              <a:t>The first song ever broadcast was a Christmas Carol. On Christmas Eve, 1906, the Canadian inventor Reginald Fessenden (1866-1932) played “O Holy Night” on the violin and sang the final verse while broadcasting from his Brant Rock radio tower in Massachusetts.</a:t>
            </a:r>
          </a:p>
          <a:p>
            <a:pPr marL="0" marR="0" lvl="0" indent="0" algn="l" defTabSz="914400" rtl="0" eaLnBrk="0" fontAlgn="base" latinLnBrk="0" hangingPunct="0">
              <a:lnSpc>
                <a:spcPct val="100000"/>
              </a:lnSpc>
              <a:spcBef>
                <a:spcPct val="0"/>
              </a:spcBef>
              <a:spcAft>
                <a:spcPct val="0"/>
              </a:spcAft>
              <a:buClrTx/>
              <a:buSzTx/>
              <a:buFontTx/>
              <a:buAutoNum type="arabicPeriod" startAt="59"/>
              <a:tabLst/>
            </a:pPr>
            <a:r>
              <a:rPr kumimoji="0" lang="en-US" altLang="en-US" sz="1200" b="0" i="0" u="none" strike="noStrike" cap="none" normalizeH="0" baseline="0" dirty="0">
                <a:ln>
                  <a:noFill/>
                </a:ln>
                <a:solidFill>
                  <a:srgbClr val="56575C"/>
                </a:solidFill>
                <a:effectLst/>
                <a:latin typeface="Gilroy" panose="00000500000000000000" pitchFamily="50" charset="0"/>
              </a:rPr>
              <a:t>In a survey carried out in the UK in 2016, Silent Night was voted as the nation’s </a:t>
            </a:r>
            <a:r>
              <a:rPr kumimoji="0" lang="en-US" altLang="en-US" sz="1200" b="0" i="0" u="none" strike="noStrike" cap="none" normalizeH="0" baseline="0" dirty="0" err="1">
                <a:ln>
                  <a:noFill/>
                </a:ln>
                <a:solidFill>
                  <a:srgbClr val="56575C"/>
                </a:solidFill>
                <a:effectLst/>
                <a:latin typeface="Gilroy" panose="00000500000000000000" pitchFamily="50" charset="0"/>
              </a:rPr>
              <a:t>favourite</a:t>
            </a:r>
            <a:r>
              <a:rPr kumimoji="0" lang="en-US" altLang="en-US" sz="1200" b="0" i="0" u="none" strike="noStrike" cap="none" normalizeH="0" baseline="0" dirty="0">
                <a:ln>
                  <a:noFill/>
                </a:ln>
                <a:solidFill>
                  <a:srgbClr val="56575C"/>
                </a:solidFill>
                <a:effectLst/>
                <a:latin typeface="Gilroy" panose="00000500000000000000" pitchFamily="50" charset="0"/>
              </a:rPr>
              <a:t> Christmas carol. O Holy Night was second, which has been sung by Mariah Carey, Cher and Big Crosby, and held the number one spot from 2003 to 2013. Hark The Herald Angels Sing was third.</a:t>
            </a: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26977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71855" y="986961"/>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films</a:t>
            </a:r>
          </a:p>
          <a:p>
            <a:pPr marL="0" marR="0" lvl="0" indent="0" algn="l" defTabSz="914400" rtl="0" eaLnBrk="0" fontAlgn="base" latinLnBrk="0" hangingPunct="0">
              <a:lnSpc>
                <a:spcPct val="100000"/>
              </a:lnSpc>
              <a:spcBef>
                <a:spcPct val="0"/>
              </a:spcBef>
              <a:spcAft>
                <a:spcPct val="0"/>
              </a:spcAft>
              <a:buClrTx/>
              <a:buSzTx/>
              <a:buFontTx/>
              <a:buAutoNum type="arabicPeriod" startAt="60"/>
              <a:tabLst/>
            </a:pPr>
            <a:r>
              <a:rPr kumimoji="0" lang="en-US" altLang="en-US" sz="1200" b="0" i="0" u="none" strike="noStrike" cap="none" normalizeH="0" baseline="0" dirty="0">
                <a:ln>
                  <a:noFill/>
                </a:ln>
                <a:solidFill>
                  <a:srgbClr val="56575C"/>
                </a:solidFill>
                <a:effectLst/>
                <a:latin typeface="Gilroy" panose="00000500000000000000" pitchFamily="50" charset="0"/>
              </a:rPr>
              <a:t>In a recent Yahoo poll, users voted the most popular Christmas film of all time as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Home Alone</a:t>
            </a:r>
            <a:r>
              <a:rPr kumimoji="0" lang="en-US" altLang="en-US" sz="1200" b="0" i="0" u="none" strike="noStrike" cap="none" normalizeH="0" baseline="0" dirty="0">
                <a:ln>
                  <a:noFill/>
                </a:ln>
                <a:solidFill>
                  <a:srgbClr val="56575C"/>
                </a:solidFill>
                <a:effectLst/>
                <a:latin typeface="Gilroy" panose="00000500000000000000" pitchFamily="50" charset="0"/>
              </a:rPr>
              <a:t>,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The Muppet Christmas </a:t>
            </a:r>
            <a:r>
              <a:rPr kumimoji="0" lang="en-US" altLang="en-US" sz="1200" b="0" i="0" u="none" strike="noStrike" cap="none" normalizeH="0" baseline="0" dirty="0" err="1">
                <a:ln>
                  <a:noFill/>
                </a:ln>
                <a:solidFill>
                  <a:srgbClr val="EB3349"/>
                </a:solidFill>
                <a:effectLst/>
                <a:latin typeface="Gilroy" panose="00000500000000000000" pitchFamily="50" charset="0"/>
                <a:hlinkClick r:id="rId3"/>
              </a:rPr>
              <a:t>Carol</a:t>
            </a:r>
            <a:r>
              <a:rPr kumimoji="0" lang="en-US" altLang="en-US" sz="1200" b="0" i="0" u="none" strike="noStrike" cap="none" normalizeH="0" baseline="0" dirty="0" err="1">
                <a:ln>
                  <a:noFill/>
                </a:ln>
                <a:solidFill>
                  <a:srgbClr val="56575C"/>
                </a:solidFill>
                <a:effectLst/>
                <a:latin typeface="Gilroy" panose="00000500000000000000" pitchFamily="50" charset="0"/>
              </a:rPr>
              <a:t>second</a:t>
            </a:r>
            <a:r>
              <a:rPr kumimoji="0" lang="en-US" altLang="en-US" sz="1200" b="0" i="0" u="none" strike="noStrike" cap="none" normalizeH="0" baseline="0" dirty="0">
                <a:ln>
                  <a:noFill/>
                </a:ln>
                <a:solidFill>
                  <a:srgbClr val="56575C"/>
                </a:solidFill>
                <a:effectLst/>
                <a:latin typeface="Gilroy" panose="00000500000000000000" pitchFamily="50" charset="0"/>
              </a:rPr>
              <a:t>, and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It’s a Wonderful Life</a:t>
            </a:r>
            <a:r>
              <a:rPr kumimoji="0" lang="en-US" altLang="en-US" sz="1200" b="0" i="0" u="none" strike="noStrike" cap="none" normalizeH="0" baseline="0" dirty="0">
                <a:ln>
                  <a:noFill/>
                </a:ln>
                <a:solidFill>
                  <a:srgbClr val="56575C"/>
                </a:solidFill>
                <a:effectLst/>
                <a:latin typeface="Gilroy" panose="00000500000000000000" pitchFamily="50" charset="0"/>
              </a:rPr>
              <a:t> third.</a:t>
            </a:r>
          </a:p>
          <a:p>
            <a:pPr marL="0" marR="0" lvl="0" indent="0" algn="l" defTabSz="914400" rtl="0" eaLnBrk="0" fontAlgn="base" latinLnBrk="0" hangingPunct="0">
              <a:lnSpc>
                <a:spcPct val="100000"/>
              </a:lnSpc>
              <a:spcBef>
                <a:spcPct val="0"/>
              </a:spcBef>
              <a:spcAft>
                <a:spcPct val="0"/>
              </a:spcAft>
              <a:buClrTx/>
              <a:buSzTx/>
              <a:buFontTx/>
              <a:buAutoNum type="arabicPeriod" startAt="61"/>
              <a:tabLst/>
            </a:pPr>
            <a:r>
              <a:rPr kumimoji="0" lang="en-US" altLang="en-US" sz="1200" b="0" i="0" u="none" strike="noStrike" cap="none" normalizeH="0" baseline="0" dirty="0">
                <a:ln>
                  <a:noFill/>
                </a:ln>
                <a:solidFill>
                  <a:srgbClr val="56575C"/>
                </a:solidFill>
                <a:effectLst/>
                <a:latin typeface="Gilroy" panose="00000500000000000000" pitchFamily="50" charset="0"/>
              </a:rPr>
              <a:t>It’s A Wonderful Life was mentioned in an FBI file in 1947, when an analyst expressed concern that the film was an obvious attempt to discredit bankers, a “common trick used by communists.”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It’s A Wonderful Life; my own personal </a:t>
            </a:r>
            <a:r>
              <a:rPr kumimoji="0" lang="en-US" altLang="en-US" sz="1200" b="0" i="0" u="none" strike="noStrike" cap="none" normalizeH="0" baseline="0" dirty="0" err="1">
                <a:ln>
                  <a:noFill/>
                </a:ln>
                <a:solidFill>
                  <a:schemeClr val="tx1"/>
                </a:solidFill>
                <a:effectLst/>
              </a:rPr>
              <a:t>favourite</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62"/>
              <a:tabLst/>
            </a:pPr>
            <a:r>
              <a:rPr kumimoji="0" lang="en-US" altLang="en-US" sz="1200" b="0" i="0" u="none" strike="noStrike" cap="none" normalizeH="0" baseline="0" dirty="0">
                <a:ln>
                  <a:noFill/>
                </a:ln>
                <a:solidFill>
                  <a:srgbClr val="56575C"/>
                </a:solidFill>
                <a:effectLst/>
                <a:latin typeface="Gilroy" panose="00000500000000000000" pitchFamily="50" charset="0"/>
              </a:rPr>
              <a:t>Ever wondered why George looks strangely sweaty in the scene where he and Clarence are on the bridge? It’s because on the day of filming it was actually 90 degrees.</a:t>
            </a:r>
          </a:p>
          <a:p>
            <a:pPr marL="0" marR="0" lvl="0" indent="0" algn="l" defTabSz="914400" rtl="0" eaLnBrk="0" fontAlgn="base" latinLnBrk="0" hangingPunct="0">
              <a:lnSpc>
                <a:spcPct val="100000"/>
              </a:lnSpc>
              <a:spcBef>
                <a:spcPct val="0"/>
              </a:spcBef>
              <a:spcAft>
                <a:spcPct val="0"/>
              </a:spcAft>
              <a:buClrTx/>
              <a:buSzTx/>
              <a:buFontTx/>
              <a:buAutoNum type="arabicPeriod" startAt="63"/>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the ugly photo of Buzz’s girlfriend is actually a boy because director Chris Columbus thought it would be too cruel to make fun of a real girl. The boy used in the picture is the art director’s son.</a:t>
            </a:r>
          </a:p>
          <a:p>
            <a:pPr marL="0" marR="0" lvl="0" indent="0" algn="l" defTabSz="914400" rtl="0" eaLnBrk="0" fontAlgn="base" latinLnBrk="0" hangingPunct="0">
              <a:lnSpc>
                <a:spcPct val="100000"/>
              </a:lnSpc>
              <a:spcBef>
                <a:spcPct val="0"/>
              </a:spcBef>
              <a:spcAft>
                <a:spcPct val="0"/>
              </a:spcAft>
              <a:buClrTx/>
              <a:buSzTx/>
              <a:buFontTx/>
              <a:buAutoNum type="arabicPeriod" startAt="64"/>
              <a:tabLst/>
            </a:pPr>
            <a:r>
              <a:rPr kumimoji="0" lang="en-US" altLang="en-US" sz="1200" b="0" i="0" u="none" strike="noStrike" cap="none" normalizeH="0" baseline="0" dirty="0">
                <a:ln>
                  <a:noFill/>
                </a:ln>
                <a:solidFill>
                  <a:srgbClr val="56575C"/>
                </a:solidFill>
                <a:effectLst/>
                <a:latin typeface="Gilroy" panose="00000500000000000000" pitchFamily="50" charset="0"/>
              </a:rPr>
              <a:t>In The Grinch, the prosthetics and makeup Jim Carrey wore took three hours every day to put together. They were so miserable to apply and wear that Carrey consulted a Navy SEAL who taught him torture-resistance techniques.</a:t>
            </a:r>
          </a:p>
          <a:p>
            <a:pPr marL="0" marR="0" lvl="0" indent="0" algn="l" defTabSz="914400" rtl="0" eaLnBrk="0" fontAlgn="base" latinLnBrk="0" hangingPunct="0">
              <a:lnSpc>
                <a:spcPct val="100000"/>
              </a:lnSpc>
              <a:spcBef>
                <a:spcPct val="0"/>
              </a:spcBef>
              <a:spcAft>
                <a:spcPct val="0"/>
              </a:spcAft>
              <a:buClrTx/>
              <a:buSzTx/>
              <a:buFontTx/>
              <a:buAutoNum type="arabicPeriod" startAt="65"/>
              <a:tabLst/>
            </a:pPr>
            <a:r>
              <a:rPr kumimoji="0" lang="en-US" altLang="en-US" sz="1200" b="0" i="0" u="none" strike="noStrike" cap="none" normalizeH="0" baseline="0" dirty="0">
                <a:ln>
                  <a:noFill/>
                </a:ln>
                <a:solidFill>
                  <a:srgbClr val="56575C"/>
                </a:solidFill>
                <a:effectLst/>
                <a:latin typeface="Gilroy" panose="00000500000000000000" pitchFamily="50" charset="0"/>
              </a:rPr>
              <a:t>The lead role in the film Elf was originally going to be given to Jim Carrey. In the Grinch, Eddie Murphy and Jack Nicholson were both considered for Carrey’s part. In Home Alone, the part of Harry was offered to both Robert De Niro and Jon </a:t>
            </a:r>
            <a:r>
              <a:rPr kumimoji="0" lang="en-US" altLang="en-US" sz="1200" b="0" i="0" u="none" strike="noStrike" cap="none" normalizeH="0" baseline="0" dirty="0" err="1">
                <a:ln>
                  <a:noFill/>
                </a:ln>
                <a:solidFill>
                  <a:srgbClr val="56575C"/>
                </a:solidFill>
                <a:effectLst/>
                <a:latin typeface="Gilroy" panose="00000500000000000000" pitchFamily="50" charset="0"/>
              </a:rPr>
              <a:t>Lovitz</a:t>
            </a:r>
            <a:r>
              <a:rPr kumimoji="0" lang="en-US" altLang="en-US" sz="1200" b="0" i="0" u="none" strike="noStrike" cap="none" normalizeH="0" baseline="0" dirty="0">
                <a:ln>
                  <a:noFill/>
                </a:ln>
                <a:solidFill>
                  <a:srgbClr val="56575C"/>
                </a:solidFill>
                <a:effectLst/>
                <a:latin typeface="Gilroy" panose="00000500000000000000" pitchFamily="50" charset="0"/>
              </a:rPr>
              <a:t>, before being taken by Joe Pesci.</a:t>
            </a:r>
          </a:p>
          <a:p>
            <a:pPr marL="0" marR="0" lvl="0" indent="0" algn="l" defTabSz="914400" rtl="0" eaLnBrk="0" fontAlgn="base" latinLnBrk="0" hangingPunct="0">
              <a:lnSpc>
                <a:spcPct val="100000"/>
              </a:lnSpc>
              <a:spcBef>
                <a:spcPct val="0"/>
              </a:spcBef>
              <a:spcAft>
                <a:spcPct val="0"/>
              </a:spcAft>
              <a:buClrTx/>
              <a:buSzTx/>
              <a:buFontTx/>
              <a:buAutoNum type="arabicPeriod" startAt="66"/>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Daniel Stern (who plays Marv) wasn’t very happy about having to film a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scene with a tarantula on his face</a:t>
            </a:r>
            <a:r>
              <a:rPr kumimoji="0" lang="en-US" altLang="en-US" sz="1200" b="0" i="0" u="none" strike="noStrike" cap="none" normalizeH="0" baseline="0" dirty="0">
                <a:ln>
                  <a:noFill/>
                </a:ln>
                <a:solidFill>
                  <a:srgbClr val="56575C"/>
                </a:solidFill>
                <a:effectLst/>
                <a:latin typeface="Gilroy" panose="00000500000000000000" pitchFamily="50" charset="0"/>
              </a:rPr>
              <a:t>, but he agreed to do it on the condition they’d do just one take. His scream had to be dubbed in later because if he’d screamed for real it would have scared the tarantula.</a:t>
            </a:r>
          </a:p>
          <a:p>
            <a:pPr marL="0" marR="0" lvl="0" indent="0" algn="l" defTabSz="914400" rtl="0" eaLnBrk="0" fontAlgn="base" latinLnBrk="0" hangingPunct="0">
              <a:lnSpc>
                <a:spcPct val="100000"/>
              </a:lnSpc>
              <a:spcBef>
                <a:spcPct val="0"/>
              </a:spcBef>
              <a:spcAft>
                <a:spcPct val="0"/>
              </a:spcAft>
              <a:buClrTx/>
              <a:buSzTx/>
              <a:buFontTx/>
              <a:buAutoNum type="arabicPeriod" startAt="67"/>
              <a:tabLst/>
            </a:pPr>
            <a:r>
              <a:rPr kumimoji="0" lang="en-US" altLang="en-US" sz="1200" b="0" i="0" u="none" strike="noStrike" cap="none" normalizeH="0" baseline="0" dirty="0">
                <a:ln>
                  <a:noFill/>
                </a:ln>
                <a:solidFill>
                  <a:srgbClr val="56575C"/>
                </a:solidFill>
                <a:effectLst/>
                <a:latin typeface="Gilroy" panose="00000500000000000000" pitchFamily="50" charset="0"/>
              </a:rPr>
              <a:t>In the same film, Joe Pesci frequently forgot that he was in a family comedy and would drop the f-bomb during his character’s outbursts.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8"/>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2 – Lost in New York, future president and all-round arsehole Donald Trump makes a (thankfully brief) appearance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when Kevin first arrives at the Plaza Hotel</a:t>
            </a:r>
            <a:r>
              <a:rPr kumimoji="0" lang="en-US" altLang="en-US" sz="1200" b="0" i="0" u="none" strike="noStrike" cap="none" normalizeH="0" baseline="0" dirty="0">
                <a:ln>
                  <a:noFill/>
                </a:ln>
                <a:solidFill>
                  <a:srgbClr val="56575C"/>
                </a:solidFill>
                <a:effectLst/>
                <a:latin typeface="Gilroy" panose="00000500000000000000" pitchFamily="50" charset="0"/>
              </a:rPr>
              <a:t>. Other than that, it’s a pretty good film. </a:t>
            </a:r>
            <a:r>
              <a:rPr kumimoji="0" lang="en-US" altLang="en-US" sz="1200" b="0" i="0" u="none" strike="sngStrike" cap="none" normalizeH="0" baseline="0" dirty="0">
                <a:ln>
                  <a:noFill/>
                </a:ln>
                <a:solidFill>
                  <a:srgbClr val="56575C"/>
                </a:solidFill>
                <a:effectLst/>
                <a:latin typeface="Gilroy" panose="00000500000000000000" pitchFamily="50" charset="0"/>
              </a:rPr>
              <a:t>Macauley </a:t>
            </a:r>
            <a:r>
              <a:rPr kumimoji="0" lang="en-US" altLang="en-US" sz="1200" b="0" i="0" u="none" strike="sngStrike" cap="none" normalizeH="0" baseline="0" dirty="0" err="1">
                <a:ln>
                  <a:noFill/>
                </a:ln>
                <a:solidFill>
                  <a:srgbClr val="56575C"/>
                </a:solidFill>
                <a:effectLst/>
                <a:latin typeface="Gilroy" panose="00000500000000000000" pitchFamily="50" charset="0"/>
              </a:rPr>
              <a:t>Caulkin</a:t>
            </a:r>
            <a:r>
              <a:rPr kumimoji="0" lang="en-US" altLang="en-US" sz="1200" b="0" i="0" u="none" strike="sngStrike" cap="none" normalizeH="0" baseline="0" dirty="0">
                <a:ln>
                  <a:noFill/>
                </a:ln>
                <a:solidFill>
                  <a:srgbClr val="56575C"/>
                </a:solidFill>
                <a:effectLst/>
                <a:latin typeface="Gilroy" panose="00000500000000000000" pitchFamily="50" charset="0"/>
              </a:rPr>
              <a:t> earned $4.5 million from the movie.</a:t>
            </a:r>
          </a:p>
          <a:p>
            <a:pPr marL="0" marR="0" lvl="0" indent="0" algn="l" defTabSz="914400" rtl="0" eaLnBrk="0" fontAlgn="base" latinLnBrk="0" hangingPunct="0">
              <a:lnSpc>
                <a:spcPct val="100000"/>
              </a:lnSpc>
              <a:spcBef>
                <a:spcPct val="0"/>
              </a:spcBef>
              <a:spcAft>
                <a:spcPct val="0"/>
              </a:spcAft>
              <a:buClrTx/>
              <a:buSzTx/>
              <a:buFontTx/>
              <a:buAutoNum type="arabicPeriod" startAt="69"/>
              <a:tabLst/>
            </a:pPr>
            <a:r>
              <a:rPr kumimoji="0" lang="en-US" altLang="en-US" sz="1200" b="0" i="0" u="none" strike="noStrike" cap="none" normalizeH="0" baseline="0" dirty="0">
                <a:ln>
                  <a:noFill/>
                </a:ln>
                <a:solidFill>
                  <a:srgbClr val="56575C"/>
                </a:solidFill>
                <a:effectLst/>
                <a:latin typeface="Gilroy" panose="00000500000000000000" pitchFamily="50" charset="0"/>
              </a:rPr>
              <a:t>In Polar Express, when the conductor says “11344 </a:t>
            </a:r>
            <a:r>
              <a:rPr kumimoji="0" lang="en-US" altLang="en-US" sz="1200" b="0" i="0" u="none" strike="noStrike" cap="none" normalizeH="0" baseline="0" dirty="0" err="1">
                <a:ln>
                  <a:noFill/>
                </a:ln>
                <a:solidFill>
                  <a:srgbClr val="56575C"/>
                </a:solidFill>
                <a:effectLst/>
                <a:latin typeface="Gilroy" panose="00000500000000000000" pitchFamily="50" charset="0"/>
              </a:rPr>
              <a:t>Edbrooke</a:t>
            </a:r>
            <a:r>
              <a:rPr kumimoji="0" lang="en-US" altLang="en-US" sz="1200" b="0" i="0" u="none" strike="noStrike" cap="none" normalizeH="0" baseline="0" dirty="0">
                <a:ln>
                  <a:noFill/>
                </a:ln>
                <a:solidFill>
                  <a:srgbClr val="56575C"/>
                </a:solidFill>
                <a:effectLst/>
                <a:latin typeface="Gilroy" panose="00000500000000000000" pitchFamily="50" charset="0"/>
              </a:rPr>
              <a:t>” near the start of the film, it’s a reference to director Robert Zemeckis’ actual childhood home in Chicago.</a:t>
            </a:r>
          </a:p>
          <a:p>
            <a:pPr marL="0" marR="0" lvl="0" indent="0" algn="l" defTabSz="914400" rtl="0" eaLnBrk="0" fontAlgn="base" latinLnBrk="0" hangingPunct="0">
              <a:lnSpc>
                <a:spcPct val="100000"/>
              </a:lnSpc>
              <a:spcBef>
                <a:spcPct val="0"/>
              </a:spcBef>
              <a:spcAft>
                <a:spcPct val="0"/>
              </a:spcAft>
              <a:buClrTx/>
              <a:buSzTx/>
              <a:buFontTx/>
              <a:buAutoNum type="arabicPeriod" startAt="70"/>
              <a:tabLst/>
            </a:pPr>
            <a:r>
              <a:rPr kumimoji="0" lang="en-US" altLang="en-US" sz="1200" b="0" i="0" u="none" strike="noStrike" cap="none" normalizeH="0" baseline="0" dirty="0">
                <a:ln>
                  <a:noFill/>
                </a:ln>
                <a:solidFill>
                  <a:srgbClr val="56575C"/>
                </a:solidFill>
                <a:effectLst/>
                <a:latin typeface="Gilroy" panose="00000500000000000000" pitchFamily="50" charset="0"/>
              </a:rPr>
              <a:t>In White Christmas, the part of Betty is played by Rosemary Clooney, who is George Clooney’s aunt.</a:t>
            </a:r>
          </a:p>
          <a:p>
            <a:pPr marL="0" marR="0" lvl="0" indent="0" algn="l" defTabSz="914400" rtl="0" eaLnBrk="0" fontAlgn="base" latinLnBrk="0" hangingPunct="0">
              <a:lnSpc>
                <a:spcPct val="100000"/>
              </a:lnSpc>
              <a:spcBef>
                <a:spcPct val="0"/>
              </a:spcBef>
              <a:spcAft>
                <a:spcPct val="0"/>
              </a:spcAft>
              <a:buClrTx/>
              <a:buSzTx/>
              <a:buFontTx/>
              <a:buAutoNum type="arabicPeriod" startAt="71"/>
              <a:tabLst/>
            </a:pPr>
            <a:r>
              <a:rPr kumimoji="0" lang="en-US" altLang="en-US" sz="1200" b="0" i="0" u="none" strike="noStrike" cap="none" normalizeH="0" baseline="0" dirty="0">
                <a:ln>
                  <a:noFill/>
                </a:ln>
                <a:solidFill>
                  <a:srgbClr val="56575C"/>
                </a:solidFill>
                <a:effectLst/>
                <a:latin typeface="Gilroy" panose="00000500000000000000" pitchFamily="50" charset="0"/>
              </a:rPr>
              <a:t>The story from Jingle All The Way was based on the shopping craze for Cabbage Patch Dolls in the ‘80s.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6574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154426" y="508000"/>
            <a:ext cx="1170237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World Records</a:t>
            </a:r>
          </a:p>
          <a:p>
            <a:pPr marL="0" marR="0" lvl="0" indent="0" algn="l" defTabSz="914400" rtl="0" eaLnBrk="0" fontAlgn="base" latinLnBrk="0" hangingPunct="0">
              <a:lnSpc>
                <a:spcPct val="100000"/>
              </a:lnSpc>
              <a:spcBef>
                <a:spcPct val="0"/>
              </a:spcBef>
              <a:spcAft>
                <a:spcPct val="0"/>
              </a:spcAft>
              <a:buClrTx/>
              <a:buSzTx/>
              <a:buFontTx/>
              <a:buAutoNum type="arabicPeriod" startAt="79"/>
              <a:tabLst/>
            </a:pPr>
            <a:r>
              <a:rPr kumimoji="0" lang="en-US" altLang="en-US" sz="1200" b="1" i="0" u="none" strike="noStrike" cap="none" normalizeH="0" baseline="0" dirty="0">
                <a:ln>
                  <a:noFill/>
                </a:ln>
                <a:solidFill>
                  <a:srgbClr val="56575C"/>
                </a:solidFill>
                <a:effectLst/>
                <a:latin typeface="Gilroy" panose="00000500000000000000" pitchFamily="50" charset="0"/>
              </a:rPr>
              <a:t>32.56 </a:t>
            </a:r>
            <a:r>
              <a:rPr kumimoji="0" lang="en-US" altLang="en-US" sz="1200" b="1"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 The length of the longest ever Christmas Stocking. It was also 14.97 </a:t>
            </a:r>
            <a:r>
              <a:rPr kumimoji="0" lang="en-US" altLang="en-US" sz="1200" b="0"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wide.</a:t>
            </a:r>
          </a:p>
          <a:p>
            <a:pPr marL="0" marR="0" lvl="0" indent="0" algn="l" defTabSz="914400" rtl="0" eaLnBrk="0" fontAlgn="base" latinLnBrk="0" hangingPunct="0">
              <a:lnSpc>
                <a:spcPct val="100000"/>
              </a:lnSpc>
              <a:spcBef>
                <a:spcPct val="0"/>
              </a:spcBef>
              <a:spcAft>
                <a:spcPct val="0"/>
              </a:spcAft>
              <a:buClrTx/>
              <a:buSzTx/>
              <a:buFontTx/>
              <a:buAutoNum type="arabicPeriod" startAt="80"/>
              <a:tabLst/>
            </a:pPr>
            <a:r>
              <a:rPr kumimoji="0" lang="en-US" altLang="en-US" sz="1200" b="1" i="0" u="none" strike="sngStrike" cap="none" normalizeH="0" baseline="0" dirty="0">
                <a:ln>
                  <a:noFill/>
                </a:ln>
                <a:solidFill>
                  <a:srgbClr val="56575C"/>
                </a:solidFill>
                <a:effectLst/>
                <a:latin typeface="Gilroy" panose="00000500000000000000" pitchFamily="50" charset="0"/>
              </a:rPr>
              <a:t>62,824</a:t>
            </a:r>
            <a:r>
              <a:rPr kumimoji="0" lang="en-US" altLang="en-US" sz="1200" b="0" i="0" u="none" strike="sngStrike" cap="none" normalizeH="0" baseline="0" dirty="0">
                <a:ln>
                  <a:noFill/>
                </a:ln>
                <a:solidFill>
                  <a:srgbClr val="56575C"/>
                </a:solidFill>
                <a:effectLst/>
                <a:latin typeface="Gilroy" panose="00000500000000000000" pitchFamily="50" charset="0"/>
              </a:rPr>
              <a:t> – The record number of Christmas cards sent by a single person in a year</a:t>
            </a:r>
            <a:r>
              <a:rPr kumimoji="0" lang="en-US" altLang="en-US" sz="1200" b="0" i="0" u="none" strike="noStrike" cap="none" normalizeH="0" baseline="0" dirty="0">
                <a:ln>
                  <a:noFill/>
                </a:ln>
                <a:solidFill>
                  <a:srgbClr val="56575C"/>
                </a:solidFill>
                <a:effectLst/>
                <a:latin typeface="Gilroy" panose="00000500000000000000" pitchFamily="50" charset="0"/>
              </a:rPr>
              <a:t>. At the time of writing, that would cost £40,207.36 in first class stamps.</a:t>
            </a:r>
          </a:p>
          <a:p>
            <a:pPr marL="0" marR="0" lvl="0" indent="0" algn="l" defTabSz="914400" rtl="0" eaLnBrk="0" fontAlgn="base" latinLnBrk="0" hangingPunct="0">
              <a:lnSpc>
                <a:spcPct val="100000"/>
              </a:lnSpc>
              <a:spcBef>
                <a:spcPct val="0"/>
              </a:spcBef>
              <a:spcAft>
                <a:spcPct val="0"/>
              </a:spcAft>
              <a:buClrTx/>
              <a:buSzTx/>
              <a:buFontTx/>
              <a:buAutoNum type="arabicPeriod" startAt="81"/>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the Guinness World Records, the tallest Christmas tree ever cut was a 221-foot Douglas fir that was displayed in 1950 at the Northgate Shopping Center in Seattle, Washington.</a:t>
            </a:r>
          </a:p>
          <a:p>
            <a:pPr marL="0" marR="0" lvl="0" indent="0" algn="l" defTabSz="914400" rtl="0" eaLnBrk="0" fontAlgn="base" latinLnBrk="0" hangingPunct="0">
              <a:lnSpc>
                <a:spcPct val="100000"/>
              </a:lnSpc>
              <a:spcBef>
                <a:spcPct val="0"/>
              </a:spcBef>
              <a:spcAft>
                <a:spcPct val="0"/>
              </a:spcAft>
              <a:buClrTx/>
              <a:buSzTx/>
              <a:buFontTx/>
              <a:buAutoNum type="arabicPeriod" startAt="82"/>
              <a:tabLst/>
            </a:pPr>
            <a:r>
              <a:rPr kumimoji="0" lang="en-US" altLang="en-US" sz="1200" b="0" i="0" u="none" strike="noStrike" cap="none" normalizeH="0" baseline="0" dirty="0">
                <a:ln>
                  <a:noFill/>
                </a:ln>
                <a:solidFill>
                  <a:srgbClr val="56575C"/>
                </a:solidFill>
                <a:effectLst/>
                <a:latin typeface="Gilroy" panose="00000500000000000000" pitchFamily="50" charset="0"/>
              </a:rPr>
              <a:t>In 1999, residents of the state of Maine in America built </a:t>
            </a:r>
            <a:r>
              <a:rPr kumimoji="0" lang="en-US" altLang="en-US" sz="1200" b="0" i="0" u="none" strike="sngStrike" cap="none" normalizeH="0" baseline="0" dirty="0">
                <a:ln>
                  <a:noFill/>
                </a:ln>
                <a:solidFill>
                  <a:srgbClr val="56575C"/>
                </a:solidFill>
                <a:effectLst/>
                <a:latin typeface="Gilroy" panose="00000500000000000000" pitchFamily="50" charset="0"/>
              </a:rPr>
              <a:t>the world’s biggest ever snowman. He stood at 113ft tall.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The world’s tallest snowman and, one assumes, the world’s biggest carrot.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83"/>
              <a:tabLst/>
            </a:pPr>
            <a:r>
              <a:rPr kumimoji="0" lang="en-US" altLang="en-US" sz="1200" b="0" i="0" u="none" strike="noStrike" cap="none" normalizeH="0" baseline="0" dirty="0">
                <a:ln>
                  <a:noFill/>
                </a:ln>
                <a:solidFill>
                  <a:srgbClr val="56575C"/>
                </a:solidFill>
                <a:effectLst/>
                <a:latin typeface="Gilroy" panose="00000500000000000000" pitchFamily="50" charset="0"/>
              </a:rPr>
              <a:t>The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largest ever Christmas cracker</a:t>
            </a:r>
            <a:r>
              <a:rPr kumimoji="0" lang="en-US" altLang="en-US" sz="1200" b="0" i="0" u="none" strike="noStrike" cap="none" normalizeH="0" baseline="0" dirty="0">
                <a:ln>
                  <a:noFill/>
                </a:ln>
                <a:solidFill>
                  <a:srgbClr val="56575C"/>
                </a:solidFill>
                <a:effectLst/>
                <a:latin typeface="Gilroy" panose="00000500000000000000" pitchFamily="50" charset="0"/>
              </a:rPr>
              <a:t> was 63.1m (207ft) long and 4m (13ft) in diameter and was made by the parents of children at Ley Hill School and Pre-School, Chesham, Buckinghamshire on 20th December 2001. The joke was rubbish.</a:t>
            </a:r>
          </a:p>
          <a:p>
            <a:pPr marL="0" marR="0" lvl="0" indent="0" algn="l" defTabSz="914400" rtl="0" eaLnBrk="0" fontAlgn="base" latinLnBrk="0" hangingPunct="0">
              <a:lnSpc>
                <a:spcPct val="100000"/>
              </a:lnSpc>
              <a:spcBef>
                <a:spcPct val="0"/>
              </a:spcBef>
              <a:spcAft>
                <a:spcPct val="0"/>
              </a:spcAft>
              <a:buClrTx/>
              <a:buSzTx/>
              <a:buFontTx/>
              <a:buAutoNum type="arabicPeriod" startAt="84"/>
              <a:tabLst/>
            </a:pPr>
            <a:r>
              <a:rPr kumimoji="0" lang="en-US" altLang="en-US" sz="1200" b="1" i="0" u="none" strike="noStrike" cap="none" normalizeH="0" baseline="0" dirty="0">
                <a:ln>
                  <a:noFill/>
                </a:ln>
                <a:solidFill>
                  <a:srgbClr val="56575C"/>
                </a:solidFill>
                <a:effectLst/>
                <a:latin typeface="Gilroy" panose="00000500000000000000" pitchFamily="50" charset="0"/>
              </a:rPr>
              <a:t>30,000</a:t>
            </a:r>
            <a:r>
              <a:rPr kumimoji="0" lang="en-US" altLang="en-US" sz="1200" b="0" i="0" u="none" strike="noStrike" cap="none" normalizeH="0" baseline="0" dirty="0">
                <a:ln>
                  <a:noFill/>
                </a:ln>
                <a:solidFill>
                  <a:srgbClr val="56575C"/>
                </a:solidFill>
                <a:effectLst/>
                <a:latin typeface="Gilroy" panose="00000500000000000000" pitchFamily="50" charset="0"/>
              </a:rPr>
              <a:t> – The number of participants in the largest ever Secret Santa, </a:t>
            </a:r>
            <a:r>
              <a:rPr kumimoji="0" lang="en-US" altLang="en-US" sz="1200" b="0" i="0" u="none" strike="noStrike" cap="none" normalizeH="0" baseline="0" dirty="0" err="1">
                <a:ln>
                  <a:noFill/>
                </a:ln>
                <a:solidFill>
                  <a:srgbClr val="56575C"/>
                </a:solidFill>
                <a:effectLst/>
                <a:latin typeface="Gilroy" panose="00000500000000000000" pitchFamily="50" charset="0"/>
              </a:rPr>
              <a:t>organised</a:t>
            </a:r>
            <a:r>
              <a:rPr kumimoji="0" lang="en-US" altLang="en-US" sz="1200" b="0" i="0" u="none" strike="noStrike" cap="none" normalizeH="0" baseline="0" dirty="0">
                <a:ln>
                  <a:noFill/>
                </a:ln>
                <a:solidFill>
                  <a:srgbClr val="56575C"/>
                </a:solidFill>
                <a:effectLst/>
                <a:latin typeface="Gilroy" panose="00000500000000000000" pitchFamily="50" charset="0"/>
              </a:rPr>
              <a:t> by Reddit in 2012.</a:t>
            </a:r>
          </a:p>
          <a:p>
            <a:pPr marL="0" marR="0" lvl="0" indent="0" algn="l" defTabSz="914400" rtl="0" eaLnBrk="0" fontAlgn="base" latinLnBrk="0" hangingPunct="0">
              <a:lnSpc>
                <a:spcPct val="100000"/>
              </a:lnSpc>
              <a:spcBef>
                <a:spcPct val="0"/>
              </a:spcBef>
              <a:spcAft>
                <a:spcPct val="0"/>
              </a:spcAft>
              <a:buClrTx/>
              <a:buSzTx/>
              <a:buFontTx/>
              <a:buAutoNum type="arabicPeriod" startAt="85"/>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valuable Christmas card was sold at an auction in the UK in 2001 for £20,000.</a:t>
            </a:r>
          </a:p>
          <a:p>
            <a:pPr marL="0" marR="0" lvl="0" indent="0" algn="l" defTabSz="914400" rtl="0" eaLnBrk="0" fontAlgn="base" latinLnBrk="0" hangingPunct="0">
              <a:lnSpc>
                <a:spcPct val="100000"/>
              </a:lnSpc>
              <a:spcBef>
                <a:spcPct val="0"/>
              </a:spcBef>
              <a:spcAft>
                <a:spcPct val="0"/>
              </a:spcAft>
              <a:buClrTx/>
              <a:buSzTx/>
              <a:buFontTx/>
              <a:buAutoNum type="arabicPeriod" startAt="86"/>
              <a:tabLst/>
            </a:pPr>
            <a:r>
              <a:rPr kumimoji="0" lang="en-US" altLang="en-US" sz="1200" b="0" i="0" u="none" strike="sngStrike" cap="none" normalizeH="0" baseline="0" dirty="0">
                <a:ln>
                  <a:noFill/>
                </a:ln>
                <a:solidFill>
                  <a:srgbClr val="56575C"/>
                </a:solidFill>
                <a:effectLst/>
                <a:latin typeface="Gilroy" panose="00000500000000000000" pitchFamily="50" charset="0"/>
              </a:rPr>
              <a:t>The most expensively dressed Christmas tree was valued at just under £7,000,000 </a:t>
            </a:r>
            <a:r>
              <a:rPr kumimoji="0" lang="en-US" altLang="en-US" sz="1200" b="0" i="0" u="none" strike="noStrike" cap="none" normalizeH="0" baseline="0" dirty="0">
                <a:ln>
                  <a:noFill/>
                </a:ln>
                <a:solidFill>
                  <a:srgbClr val="56575C"/>
                </a:solidFill>
                <a:effectLst/>
                <a:latin typeface="Gilroy" panose="00000500000000000000" pitchFamily="50" charset="0"/>
              </a:rPr>
              <a:t>and was erected and displayed by the Emirates Palace in Abu Dhabi, UAE, from 16 to 29 December 2010.</a:t>
            </a:r>
          </a:p>
          <a:p>
            <a:pPr marL="0" marR="0" lvl="0" indent="0" algn="l" defTabSz="914400" rtl="0" eaLnBrk="0" fontAlgn="base" latinLnBrk="0" hangingPunct="0">
              <a:lnSpc>
                <a:spcPct val="100000"/>
              </a:lnSpc>
              <a:spcBef>
                <a:spcPct val="0"/>
              </a:spcBef>
              <a:spcAft>
                <a:spcPct val="0"/>
              </a:spcAft>
              <a:buClrTx/>
              <a:buSzTx/>
              <a:buFontTx/>
              <a:buAutoNum type="arabicPeriod" startAt="87"/>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lights lit simultaneously on a Christmas tree is 194,672 and was achieved by Kiwanis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and Haute </a:t>
            </a:r>
            <a:r>
              <a:rPr kumimoji="0" lang="en-US" altLang="en-US" sz="1200" b="0" i="0" u="none" strike="noStrike" cap="none" normalizeH="0" baseline="0" dirty="0" err="1">
                <a:ln>
                  <a:noFill/>
                </a:ln>
                <a:solidFill>
                  <a:srgbClr val="56575C"/>
                </a:solidFill>
                <a:effectLst/>
                <a:latin typeface="Gilroy" panose="00000500000000000000" pitchFamily="50" charset="0"/>
              </a:rPr>
              <a:t>Fagnes</a:t>
            </a:r>
            <a:r>
              <a:rPr kumimoji="0" lang="en-US" altLang="en-US" sz="1200" b="0" i="0" u="none" strike="noStrike" cap="none" normalizeH="0" baseline="0" dirty="0">
                <a:ln>
                  <a:noFill/>
                </a:ln>
                <a:solidFill>
                  <a:srgbClr val="56575C"/>
                </a:solidFill>
                <a:effectLst/>
                <a:latin typeface="Gilroy" panose="00000500000000000000" pitchFamily="50" charset="0"/>
              </a:rPr>
              <a:t> in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Belgium, on 10 December 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158131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82550" y="1112461"/>
            <a:ext cx="1170237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from around the world</a:t>
            </a:r>
          </a:p>
          <a:p>
            <a:pPr marL="0" marR="0" lvl="0" indent="0" algn="l" defTabSz="914400" rtl="0" eaLnBrk="0" fontAlgn="base" latinLnBrk="0" hangingPunct="0">
              <a:lnSpc>
                <a:spcPct val="100000"/>
              </a:lnSpc>
              <a:spcBef>
                <a:spcPct val="0"/>
              </a:spcBef>
              <a:spcAft>
                <a:spcPct val="0"/>
              </a:spcAft>
              <a:buClrTx/>
              <a:buSzTx/>
              <a:buFontTx/>
              <a:buAutoNum type="arabicPeriod" startAt="88"/>
              <a:tabLst/>
            </a:pPr>
            <a:r>
              <a:rPr kumimoji="0" lang="en-US" altLang="en-US" sz="1200" b="0" i="0" u="none" strike="noStrike" cap="none" normalizeH="0" baseline="0" dirty="0">
                <a:ln>
                  <a:noFill/>
                </a:ln>
                <a:solidFill>
                  <a:srgbClr val="EB3349"/>
                </a:solidFill>
                <a:effectLst/>
                <a:latin typeface="Gilroy" panose="00000500000000000000" pitchFamily="50" charset="0"/>
                <a:hlinkClick r:id="rId2"/>
              </a:rPr>
              <a:t>Santa Claus</a:t>
            </a:r>
            <a:r>
              <a:rPr kumimoji="0" lang="en-US" altLang="en-US" sz="1200" b="0" i="0" u="none" strike="noStrike" cap="none" normalizeH="0" baseline="0" dirty="0">
                <a:ln>
                  <a:noFill/>
                </a:ln>
                <a:solidFill>
                  <a:srgbClr val="56575C"/>
                </a:solidFill>
                <a:effectLst/>
                <a:latin typeface="Gilroy" panose="00000500000000000000" pitchFamily="50" charset="0"/>
              </a:rPr>
              <a:t> has different names around the world – </a:t>
            </a:r>
            <a:r>
              <a:rPr kumimoji="0" lang="en-US" altLang="en-US" sz="1200" b="0" i="0" u="none" strike="noStrike" cap="none" normalizeH="0" baseline="0" dirty="0" err="1">
                <a:ln>
                  <a:noFill/>
                </a:ln>
                <a:solidFill>
                  <a:srgbClr val="56575C"/>
                </a:solidFill>
                <a:effectLst/>
                <a:latin typeface="Gilroy" panose="00000500000000000000" pitchFamily="50" charset="0"/>
              </a:rPr>
              <a:t>Kriss</a:t>
            </a:r>
            <a:r>
              <a:rPr kumimoji="0" lang="en-US" altLang="en-US" sz="1200" b="0" i="0" u="none" strike="noStrike" cap="none" normalizeH="0" baseline="0" dirty="0">
                <a:ln>
                  <a:noFill/>
                </a:ln>
                <a:solidFill>
                  <a:srgbClr val="56575C"/>
                </a:solidFill>
                <a:effectLst/>
                <a:latin typeface="Gilroy" panose="00000500000000000000" pitchFamily="50" charset="0"/>
              </a:rPr>
              <a:t> Kringle in Germany, Le Befana in Italy, Pere Noel in France and </a:t>
            </a:r>
            <a:r>
              <a:rPr kumimoji="0" lang="en-US" altLang="en-US" sz="1200" b="0" i="0" u="none" strike="noStrike" cap="none" normalizeH="0" baseline="0" dirty="0" err="1">
                <a:ln>
                  <a:noFill/>
                </a:ln>
                <a:solidFill>
                  <a:srgbClr val="56575C"/>
                </a:solidFill>
                <a:effectLst/>
                <a:latin typeface="Gilroy" panose="00000500000000000000" pitchFamily="50" charset="0"/>
              </a:rPr>
              <a:t>Deushka</a:t>
            </a:r>
            <a:r>
              <a:rPr kumimoji="0" lang="en-US" altLang="en-US" sz="1200" b="0" i="0" u="none" strike="noStrike" cap="none" normalizeH="0" baseline="0" dirty="0">
                <a:ln>
                  <a:noFill/>
                </a:ln>
                <a:solidFill>
                  <a:srgbClr val="56575C"/>
                </a:solidFill>
                <a:effectLst/>
                <a:latin typeface="Gilroy" panose="00000500000000000000" pitchFamily="50" charset="0"/>
              </a:rPr>
              <a:t> </a:t>
            </a:r>
            <a:r>
              <a:rPr kumimoji="0" lang="en-US" altLang="en-US" sz="1200" b="0" i="0" u="none" strike="noStrike" cap="none" normalizeH="0" baseline="0" dirty="0" err="1">
                <a:ln>
                  <a:noFill/>
                </a:ln>
                <a:solidFill>
                  <a:srgbClr val="56575C"/>
                </a:solidFill>
                <a:effectLst/>
                <a:latin typeface="Gilroy" panose="00000500000000000000" pitchFamily="50" charset="0"/>
              </a:rPr>
              <a:t>Moroz</a:t>
            </a:r>
            <a:r>
              <a:rPr kumimoji="0" lang="en-US" altLang="en-US" sz="1200" b="0" i="0" u="none" strike="noStrike" cap="none" normalizeH="0" baseline="0" dirty="0">
                <a:ln>
                  <a:noFill/>
                </a:ln>
                <a:solidFill>
                  <a:srgbClr val="56575C"/>
                </a:solidFill>
                <a:effectLst/>
                <a:latin typeface="Gilroy" panose="00000500000000000000" pitchFamily="50" charset="0"/>
              </a:rPr>
              <a:t> (Grandfather Frost) in Russia.</a:t>
            </a:r>
          </a:p>
          <a:p>
            <a:pPr marL="0" marR="0" lvl="0" indent="0" algn="l" defTabSz="914400" rtl="0" eaLnBrk="0" fontAlgn="base" latinLnBrk="0" hangingPunct="0">
              <a:lnSpc>
                <a:spcPct val="100000"/>
              </a:lnSpc>
              <a:spcBef>
                <a:spcPct val="0"/>
              </a:spcBef>
              <a:spcAft>
                <a:spcPct val="0"/>
              </a:spcAft>
              <a:buClrTx/>
              <a:buSzTx/>
              <a:buFontTx/>
              <a:buAutoNum type="arabicPeriod" startAt="89"/>
              <a:tabLst/>
            </a:pPr>
            <a:r>
              <a:rPr kumimoji="0" lang="en-US" altLang="en-US" sz="1200" b="0" i="0" u="none" strike="noStrike" cap="none" normalizeH="0" baseline="0" dirty="0">
                <a:ln>
                  <a:noFill/>
                </a:ln>
                <a:solidFill>
                  <a:srgbClr val="56575C"/>
                </a:solidFill>
                <a:effectLst/>
                <a:latin typeface="Gilroy" panose="00000500000000000000" pitchFamily="50" charset="0"/>
              </a:rPr>
              <a:t>Japanese people traditionally eat at KFC for Christmas dinner, thanks to a successful marketing campaign 40 years ago. KFC is so popular that customers must place their Christmas orders 2 months in advance. –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0"/>
              <a:tabLst/>
            </a:pPr>
            <a:r>
              <a:rPr kumimoji="0" lang="en-US" altLang="en-US" sz="1200" b="0" i="0" u="none" strike="noStrike" cap="none" normalizeH="0" baseline="0" dirty="0">
                <a:ln>
                  <a:noFill/>
                </a:ln>
                <a:solidFill>
                  <a:srgbClr val="56575C"/>
                </a:solidFill>
                <a:effectLst/>
                <a:latin typeface="Gilroy" panose="00000500000000000000" pitchFamily="50" charset="0"/>
              </a:rPr>
              <a:t>During the Christmas of 2010, the Colombian government covered jungle trees with lights. When FARC guerrillas (terrorists) walked by, the trees lit up and banners asking them to lay down their arms became visible. 331 guerrillas re-entered society and the campaign won an award for strategic marketing excellence. –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1"/>
              <a:tabLst/>
            </a:pPr>
            <a:r>
              <a:rPr kumimoji="0" lang="en-US" altLang="en-US" sz="1200" b="0" i="0" u="none" strike="noStrike" cap="none" normalizeH="0" baseline="0" dirty="0">
                <a:ln>
                  <a:noFill/>
                </a:ln>
                <a:solidFill>
                  <a:srgbClr val="56575C"/>
                </a:solidFill>
                <a:effectLst/>
                <a:latin typeface="Gilroy" panose="00000500000000000000" pitchFamily="50" charset="0"/>
              </a:rPr>
              <a:t>There is a village in Peru where people settle the previous year’s grudges by fist fighting. They then start the new year off on a clean slate.</a:t>
            </a:r>
          </a:p>
          <a:p>
            <a:pPr marL="0" marR="0" lvl="0" indent="0" algn="l" defTabSz="914400" rtl="0" eaLnBrk="0" fontAlgn="base" latinLnBrk="0" hangingPunct="0">
              <a:lnSpc>
                <a:spcPct val="100000"/>
              </a:lnSpc>
              <a:spcBef>
                <a:spcPct val="0"/>
              </a:spcBef>
              <a:spcAft>
                <a:spcPct val="0"/>
              </a:spcAft>
              <a:buClrTx/>
              <a:buSzTx/>
              <a:buFontTx/>
              <a:buAutoNum type="arabicPeriod" startAt="92"/>
              <a:tabLst/>
            </a:pPr>
            <a:r>
              <a:rPr kumimoji="0" lang="en-US" altLang="en-US" sz="1200" b="0" i="0" u="none" strike="noStrike" cap="none" normalizeH="0" baseline="0" dirty="0">
                <a:ln>
                  <a:noFill/>
                </a:ln>
                <a:solidFill>
                  <a:srgbClr val="56575C"/>
                </a:solidFill>
                <a:effectLst/>
                <a:latin typeface="Gilroy" panose="00000500000000000000" pitchFamily="50" charset="0"/>
              </a:rPr>
              <a:t>A large part of Sweden’s population watches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Donald Duck cartoons</a:t>
            </a:r>
            <a:r>
              <a:rPr kumimoji="0" lang="en-US" altLang="en-US" sz="1200" b="0" i="0" u="none" strike="noStrike" cap="none" normalizeH="0" baseline="0" dirty="0">
                <a:ln>
                  <a:noFill/>
                </a:ln>
                <a:solidFill>
                  <a:srgbClr val="56575C"/>
                </a:solidFill>
                <a:effectLst/>
                <a:latin typeface="Gilroy" panose="00000500000000000000" pitchFamily="50" charset="0"/>
              </a:rPr>
              <a:t> every Christmas Eve – a tradition that started in 1960.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Never understood a word he was saying.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63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244813" y="54551"/>
            <a:ext cx="1170237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Food and Drink</a:t>
            </a:r>
          </a:p>
          <a:p>
            <a:pPr marL="0" marR="0" lvl="0" indent="0" algn="l" defTabSz="914400" rtl="0" eaLnBrk="0" fontAlgn="base" latinLnBrk="0" hangingPunct="0">
              <a:lnSpc>
                <a:spcPct val="100000"/>
              </a:lnSpc>
              <a:spcBef>
                <a:spcPct val="0"/>
              </a:spcBef>
              <a:spcAft>
                <a:spcPct val="0"/>
              </a:spcAft>
              <a:buClrTx/>
              <a:buSzTx/>
              <a:buFontTx/>
              <a:buAutoNum type="arabicPeriod" startAt="93"/>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research carried out by Jarlsberg cheese (of all things), the strain of cooking the big Christmas dinner sees the average Brit start to sip their first alcoholic drink at 11.48am.</a:t>
            </a:r>
          </a:p>
          <a:p>
            <a:pPr marL="0" marR="0" lvl="0" indent="0" algn="l" defTabSz="914400" rtl="0" eaLnBrk="0" fontAlgn="base" latinLnBrk="0" hangingPunct="0">
              <a:lnSpc>
                <a:spcPct val="100000"/>
              </a:lnSpc>
              <a:spcBef>
                <a:spcPct val="0"/>
              </a:spcBef>
              <a:spcAft>
                <a:spcPct val="0"/>
              </a:spcAft>
              <a:buClrTx/>
              <a:buSzTx/>
              <a:buFontTx/>
              <a:buAutoNum type="arabicPeriod" startAt="94"/>
              <a:tabLst/>
            </a:pPr>
            <a:r>
              <a:rPr kumimoji="0" lang="en-US" altLang="en-US" sz="1200" b="0" i="0" u="none" strike="noStrike" cap="none" normalizeH="0" baseline="0" dirty="0">
                <a:ln>
                  <a:noFill/>
                </a:ln>
                <a:solidFill>
                  <a:srgbClr val="56575C"/>
                </a:solidFill>
                <a:effectLst/>
                <a:latin typeface="Gilroy" panose="00000500000000000000" pitchFamily="50" charset="0"/>
              </a:rPr>
              <a:t>A survey has revealed on average, British women do not attempt their first Christmas lunch until the age of 34. Nearly half of women polled said they felt a real sense of achievement when finally dishing up the Christmas dinner and 28% of British men admit that their partner’s dinner is better than their mother’s. Source: Food Network</a:t>
            </a:r>
          </a:p>
          <a:p>
            <a:pPr marL="0" marR="0" lvl="0" indent="0" algn="l" defTabSz="914400" rtl="0" eaLnBrk="0" fontAlgn="base" latinLnBrk="0" hangingPunct="0">
              <a:lnSpc>
                <a:spcPct val="100000"/>
              </a:lnSpc>
              <a:spcBef>
                <a:spcPct val="0"/>
              </a:spcBef>
              <a:spcAft>
                <a:spcPct val="0"/>
              </a:spcAft>
              <a:buClrTx/>
              <a:buSzTx/>
              <a:buFontTx/>
              <a:buAutoNum type="arabicPeriod" startAt="95"/>
              <a:tabLst/>
            </a:pPr>
            <a:r>
              <a:rPr kumimoji="0" lang="en-US" altLang="en-US" sz="1200" b="1" i="0" u="none" strike="noStrike" cap="none" normalizeH="0" baseline="0" dirty="0">
                <a:ln>
                  <a:noFill/>
                </a:ln>
                <a:solidFill>
                  <a:srgbClr val="56575C"/>
                </a:solidFill>
                <a:effectLst/>
                <a:latin typeface="Gilroy" panose="00000500000000000000" pitchFamily="50" charset="0"/>
              </a:rPr>
              <a:t>57</a:t>
            </a:r>
            <a:r>
              <a:rPr kumimoji="0" lang="en-US" altLang="en-US" sz="1200" b="0" i="0" u="none" strike="noStrike" cap="none" normalizeH="0" baseline="0" dirty="0">
                <a:ln>
                  <a:noFill/>
                </a:ln>
                <a:solidFill>
                  <a:srgbClr val="56575C"/>
                </a:solidFill>
                <a:effectLst/>
                <a:latin typeface="Gilroy" panose="00000500000000000000" pitchFamily="50" charset="0"/>
              </a:rPr>
              <a:t> – </a:t>
            </a:r>
            <a:r>
              <a:rPr kumimoji="0" lang="en-US" altLang="en-US" sz="1200" b="0" i="0" u="none" strike="sngStrike" cap="none" normalizeH="0" baseline="0" dirty="0">
                <a:ln>
                  <a:noFill/>
                </a:ln>
                <a:solidFill>
                  <a:srgbClr val="56575C"/>
                </a:solidFill>
                <a:effectLst/>
                <a:latin typeface="Gilroy" panose="00000500000000000000" pitchFamily="50" charset="0"/>
              </a:rPr>
              <a:t>The number of Olympic sized swimming pools that could be filled with the beer consumed in the UK over Xmas.</a:t>
            </a:r>
          </a:p>
          <a:p>
            <a:pPr marL="0" marR="0" lvl="0" indent="0" algn="l" defTabSz="914400" rtl="0" eaLnBrk="0" fontAlgn="base" latinLnBrk="0" hangingPunct="0">
              <a:lnSpc>
                <a:spcPct val="100000"/>
              </a:lnSpc>
              <a:spcBef>
                <a:spcPct val="0"/>
              </a:spcBef>
              <a:spcAft>
                <a:spcPct val="0"/>
              </a:spcAft>
              <a:buClrTx/>
              <a:buSzTx/>
              <a:buFontTx/>
              <a:buAutoNum type="arabicPeriod" startAt="96"/>
              <a:tabLst/>
            </a:pPr>
            <a:r>
              <a:rPr kumimoji="0" lang="en-US" altLang="en-US" sz="1200" b="1" i="0" u="none" strike="noStrike" cap="none" normalizeH="0" baseline="0" dirty="0">
                <a:ln>
                  <a:noFill/>
                </a:ln>
                <a:solidFill>
                  <a:srgbClr val="56575C"/>
                </a:solidFill>
                <a:effectLst/>
                <a:latin typeface="Gilroy" panose="00000500000000000000" pitchFamily="50" charset="0"/>
              </a:rPr>
              <a:t>230,000 </a:t>
            </a:r>
            <a:r>
              <a:rPr kumimoji="0" lang="en-US" altLang="en-US" sz="1200" b="1" i="0" u="none" strike="noStrike" cap="none" normalizeH="0" baseline="0" dirty="0" err="1">
                <a:ln>
                  <a:noFill/>
                </a:ln>
                <a:solidFill>
                  <a:srgbClr val="56575C"/>
                </a:solidFill>
                <a:effectLst/>
                <a:latin typeface="Gilroy" panose="00000500000000000000" pitchFamily="50" charset="0"/>
              </a:rPr>
              <a:t>tonnes</a:t>
            </a:r>
            <a:r>
              <a:rPr kumimoji="0" lang="en-US" altLang="en-US" sz="1200" b="0" i="0" u="none" strike="noStrike" cap="none" normalizeH="0" baseline="0" dirty="0">
                <a:ln>
                  <a:noFill/>
                </a:ln>
                <a:solidFill>
                  <a:srgbClr val="56575C"/>
                </a:solidFill>
                <a:effectLst/>
                <a:latin typeface="Gilroy" panose="00000500000000000000" pitchFamily="50" charset="0"/>
              </a:rPr>
              <a:t> – The amount of wasted Christmas food that is thrown away each year.</a:t>
            </a:r>
          </a:p>
          <a:p>
            <a:pPr marL="0" marR="0" lvl="0" indent="0" algn="l" defTabSz="914400" rtl="0" eaLnBrk="0" fontAlgn="base" latinLnBrk="0" hangingPunct="0">
              <a:lnSpc>
                <a:spcPct val="100000"/>
              </a:lnSpc>
              <a:spcBef>
                <a:spcPct val="0"/>
              </a:spcBef>
              <a:spcAft>
                <a:spcPct val="0"/>
              </a:spcAft>
              <a:buClrTx/>
              <a:buSzTx/>
              <a:buFontTx/>
              <a:buAutoNum type="arabicPeriod" startAt="97"/>
              <a:tabLst/>
            </a:pPr>
            <a:r>
              <a:rPr kumimoji="0" lang="en-US" altLang="en-US" sz="1200" b="1" i="0" u="none" strike="noStrike" cap="none" normalizeH="0" baseline="0" dirty="0">
                <a:ln>
                  <a:noFill/>
                </a:ln>
                <a:solidFill>
                  <a:srgbClr val="56575C"/>
                </a:solidFill>
                <a:effectLst/>
                <a:latin typeface="Gilroy" panose="00000500000000000000" pitchFamily="50" charset="0"/>
              </a:rPr>
              <a:t>957</a:t>
            </a:r>
            <a:r>
              <a:rPr kumimoji="0" lang="en-US" altLang="en-US" sz="1200" b="0" i="0" u="none" strike="noStrike" cap="none" normalizeH="0" baseline="0" dirty="0">
                <a:ln>
                  <a:noFill/>
                </a:ln>
                <a:solidFill>
                  <a:srgbClr val="56575C"/>
                </a:solidFill>
                <a:effectLst/>
                <a:latin typeface="Gilroy" panose="00000500000000000000" pitchFamily="50" charset="0"/>
              </a:rPr>
              <a:t> – The typical number of calories in your average Christmas dinner.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8"/>
              <a:tabLst/>
            </a:pPr>
            <a:r>
              <a:rPr kumimoji="0" lang="en-US" altLang="en-US" sz="1200" b="0" i="0" u="none" strike="noStrike" cap="none" normalizeH="0" baseline="0" dirty="0">
                <a:ln>
                  <a:noFill/>
                </a:ln>
                <a:solidFill>
                  <a:srgbClr val="56575C"/>
                </a:solidFill>
                <a:effectLst/>
                <a:latin typeface="Gilroy" panose="00000500000000000000" pitchFamily="50" charset="0"/>
              </a:rPr>
              <a:t>The average Brit consumes around 7,000 calories on Christmas day, and you’ll reach your recommended daily allowance at about 2pm.</a:t>
            </a:r>
          </a:p>
          <a:p>
            <a:pPr marL="0" marR="0" lvl="0" indent="0" algn="l" defTabSz="914400" rtl="0" eaLnBrk="0" fontAlgn="base" latinLnBrk="0" hangingPunct="0">
              <a:lnSpc>
                <a:spcPct val="100000"/>
              </a:lnSpc>
              <a:spcBef>
                <a:spcPct val="0"/>
              </a:spcBef>
              <a:spcAft>
                <a:spcPct val="0"/>
              </a:spcAft>
              <a:buClrTx/>
              <a:buSzTx/>
              <a:buFontTx/>
              <a:buAutoNum type="arabicPeriod" startAt="99"/>
              <a:tabLst/>
            </a:pPr>
            <a:r>
              <a:rPr kumimoji="0" lang="en-US" altLang="en-US" sz="1200" b="0" i="0" u="none" strike="noStrike" cap="none" normalizeH="0" baseline="0" dirty="0">
                <a:ln>
                  <a:noFill/>
                </a:ln>
                <a:solidFill>
                  <a:srgbClr val="56575C"/>
                </a:solidFill>
                <a:effectLst/>
                <a:latin typeface="Gilroy" panose="00000500000000000000" pitchFamily="50" charset="0"/>
              </a:rPr>
              <a:t>The UK Brussels Sprouts industry (and yes, it’s Brussels sprout, not </a:t>
            </a:r>
            <a:r>
              <a:rPr kumimoji="0" lang="en-US" altLang="en-US" sz="1200" b="0" i="0" u="none" strike="noStrike" cap="none" normalizeH="0" baseline="0" dirty="0" err="1">
                <a:ln>
                  <a:noFill/>
                </a:ln>
                <a:solidFill>
                  <a:srgbClr val="56575C"/>
                </a:solidFill>
                <a:effectLst/>
                <a:latin typeface="Gilroy" panose="00000500000000000000" pitchFamily="50" charset="0"/>
              </a:rPr>
              <a:t>brussel</a:t>
            </a:r>
            <a:r>
              <a:rPr kumimoji="0" lang="en-US" altLang="en-US" sz="1200" b="0" i="0" u="none" strike="noStrike" cap="none" normalizeH="0" baseline="0" dirty="0">
                <a:ln>
                  <a:noFill/>
                </a:ln>
                <a:solidFill>
                  <a:srgbClr val="56575C"/>
                </a:solidFill>
                <a:effectLst/>
                <a:latin typeface="Gilroy" panose="00000500000000000000" pitchFamily="50" charset="0"/>
              </a:rPr>
              <a:t> sprout) is worth £650 million, and the area of the country covered by Brussels Sprouts fields is the equivalent to 3,240 football pitches.</a:t>
            </a:r>
          </a:p>
          <a:p>
            <a:pPr marL="0" marR="0" lvl="0" indent="0" algn="l" defTabSz="914400" rtl="0" eaLnBrk="0" fontAlgn="base" latinLnBrk="0" hangingPunct="0">
              <a:lnSpc>
                <a:spcPct val="100000"/>
              </a:lnSpc>
              <a:spcBef>
                <a:spcPct val="0"/>
              </a:spcBef>
              <a:spcAft>
                <a:spcPct val="0"/>
              </a:spcAft>
              <a:buClrTx/>
              <a:buSzTx/>
              <a:buFontTx/>
              <a:buAutoNum type="arabicPeriod" startAt="100"/>
              <a:tabLst/>
            </a:pPr>
            <a:r>
              <a:rPr kumimoji="0" lang="en-US" altLang="en-US" sz="1200" b="0" i="0" u="none" strike="sngStrike" cap="none" normalizeH="0" baseline="0" dirty="0">
                <a:ln>
                  <a:noFill/>
                </a:ln>
                <a:solidFill>
                  <a:srgbClr val="56575C"/>
                </a:solidFill>
                <a:effectLst/>
                <a:latin typeface="Gilroy" panose="00000500000000000000" pitchFamily="50" charset="0"/>
              </a:rPr>
              <a:t>Sprout fan Linus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from Sweden is the current world record holder for the most sprouts eaten in a minute. He managed 31 on 26th November, 2008. I bet </a:t>
            </a:r>
            <a:r>
              <a:rPr kumimoji="0" lang="en-US" altLang="en-US" sz="1200" b="0" i="0" u="none" strike="sngStrike" cap="none" normalizeH="0" baseline="0" dirty="0" err="1">
                <a:ln>
                  <a:noFill/>
                </a:ln>
                <a:solidFill>
                  <a:srgbClr val="56575C"/>
                </a:solidFill>
                <a:effectLst/>
                <a:latin typeface="Gilroy" panose="00000500000000000000" pitchFamily="50" charset="0"/>
              </a:rPr>
              <a:t>Mrs</a:t>
            </a:r>
            <a:r>
              <a:rPr kumimoji="0" lang="en-US" altLang="en-US" sz="1200" b="0" i="0" u="none" strike="sngStrike" cap="none" normalizeH="0" baseline="0" dirty="0">
                <a:ln>
                  <a:noFill/>
                </a:ln>
                <a:solidFill>
                  <a:srgbClr val="56575C"/>
                </a:solidFill>
                <a:effectLst/>
                <a:latin typeface="Gilroy" panose="00000500000000000000" pitchFamily="50" charset="0"/>
              </a:rPr>
              <a:t>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slept elsewhere that night…</a:t>
            </a:r>
          </a:p>
          <a:p>
            <a:pPr marL="0" marR="0" lvl="0" indent="0" algn="l" defTabSz="914400" rtl="0" eaLnBrk="0" fontAlgn="base" latinLnBrk="0" hangingPunct="0">
              <a:lnSpc>
                <a:spcPct val="100000"/>
              </a:lnSpc>
              <a:spcBef>
                <a:spcPct val="0"/>
              </a:spcBef>
              <a:spcAft>
                <a:spcPct val="0"/>
              </a:spcAft>
              <a:buClrTx/>
              <a:buSzTx/>
              <a:buFontTx/>
              <a:buAutoNum type="arabicPeriod" startAt="101"/>
              <a:tabLst/>
            </a:pPr>
            <a:r>
              <a:rPr kumimoji="0" lang="en-US" altLang="en-US" sz="1200" b="0" i="0" u="none" strike="noStrike" cap="none" normalizeH="0" baseline="0" dirty="0">
                <a:ln>
                  <a:noFill/>
                </a:ln>
                <a:solidFill>
                  <a:srgbClr val="56575C"/>
                </a:solidFill>
                <a:effectLst/>
                <a:latin typeface="Gilroy" panose="00000500000000000000" pitchFamily="50" charset="0"/>
              </a:rPr>
              <a:t>In Somerset and parts of Dorset, it’s traditional for the last person to finish eating their sprouts to have to do the Christmas Day washing up dressed as a giant turkey. This tradition is believed to have started in the 1960s as a way to encourage children to eat the vegetable.</a:t>
            </a:r>
          </a:p>
          <a:p>
            <a:pPr marL="0" marR="0" lvl="0" indent="0" algn="l" defTabSz="914400" rtl="0" eaLnBrk="0" fontAlgn="base" latinLnBrk="0" hangingPunct="0">
              <a:lnSpc>
                <a:spcPct val="100000"/>
              </a:lnSpc>
              <a:spcBef>
                <a:spcPct val="0"/>
              </a:spcBef>
              <a:spcAft>
                <a:spcPct val="0"/>
              </a:spcAft>
              <a:buClrTx/>
              <a:buSzTx/>
              <a:buFontTx/>
              <a:buAutoNum type="arabicPeriod" startAt="102"/>
              <a:tabLst/>
            </a:pPr>
            <a:r>
              <a:rPr kumimoji="0" lang="en-US" altLang="en-US" sz="1200" b="0" i="0" u="none" strike="noStrike" cap="none" normalizeH="0" baseline="0" dirty="0">
                <a:ln>
                  <a:noFill/>
                </a:ln>
                <a:solidFill>
                  <a:srgbClr val="56575C"/>
                </a:solidFill>
                <a:effectLst/>
                <a:latin typeface="Gilroy" panose="00000500000000000000" pitchFamily="50" charset="0"/>
              </a:rPr>
              <a:t>The total amount spent on Christmas puddings by the UK is £48,000,000.</a:t>
            </a:r>
          </a:p>
          <a:p>
            <a:pPr marL="0" marR="0" lvl="0" indent="0" algn="l" defTabSz="914400" rtl="0" eaLnBrk="0" fontAlgn="base" latinLnBrk="0" hangingPunct="0">
              <a:lnSpc>
                <a:spcPct val="100000"/>
              </a:lnSpc>
              <a:spcBef>
                <a:spcPct val="0"/>
              </a:spcBef>
              <a:spcAft>
                <a:spcPct val="0"/>
              </a:spcAft>
              <a:buClrTx/>
              <a:buSzTx/>
              <a:buFontTx/>
              <a:buAutoNum type="arabicPeriod" startAt="103"/>
              <a:tabLst/>
            </a:pPr>
            <a:r>
              <a:rPr kumimoji="0" lang="en-US" altLang="en-US" sz="1200" b="0" i="0" u="none" strike="noStrike" cap="none" normalizeH="0" baseline="0" dirty="0">
                <a:ln>
                  <a:noFill/>
                </a:ln>
                <a:solidFill>
                  <a:srgbClr val="56575C"/>
                </a:solidFill>
                <a:effectLst/>
                <a:latin typeface="Gilroy" panose="00000500000000000000" pitchFamily="50" charset="0"/>
              </a:rPr>
              <a:t>Christmas pudding was originally a soup made with raisins and wine.</a:t>
            </a:r>
          </a:p>
          <a:p>
            <a:pPr marL="0" marR="0" lvl="0" indent="0" algn="l" defTabSz="914400" rtl="0" eaLnBrk="0" fontAlgn="base" latinLnBrk="0" hangingPunct="0">
              <a:lnSpc>
                <a:spcPct val="100000"/>
              </a:lnSpc>
              <a:spcBef>
                <a:spcPct val="0"/>
              </a:spcBef>
              <a:spcAft>
                <a:spcPct val="0"/>
              </a:spcAft>
              <a:buClrTx/>
              <a:buSzTx/>
              <a:buFontTx/>
              <a:buAutoNum type="arabicPeriod" startAt="104"/>
              <a:tabLst/>
            </a:pPr>
            <a:r>
              <a:rPr kumimoji="0" lang="en-US" altLang="en-US" sz="1200" b="0" i="0" u="none" strike="noStrike" cap="none" normalizeH="0" baseline="0" dirty="0">
                <a:ln>
                  <a:noFill/>
                </a:ln>
                <a:solidFill>
                  <a:srgbClr val="56575C"/>
                </a:solidFill>
                <a:effectLst/>
                <a:latin typeface="Gilroy" panose="00000500000000000000" pitchFamily="50" charset="0"/>
              </a:rPr>
              <a:t>In Victorian times, in a reversal of modern UK tradition, turkey was seen as an expensive meat to eat on Christmas day, and goose was often eaten by poorer families. In A Christmas Carol, Bob Cratchit was planning to have goose before Ebenezer Scrooge surprised him with the prize turkey.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79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3275</Words>
  <Application>Microsoft Office PowerPoint</Application>
  <PresentationFormat>Widescreen</PresentationFormat>
  <Paragraphs>188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 Next W01</vt:lpstr>
      <vt:lpstr>Google Sans</vt:lpstr>
      <vt:lpstr>Aptos</vt:lpstr>
      <vt:lpstr>Aptos Display</vt:lpstr>
      <vt:lpstr>Arial</vt:lpstr>
      <vt:lpstr>Gilroy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Hooper</dc:creator>
  <cp:lastModifiedBy>Laura Hooper</cp:lastModifiedBy>
  <cp:revision>1</cp:revision>
  <dcterms:created xsi:type="dcterms:W3CDTF">2024-11-18T10:16:09Z</dcterms:created>
  <dcterms:modified xsi:type="dcterms:W3CDTF">2024-12-05T12:09:40Z</dcterms:modified>
</cp:coreProperties>
</file>