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sldIdLst>
    <p:sldId id="256" r:id="rId2"/>
    <p:sldId id="276" r:id="rId3"/>
    <p:sldId id="293" r:id="rId4"/>
    <p:sldId id="294" r:id="rId5"/>
    <p:sldId id="288" r:id="rId6"/>
    <p:sldId id="289" r:id="rId7"/>
    <p:sldId id="290" r:id="rId8"/>
    <p:sldId id="298" r:id="rId9"/>
    <p:sldId id="295" r:id="rId10"/>
    <p:sldId id="291" r:id="rId11"/>
    <p:sldId id="300" r:id="rId12"/>
    <p:sldId id="299" r:id="rId13"/>
    <p:sldId id="301" r:id="rId14"/>
    <p:sldId id="292"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52" autoAdjust="0"/>
  </p:normalViewPr>
  <p:slideViewPr>
    <p:cSldViewPr snapToGrid="0" showGuides="1">
      <p:cViewPr varScale="1">
        <p:scale>
          <a:sx n="85" d="100"/>
          <a:sy n="85" d="100"/>
        </p:scale>
        <p:origin x="96" y="114"/>
      </p:cViewPr>
      <p:guideLst>
        <p:guide orient="horz" pos="2328"/>
        <p:guide pos="3864"/>
        <p:guide pos="7512"/>
        <p:guide pos="144"/>
        <p:guide orient="horz" pos="624"/>
        <p:guide orient="horz" pos="40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3/19/2019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3/19/2019</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3/19/2019</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3/19/2019</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3/19/2019</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3/19/2019</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3/19/2019</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3/19/2019</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3/19/2019</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3/19/2019</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3/19/2019</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3/19/2019</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3/19/2019</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876301" y="2066206"/>
            <a:ext cx="8439398" cy="1052596"/>
          </a:xfrm>
        </p:spPr>
        <p:txBody>
          <a:bodyPr wrap="square" lIns="0" tIns="0" rIns="0" bIns="0" anchor="t">
            <a:spAutoFit/>
          </a:bodyPr>
          <a:lstStyle/>
          <a:p>
            <a:r>
              <a:rPr lang="en-US" sz="4400" b="1" dirty="0">
                <a:solidFill>
                  <a:schemeClr val="bg1"/>
                </a:solidFill>
                <a:latin typeface="Arial Narrow" panose="020B0606020202030204" pitchFamily="34" charset="0"/>
              </a:rPr>
              <a:t>Travel Agency Management System</a:t>
            </a:r>
            <a:br>
              <a:rPr lang="en-US" dirty="0">
                <a:solidFill>
                  <a:schemeClr val="bg1"/>
                </a:solidFill>
              </a:rPr>
            </a:br>
            <a:endParaRPr lang="en-US" sz="3200" i="1" dirty="0">
              <a:solidFill>
                <a:schemeClr val="accent4"/>
              </a:solidFill>
              <a:latin typeface="Bahnschrift" panose="020B0502040204020203" pitchFamily="34" charset="0"/>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0" y="51821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Box 2">
            <a:extLst>
              <a:ext uri="{FF2B5EF4-FFF2-40B4-BE49-F238E27FC236}">
                <a16:creationId xmlns:a16="http://schemas.microsoft.com/office/drawing/2014/main" id="{CC744090-A149-4803-B793-27012077E7B7}"/>
              </a:ext>
            </a:extLst>
          </p:cNvPr>
          <p:cNvSpPr txBox="1"/>
          <p:nvPr/>
        </p:nvSpPr>
        <p:spPr>
          <a:xfrm>
            <a:off x="7866744" y="2634975"/>
            <a:ext cx="3990109" cy="369332"/>
          </a:xfrm>
          <a:prstGeom prst="rect">
            <a:avLst/>
          </a:prstGeom>
          <a:noFill/>
        </p:spPr>
        <p:txBody>
          <a:bodyPr wrap="square" rtlCol="0">
            <a:spAutoFit/>
          </a:bodyPr>
          <a:lstStyle/>
          <a:p>
            <a:r>
              <a:rPr lang="en-GB" i="1" u="sng" dirty="0">
                <a:solidFill>
                  <a:schemeClr val="accent4"/>
                </a:solidFill>
                <a:latin typeface="Arial" panose="020B0604020202020204" pitchFamily="34" charset="0"/>
                <a:cs typeface="Arial" panose="020B0604020202020204" pitchFamily="34" charset="0"/>
              </a:rPr>
              <a:t>Make Your Tour</a:t>
            </a:r>
            <a:endParaRPr lang="en-US" i="1" u="sng" dirty="0">
              <a:solidFill>
                <a:schemeClr val="accent4"/>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84BBCE5D-C3A3-46A2-A97F-6416E3D01D7F}"/>
              </a:ext>
            </a:extLst>
          </p:cNvPr>
          <p:cNvSpPr/>
          <p:nvPr/>
        </p:nvSpPr>
        <p:spPr>
          <a:xfrm>
            <a:off x="4021777" y="4650331"/>
            <a:ext cx="6096000" cy="923330"/>
          </a:xfrm>
          <a:prstGeom prst="rect">
            <a:avLst/>
          </a:prstGeom>
        </p:spPr>
        <p:txBody>
          <a:bodyPr>
            <a:spAutoFit/>
          </a:bodyPr>
          <a:lstStyle/>
          <a:p>
            <a:r>
              <a:rPr lang="en-US" dirty="0" err="1">
                <a:solidFill>
                  <a:schemeClr val="bg1"/>
                </a:solidFill>
              </a:rPr>
              <a:t>Shawon</a:t>
            </a:r>
            <a:r>
              <a:rPr lang="en-US" dirty="0">
                <a:solidFill>
                  <a:schemeClr val="bg1"/>
                </a:solidFill>
              </a:rPr>
              <a:t> </a:t>
            </a:r>
            <a:r>
              <a:rPr lang="en-US" dirty="0" err="1">
                <a:solidFill>
                  <a:schemeClr val="bg1"/>
                </a:solidFill>
              </a:rPr>
              <a:t>Lodh</a:t>
            </a:r>
            <a:r>
              <a:rPr lang="en-US" dirty="0">
                <a:solidFill>
                  <a:schemeClr val="bg1"/>
                </a:solidFill>
              </a:rPr>
              <a:t>                           160104064</a:t>
            </a:r>
          </a:p>
          <a:p>
            <a:r>
              <a:rPr lang="en-US" dirty="0" err="1">
                <a:solidFill>
                  <a:schemeClr val="bg1"/>
                </a:solidFill>
              </a:rPr>
              <a:t>Somaia</a:t>
            </a:r>
            <a:r>
              <a:rPr lang="en-US" dirty="0">
                <a:solidFill>
                  <a:schemeClr val="bg1"/>
                </a:solidFill>
              </a:rPr>
              <a:t> Afrin                            160104066</a:t>
            </a:r>
          </a:p>
          <a:p>
            <a:r>
              <a:rPr lang="en-US" dirty="0">
                <a:solidFill>
                  <a:schemeClr val="bg1"/>
                </a:solidFill>
              </a:rPr>
              <a:t>Md. </a:t>
            </a:r>
            <a:r>
              <a:rPr lang="en-US" dirty="0" err="1">
                <a:solidFill>
                  <a:schemeClr val="bg1"/>
                </a:solidFill>
              </a:rPr>
              <a:t>Ruhul</a:t>
            </a:r>
            <a:r>
              <a:rPr lang="en-US" dirty="0">
                <a:solidFill>
                  <a:schemeClr val="bg1"/>
                </a:solidFill>
              </a:rPr>
              <a:t> Amin                       160104070</a:t>
            </a:r>
          </a:p>
        </p:txBody>
      </p:sp>
      <p:sp>
        <p:nvSpPr>
          <p:cNvPr id="11" name="TextBox 10">
            <a:extLst>
              <a:ext uri="{FF2B5EF4-FFF2-40B4-BE49-F238E27FC236}">
                <a16:creationId xmlns:a16="http://schemas.microsoft.com/office/drawing/2014/main" id="{BCFDBDD8-0062-497E-A3BB-07E421EBACB9}"/>
              </a:ext>
            </a:extLst>
          </p:cNvPr>
          <p:cNvSpPr txBox="1"/>
          <p:nvPr/>
        </p:nvSpPr>
        <p:spPr>
          <a:xfrm>
            <a:off x="5385014" y="3930733"/>
            <a:ext cx="1911927" cy="400110"/>
          </a:xfrm>
          <a:prstGeom prst="rect">
            <a:avLst/>
          </a:prstGeom>
          <a:noFill/>
        </p:spPr>
        <p:txBody>
          <a:bodyPr wrap="square" rtlCol="0">
            <a:spAutoFit/>
          </a:bodyPr>
          <a:lstStyle/>
          <a:p>
            <a:r>
              <a:rPr lang="en-GB" sz="2000" b="1" u="sng" dirty="0">
                <a:solidFill>
                  <a:schemeClr val="accent4"/>
                </a:solidFill>
              </a:rPr>
              <a:t>Submitted By</a:t>
            </a:r>
            <a:endParaRPr lang="en-US" sz="2000" b="1" u="sng" dirty="0">
              <a:solidFill>
                <a:schemeClr val="accent4"/>
              </a:solidFill>
            </a:endParaRP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70668"/>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400" b="1" dirty="0">
                <a:solidFill>
                  <a:schemeClr val="tx1">
                    <a:lumMod val="75000"/>
                    <a:lumOff val="25000"/>
                  </a:schemeClr>
                </a:solidFill>
              </a:rPr>
              <a:t>Relational Table model</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926316"/>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9">
            <a:extLst>
              <a:ext uri="{FF2B5EF4-FFF2-40B4-BE49-F238E27FC236}">
                <a16:creationId xmlns:a16="http://schemas.microsoft.com/office/drawing/2014/main" id="{99B84BF0-6CCE-401F-B4A1-AE2CF2D8FB78}"/>
              </a:ext>
            </a:extLst>
          </p:cNvPr>
          <p:cNvSpPr/>
          <p:nvPr/>
        </p:nvSpPr>
        <p:spPr>
          <a:xfrm>
            <a:off x="3053182"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41" name="Rectangle 40">
            <a:extLst>
              <a:ext uri="{FF2B5EF4-FFF2-40B4-BE49-F238E27FC236}">
                <a16:creationId xmlns:a16="http://schemas.microsoft.com/office/drawing/2014/main" id="{5BE9BF05-E202-4D2B-A570-99F3058A0574}"/>
              </a:ext>
            </a:extLst>
          </p:cNvPr>
          <p:cNvSpPr/>
          <p:nvPr/>
        </p:nvSpPr>
        <p:spPr>
          <a:xfrm>
            <a:off x="5219979"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42" name="Rectangle 41">
            <a:extLst>
              <a:ext uri="{FF2B5EF4-FFF2-40B4-BE49-F238E27FC236}">
                <a16:creationId xmlns:a16="http://schemas.microsoft.com/office/drawing/2014/main" id="{F89F992A-6246-4836-903D-FB03C0924060}"/>
              </a:ext>
            </a:extLst>
          </p:cNvPr>
          <p:cNvSpPr/>
          <p:nvPr/>
        </p:nvSpPr>
        <p:spPr>
          <a:xfrm>
            <a:off x="7386779"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3" name="Rectangle 72">
            <a:extLst>
              <a:ext uri="{FF2B5EF4-FFF2-40B4-BE49-F238E27FC236}">
                <a16:creationId xmlns:a16="http://schemas.microsoft.com/office/drawing/2014/main" id="{CE81AC02-6FDB-4D2A-AEED-0800FEF31E8B}"/>
              </a:ext>
            </a:extLst>
          </p:cNvPr>
          <p:cNvSpPr/>
          <p:nvPr/>
        </p:nvSpPr>
        <p:spPr>
          <a:xfrm>
            <a:off x="9555735"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7" name="Rectangle 76">
            <a:extLst>
              <a:ext uri="{FF2B5EF4-FFF2-40B4-BE49-F238E27FC236}">
                <a16:creationId xmlns:a16="http://schemas.microsoft.com/office/drawing/2014/main" id="{5D3FDA79-2BB9-4CC1-9D4C-19C2961FE853}"/>
              </a:ext>
            </a:extLst>
          </p:cNvPr>
          <p:cNvSpPr/>
          <p:nvPr/>
        </p:nvSpPr>
        <p:spPr>
          <a:xfrm>
            <a:off x="3053182"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8" name="Rectangle 77">
            <a:extLst>
              <a:ext uri="{FF2B5EF4-FFF2-40B4-BE49-F238E27FC236}">
                <a16:creationId xmlns:a16="http://schemas.microsoft.com/office/drawing/2014/main" id="{0CC6A3D7-0C1F-4283-8E4A-EE2E62681225}"/>
              </a:ext>
            </a:extLst>
          </p:cNvPr>
          <p:cNvSpPr/>
          <p:nvPr/>
        </p:nvSpPr>
        <p:spPr>
          <a:xfrm>
            <a:off x="5219979"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9" name="Rectangle 78">
            <a:extLst>
              <a:ext uri="{FF2B5EF4-FFF2-40B4-BE49-F238E27FC236}">
                <a16:creationId xmlns:a16="http://schemas.microsoft.com/office/drawing/2014/main" id="{B4BD79C8-0816-4D51-AD35-E2089D8E7722}"/>
              </a:ext>
            </a:extLst>
          </p:cNvPr>
          <p:cNvSpPr/>
          <p:nvPr/>
        </p:nvSpPr>
        <p:spPr>
          <a:xfrm>
            <a:off x="7386779"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0" name="Rectangle 79">
            <a:extLst>
              <a:ext uri="{FF2B5EF4-FFF2-40B4-BE49-F238E27FC236}">
                <a16:creationId xmlns:a16="http://schemas.microsoft.com/office/drawing/2014/main" id="{B90FA213-F5F3-4044-9821-A3C37C2F476A}"/>
              </a:ext>
            </a:extLst>
          </p:cNvPr>
          <p:cNvSpPr/>
          <p:nvPr/>
        </p:nvSpPr>
        <p:spPr>
          <a:xfrm>
            <a:off x="9555735"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5" name="Rectangle 84">
            <a:extLst>
              <a:ext uri="{FF2B5EF4-FFF2-40B4-BE49-F238E27FC236}">
                <a16:creationId xmlns:a16="http://schemas.microsoft.com/office/drawing/2014/main" id="{ACD675DD-D63F-4098-AC9D-A952C7C1E771}"/>
              </a:ext>
            </a:extLst>
          </p:cNvPr>
          <p:cNvSpPr/>
          <p:nvPr/>
        </p:nvSpPr>
        <p:spPr>
          <a:xfrm>
            <a:off x="3053182"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6" name="Rectangle 85">
            <a:extLst>
              <a:ext uri="{FF2B5EF4-FFF2-40B4-BE49-F238E27FC236}">
                <a16:creationId xmlns:a16="http://schemas.microsoft.com/office/drawing/2014/main" id="{C8408817-F5A1-41EF-A382-95E3F2596BB5}"/>
              </a:ext>
            </a:extLst>
          </p:cNvPr>
          <p:cNvSpPr/>
          <p:nvPr/>
        </p:nvSpPr>
        <p:spPr>
          <a:xfrm>
            <a:off x="5219979"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7" name="Rectangle 86">
            <a:extLst>
              <a:ext uri="{FF2B5EF4-FFF2-40B4-BE49-F238E27FC236}">
                <a16:creationId xmlns:a16="http://schemas.microsoft.com/office/drawing/2014/main" id="{DD8EDBFC-FDAC-442B-B52F-8BCD628BA168}"/>
              </a:ext>
            </a:extLst>
          </p:cNvPr>
          <p:cNvSpPr/>
          <p:nvPr/>
        </p:nvSpPr>
        <p:spPr>
          <a:xfrm>
            <a:off x="7386779"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8" name="Rectangle 87">
            <a:extLst>
              <a:ext uri="{FF2B5EF4-FFF2-40B4-BE49-F238E27FC236}">
                <a16:creationId xmlns:a16="http://schemas.microsoft.com/office/drawing/2014/main" id="{C40ECDE4-F95A-4450-B763-243D7CAEB9F6}"/>
              </a:ext>
            </a:extLst>
          </p:cNvPr>
          <p:cNvSpPr/>
          <p:nvPr/>
        </p:nvSpPr>
        <p:spPr>
          <a:xfrm>
            <a:off x="9555735"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pic>
        <p:nvPicPr>
          <p:cNvPr id="6" name="Picture 5">
            <a:extLst>
              <a:ext uri="{FF2B5EF4-FFF2-40B4-BE49-F238E27FC236}">
                <a16:creationId xmlns:a16="http://schemas.microsoft.com/office/drawing/2014/main" id="{4FA4B663-001D-4B0B-8851-02C020ECA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730767"/>
            <a:ext cx="9926198" cy="5604336"/>
          </a:xfrm>
          <a:prstGeom prst="rect">
            <a:avLst/>
          </a:prstGeom>
        </p:spPr>
      </p:pic>
      <p:sp>
        <p:nvSpPr>
          <p:cNvPr id="7" name="Flowchart: Sequential Access Storage 6">
            <a:extLst>
              <a:ext uri="{FF2B5EF4-FFF2-40B4-BE49-F238E27FC236}">
                <a16:creationId xmlns:a16="http://schemas.microsoft.com/office/drawing/2014/main" id="{1E22A633-46C4-4CD5-97D0-59D799912875}"/>
              </a:ext>
            </a:extLst>
          </p:cNvPr>
          <p:cNvSpPr/>
          <p:nvPr/>
        </p:nvSpPr>
        <p:spPr>
          <a:xfrm>
            <a:off x="9769569" y="3882804"/>
            <a:ext cx="2254088" cy="2124346"/>
          </a:xfrm>
          <a:prstGeom prst="flowChartMagneticTape">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Key ring found …….</a:t>
            </a:r>
            <a:br>
              <a:rPr lang="en-US" b="1" dirty="0">
                <a:solidFill>
                  <a:schemeClr val="tx1"/>
                </a:solidFill>
              </a:rPr>
            </a:br>
            <a:r>
              <a:rPr lang="en-US" b="1" dirty="0">
                <a:solidFill>
                  <a:schemeClr val="tx1"/>
                </a:solidFill>
              </a:rPr>
              <a:t>OH! It is primary key.</a:t>
            </a:r>
          </a:p>
        </p:txBody>
      </p:sp>
      <p:sp>
        <p:nvSpPr>
          <p:cNvPr id="10" name="Teardrop 9">
            <a:extLst>
              <a:ext uri="{FF2B5EF4-FFF2-40B4-BE49-F238E27FC236}">
                <a16:creationId xmlns:a16="http://schemas.microsoft.com/office/drawing/2014/main" id="{9B986D5C-9512-4C00-BDB5-10BF2B2719C6}"/>
              </a:ext>
            </a:extLst>
          </p:cNvPr>
          <p:cNvSpPr/>
          <p:nvPr/>
        </p:nvSpPr>
        <p:spPr>
          <a:xfrm rot="355037">
            <a:off x="7373690" y="4888128"/>
            <a:ext cx="1881756" cy="1614311"/>
          </a:xfrm>
          <a:prstGeom prst="teardrop">
            <a:avLst>
              <a:gd name="adj" fmla="val 13719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Green Color found</a:t>
            </a:r>
            <a:r>
              <a:rPr lang="en-US" b="1" dirty="0">
                <a:solidFill>
                  <a:schemeClr val="tx1"/>
                </a:solidFill>
              </a:rPr>
              <a:t>…….</a:t>
            </a:r>
            <a:br>
              <a:rPr lang="en-US" b="1" dirty="0">
                <a:solidFill>
                  <a:schemeClr val="tx1"/>
                </a:solidFill>
              </a:rPr>
            </a:br>
            <a:r>
              <a:rPr lang="en-US" b="1" dirty="0">
                <a:solidFill>
                  <a:schemeClr val="tx1"/>
                </a:solidFill>
              </a:rPr>
              <a:t>OH! It is Foreign key.</a:t>
            </a:r>
          </a:p>
        </p:txBody>
      </p:sp>
    </p:spTree>
    <p:extLst>
      <p:ext uri="{BB962C8B-B14F-4D97-AF65-F5344CB8AC3E}">
        <p14:creationId xmlns:p14="http://schemas.microsoft.com/office/powerpoint/2010/main" val="1453444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7798"/>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400" b="1" dirty="0">
                <a:solidFill>
                  <a:schemeClr val="tx1">
                    <a:lumMod val="75000"/>
                    <a:lumOff val="25000"/>
                  </a:schemeClr>
                </a:solidFill>
              </a:rPr>
              <a:t> justify the multiplicities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926316"/>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9">
            <a:extLst>
              <a:ext uri="{FF2B5EF4-FFF2-40B4-BE49-F238E27FC236}">
                <a16:creationId xmlns:a16="http://schemas.microsoft.com/office/drawing/2014/main" id="{99B84BF0-6CCE-401F-B4A1-AE2CF2D8FB78}"/>
              </a:ext>
            </a:extLst>
          </p:cNvPr>
          <p:cNvSpPr/>
          <p:nvPr/>
        </p:nvSpPr>
        <p:spPr>
          <a:xfrm>
            <a:off x="3053182"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41" name="Rectangle 40">
            <a:extLst>
              <a:ext uri="{FF2B5EF4-FFF2-40B4-BE49-F238E27FC236}">
                <a16:creationId xmlns:a16="http://schemas.microsoft.com/office/drawing/2014/main" id="{5BE9BF05-E202-4D2B-A570-99F3058A0574}"/>
              </a:ext>
            </a:extLst>
          </p:cNvPr>
          <p:cNvSpPr/>
          <p:nvPr/>
        </p:nvSpPr>
        <p:spPr>
          <a:xfrm>
            <a:off x="5219979"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42" name="Rectangle 41">
            <a:extLst>
              <a:ext uri="{FF2B5EF4-FFF2-40B4-BE49-F238E27FC236}">
                <a16:creationId xmlns:a16="http://schemas.microsoft.com/office/drawing/2014/main" id="{F89F992A-6246-4836-903D-FB03C0924060}"/>
              </a:ext>
            </a:extLst>
          </p:cNvPr>
          <p:cNvSpPr/>
          <p:nvPr/>
        </p:nvSpPr>
        <p:spPr>
          <a:xfrm>
            <a:off x="7386779"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3" name="Rectangle 72">
            <a:extLst>
              <a:ext uri="{FF2B5EF4-FFF2-40B4-BE49-F238E27FC236}">
                <a16:creationId xmlns:a16="http://schemas.microsoft.com/office/drawing/2014/main" id="{CE81AC02-6FDB-4D2A-AEED-0800FEF31E8B}"/>
              </a:ext>
            </a:extLst>
          </p:cNvPr>
          <p:cNvSpPr/>
          <p:nvPr/>
        </p:nvSpPr>
        <p:spPr>
          <a:xfrm>
            <a:off x="9555735"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7" name="Rectangle 76">
            <a:extLst>
              <a:ext uri="{FF2B5EF4-FFF2-40B4-BE49-F238E27FC236}">
                <a16:creationId xmlns:a16="http://schemas.microsoft.com/office/drawing/2014/main" id="{5D3FDA79-2BB9-4CC1-9D4C-19C2961FE853}"/>
              </a:ext>
            </a:extLst>
          </p:cNvPr>
          <p:cNvSpPr/>
          <p:nvPr/>
        </p:nvSpPr>
        <p:spPr>
          <a:xfrm>
            <a:off x="3053182"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8" name="Rectangle 77">
            <a:extLst>
              <a:ext uri="{FF2B5EF4-FFF2-40B4-BE49-F238E27FC236}">
                <a16:creationId xmlns:a16="http://schemas.microsoft.com/office/drawing/2014/main" id="{0CC6A3D7-0C1F-4283-8E4A-EE2E62681225}"/>
              </a:ext>
            </a:extLst>
          </p:cNvPr>
          <p:cNvSpPr/>
          <p:nvPr/>
        </p:nvSpPr>
        <p:spPr>
          <a:xfrm>
            <a:off x="5219979"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9" name="Rectangle 78">
            <a:extLst>
              <a:ext uri="{FF2B5EF4-FFF2-40B4-BE49-F238E27FC236}">
                <a16:creationId xmlns:a16="http://schemas.microsoft.com/office/drawing/2014/main" id="{B4BD79C8-0816-4D51-AD35-E2089D8E7722}"/>
              </a:ext>
            </a:extLst>
          </p:cNvPr>
          <p:cNvSpPr/>
          <p:nvPr/>
        </p:nvSpPr>
        <p:spPr>
          <a:xfrm>
            <a:off x="7386779"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0" name="Rectangle 79">
            <a:extLst>
              <a:ext uri="{FF2B5EF4-FFF2-40B4-BE49-F238E27FC236}">
                <a16:creationId xmlns:a16="http://schemas.microsoft.com/office/drawing/2014/main" id="{B90FA213-F5F3-4044-9821-A3C37C2F476A}"/>
              </a:ext>
            </a:extLst>
          </p:cNvPr>
          <p:cNvSpPr/>
          <p:nvPr/>
        </p:nvSpPr>
        <p:spPr>
          <a:xfrm>
            <a:off x="9555735"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5" name="Rectangle 84">
            <a:extLst>
              <a:ext uri="{FF2B5EF4-FFF2-40B4-BE49-F238E27FC236}">
                <a16:creationId xmlns:a16="http://schemas.microsoft.com/office/drawing/2014/main" id="{ACD675DD-D63F-4098-AC9D-A952C7C1E771}"/>
              </a:ext>
            </a:extLst>
          </p:cNvPr>
          <p:cNvSpPr/>
          <p:nvPr/>
        </p:nvSpPr>
        <p:spPr>
          <a:xfrm>
            <a:off x="3053182"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6" name="Rectangle 85">
            <a:extLst>
              <a:ext uri="{FF2B5EF4-FFF2-40B4-BE49-F238E27FC236}">
                <a16:creationId xmlns:a16="http://schemas.microsoft.com/office/drawing/2014/main" id="{C8408817-F5A1-41EF-A382-95E3F2596BB5}"/>
              </a:ext>
            </a:extLst>
          </p:cNvPr>
          <p:cNvSpPr/>
          <p:nvPr/>
        </p:nvSpPr>
        <p:spPr>
          <a:xfrm>
            <a:off x="5219979"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7" name="Rectangle 86">
            <a:extLst>
              <a:ext uri="{FF2B5EF4-FFF2-40B4-BE49-F238E27FC236}">
                <a16:creationId xmlns:a16="http://schemas.microsoft.com/office/drawing/2014/main" id="{DD8EDBFC-FDAC-442B-B52F-8BCD628BA168}"/>
              </a:ext>
            </a:extLst>
          </p:cNvPr>
          <p:cNvSpPr/>
          <p:nvPr/>
        </p:nvSpPr>
        <p:spPr>
          <a:xfrm>
            <a:off x="7386779"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8" name="Rectangle 87">
            <a:extLst>
              <a:ext uri="{FF2B5EF4-FFF2-40B4-BE49-F238E27FC236}">
                <a16:creationId xmlns:a16="http://schemas.microsoft.com/office/drawing/2014/main" id="{C40ECDE4-F95A-4450-B763-243D7CAEB9F6}"/>
              </a:ext>
            </a:extLst>
          </p:cNvPr>
          <p:cNvSpPr/>
          <p:nvPr/>
        </p:nvSpPr>
        <p:spPr>
          <a:xfrm>
            <a:off x="9555735"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pic>
        <p:nvPicPr>
          <p:cNvPr id="3" name="Picture 2">
            <a:extLst>
              <a:ext uri="{FF2B5EF4-FFF2-40B4-BE49-F238E27FC236}">
                <a16:creationId xmlns:a16="http://schemas.microsoft.com/office/drawing/2014/main" id="{D81B430B-855E-479E-ADF5-0F1C7DF22E63}"/>
              </a:ext>
            </a:extLst>
          </p:cNvPr>
          <p:cNvPicPr>
            <a:picLocks noChangeAspect="1"/>
          </p:cNvPicPr>
          <p:nvPr/>
        </p:nvPicPr>
        <p:blipFill>
          <a:blip r:embed="rId2"/>
          <a:stretch>
            <a:fillRect/>
          </a:stretch>
        </p:blipFill>
        <p:spPr>
          <a:xfrm>
            <a:off x="6685586" y="1055888"/>
            <a:ext cx="3564313" cy="2272880"/>
          </a:xfrm>
          <a:prstGeom prst="rect">
            <a:avLst/>
          </a:prstGeom>
        </p:spPr>
      </p:pic>
      <p:sp>
        <p:nvSpPr>
          <p:cNvPr id="6" name="Rectangle 5">
            <a:extLst>
              <a:ext uri="{FF2B5EF4-FFF2-40B4-BE49-F238E27FC236}">
                <a16:creationId xmlns:a16="http://schemas.microsoft.com/office/drawing/2014/main" id="{A2D3DCD6-D2B0-4F84-9A34-A19A30F31AA7}"/>
              </a:ext>
            </a:extLst>
          </p:cNvPr>
          <p:cNvSpPr/>
          <p:nvPr/>
        </p:nvSpPr>
        <p:spPr>
          <a:xfrm>
            <a:off x="1898681" y="2091307"/>
            <a:ext cx="3969118" cy="1200329"/>
          </a:xfrm>
          <a:prstGeom prst="rect">
            <a:avLst/>
          </a:prstGeom>
        </p:spPr>
        <p:txBody>
          <a:bodyPr wrap="square">
            <a:spAutoFit/>
          </a:bodyPr>
          <a:lstStyle/>
          <a:p>
            <a:r>
              <a:rPr lang="en-US" sz="2400" dirty="0"/>
              <a:t>Admin &amp; place Table has One to many Relationship. Lets Test this…..</a:t>
            </a:r>
          </a:p>
        </p:txBody>
      </p:sp>
    </p:spTree>
    <p:extLst>
      <p:ext uri="{BB962C8B-B14F-4D97-AF65-F5344CB8AC3E}">
        <p14:creationId xmlns:p14="http://schemas.microsoft.com/office/powerpoint/2010/main" val="293339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7798"/>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400" b="1" dirty="0">
                <a:solidFill>
                  <a:schemeClr val="tx1">
                    <a:lumMod val="75000"/>
                    <a:lumOff val="25000"/>
                  </a:schemeClr>
                </a:solidFill>
              </a:rPr>
              <a:t> justify the multiplicities</a:t>
            </a:r>
          </a:p>
          <a:p>
            <a:pPr algn="ctr"/>
            <a:r>
              <a:rPr lang="en-GB" sz="2400" b="1" dirty="0">
                <a:solidFill>
                  <a:schemeClr val="tx1">
                    <a:lumMod val="75000"/>
                    <a:lumOff val="25000"/>
                  </a:schemeClr>
                </a:solidFill>
              </a:rPr>
              <a:t>Continue…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926316"/>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9">
            <a:extLst>
              <a:ext uri="{FF2B5EF4-FFF2-40B4-BE49-F238E27FC236}">
                <a16:creationId xmlns:a16="http://schemas.microsoft.com/office/drawing/2014/main" id="{99B84BF0-6CCE-401F-B4A1-AE2CF2D8FB78}"/>
              </a:ext>
            </a:extLst>
          </p:cNvPr>
          <p:cNvSpPr/>
          <p:nvPr/>
        </p:nvSpPr>
        <p:spPr>
          <a:xfrm>
            <a:off x="3053182"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41" name="Rectangle 40">
            <a:extLst>
              <a:ext uri="{FF2B5EF4-FFF2-40B4-BE49-F238E27FC236}">
                <a16:creationId xmlns:a16="http://schemas.microsoft.com/office/drawing/2014/main" id="{5BE9BF05-E202-4D2B-A570-99F3058A0574}"/>
              </a:ext>
            </a:extLst>
          </p:cNvPr>
          <p:cNvSpPr/>
          <p:nvPr/>
        </p:nvSpPr>
        <p:spPr>
          <a:xfrm>
            <a:off x="5219979"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42" name="Rectangle 41">
            <a:extLst>
              <a:ext uri="{FF2B5EF4-FFF2-40B4-BE49-F238E27FC236}">
                <a16:creationId xmlns:a16="http://schemas.microsoft.com/office/drawing/2014/main" id="{F89F992A-6246-4836-903D-FB03C0924060}"/>
              </a:ext>
            </a:extLst>
          </p:cNvPr>
          <p:cNvSpPr/>
          <p:nvPr/>
        </p:nvSpPr>
        <p:spPr>
          <a:xfrm>
            <a:off x="7386779"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3" name="Rectangle 72">
            <a:extLst>
              <a:ext uri="{FF2B5EF4-FFF2-40B4-BE49-F238E27FC236}">
                <a16:creationId xmlns:a16="http://schemas.microsoft.com/office/drawing/2014/main" id="{CE81AC02-6FDB-4D2A-AEED-0800FEF31E8B}"/>
              </a:ext>
            </a:extLst>
          </p:cNvPr>
          <p:cNvSpPr/>
          <p:nvPr/>
        </p:nvSpPr>
        <p:spPr>
          <a:xfrm>
            <a:off x="9555735"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7" name="Rectangle 76">
            <a:extLst>
              <a:ext uri="{FF2B5EF4-FFF2-40B4-BE49-F238E27FC236}">
                <a16:creationId xmlns:a16="http://schemas.microsoft.com/office/drawing/2014/main" id="{5D3FDA79-2BB9-4CC1-9D4C-19C2961FE853}"/>
              </a:ext>
            </a:extLst>
          </p:cNvPr>
          <p:cNvSpPr/>
          <p:nvPr/>
        </p:nvSpPr>
        <p:spPr>
          <a:xfrm>
            <a:off x="3053182"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8" name="Rectangle 77">
            <a:extLst>
              <a:ext uri="{FF2B5EF4-FFF2-40B4-BE49-F238E27FC236}">
                <a16:creationId xmlns:a16="http://schemas.microsoft.com/office/drawing/2014/main" id="{0CC6A3D7-0C1F-4283-8E4A-EE2E62681225}"/>
              </a:ext>
            </a:extLst>
          </p:cNvPr>
          <p:cNvSpPr/>
          <p:nvPr/>
        </p:nvSpPr>
        <p:spPr>
          <a:xfrm>
            <a:off x="5219979"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9" name="Rectangle 78">
            <a:extLst>
              <a:ext uri="{FF2B5EF4-FFF2-40B4-BE49-F238E27FC236}">
                <a16:creationId xmlns:a16="http://schemas.microsoft.com/office/drawing/2014/main" id="{B4BD79C8-0816-4D51-AD35-E2089D8E7722}"/>
              </a:ext>
            </a:extLst>
          </p:cNvPr>
          <p:cNvSpPr/>
          <p:nvPr/>
        </p:nvSpPr>
        <p:spPr>
          <a:xfrm>
            <a:off x="7386779"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0" name="Rectangle 79">
            <a:extLst>
              <a:ext uri="{FF2B5EF4-FFF2-40B4-BE49-F238E27FC236}">
                <a16:creationId xmlns:a16="http://schemas.microsoft.com/office/drawing/2014/main" id="{B90FA213-F5F3-4044-9821-A3C37C2F476A}"/>
              </a:ext>
            </a:extLst>
          </p:cNvPr>
          <p:cNvSpPr/>
          <p:nvPr/>
        </p:nvSpPr>
        <p:spPr>
          <a:xfrm>
            <a:off x="9555735"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5" name="Rectangle 84">
            <a:extLst>
              <a:ext uri="{FF2B5EF4-FFF2-40B4-BE49-F238E27FC236}">
                <a16:creationId xmlns:a16="http://schemas.microsoft.com/office/drawing/2014/main" id="{ACD675DD-D63F-4098-AC9D-A952C7C1E771}"/>
              </a:ext>
            </a:extLst>
          </p:cNvPr>
          <p:cNvSpPr/>
          <p:nvPr/>
        </p:nvSpPr>
        <p:spPr>
          <a:xfrm>
            <a:off x="3053182"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6" name="Rectangle 85">
            <a:extLst>
              <a:ext uri="{FF2B5EF4-FFF2-40B4-BE49-F238E27FC236}">
                <a16:creationId xmlns:a16="http://schemas.microsoft.com/office/drawing/2014/main" id="{C8408817-F5A1-41EF-A382-95E3F2596BB5}"/>
              </a:ext>
            </a:extLst>
          </p:cNvPr>
          <p:cNvSpPr/>
          <p:nvPr/>
        </p:nvSpPr>
        <p:spPr>
          <a:xfrm>
            <a:off x="5219979"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7" name="Rectangle 86">
            <a:extLst>
              <a:ext uri="{FF2B5EF4-FFF2-40B4-BE49-F238E27FC236}">
                <a16:creationId xmlns:a16="http://schemas.microsoft.com/office/drawing/2014/main" id="{DD8EDBFC-FDAC-442B-B52F-8BCD628BA168}"/>
              </a:ext>
            </a:extLst>
          </p:cNvPr>
          <p:cNvSpPr/>
          <p:nvPr/>
        </p:nvSpPr>
        <p:spPr>
          <a:xfrm>
            <a:off x="7386779"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8" name="Rectangle 87">
            <a:extLst>
              <a:ext uri="{FF2B5EF4-FFF2-40B4-BE49-F238E27FC236}">
                <a16:creationId xmlns:a16="http://schemas.microsoft.com/office/drawing/2014/main" id="{C40ECDE4-F95A-4450-B763-243D7CAEB9F6}"/>
              </a:ext>
            </a:extLst>
          </p:cNvPr>
          <p:cNvSpPr/>
          <p:nvPr/>
        </p:nvSpPr>
        <p:spPr>
          <a:xfrm>
            <a:off x="9555735"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 name="TextBox 4">
            <a:extLst>
              <a:ext uri="{FF2B5EF4-FFF2-40B4-BE49-F238E27FC236}">
                <a16:creationId xmlns:a16="http://schemas.microsoft.com/office/drawing/2014/main" id="{888E5321-F9E8-41E0-8619-57B3443F98D5}"/>
              </a:ext>
            </a:extLst>
          </p:cNvPr>
          <p:cNvSpPr txBox="1"/>
          <p:nvPr/>
        </p:nvSpPr>
        <p:spPr>
          <a:xfrm>
            <a:off x="968789" y="1185295"/>
            <a:ext cx="10148767" cy="5078313"/>
          </a:xfrm>
          <a:prstGeom prst="rect">
            <a:avLst/>
          </a:prstGeom>
          <a:noFill/>
        </p:spPr>
        <p:txBody>
          <a:bodyPr wrap="square" rtlCol="0">
            <a:spAutoFit/>
          </a:bodyPr>
          <a:lstStyle/>
          <a:p>
            <a:endParaRPr lang="en-US" dirty="0">
              <a:latin typeface="+mj-lt"/>
            </a:endParaRPr>
          </a:p>
          <a:p>
            <a:r>
              <a:rPr lang="en-US" dirty="0">
                <a:latin typeface="+mj-lt"/>
              </a:rPr>
              <a:t>//Insert data into Admin table</a:t>
            </a:r>
          </a:p>
          <a:p>
            <a:r>
              <a:rPr lang="en-US" dirty="0"/>
              <a:t>INSERT INTO Admin (</a:t>
            </a:r>
            <a:r>
              <a:rPr lang="en-US" dirty="0" err="1"/>
              <a:t>A_User_ID</a:t>
            </a:r>
            <a:r>
              <a:rPr lang="en-US" dirty="0"/>
              <a:t> , </a:t>
            </a:r>
            <a:r>
              <a:rPr lang="en-US" dirty="0" err="1"/>
              <a:t>A_Name</a:t>
            </a:r>
            <a:r>
              <a:rPr lang="en-US" dirty="0"/>
              <a:t> , </a:t>
            </a:r>
            <a:r>
              <a:rPr lang="en-US" dirty="0" err="1"/>
              <a:t>A_Password</a:t>
            </a:r>
            <a:r>
              <a:rPr lang="en-US" dirty="0"/>
              <a:t>)</a:t>
            </a:r>
          </a:p>
          <a:p>
            <a:r>
              <a:rPr lang="en-US" dirty="0"/>
              <a:t>VALUES ('ad223', 'Smith', '2kl6356’)</a:t>
            </a:r>
          </a:p>
          <a:p>
            <a:endParaRPr lang="en-US" dirty="0"/>
          </a:p>
          <a:p>
            <a:endParaRPr lang="en-US" dirty="0"/>
          </a:p>
          <a:p>
            <a:r>
              <a:rPr lang="en-US" dirty="0"/>
              <a:t>//Insert data into Place table(where admin id is same)</a:t>
            </a:r>
          </a:p>
          <a:p>
            <a:r>
              <a:rPr lang="en-US" dirty="0"/>
              <a:t>INSERT INTO Place(Name , </a:t>
            </a:r>
            <a:r>
              <a:rPr lang="en-US" dirty="0" err="1"/>
              <a:t>A_User_ID</a:t>
            </a:r>
            <a:r>
              <a:rPr lang="en-US" dirty="0"/>
              <a:t> , Country, City)</a:t>
            </a:r>
          </a:p>
          <a:p>
            <a:r>
              <a:rPr lang="en-US" dirty="0"/>
              <a:t>VALUES ('</a:t>
            </a:r>
            <a:r>
              <a:rPr lang="en-US" dirty="0" err="1"/>
              <a:t>Sundarban</a:t>
            </a:r>
            <a:r>
              <a:rPr lang="en-US" dirty="0"/>
              <a:t>', 'ad223', 'Bangladesh', 'Khulna'),('</a:t>
            </a:r>
            <a:r>
              <a:rPr lang="en-US" dirty="0" err="1"/>
              <a:t>Coxsbazar</a:t>
            </a:r>
            <a:r>
              <a:rPr lang="en-US" dirty="0"/>
              <a:t>', 'ad223', 'Bangladesh', 'Chittagong’)</a:t>
            </a:r>
          </a:p>
          <a:p>
            <a:endParaRPr lang="en-US" dirty="0"/>
          </a:p>
          <a:p>
            <a:endParaRPr lang="en-US" dirty="0"/>
          </a:p>
          <a:p>
            <a:r>
              <a:rPr lang="en-US" dirty="0"/>
              <a:t>//test the output</a:t>
            </a:r>
          </a:p>
          <a:p>
            <a:r>
              <a:rPr lang="en-US" dirty="0"/>
              <a:t>SELECT </a:t>
            </a:r>
            <a:r>
              <a:rPr lang="en-US" dirty="0" err="1"/>
              <a:t>Place.A_User_ID</a:t>
            </a:r>
            <a:r>
              <a:rPr lang="en-US" dirty="0"/>
              <a:t>, </a:t>
            </a:r>
            <a:r>
              <a:rPr lang="en-US" dirty="0" err="1"/>
              <a:t>Place.Name</a:t>
            </a:r>
            <a:r>
              <a:rPr lang="en-US" dirty="0"/>
              <a:t>, </a:t>
            </a:r>
            <a:r>
              <a:rPr lang="en-US" dirty="0" err="1"/>
              <a:t>Place.City</a:t>
            </a:r>
            <a:r>
              <a:rPr lang="en-US" dirty="0"/>
              <a:t>, </a:t>
            </a:r>
            <a:r>
              <a:rPr lang="en-US" dirty="0" err="1"/>
              <a:t>Place.Country</a:t>
            </a:r>
            <a:endParaRPr lang="en-US" dirty="0"/>
          </a:p>
          <a:p>
            <a:r>
              <a:rPr lang="en-US" dirty="0"/>
              <a:t>FROM Place</a:t>
            </a:r>
          </a:p>
          <a:p>
            <a:r>
              <a:rPr lang="en-US" dirty="0"/>
              <a:t>JOIN Admin ON </a:t>
            </a:r>
            <a:r>
              <a:rPr lang="en-US" dirty="0" err="1"/>
              <a:t>Place.A_User_ID</a:t>
            </a:r>
            <a:r>
              <a:rPr lang="en-US" dirty="0"/>
              <a:t>=</a:t>
            </a:r>
            <a:r>
              <a:rPr lang="en-US" dirty="0" err="1"/>
              <a:t>Admin.A_User_ID</a:t>
            </a:r>
            <a:r>
              <a:rPr lang="en-US" dirty="0"/>
              <a:t>;</a:t>
            </a:r>
          </a:p>
          <a:p>
            <a:endParaRPr lang="en-US" dirty="0"/>
          </a:p>
          <a:p>
            <a:endParaRPr lang="en-US" dirty="0">
              <a:latin typeface="+mj-lt"/>
            </a:endParaRPr>
          </a:p>
          <a:p>
            <a:endParaRPr lang="en-US" dirty="0">
              <a:latin typeface="+mj-lt"/>
            </a:endParaRPr>
          </a:p>
        </p:txBody>
      </p:sp>
    </p:spTree>
    <p:extLst>
      <p:ext uri="{BB962C8B-B14F-4D97-AF65-F5344CB8AC3E}">
        <p14:creationId xmlns:p14="http://schemas.microsoft.com/office/powerpoint/2010/main" val="3102505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7798"/>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400" b="1" dirty="0">
                <a:solidFill>
                  <a:schemeClr val="tx1">
                    <a:lumMod val="75000"/>
                    <a:lumOff val="25000"/>
                  </a:schemeClr>
                </a:solidFill>
              </a:rPr>
              <a:t> justify the multiplicities</a:t>
            </a:r>
          </a:p>
          <a:p>
            <a:pPr algn="ctr"/>
            <a:r>
              <a:rPr lang="en-GB" sz="2400" b="1" dirty="0">
                <a:solidFill>
                  <a:schemeClr val="tx1">
                    <a:lumMod val="75000"/>
                    <a:lumOff val="25000"/>
                  </a:schemeClr>
                </a:solidFill>
              </a:rPr>
              <a:t>Continue…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926316"/>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9">
            <a:extLst>
              <a:ext uri="{FF2B5EF4-FFF2-40B4-BE49-F238E27FC236}">
                <a16:creationId xmlns:a16="http://schemas.microsoft.com/office/drawing/2014/main" id="{99B84BF0-6CCE-401F-B4A1-AE2CF2D8FB78}"/>
              </a:ext>
            </a:extLst>
          </p:cNvPr>
          <p:cNvSpPr/>
          <p:nvPr/>
        </p:nvSpPr>
        <p:spPr>
          <a:xfrm>
            <a:off x="3053182"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41" name="Rectangle 40">
            <a:extLst>
              <a:ext uri="{FF2B5EF4-FFF2-40B4-BE49-F238E27FC236}">
                <a16:creationId xmlns:a16="http://schemas.microsoft.com/office/drawing/2014/main" id="{5BE9BF05-E202-4D2B-A570-99F3058A0574}"/>
              </a:ext>
            </a:extLst>
          </p:cNvPr>
          <p:cNvSpPr/>
          <p:nvPr/>
        </p:nvSpPr>
        <p:spPr>
          <a:xfrm>
            <a:off x="5219979"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42" name="Rectangle 41">
            <a:extLst>
              <a:ext uri="{FF2B5EF4-FFF2-40B4-BE49-F238E27FC236}">
                <a16:creationId xmlns:a16="http://schemas.microsoft.com/office/drawing/2014/main" id="{F89F992A-6246-4836-903D-FB03C0924060}"/>
              </a:ext>
            </a:extLst>
          </p:cNvPr>
          <p:cNvSpPr/>
          <p:nvPr/>
        </p:nvSpPr>
        <p:spPr>
          <a:xfrm>
            <a:off x="7386779"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3" name="Rectangle 72">
            <a:extLst>
              <a:ext uri="{FF2B5EF4-FFF2-40B4-BE49-F238E27FC236}">
                <a16:creationId xmlns:a16="http://schemas.microsoft.com/office/drawing/2014/main" id="{CE81AC02-6FDB-4D2A-AEED-0800FEF31E8B}"/>
              </a:ext>
            </a:extLst>
          </p:cNvPr>
          <p:cNvSpPr/>
          <p:nvPr/>
        </p:nvSpPr>
        <p:spPr>
          <a:xfrm>
            <a:off x="9555735"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7" name="Rectangle 76">
            <a:extLst>
              <a:ext uri="{FF2B5EF4-FFF2-40B4-BE49-F238E27FC236}">
                <a16:creationId xmlns:a16="http://schemas.microsoft.com/office/drawing/2014/main" id="{5D3FDA79-2BB9-4CC1-9D4C-19C2961FE853}"/>
              </a:ext>
            </a:extLst>
          </p:cNvPr>
          <p:cNvSpPr/>
          <p:nvPr/>
        </p:nvSpPr>
        <p:spPr>
          <a:xfrm>
            <a:off x="3053182"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8" name="Rectangle 77">
            <a:extLst>
              <a:ext uri="{FF2B5EF4-FFF2-40B4-BE49-F238E27FC236}">
                <a16:creationId xmlns:a16="http://schemas.microsoft.com/office/drawing/2014/main" id="{0CC6A3D7-0C1F-4283-8E4A-EE2E62681225}"/>
              </a:ext>
            </a:extLst>
          </p:cNvPr>
          <p:cNvSpPr/>
          <p:nvPr/>
        </p:nvSpPr>
        <p:spPr>
          <a:xfrm>
            <a:off x="5219979"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9" name="Rectangle 78">
            <a:extLst>
              <a:ext uri="{FF2B5EF4-FFF2-40B4-BE49-F238E27FC236}">
                <a16:creationId xmlns:a16="http://schemas.microsoft.com/office/drawing/2014/main" id="{B4BD79C8-0816-4D51-AD35-E2089D8E7722}"/>
              </a:ext>
            </a:extLst>
          </p:cNvPr>
          <p:cNvSpPr/>
          <p:nvPr/>
        </p:nvSpPr>
        <p:spPr>
          <a:xfrm>
            <a:off x="7386779"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0" name="Rectangle 79">
            <a:extLst>
              <a:ext uri="{FF2B5EF4-FFF2-40B4-BE49-F238E27FC236}">
                <a16:creationId xmlns:a16="http://schemas.microsoft.com/office/drawing/2014/main" id="{B90FA213-F5F3-4044-9821-A3C37C2F476A}"/>
              </a:ext>
            </a:extLst>
          </p:cNvPr>
          <p:cNvSpPr/>
          <p:nvPr/>
        </p:nvSpPr>
        <p:spPr>
          <a:xfrm>
            <a:off x="9555735"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5" name="Rectangle 84">
            <a:extLst>
              <a:ext uri="{FF2B5EF4-FFF2-40B4-BE49-F238E27FC236}">
                <a16:creationId xmlns:a16="http://schemas.microsoft.com/office/drawing/2014/main" id="{ACD675DD-D63F-4098-AC9D-A952C7C1E771}"/>
              </a:ext>
            </a:extLst>
          </p:cNvPr>
          <p:cNvSpPr/>
          <p:nvPr/>
        </p:nvSpPr>
        <p:spPr>
          <a:xfrm>
            <a:off x="3053182"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6" name="Rectangle 85">
            <a:extLst>
              <a:ext uri="{FF2B5EF4-FFF2-40B4-BE49-F238E27FC236}">
                <a16:creationId xmlns:a16="http://schemas.microsoft.com/office/drawing/2014/main" id="{C8408817-F5A1-41EF-A382-95E3F2596BB5}"/>
              </a:ext>
            </a:extLst>
          </p:cNvPr>
          <p:cNvSpPr/>
          <p:nvPr/>
        </p:nvSpPr>
        <p:spPr>
          <a:xfrm>
            <a:off x="5219979"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7" name="Rectangle 86">
            <a:extLst>
              <a:ext uri="{FF2B5EF4-FFF2-40B4-BE49-F238E27FC236}">
                <a16:creationId xmlns:a16="http://schemas.microsoft.com/office/drawing/2014/main" id="{DD8EDBFC-FDAC-442B-B52F-8BCD628BA168}"/>
              </a:ext>
            </a:extLst>
          </p:cNvPr>
          <p:cNvSpPr/>
          <p:nvPr/>
        </p:nvSpPr>
        <p:spPr>
          <a:xfrm>
            <a:off x="7386779"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8" name="Rectangle 87">
            <a:extLst>
              <a:ext uri="{FF2B5EF4-FFF2-40B4-BE49-F238E27FC236}">
                <a16:creationId xmlns:a16="http://schemas.microsoft.com/office/drawing/2014/main" id="{C40ECDE4-F95A-4450-B763-243D7CAEB9F6}"/>
              </a:ext>
            </a:extLst>
          </p:cNvPr>
          <p:cNvSpPr/>
          <p:nvPr/>
        </p:nvSpPr>
        <p:spPr>
          <a:xfrm>
            <a:off x="9555735"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 name="TextBox 4">
            <a:extLst>
              <a:ext uri="{FF2B5EF4-FFF2-40B4-BE49-F238E27FC236}">
                <a16:creationId xmlns:a16="http://schemas.microsoft.com/office/drawing/2014/main" id="{888E5321-F9E8-41E0-8619-57B3443F98D5}"/>
              </a:ext>
            </a:extLst>
          </p:cNvPr>
          <p:cNvSpPr txBox="1"/>
          <p:nvPr/>
        </p:nvSpPr>
        <p:spPr>
          <a:xfrm>
            <a:off x="968789" y="1185295"/>
            <a:ext cx="10148767" cy="1200329"/>
          </a:xfrm>
          <a:prstGeom prst="rect">
            <a:avLst/>
          </a:prstGeom>
          <a:noFill/>
        </p:spPr>
        <p:txBody>
          <a:bodyPr wrap="square" rtlCol="0">
            <a:spAutoFit/>
          </a:bodyPr>
          <a:lstStyle/>
          <a:p>
            <a:endParaRPr lang="en-US" dirty="0">
              <a:latin typeface="+mj-lt"/>
            </a:endParaRPr>
          </a:p>
          <a:p>
            <a:endParaRPr lang="en-US" dirty="0"/>
          </a:p>
          <a:p>
            <a:endParaRPr lang="en-US" dirty="0">
              <a:latin typeface="+mj-lt"/>
            </a:endParaRPr>
          </a:p>
          <a:p>
            <a:endParaRPr lang="en-US" dirty="0">
              <a:latin typeface="+mj-lt"/>
            </a:endParaRPr>
          </a:p>
        </p:txBody>
      </p:sp>
      <p:pic>
        <p:nvPicPr>
          <p:cNvPr id="75" name="Picture 74">
            <a:extLst>
              <a:ext uri="{FF2B5EF4-FFF2-40B4-BE49-F238E27FC236}">
                <a16:creationId xmlns:a16="http://schemas.microsoft.com/office/drawing/2014/main" id="{ECF88BEE-10E2-4E38-AA2C-39D0CE826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1503" y="2507129"/>
            <a:ext cx="5226357" cy="1831593"/>
          </a:xfrm>
          <a:prstGeom prst="rect">
            <a:avLst/>
          </a:prstGeom>
        </p:spPr>
      </p:pic>
      <p:sp>
        <p:nvSpPr>
          <p:cNvPr id="76" name="Rectangle 75">
            <a:extLst>
              <a:ext uri="{FF2B5EF4-FFF2-40B4-BE49-F238E27FC236}">
                <a16:creationId xmlns:a16="http://schemas.microsoft.com/office/drawing/2014/main" id="{D0017DB0-0F44-4889-9D47-E014739178DB}"/>
              </a:ext>
            </a:extLst>
          </p:cNvPr>
          <p:cNvSpPr/>
          <p:nvPr/>
        </p:nvSpPr>
        <p:spPr>
          <a:xfrm>
            <a:off x="1572237" y="2631440"/>
            <a:ext cx="3939823" cy="1569660"/>
          </a:xfrm>
          <a:prstGeom prst="rect">
            <a:avLst/>
          </a:prstGeom>
        </p:spPr>
        <p:txBody>
          <a:bodyPr wrap="square">
            <a:spAutoFit/>
          </a:bodyPr>
          <a:lstStyle/>
          <a:p>
            <a:r>
              <a:rPr lang="en-US" sz="2400" dirty="0"/>
              <a:t>After inserting data &amp; joining two table , it is clear that admin &amp; place has one to many relationship.</a:t>
            </a:r>
          </a:p>
        </p:txBody>
      </p:sp>
    </p:spTree>
    <p:extLst>
      <p:ext uri="{BB962C8B-B14F-4D97-AF65-F5344CB8AC3E}">
        <p14:creationId xmlns:p14="http://schemas.microsoft.com/office/powerpoint/2010/main" val="3363551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400" b="1" dirty="0">
                <a:solidFill>
                  <a:schemeClr val="tx1">
                    <a:lumMod val="75000"/>
                    <a:lumOff val="25000"/>
                  </a:schemeClr>
                </a:solidFill>
              </a:rPr>
              <a:t>Conclusion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926316"/>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9">
            <a:extLst>
              <a:ext uri="{FF2B5EF4-FFF2-40B4-BE49-F238E27FC236}">
                <a16:creationId xmlns:a16="http://schemas.microsoft.com/office/drawing/2014/main" id="{99B84BF0-6CCE-401F-B4A1-AE2CF2D8FB78}"/>
              </a:ext>
            </a:extLst>
          </p:cNvPr>
          <p:cNvSpPr/>
          <p:nvPr/>
        </p:nvSpPr>
        <p:spPr>
          <a:xfrm>
            <a:off x="3053182"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41" name="Rectangle 40">
            <a:extLst>
              <a:ext uri="{FF2B5EF4-FFF2-40B4-BE49-F238E27FC236}">
                <a16:creationId xmlns:a16="http://schemas.microsoft.com/office/drawing/2014/main" id="{5BE9BF05-E202-4D2B-A570-99F3058A0574}"/>
              </a:ext>
            </a:extLst>
          </p:cNvPr>
          <p:cNvSpPr/>
          <p:nvPr/>
        </p:nvSpPr>
        <p:spPr>
          <a:xfrm>
            <a:off x="5219979"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42" name="Rectangle 41">
            <a:extLst>
              <a:ext uri="{FF2B5EF4-FFF2-40B4-BE49-F238E27FC236}">
                <a16:creationId xmlns:a16="http://schemas.microsoft.com/office/drawing/2014/main" id="{F89F992A-6246-4836-903D-FB03C0924060}"/>
              </a:ext>
            </a:extLst>
          </p:cNvPr>
          <p:cNvSpPr/>
          <p:nvPr/>
        </p:nvSpPr>
        <p:spPr>
          <a:xfrm>
            <a:off x="7386779"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3" name="Rectangle 72">
            <a:extLst>
              <a:ext uri="{FF2B5EF4-FFF2-40B4-BE49-F238E27FC236}">
                <a16:creationId xmlns:a16="http://schemas.microsoft.com/office/drawing/2014/main" id="{CE81AC02-6FDB-4D2A-AEED-0800FEF31E8B}"/>
              </a:ext>
            </a:extLst>
          </p:cNvPr>
          <p:cNvSpPr/>
          <p:nvPr/>
        </p:nvSpPr>
        <p:spPr>
          <a:xfrm>
            <a:off x="9555735"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7" name="Rectangle 76">
            <a:extLst>
              <a:ext uri="{FF2B5EF4-FFF2-40B4-BE49-F238E27FC236}">
                <a16:creationId xmlns:a16="http://schemas.microsoft.com/office/drawing/2014/main" id="{5D3FDA79-2BB9-4CC1-9D4C-19C2961FE853}"/>
              </a:ext>
            </a:extLst>
          </p:cNvPr>
          <p:cNvSpPr/>
          <p:nvPr/>
        </p:nvSpPr>
        <p:spPr>
          <a:xfrm>
            <a:off x="3053182"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8" name="Rectangle 77">
            <a:extLst>
              <a:ext uri="{FF2B5EF4-FFF2-40B4-BE49-F238E27FC236}">
                <a16:creationId xmlns:a16="http://schemas.microsoft.com/office/drawing/2014/main" id="{0CC6A3D7-0C1F-4283-8E4A-EE2E62681225}"/>
              </a:ext>
            </a:extLst>
          </p:cNvPr>
          <p:cNvSpPr/>
          <p:nvPr/>
        </p:nvSpPr>
        <p:spPr>
          <a:xfrm>
            <a:off x="5219979"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9" name="Rectangle 78">
            <a:extLst>
              <a:ext uri="{FF2B5EF4-FFF2-40B4-BE49-F238E27FC236}">
                <a16:creationId xmlns:a16="http://schemas.microsoft.com/office/drawing/2014/main" id="{B4BD79C8-0816-4D51-AD35-E2089D8E7722}"/>
              </a:ext>
            </a:extLst>
          </p:cNvPr>
          <p:cNvSpPr/>
          <p:nvPr/>
        </p:nvSpPr>
        <p:spPr>
          <a:xfrm>
            <a:off x="7386779"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0" name="Rectangle 79">
            <a:extLst>
              <a:ext uri="{FF2B5EF4-FFF2-40B4-BE49-F238E27FC236}">
                <a16:creationId xmlns:a16="http://schemas.microsoft.com/office/drawing/2014/main" id="{B90FA213-F5F3-4044-9821-A3C37C2F476A}"/>
              </a:ext>
            </a:extLst>
          </p:cNvPr>
          <p:cNvSpPr/>
          <p:nvPr/>
        </p:nvSpPr>
        <p:spPr>
          <a:xfrm>
            <a:off x="9555735"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5" name="Rectangle 84">
            <a:extLst>
              <a:ext uri="{FF2B5EF4-FFF2-40B4-BE49-F238E27FC236}">
                <a16:creationId xmlns:a16="http://schemas.microsoft.com/office/drawing/2014/main" id="{ACD675DD-D63F-4098-AC9D-A952C7C1E771}"/>
              </a:ext>
            </a:extLst>
          </p:cNvPr>
          <p:cNvSpPr/>
          <p:nvPr/>
        </p:nvSpPr>
        <p:spPr>
          <a:xfrm>
            <a:off x="3053182"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6" name="Rectangle 85">
            <a:extLst>
              <a:ext uri="{FF2B5EF4-FFF2-40B4-BE49-F238E27FC236}">
                <a16:creationId xmlns:a16="http://schemas.microsoft.com/office/drawing/2014/main" id="{C8408817-F5A1-41EF-A382-95E3F2596BB5}"/>
              </a:ext>
            </a:extLst>
          </p:cNvPr>
          <p:cNvSpPr/>
          <p:nvPr/>
        </p:nvSpPr>
        <p:spPr>
          <a:xfrm>
            <a:off x="5219979"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7" name="Rectangle 86">
            <a:extLst>
              <a:ext uri="{FF2B5EF4-FFF2-40B4-BE49-F238E27FC236}">
                <a16:creationId xmlns:a16="http://schemas.microsoft.com/office/drawing/2014/main" id="{DD8EDBFC-FDAC-442B-B52F-8BCD628BA168}"/>
              </a:ext>
            </a:extLst>
          </p:cNvPr>
          <p:cNvSpPr/>
          <p:nvPr/>
        </p:nvSpPr>
        <p:spPr>
          <a:xfrm>
            <a:off x="7386779"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8" name="Rectangle 87">
            <a:extLst>
              <a:ext uri="{FF2B5EF4-FFF2-40B4-BE49-F238E27FC236}">
                <a16:creationId xmlns:a16="http://schemas.microsoft.com/office/drawing/2014/main" id="{C40ECDE4-F95A-4450-B763-243D7CAEB9F6}"/>
              </a:ext>
            </a:extLst>
          </p:cNvPr>
          <p:cNvSpPr/>
          <p:nvPr/>
        </p:nvSpPr>
        <p:spPr>
          <a:xfrm>
            <a:off x="9555735"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 name="TextBox 4">
            <a:extLst>
              <a:ext uri="{FF2B5EF4-FFF2-40B4-BE49-F238E27FC236}">
                <a16:creationId xmlns:a16="http://schemas.microsoft.com/office/drawing/2014/main" id="{888E5321-F9E8-41E0-8619-57B3443F98D5}"/>
              </a:ext>
            </a:extLst>
          </p:cNvPr>
          <p:cNvSpPr txBox="1"/>
          <p:nvPr/>
        </p:nvSpPr>
        <p:spPr>
          <a:xfrm>
            <a:off x="968789" y="1185295"/>
            <a:ext cx="10148767" cy="1754326"/>
          </a:xfrm>
          <a:prstGeom prst="rect">
            <a:avLst/>
          </a:prstGeom>
          <a:noFill/>
        </p:spPr>
        <p:txBody>
          <a:bodyPr wrap="square" rtlCol="0">
            <a:spAutoFit/>
          </a:bodyPr>
          <a:lstStyle/>
          <a:p>
            <a:r>
              <a:rPr lang="en-US" dirty="0">
                <a:latin typeface="+mj-lt"/>
              </a:rPr>
              <a:t>The entity relationship diagram (ERD) is the logical structure of database and shows relationships of entity sets  stored in a database. We have illustrated all the entities, attributes, data types and relationships of our entity relationship diagram. We have also illustrated SQL commands based on ER diagram. Above mentioned diagrams helped us to see the futurity of our project and now we can easily visualize the whole system more evidently.</a:t>
            </a:r>
          </a:p>
        </p:txBody>
      </p:sp>
    </p:spTree>
    <p:extLst>
      <p:ext uri="{BB962C8B-B14F-4D97-AF65-F5344CB8AC3E}">
        <p14:creationId xmlns:p14="http://schemas.microsoft.com/office/powerpoint/2010/main" val="2874521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6" name="Title 1">
            <a:extLst>
              <a:ext uri="{FF2B5EF4-FFF2-40B4-BE49-F238E27FC236}">
                <a16:creationId xmlns:a16="http://schemas.microsoft.com/office/drawing/2014/main" id="{3AEB4BD8-51F5-42B7-ACDC-364AE27782E5}"/>
              </a:ext>
            </a:extLst>
          </p:cNvPr>
          <p:cNvSpPr txBox="1">
            <a:spLocks/>
          </p:cNvSpPr>
          <p:nvPr/>
        </p:nvSpPr>
        <p:spPr>
          <a:xfrm>
            <a:off x="1524000" y="5394312"/>
            <a:ext cx="9144000" cy="997196"/>
          </a:xfrm>
          <a:prstGeom prst="rect">
            <a:avLst/>
          </a:prstGeom>
        </p:spPr>
        <p:txBody>
          <a:bodyPr vert="horz" lIns="0" tIns="0" rIns="0" bIns="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b="1" dirty="0">
                <a:solidFill>
                  <a:schemeClr val="bg1"/>
                </a:solidFill>
              </a:rPr>
              <a:t>Any Queries???</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205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Introduction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a:extLst>
              <a:ext uri="{FF2B5EF4-FFF2-40B4-BE49-F238E27FC236}">
                <a16:creationId xmlns:a16="http://schemas.microsoft.com/office/drawing/2014/main" id="{B4410C15-C03C-41B2-BA4B-45E28335E543}"/>
              </a:ext>
            </a:extLst>
          </p:cNvPr>
          <p:cNvSpPr/>
          <p:nvPr/>
        </p:nvSpPr>
        <p:spPr>
          <a:xfrm>
            <a:off x="1510748" y="1179405"/>
            <a:ext cx="8189843" cy="4801314"/>
          </a:xfrm>
          <a:prstGeom prst="rect">
            <a:avLst/>
          </a:prstGeom>
        </p:spPr>
        <p:txBody>
          <a:bodyPr wrap="square">
            <a:spAutoFit/>
          </a:bodyPr>
          <a:lstStyle/>
          <a:p>
            <a:pPr marL="285750" indent="-285750" algn="just">
              <a:buClr>
                <a:srgbClr val="C00000"/>
              </a:buClr>
              <a:buSzPct val="200000"/>
              <a:buFont typeface="Wingdings" panose="05000000000000000000" pitchFamily="2" charset="2"/>
              <a:buChar char="§"/>
            </a:pPr>
            <a:endParaRPr lang="en-US" dirty="0"/>
          </a:p>
          <a:p>
            <a:pPr marL="285750" indent="-285750" algn="just">
              <a:buClr>
                <a:srgbClr val="C00000"/>
              </a:buClr>
              <a:buSzPct val="200000"/>
              <a:buFont typeface="Wingdings" panose="05000000000000000000" pitchFamily="2" charset="2"/>
              <a:buChar char="§"/>
            </a:pPr>
            <a:r>
              <a:rPr lang="en-US" dirty="0">
                <a:latin typeface="Century Gothic" panose="020B0502020202020204" pitchFamily="34" charset="0"/>
                <a:ea typeface="Arial Unicode MS" pitchFamily="34" charset="-128"/>
                <a:cs typeface="Arial Unicode MS" pitchFamily="34" charset="-128"/>
              </a:rPr>
              <a:t>Overview of the </a:t>
            </a:r>
            <a:r>
              <a:rPr lang="en-US" b="1" dirty="0">
                <a:latin typeface="Century Gothic" panose="020B0502020202020204" pitchFamily="34" charset="0"/>
                <a:ea typeface="Arial Unicode MS" pitchFamily="34" charset="-128"/>
                <a:cs typeface="Arial Unicode MS" pitchFamily="34" charset="-128"/>
              </a:rPr>
              <a:t>Entity Relationship Diagram (ERD) </a:t>
            </a:r>
            <a:r>
              <a:rPr lang="en-US" dirty="0">
                <a:latin typeface="Century Gothic" panose="020B0502020202020204" pitchFamily="34" charset="0"/>
                <a:ea typeface="Arial Unicode MS" pitchFamily="34" charset="-128"/>
                <a:cs typeface="Arial Unicode MS" pitchFamily="34" charset="-128"/>
              </a:rPr>
              <a:t>and </a:t>
            </a:r>
            <a:r>
              <a:rPr lang="en-US" b="1" dirty="0">
                <a:latin typeface="Century Gothic" panose="020B0502020202020204" pitchFamily="34" charset="0"/>
                <a:ea typeface="Arial Unicode MS" pitchFamily="34" charset="-128"/>
                <a:cs typeface="Arial Unicode MS" pitchFamily="34" charset="-128"/>
              </a:rPr>
              <a:t>SQL Command </a:t>
            </a:r>
            <a:r>
              <a:rPr lang="en-US" dirty="0">
                <a:latin typeface="Century Gothic" panose="020B0502020202020204" pitchFamily="34" charset="0"/>
                <a:ea typeface="Arial Unicode MS" panose="020B0604020202020204" pitchFamily="34" charset="-128"/>
                <a:cs typeface="Arial Unicode MS" panose="020B0604020202020204" pitchFamily="34" charset="-128"/>
              </a:rPr>
              <a:t>for Understanding and visualizing our project </a:t>
            </a:r>
          </a:p>
          <a:p>
            <a:pPr algn="just">
              <a:buClr>
                <a:srgbClr val="C00000"/>
              </a:buClr>
              <a:buSzPct val="200000"/>
            </a:pPr>
            <a:endParaRPr lang="en-US" dirty="0">
              <a:latin typeface="Century Gothic" panose="020B0502020202020204" pitchFamily="34" charset="0"/>
            </a:endParaRPr>
          </a:p>
          <a:p>
            <a:pPr marL="285750" indent="-285750" algn="just">
              <a:buClr>
                <a:srgbClr val="C00000"/>
              </a:buClr>
              <a:buSzPct val="200000"/>
              <a:buFont typeface="Wingdings" panose="05000000000000000000" pitchFamily="2" charset="2"/>
              <a:buChar char="§"/>
            </a:pPr>
            <a:r>
              <a:rPr lang="en-US" dirty="0">
                <a:latin typeface="Century Gothic" panose="020B0502020202020204" pitchFamily="34" charset="0"/>
              </a:rPr>
              <a:t>Graphically demonstrates an information of system’s entities and relationships between those entities.</a:t>
            </a:r>
          </a:p>
          <a:p>
            <a:pPr algn="just">
              <a:buClr>
                <a:srgbClr val="C00000"/>
              </a:buClr>
              <a:buSzPct val="200000"/>
            </a:pPr>
            <a:endParaRPr lang="en-US" dirty="0">
              <a:latin typeface="Century Gothic" panose="020B0502020202020204" pitchFamily="34" charset="0"/>
              <a:ea typeface="Arial Unicode MS" panose="020B0604020202020204" pitchFamily="34" charset="-128"/>
              <a:cs typeface="Arial Unicode MS" panose="020B0604020202020204" pitchFamily="34" charset="-128"/>
            </a:endParaRPr>
          </a:p>
          <a:p>
            <a:pPr marL="285750" indent="-285750" algn="just">
              <a:buClr>
                <a:srgbClr val="C00000"/>
              </a:buClr>
              <a:buSzPct val="200000"/>
              <a:buFont typeface="Wingdings" panose="05000000000000000000" pitchFamily="2" charset="2"/>
              <a:buChar char="§"/>
            </a:pPr>
            <a:r>
              <a:rPr lang="en-US" dirty="0">
                <a:latin typeface="Century Gothic" panose="020B0502020202020204" pitchFamily="34" charset="0"/>
              </a:rPr>
              <a:t>Used to organize data within databases and visually understand how the separated elements are related to each other and working together.</a:t>
            </a:r>
          </a:p>
          <a:p>
            <a:pPr algn="just">
              <a:buClr>
                <a:srgbClr val="C00000"/>
              </a:buClr>
              <a:buSzPct val="200000"/>
            </a:pPr>
            <a:endParaRPr lang="en-US" dirty="0">
              <a:latin typeface="Century Gothic" panose="020B0502020202020204" pitchFamily="34" charset="0"/>
            </a:endParaRPr>
          </a:p>
          <a:p>
            <a:pPr marL="285750" indent="-285750" algn="just">
              <a:buClr>
                <a:srgbClr val="C00000"/>
              </a:buClr>
              <a:buSzPct val="200000"/>
              <a:buFont typeface="Wingdings" panose="05000000000000000000" pitchFamily="2" charset="2"/>
              <a:buChar char="§"/>
            </a:pPr>
            <a:r>
              <a:rPr lang="en-US" dirty="0">
                <a:latin typeface="Century Gothic" panose="020B0502020202020204" pitchFamily="34" charset="0"/>
              </a:rPr>
              <a:t>3 key components of ERD are -</a:t>
            </a:r>
          </a:p>
          <a:p>
            <a:pPr algn="just">
              <a:buClr>
                <a:srgbClr val="C00000"/>
              </a:buClr>
              <a:buSzPct val="200000"/>
            </a:pPr>
            <a:endParaRPr lang="en-US" dirty="0">
              <a:latin typeface="Century Gothic" panose="020B0502020202020204" pitchFamily="34" charset="0"/>
            </a:endParaRPr>
          </a:p>
          <a:p>
            <a:pPr marL="285750" indent="-285750" algn="just">
              <a:buClr>
                <a:srgbClr val="C00000"/>
              </a:buClr>
              <a:buFont typeface="Wingdings" pitchFamily="2" charset="2"/>
              <a:buChar char="ü"/>
            </a:pPr>
            <a:r>
              <a:rPr lang="en-US" dirty="0">
                <a:latin typeface="Century Gothic" panose="020B0502020202020204" pitchFamily="34" charset="0"/>
              </a:rPr>
              <a:t>Entity</a:t>
            </a:r>
          </a:p>
          <a:p>
            <a:pPr marL="285750" indent="-285750" algn="just">
              <a:buClr>
                <a:srgbClr val="C00000"/>
              </a:buClr>
              <a:buFont typeface="Wingdings" pitchFamily="2" charset="2"/>
              <a:buChar char="ü"/>
            </a:pPr>
            <a:r>
              <a:rPr lang="en-US" dirty="0">
                <a:latin typeface="Century Gothic" panose="020B0502020202020204" pitchFamily="34" charset="0"/>
              </a:rPr>
              <a:t>Relationship</a:t>
            </a:r>
          </a:p>
          <a:p>
            <a:pPr marL="285750" indent="-285750" algn="just">
              <a:buClr>
                <a:srgbClr val="C00000"/>
              </a:buClr>
              <a:buFont typeface="Wingdings" pitchFamily="2" charset="2"/>
              <a:buChar char="ü"/>
            </a:pPr>
            <a:r>
              <a:rPr lang="en-US" dirty="0">
                <a:latin typeface="Century Gothic" panose="020B0502020202020204" pitchFamily="34" charset="0"/>
              </a:rPr>
              <a:t>Attribute</a:t>
            </a:r>
          </a:p>
          <a:p>
            <a:pPr marL="285750" indent="-285750" algn="just">
              <a:buClr>
                <a:srgbClr val="C00000"/>
              </a:buClr>
              <a:buSzPct val="200000"/>
              <a:buFont typeface="Wingdings" panose="05000000000000000000" pitchFamily="2" charset="2"/>
              <a:buChar char="§"/>
            </a:pPr>
            <a:endParaRPr lang="en-US" dirty="0">
              <a:latin typeface="Century Gothic" panose="020B0502020202020204" pitchFamily="34" charset="0"/>
            </a:endParaRPr>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599" y="277445"/>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400" b="1" dirty="0">
                <a:solidFill>
                  <a:schemeClr val="tx1">
                    <a:lumMod val="75000"/>
                    <a:lumOff val="25000"/>
                  </a:schemeClr>
                </a:solidFill>
              </a:rPr>
              <a:t>Entities with </a:t>
            </a:r>
          </a:p>
          <a:p>
            <a:pPr algn="ctr"/>
            <a:r>
              <a:rPr lang="en-GB" sz="2400" b="1" dirty="0">
                <a:solidFill>
                  <a:schemeClr val="tx1">
                    <a:lumMod val="75000"/>
                    <a:lumOff val="25000"/>
                  </a:schemeClr>
                </a:solidFill>
              </a:rPr>
              <a:t>primary, foreign &amp; composite keys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943965"/>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943965"/>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943965"/>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943965"/>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943965"/>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711008"/>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711008"/>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711008"/>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711008"/>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711008"/>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70426"/>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57748"/>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353523"/>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353523"/>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60918"/>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9">
            <a:extLst>
              <a:ext uri="{FF2B5EF4-FFF2-40B4-BE49-F238E27FC236}">
                <a16:creationId xmlns:a16="http://schemas.microsoft.com/office/drawing/2014/main" id="{99B84BF0-6CCE-401F-B4A1-AE2CF2D8FB78}"/>
              </a:ext>
            </a:extLst>
          </p:cNvPr>
          <p:cNvSpPr/>
          <p:nvPr/>
        </p:nvSpPr>
        <p:spPr>
          <a:xfrm>
            <a:off x="3053182" y="3711009"/>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41" name="Rectangle 40">
            <a:extLst>
              <a:ext uri="{FF2B5EF4-FFF2-40B4-BE49-F238E27FC236}">
                <a16:creationId xmlns:a16="http://schemas.microsoft.com/office/drawing/2014/main" id="{5BE9BF05-E202-4D2B-A570-99F3058A0574}"/>
              </a:ext>
            </a:extLst>
          </p:cNvPr>
          <p:cNvSpPr/>
          <p:nvPr/>
        </p:nvSpPr>
        <p:spPr>
          <a:xfrm>
            <a:off x="5219979" y="3711009"/>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42" name="Rectangle 41">
            <a:extLst>
              <a:ext uri="{FF2B5EF4-FFF2-40B4-BE49-F238E27FC236}">
                <a16:creationId xmlns:a16="http://schemas.microsoft.com/office/drawing/2014/main" id="{F89F992A-6246-4836-903D-FB03C0924060}"/>
              </a:ext>
            </a:extLst>
          </p:cNvPr>
          <p:cNvSpPr/>
          <p:nvPr/>
        </p:nvSpPr>
        <p:spPr>
          <a:xfrm>
            <a:off x="7386779" y="3711009"/>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3" name="Rectangle 72">
            <a:extLst>
              <a:ext uri="{FF2B5EF4-FFF2-40B4-BE49-F238E27FC236}">
                <a16:creationId xmlns:a16="http://schemas.microsoft.com/office/drawing/2014/main" id="{CE81AC02-6FDB-4D2A-AEED-0800FEF31E8B}"/>
              </a:ext>
            </a:extLst>
          </p:cNvPr>
          <p:cNvSpPr/>
          <p:nvPr/>
        </p:nvSpPr>
        <p:spPr>
          <a:xfrm>
            <a:off x="9555735" y="3711009"/>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7" name="Rectangle 76">
            <a:extLst>
              <a:ext uri="{FF2B5EF4-FFF2-40B4-BE49-F238E27FC236}">
                <a16:creationId xmlns:a16="http://schemas.microsoft.com/office/drawing/2014/main" id="{5D3FDA79-2BB9-4CC1-9D4C-19C2961FE853}"/>
              </a:ext>
            </a:extLst>
          </p:cNvPr>
          <p:cNvSpPr/>
          <p:nvPr/>
        </p:nvSpPr>
        <p:spPr>
          <a:xfrm>
            <a:off x="3053182" y="3711010"/>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8" name="Rectangle 77">
            <a:extLst>
              <a:ext uri="{FF2B5EF4-FFF2-40B4-BE49-F238E27FC236}">
                <a16:creationId xmlns:a16="http://schemas.microsoft.com/office/drawing/2014/main" id="{0CC6A3D7-0C1F-4283-8E4A-EE2E62681225}"/>
              </a:ext>
            </a:extLst>
          </p:cNvPr>
          <p:cNvSpPr/>
          <p:nvPr/>
        </p:nvSpPr>
        <p:spPr>
          <a:xfrm>
            <a:off x="5219979" y="3711010"/>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9" name="Rectangle 78">
            <a:extLst>
              <a:ext uri="{FF2B5EF4-FFF2-40B4-BE49-F238E27FC236}">
                <a16:creationId xmlns:a16="http://schemas.microsoft.com/office/drawing/2014/main" id="{B4BD79C8-0816-4D51-AD35-E2089D8E7722}"/>
              </a:ext>
            </a:extLst>
          </p:cNvPr>
          <p:cNvSpPr/>
          <p:nvPr/>
        </p:nvSpPr>
        <p:spPr>
          <a:xfrm>
            <a:off x="7386779" y="3711010"/>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0" name="Rectangle 79">
            <a:extLst>
              <a:ext uri="{FF2B5EF4-FFF2-40B4-BE49-F238E27FC236}">
                <a16:creationId xmlns:a16="http://schemas.microsoft.com/office/drawing/2014/main" id="{B90FA213-F5F3-4044-9821-A3C37C2F476A}"/>
              </a:ext>
            </a:extLst>
          </p:cNvPr>
          <p:cNvSpPr/>
          <p:nvPr/>
        </p:nvSpPr>
        <p:spPr>
          <a:xfrm>
            <a:off x="9555735" y="3711010"/>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5" name="Rectangle 84">
            <a:extLst>
              <a:ext uri="{FF2B5EF4-FFF2-40B4-BE49-F238E27FC236}">
                <a16:creationId xmlns:a16="http://schemas.microsoft.com/office/drawing/2014/main" id="{ACD675DD-D63F-4098-AC9D-A952C7C1E771}"/>
              </a:ext>
            </a:extLst>
          </p:cNvPr>
          <p:cNvSpPr/>
          <p:nvPr/>
        </p:nvSpPr>
        <p:spPr>
          <a:xfrm>
            <a:off x="3053182" y="3711011"/>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8" name="Rectangle 87">
            <a:extLst>
              <a:ext uri="{FF2B5EF4-FFF2-40B4-BE49-F238E27FC236}">
                <a16:creationId xmlns:a16="http://schemas.microsoft.com/office/drawing/2014/main" id="{C40ECDE4-F95A-4450-B763-243D7CAEB9F6}"/>
              </a:ext>
            </a:extLst>
          </p:cNvPr>
          <p:cNvSpPr/>
          <p:nvPr/>
        </p:nvSpPr>
        <p:spPr>
          <a:xfrm>
            <a:off x="9555735" y="3711011"/>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12" name="Rectangle 11">
            <a:extLst>
              <a:ext uri="{FF2B5EF4-FFF2-40B4-BE49-F238E27FC236}">
                <a16:creationId xmlns:a16="http://schemas.microsoft.com/office/drawing/2014/main" id="{0A9EC0ED-6739-4A3F-A167-AA342401247F}"/>
              </a:ext>
            </a:extLst>
          </p:cNvPr>
          <p:cNvSpPr/>
          <p:nvPr/>
        </p:nvSpPr>
        <p:spPr>
          <a:xfrm>
            <a:off x="228599" y="1978399"/>
            <a:ext cx="11734800" cy="748726"/>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BA8CDEA-49AC-4723-964B-51E75473CBE8}"/>
              </a:ext>
            </a:extLst>
          </p:cNvPr>
          <p:cNvSpPr txBox="1"/>
          <p:nvPr/>
        </p:nvSpPr>
        <p:spPr>
          <a:xfrm>
            <a:off x="599804" y="1960669"/>
            <a:ext cx="1786723" cy="861774"/>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Admin</a:t>
            </a:r>
          </a:p>
          <a:p>
            <a:endParaRPr lang="en-GB" b="1" dirty="0">
              <a:solidFill>
                <a:schemeClr val="bg1"/>
              </a:solidFill>
            </a:endParaRPr>
          </a:p>
        </p:txBody>
      </p:sp>
      <p:sp>
        <p:nvSpPr>
          <p:cNvPr id="75" name="Rectangle 74">
            <a:extLst>
              <a:ext uri="{FF2B5EF4-FFF2-40B4-BE49-F238E27FC236}">
                <a16:creationId xmlns:a16="http://schemas.microsoft.com/office/drawing/2014/main" id="{59ADE916-8B3D-4620-A1CA-75AC6EBF1BE7}"/>
              </a:ext>
            </a:extLst>
          </p:cNvPr>
          <p:cNvSpPr/>
          <p:nvPr/>
        </p:nvSpPr>
        <p:spPr>
          <a:xfrm>
            <a:off x="228599" y="2787721"/>
            <a:ext cx="11734800" cy="748726"/>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FABD1936-74F9-4F1D-A09D-2C1F6DD2DE5E}"/>
              </a:ext>
            </a:extLst>
          </p:cNvPr>
          <p:cNvSpPr/>
          <p:nvPr/>
        </p:nvSpPr>
        <p:spPr>
          <a:xfrm>
            <a:off x="228599" y="3594634"/>
            <a:ext cx="11734800" cy="748726"/>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20BCA914-804B-4DA6-9697-DA05490A26E0}"/>
              </a:ext>
            </a:extLst>
          </p:cNvPr>
          <p:cNvSpPr/>
          <p:nvPr/>
        </p:nvSpPr>
        <p:spPr>
          <a:xfrm>
            <a:off x="228599" y="4403956"/>
            <a:ext cx="11734800" cy="748726"/>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B4ED816-318C-4C40-9A10-E4C2C24C8AD8}"/>
              </a:ext>
            </a:extLst>
          </p:cNvPr>
          <p:cNvSpPr/>
          <p:nvPr/>
        </p:nvSpPr>
        <p:spPr>
          <a:xfrm>
            <a:off x="228599" y="5211050"/>
            <a:ext cx="11734800" cy="748726"/>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464A3E9F-93CC-4023-A6EA-BB3F7858AEE2}"/>
              </a:ext>
            </a:extLst>
          </p:cNvPr>
          <p:cNvSpPr/>
          <p:nvPr/>
        </p:nvSpPr>
        <p:spPr>
          <a:xfrm>
            <a:off x="228599" y="6018144"/>
            <a:ext cx="11734800" cy="748726"/>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D9BA991-BB59-4C2B-933E-88AAEFD1AF65}"/>
              </a:ext>
            </a:extLst>
          </p:cNvPr>
          <p:cNvSpPr/>
          <p:nvPr/>
        </p:nvSpPr>
        <p:spPr>
          <a:xfrm>
            <a:off x="2918280" y="1171257"/>
            <a:ext cx="45719" cy="57629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85701778-095A-4601-827D-FA3C88988A71}"/>
              </a:ext>
            </a:extLst>
          </p:cNvPr>
          <p:cNvSpPr/>
          <p:nvPr/>
        </p:nvSpPr>
        <p:spPr>
          <a:xfrm>
            <a:off x="5975438" y="1297947"/>
            <a:ext cx="45719" cy="57629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F1205950-B148-4813-8805-A69F2E839CE3}"/>
              </a:ext>
            </a:extLst>
          </p:cNvPr>
          <p:cNvSpPr/>
          <p:nvPr/>
        </p:nvSpPr>
        <p:spPr>
          <a:xfrm>
            <a:off x="8990749" y="1338681"/>
            <a:ext cx="45719" cy="57629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040D5ADE-5BC4-4CB8-B32C-9A83C060FF81}"/>
              </a:ext>
            </a:extLst>
          </p:cNvPr>
          <p:cNvSpPr txBox="1"/>
          <p:nvPr/>
        </p:nvSpPr>
        <p:spPr>
          <a:xfrm>
            <a:off x="589860" y="2713783"/>
            <a:ext cx="1786723" cy="861774"/>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Member</a:t>
            </a:r>
          </a:p>
          <a:p>
            <a:endParaRPr lang="en-GB" b="1" dirty="0">
              <a:solidFill>
                <a:schemeClr val="bg1"/>
              </a:solidFill>
            </a:endParaRPr>
          </a:p>
        </p:txBody>
      </p:sp>
      <p:sp>
        <p:nvSpPr>
          <p:cNvPr id="90" name="TextBox 89">
            <a:extLst>
              <a:ext uri="{FF2B5EF4-FFF2-40B4-BE49-F238E27FC236}">
                <a16:creationId xmlns:a16="http://schemas.microsoft.com/office/drawing/2014/main" id="{7E4A436C-AB87-4E0A-8CA2-45011BC1EB58}"/>
              </a:ext>
            </a:extLst>
          </p:cNvPr>
          <p:cNvSpPr txBox="1"/>
          <p:nvPr/>
        </p:nvSpPr>
        <p:spPr>
          <a:xfrm>
            <a:off x="586241" y="3588822"/>
            <a:ext cx="1786723" cy="861774"/>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Place</a:t>
            </a:r>
          </a:p>
          <a:p>
            <a:endParaRPr lang="en-GB" b="1" dirty="0">
              <a:solidFill>
                <a:schemeClr val="bg1"/>
              </a:solidFill>
            </a:endParaRPr>
          </a:p>
        </p:txBody>
      </p:sp>
      <p:sp>
        <p:nvSpPr>
          <p:cNvPr id="91" name="TextBox 90">
            <a:extLst>
              <a:ext uri="{FF2B5EF4-FFF2-40B4-BE49-F238E27FC236}">
                <a16:creationId xmlns:a16="http://schemas.microsoft.com/office/drawing/2014/main" id="{DD4FDFD4-D770-4990-8CE1-E05CC948676C}"/>
              </a:ext>
            </a:extLst>
          </p:cNvPr>
          <p:cNvSpPr txBox="1"/>
          <p:nvPr/>
        </p:nvSpPr>
        <p:spPr>
          <a:xfrm>
            <a:off x="546450" y="4349982"/>
            <a:ext cx="1786723" cy="861774"/>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Hotel</a:t>
            </a:r>
          </a:p>
          <a:p>
            <a:endParaRPr lang="en-GB" b="1" dirty="0">
              <a:solidFill>
                <a:schemeClr val="bg1"/>
              </a:solidFill>
            </a:endParaRPr>
          </a:p>
        </p:txBody>
      </p:sp>
      <p:sp>
        <p:nvSpPr>
          <p:cNvPr id="92" name="TextBox 91">
            <a:extLst>
              <a:ext uri="{FF2B5EF4-FFF2-40B4-BE49-F238E27FC236}">
                <a16:creationId xmlns:a16="http://schemas.microsoft.com/office/drawing/2014/main" id="{E23F3D66-3D58-445C-A8D5-CE80797D8879}"/>
              </a:ext>
            </a:extLst>
          </p:cNvPr>
          <p:cNvSpPr txBox="1"/>
          <p:nvPr/>
        </p:nvSpPr>
        <p:spPr>
          <a:xfrm>
            <a:off x="519199" y="5195063"/>
            <a:ext cx="1786723" cy="861774"/>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Transport</a:t>
            </a:r>
          </a:p>
          <a:p>
            <a:endParaRPr lang="en-GB" b="1" dirty="0">
              <a:solidFill>
                <a:schemeClr val="bg1"/>
              </a:solidFill>
            </a:endParaRPr>
          </a:p>
        </p:txBody>
      </p:sp>
      <p:sp>
        <p:nvSpPr>
          <p:cNvPr id="93" name="TextBox 92">
            <a:extLst>
              <a:ext uri="{FF2B5EF4-FFF2-40B4-BE49-F238E27FC236}">
                <a16:creationId xmlns:a16="http://schemas.microsoft.com/office/drawing/2014/main" id="{ED79B633-61F5-4946-A0B7-9A899F669C6D}"/>
              </a:ext>
            </a:extLst>
          </p:cNvPr>
          <p:cNvSpPr txBox="1"/>
          <p:nvPr/>
        </p:nvSpPr>
        <p:spPr>
          <a:xfrm>
            <a:off x="491948" y="5919508"/>
            <a:ext cx="1786723" cy="584775"/>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Package</a:t>
            </a:r>
          </a:p>
        </p:txBody>
      </p:sp>
      <p:sp>
        <p:nvSpPr>
          <p:cNvPr id="94" name="TextBox 93">
            <a:extLst>
              <a:ext uri="{FF2B5EF4-FFF2-40B4-BE49-F238E27FC236}">
                <a16:creationId xmlns:a16="http://schemas.microsoft.com/office/drawing/2014/main" id="{0CD80AC1-E165-4A18-BC7B-C8605AFCB371}"/>
              </a:ext>
            </a:extLst>
          </p:cNvPr>
          <p:cNvSpPr txBox="1"/>
          <p:nvPr/>
        </p:nvSpPr>
        <p:spPr>
          <a:xfrm>
            <a:off x="3495752" y="1953172"/>
            <a:ext cx="1786723" cy="615553"/>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a:t>
            </a:r>
            <a:r>
              <a:rPr lang="en-GB" b="1" dirty="0" err="1">
                <a:solidFill>
                  <a:schemeClr val="bg1"/>
                </a:solidFill>
              </a:rPr>
              <a:t>A_User_ID</a:t>
            </a:r>
            <a:endParaRPr lang="en-GB" b="1" dirty="0">
              <a:solidFill>
                <a:schemeClr val="bg1"/>
              </a:solidFill>
            </a:endParaRPr>
          </a:p>
        </p:txBody>
      </p:sp>
      <p:sp>
        <p:nvSpPr>
          <p:cNvPr id="95" name="TextBox 94">
            <a:extLst>
              <a:ext uri="{FF2B5EF4-FFF2-40B4-BE49-F238E27FC236}">
                <a16:creationId xmlns:a16="http://schemas.microsoft.com/office/drawing/2014/main" id="{62B8FA05-9F5D-4B7A-8093-4D46DB338733}"/>
              </a:ext>
            </a:extLst>
          </p:cNvPr>
          <p:cNvSpPr txBox="1"/>
          <p:nvPr/>
        </p:nvSpPr>
        <p:spPr>
          <a:xfrm>
            <a:off x="3493880" y="2771553"/>
            <a:ext cx="1786723" cy="584775"/>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a:t>
            </a:r>
            <a:r>
              <a:rPr lang="en-GB" sz="1400" b="1" dirty="0">
                <a:solidFill>
                  <a:schemeClr val="bg1"/>
                </a:solidFill>
              </a:rPr>
              <a:t> </a:t>
            </a:r>
            <a:r>
              <a:rPr lang="en-GB" sz="1600" b="1" dirty="0" err="1">
                <a:solidFill>
                  <a:schemeClr val="bg1"/>
                </a:solidFill>
              </a:rPr>
              <a:t>M_User_ID</a:t>
            </a:r>
            <a:endParaRPr lang="en-GB" b="1" dirty="0">
              <a:solidFill>
                <a:schemeClr val="bg1"/>
              </a:solidFill>
            </a:endParaRPr>
          </a:p>
        </p:txBody>
      </p:sp>
      <p:sp>
        <p:nvSpPr>
          <p:cNvPr id="96" name="TextBox 95">
            <a:extLst>
              <a:ext uri="{FF2B5EF4-FFF2-40B4-BE49-F238E27FC236}">
                <a16:creationId xmlns:a16="http://schemas.microsoft.com/office/drawing/2014/main" id="{C9DF8183-CE41-496A-AFC3-763BD4556F6E}"/>
              </a:ext>
            </a:extLst>
          </p:cNvPr>
          <p:cNvSpPr txBox="1"/>
          <p:nvPr/>
        </p:nvSpPr>
        <p:spPr>
          <a:xfrm>
            <a:off x="3500724" y="3534189"/>
            <a:ext cx="1786723" cy="861774"/>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Name</a:t>
            </a:r>
          </a:p>
          <a:p>
            <a:endParaRPr lang="en-GB" b="1" dirty="0">
              <a:solidFill>
                <a:schemeClr val="bg1"/>
              </a:solidFill>
            </a:endParaRPr>
          </a:p>
        </p:txBody>
      </p:sp>
      <p:sp>
        <p:nvSpPr>
          <p:cNvPr id="97" name="TextBox 96">
            <a:extLst>
              <a:ext uri="{FF2B5EF4-FFF2-40B4-BE49-F238E27FC236}">
                <a16:creationId xmlns:a16="http://schemas.microsoft.com/office/drawing/2014/main" id="{FA60F427-6FC0-4232-A926-8F6B8F1EAF40}"/>
              </a:ext>
            </a:extLst>
          </p:cNvPr>
          <p:cNvSpPr txBox="1"/>
          <p:nvPr/>
        </p:nvSpPr>
        <p:spPr>
          <a:xfrm>
            <a:off x="3496038" y="4296477"/>
            <a:ext cx="1786723" cy="861774"/>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H_ID</a:t>
            </a:r>
          </a:p>
          <a:p>
            <a:endParaRPr lang="en-GB" b="1" dirty="0">
              <a:solidFill>
                <a:schemeClr val="bg1"/>
              </a:solidFill>
            </a:endParaRPr>
          </a:p>
        </p:txBody>
      </p:sp>
      <p:sp>
        <p:nvSpPr>
          <p:cNvPr id="98" name="TextBox 97">
            <a:extLst>
              <a:ext uri="{FF2B5EF4-FFF2-40B4-BE49-F238E27FC236}">
                <a16:creationId xmlns:a16="http://schemas.microsoft.com/office/drawing/2014/main" id="{741B0B78-BA3A-41C6-BCE2-0BF359335B02}"/>
              </a:ext>
            </a:extLst>
          </p:cNvPr>
          <p:cNvSpPr txBox="1"/>
          <p:nvPr/>
        </p:nvSpPr>
        <p:spPr>
          <a:xfrm>
            <a:off x="3512815" y="5098002"/>
            <a:ext cx="1786723" cy="584775"/>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T_ID</a:t>
            </a:r>
            <a:endParaRPr lang="en-GB" b="1" dirty="0">
              <a:solidFill>
                <a:schemeClr val="bg1"/>
              </a:solidFill>
            </a:endParaRPr>
          </a:p>
        </p:txBody>
      </p:sp>
      <p:sp>
        <p:nvSpPr>
          <p:cNvPr id="99" name="TextBox 98">
            <a:extLst>
              <a:ext uri="{FF2B5EF4-FFF2-40B4-BE49-F238E27FC236}">
                <a16:creationId xmlns:a16="http://schemas.microsoft.com/office/drawing/2014/main" id="{C45B360F-DC3E-4417-ABA6-4E86EE017D78}"/>
              </a:ext>
            </a:extLst>
          </p:cNvPr>
          <p:cNvSpPr txBox="1"/>
          <p:nvPr/>
        </p:nvSpPr>
        <p:spPr>
          <a:xfrm>
            <a:off x="3495752" y="5919508"/>
            <a:ext cx="1786723" cy="861774"/>
          </a:xfrm>
          <a:prstGeom prst="rect">
            <a:avLst/>
          </a:prstGeom>
          <a:noFill/>
        </p:spPr>
        <p:txBody>
          <a:bodyPr wrap="square" rtlCol="0">
            <a:spAutoFit/>
          </a:bodyPr>
          <a:lstStyle/>
          <a:p>
            <a:r>
              <a:rPr lang="en-GB" sz="1600" b="1" dirty="0">
                <a:solidFill>
                  <a:schemeClr val="bg1"/>
                </a:solidFill>
                <a:latin typeface="+mj-lt"/>
              </a:rPr>
              <a:t>   </a:t>
            </a:r>
          </a:p>
          <a:p>
            <a:r>
              <a:rPr lang="en-GB" sz="1600" b="1" dirty="0">
                <a:solidFill>
                  <a:schemeClr val="bg1"/>
                </a:solidFill>
                <a:latin typeface="+mj-lt"/>
              </a:rPr>
              <a:t>         P_ID</a:t>
            </a:r>
          </a:p>
          <a:p>
            <a:endParaRPr lang="en-GB" b="1" dirty="0">
              <a:solidFill>
                <a:schemeClr val="bg1"/>
              </a:solidFill>
            </a:endParaRPr>
          </a:p>
        </p:txBody>
      </p:sp>
      <p:sp>
        <p:nvSpPr>
          <p:cNvPr id="100" name="TextBox 99">
            <a:extLst>
              <a:ext uri="{FF2B5EF4-FFF2-40B4-BE49-F238E27FC236}">
                <a16:creationId xmlns:a16="http://schemas.microsoft.com/office/drawing/2014/main" id="{DD82A7B7-EB68-4C08-860D-2CF9F0FCAACF}"/>
              </a:ext>
            </a:extLst>
          </p:cNvPr>
          <p:cNvSpPr txBox="1"/>
          <p:nvPr/>
        </p:nvSpPr>
        <p:spPr>
          <a:xfrm>
            <a:off x="6493935" y="1911233"/>
            <a:ext cx="1786723" cy="584775"/>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a:t>
            </a:r>
            <a:endParaRPr lang="en-GB" b="1" dirty="0">
              <a:solidFill>
                <a:schemeClr val="bg1"/>
              </a:solidFill>
            </a:endParaRPr>
          </a:p>
        </p:txBody>
      </p:sp>
      <p:sp>
        <p:nvSpPr>
          <p:cNvPr id="101" name="TextBox 100">
            <a:extLst>
              <a:ext uri="{FF2B5EF4-FFF2-40B4-BE49-F238E27FC236}">
                <a16:creationId xmlns:a16="http://schemas.microsoft.com/office/drawing/2014/main" id="{618E48EB-FCDF-4A17-B7DC-CCD8B6299DDA}"/>
              </a:ext>
            </a:extLst>
          </p:cNvPr>
          <p:cNvSpPr txBox="1"/>
          <p:nvPr/>
        </p:nvSpPr>
        <p:spPr>
          <a:xfrm>
            <a:off x="6496831" y="2709176"/>
            <a:ext cx="1786723" cy="584775"/>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a:t>
            </a:r>
            <a:endParaRPr lang="en-GB" b="1" dirty="0">
              <a:solidFill>
                <a:schemeClr val="bg1"/>
              </a:solidFill>
            </a:endParaRPr>
          </a:p>
        </p:txBody>
      </p:sp>
      <p:sp>
        <p:nvSpPr>
          <p:cNvPr id="102" name="TextBox 101">
            <a:extLst>
              <a:ext uri="{FF2B5EF4-FFF2-40B4-BE49-F238E27FC236}">
                <a16:creationId xmlns:a16="http://schemas.microsoft.com/office/drawing/2014/main" id="{FF9ACC19-FEBA-4CDD-8F5F-0DB6C82FD99E}"/>
              </a:ext>
            </a:extLst>
          </p:cNvPr>
          <p:cNvSpPr txBox="1"/>
          <p:nvPr/>
        </p:nvSpPr>
        <p:spPr>
          <a:xfrm>
            <a:off x="6512163" y="3532416"/>
            <a:ext cx="1786723" cy="615553"/>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a:t>
            </a:r>
            <a:r>
              <a:rPr lang="en-GB" b="1" dirty="0" err="1">
                <a:solidFill>
                  <a:schemeClr val="bg1"/>
                </a:solidFill>
              </a:rPr>
              <a:t>A_User_ID</a:t>
            </a:r>
            <a:endParaRPr lang="en-GB" b="1" dirty="0">
              <a:solidFill>
                <a:schemeClr val="bg1"/>
              </a:solidFill>
            </a:endParaRPr>
          </a:p>
        </p:txBody>
      </p:sp>
      <p:sp>
        <p:nvSpPr>
          <p:cNvPr id="103" name="TextBox 102">
            <a:extLst>
              <a:ext uri="{FF2B5EF4-FFF2-40B4-BE49-F238E27FC236}">
                <a16:creationId xmlns:a16="http://schemas.microsoft.com/office/drawing/2014/main" id="{A8FA8941-4126-46E4-AED8-6B6288E23C5D}"/>
              </a:ext>
            </a:extLst>
          </p:cNvPr>
          <p:cNvSpPr txBox="1"/>
          <p:nvPr/>
        </p:nvSpPr>
        <p:spPr>
          <a:xfrm>
            <a:off x="6527845" y="4349982"/>
            <a:ext cx="1786723" cy="615553"/>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a:t>
            </a:r>
            <a:r>
              <a:rPr lang="en-GB" b="1" dirty="0" err="1">
                <a:solidFill>
                  <a:schemeClr val="bg1"/>
                </a:solidFill>
              </a:rPr>
              <a:t>A_User_ID</a:t>
            </a:r>
            <a:endParaRPr lang="en-GB" b="1" dirty="0">
              <a:solidFill>
                <a:schemeClr val="bg1"/>
              </a:solidFill>
            </a:endParaRPr>
          </a:p>
        </p:txBody>
      </p:sp>
      <p:sp>
        <p:nvSpPr>
          <p:cNvPr id="104" name="TextBox 103">
            <a:extLst>
              <a:ext uri="{FF2B5EF4-FFF2-40B4-BE49-F238E27FC236}">
                <a16:creationId xmlns:a16="http://schemas.microsoft.com/office/drawing/2014/main" id="{3654BFBD-DE12-4765-BDC2-9AE94BACAE58}"/>
              </a:ext>
            </a:extLst>
          </p:cNvPr>
          <p:cNvSpPr txBox="1"/>
          <p:nvPr/>
        </p:nvSpPr>
        <p:spPr>
          <a:xfrm>
            <a:off x="6524254" y="5148832"/>
            <a:ext cx="1786723" cy="615553"/>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a:t>
            </a:r>
            <a:r>
              <a:rPr lang="en-GB" b="1" dirty="0" err="1">
                <a:solidFill>
                  <a:schemeClr val="bg1"/>
                </a:solidFill>
              </a:rPr>
              <a:t>A_User_ID</a:t>
            </a:r>
            <a:endParaRPr lang="en-GB" b="1" dirty="0">
              <a:solidFill>
                <a:schemeClr val="bg1"/>
              </a:solidFill>
            </a:endParaRPr>
          </a:p>
        </p:txBody>
      </p:sp>
      <p:sp>
        <p:nvSpPr>
          <p:cNvPr id="105" name="TextBox 104">
            <a:extLst>
              <a:ext uri="{FF2B5EF4-FFF2-40B4-BE49-F238E27FC236}">
                <a16:creationId xmlns:a16="http://schemas.microsoft.com/office/drawing/2014/main" id="{30DC5577-CC8E-43DD-AA4E-EAB2369E2CD0}"/>
              </a:ext>
            </a:extLst>
          </p:cNvPr>
          <p:cNvSpPr txBox="1"/>
          <p:nvPr/>
        </p:nvSpPr>
        <p:spPr>
          <a:xfrm>
            <a:off x="6611016" y="5975763"/>
            <a:ext cx="2028222" cy="584775"/>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rPr>
              <a:t>Name , H_ID , T_ID</a:t>
            </a:r>
          </a:p>
        </p:txBody>
      </p:sp>
      <p:sp>
        <p:nvSpPr>
          <p:cNvPr id="15" name="Partial Circle 14">
            <a:extLst>
              <a:ext uri="{FF2B5EF4-FFF2-40B4-BE49-F238E27FC236}">
                <a16:creationId xmlns:a16="http://schemas.microsoft.com/office/drawing/2014/main" id="{6301BA2B-2670-4B3F-BCDB-9AFEA6E4C9DA}"/>
              </a:ext>
            </a:extLst>
          </p:cNvPr>
          <p:cNvSpPr/>
          <p:nvPr/>
        </p:nvSpPr>
        <p:spPr>
          <a:xfrm rot="8137554">
            <a:off x="583334" y="988902"/>
            <a:ext cx="1700300" cy="1685719"/>
          </a:xfrm>
          <a:prstGeom prst="pi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7" name="Partial Circle 106">
            <a:extLst>
              <a:ext uri="{FF2B5EF4-FFF2-40B4-BE49-F238E27FC236}">
                <a16:creationId xmlns:a16="http://schemas.microsoft.com/office/drawing/2014/main" id="{346D83D7-82DD-43B5-8754-407ED6D87350}"/>
              </a:ext>
            </a:extLst>
          </p:cNvPr>
          <p:cNvSpPr/>
          <p:nvPr/>
        </p:nvSpPr>
        <p:spPr>
          <a:xfrm rot="8137554">
            <a:off x="3637498" y="975576"/>
            <a:ext cx="1700300" cy="1685719"/>
          </a:xfrm>
          <a:prstGeom prst="pi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8" name="Partial Circle 107">
            <a:extLst>
              <a:ext uri="{FF2B5EF4-FFF2-40B4-BE49-F238E27FC236}">
                <a16:creationId xmlns:a16="http://schemas.microsoft.com/office/drawing/2014/main" id="{7E1C00D7-CCAA-49FD-9A4C-20C5582EF650}"/>
              </a:ext>
            </a:extLst>
          </p:cNvPr>
          <p:cNvSpPr/>
          <p:nvPr/>
        </p:nvSpPr>
        <p:spPr>
          <a:xfrm rot="8137554">
            <a:off x="6603589" y="946475"/>
            <a:ext cx="1700300" cy="1685719"/>
          </a:xfrm>
          <a:prstGeom prst="pi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9" name="Partial Circle 108">
            <a:extLst>
              <a:ext uri="{FF2B5EF4-FFF2-40B4-BE49-F238E27FC236}">
                <a16:creationId xmlns:a16="http://schemas.microsoft.com/office/drawing/2014/main" id="{CC1F9ECC-3219-4377-979F-1A16C949AC31}"/>
              </a:ext>
            </a:extLst>
          </p:cNvPr>
          <p:cNvSpPr/>
          <p:nvPr/>
        </p:nvSpPr>
        <p:spPr>
          <a:xfrm rot="8137554">
            <a:off x="9602732" y="949022"/>
            <a:ext cx="1700300" cy="1685719"/>
          </a:xfrm>
          <a:prstGeom prst="pi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1" name="TextBox 110">
            <a:extLst>
              <a:ext uri="{FF2B5EF4-FFF2-40B4-BE49-F238E27FC236}">
                <a16:creationId xmlns:a16="http://schemas.microsoft.com/office/drawing/2014/main" id="{A48D4A17-551A-4037-AB27-285D89D329D3}"/>
              </a:ext>
            </a:extLst>
          </p:cNvPr>
          <p:cNvSpPr txBox="1"/>
          <p:nvPr/>
        </p:nvSpPr>
        <p:spPr>
          <a:xfrm>
            <a:off x="654628" y="948417"/>
            <a:ext cx="1786723" cy="861774"/>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Entity</a:t>
            </a:r>
          </a:p>
          <a:p>
            <a:endParaRPr lang="en-GB" b="1" dirty="0">
              <a:solidFill>
                <a:schemeClr val="bg1"/>
              </a:solidFill>
            </a:endParaRPr>
          </a:p>
        </p:txBody>
      </p:sp>
      <p:sp>
        <p:nvSpPr>
          <p:cNvPr id="112" name="TextBox 111">
            <a:extLst>
              <a:ext uri="{FF2B5EF4-FFF2-40B4-BE49-F238E27FC236}">
                <a16:creationId xmlns:a16="http://schemas.microsoft.com/office/drawing/2014/main" id="{BEE94669-A558-4DEC-9866-DF0238BB7F8F}"/>
              </a:ext>
            </a:extLst>
          </p:cNvPr>
          <p:cNvSpPr txBox="1"/>
          <p:nvPr/>
        </p:nvSpPr>
        <p:spPr>
          <a:xfrm>
            <a:off x="3643520" y="977232"/>
            <a:ext cx="1786723" cy="1107996"/>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Primary</a:t>
            </a:r>
            <a:br>
              <a:rPr lang="en-GB" sz="1600" b="1" dirty="0">
                <a:solidFill>
                  <a:schemeClr val="bg1"/>
                </a:solidFill>
                <a:latin typeface="+mj-lt"/>
              </a:rPr>
            </a:br>
            <a:r>
              <a:rPr lang="en-GB" sz="1600" b="1" dirty="0">
                <a:solidFill>
                  <a:schemeClr val="bg1"/>
                </a:solidFill>
                <a:latin typeface="+mj-lt"/>
              </a:rPr>
              <a:t>          Key</a:t>
            </a:r>
          </a:p>
          <a:p>
            <a:endParaRPr lang="en-GB" b="1" dirty="0">
              <a:solidFill>
                <a:schemeClr val="bg1"/>
              </a:solidFill>
            </a:endParaRPr>
          </a:p>
        </p:txBody>
      </p:sp>
      <p:sp>
        <p:nvSpPr>
          <p:cNvPr id="113" name="TextBox 112">
            <a:extLst>
              <a:ext uri="{FF2B5EF4-FFF2-40B4-BE49-F238E27FC236}">
                <a16:creationId xmlns:a16="http://schemas.microsoft.com/office/drawing/2014/main" id="{A1CBEB57-6F96-47B9-B5CC-42F3F1376E59}"/>
              </a:ext>
            </a:extLst>
          </p:cNvPr>
          <p:cNvSpPr txBox="1"/>
          <p:nvPr/>
        </p:nvSpPr>
        <p:spPr>
          <a:xfrm>
            <a:off x="6640391" y="891602"/>
            <a:ext cx="1786723" cy="1107996"/>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Foreign</a:t>
            </a:r>
            <a:br>
              <a:rPr lang="en-GB" sz="1600" b="1" dirty="0">
                <a:solidFill>
                  <a:schemeClr val="bg1"/>
                </a:solidFill>
                <a:latin typeface="+mj-lt"/>
              </a:rPr>
            </a:br>
            <a:r>
              <a:rPr lang="en-GB" sz="1600" b="1" dirty="0">
                <a:solidFill>
                  <a:schemeClr val="bg1"/>
                </a:solidFill>
                <a:latin typeface="+mj-lt"/>
              </a:rPr>
              <a:t>          Key</a:t>
            </a:r>
          </a:p>
          <a:p>
            <a:endParaRPr lang="en-GB" b="1" dirty="0">
              <a:solidFill>
                <a:schemeClr val="bg1"/>
              </a:solidFill>
            </a:endParaRPr>
          </a:p>
        </p:txBody>
      </p:sp>
      <p:sp>
        <p:nvSpPr>
          <p:cNvPr id="114" name="TextBox 113">
            <a:extLst>
              <a:ext uri="{FF2B5EF4-FFF2-40B4-BE49-F238E27FC236}">
                <a16:creationId xmlns:a16="http://schemas.microsoft.com/office/drawing/2014/main" id="{6D0C251D-4455-4939-8D45-29310EB95363}"/>
              </a:ext>
            </a:extLst>
          </p:cNvPr>
          <p:cNvSpPr txBox="1"/>
          <p:nvPr/>
        </p:nvSpPr>
        <p:spPr>
          <a:xfrm>
            <a:off x="9634453" y="898224"/>
            <a:ext cx="1786723" cy="1107996"/>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Composite</a:t>
            </a:r>
            <a:br>
              <a:rPr lang="en-GB" sz="1600" b="1" dirty="0">
                <a:solidFill>
                  <a:schemeClr val="bg1"/>
                </a:solidFill>
                <a:latin typeface="+mj-lt"/>
              </a:rPr>
            </a:br>
            <a:r>
              <a:rPr lang="en-GB" sz="1600" b="1" dirty="0">
                <a:solidFill>
                  <a:schemeClr val="bg1"/>
                </a:solidFill>
                <a:latin typeface="+mj-lt"/>
              </a:rPr>
              <a:t>          Key</a:t>
            </a:r>
          </a:p>
          <a:p>
            <a:endParaRPr lang="en-GB" b="1" dirty="0">
              <a:solidFill>
                <a:schemeClr val="bg1"/>
              </a:solidFill>
            </a:endParaRPr>
          </a:p>
        </p:txBody>
      </p:sp>
    </p:spTree>
    <p:extLst>
      <p:ext uri="{BB962C8B-B14F-4D97-AF65-F5344CB8AC3E}">
        <p14:creationId xmlns:p14="http://schemas.microsoft.com/office/powerpoint/2010/main" val="1447785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599" y="277445"/>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400" b="1" dirty="0">
                <a:solidFill>
                  <a:schemeClr val="tx1">
                    <a:lumMod val="75000"/>
                    <a:lumOff val="25000"/>
                  </a:schemeClr>
                </a:solidFill>
              </a:rPr>
              <a:t>Entities with </a:t>
            </a:r>
          </a:p>
          <a:p>
            <a:pPr algn="ctr"/>
            <a:r>
              <a:rPr lang="en-GB" sz="2400" b="1" dirty="0">
                <a:solidFill>
                  <a:schemeClr val="tx1">
                    <a:lumMod val="75000"/>
                    <a:lumOff val="25000"/>
                  </a:schemeClr>
                </a:solidFill>
              </a:rPr>
              <a:t>primary, foreign &amp; composite keys</a:t>
            </a:r>
            <a:endParaRPr lang="en-US" sz="2800" dirty="0">
              <a:solidFill>
                <a:schemeClr val="tx1">
                  <a:lumMod val="75000"/>
                  <a:lumOff val="25000"/>
                </a:schemeClr>
              </a:solidFill>
            </a:endParaRPr>
          </a:p>
          <a:p>
            <a:pPr algn="ctr"/>
            <a:r>
              <a:rPr lang="en-GB" sz="2000" b="1" dirty="0">
                <a:solidFill>
                  <a:schemeClr val="tx1">
                    <a:lumMod val="75000"/>
                    <a:lumOff val="25000"/>
                  </a:schemeClr>
                </a:solidFill>
              </a:rPr>
              <a:t>continue</a:t>
            </a:r>
            <a:r>
              <a:rPr lang="en-GB" sz="2800" b="1" dirty="0">
                <a:solidFill>
                  <a:schemeClr val="tx1">
                    <a:lumMod val="75000"/>
                    <a:lumOff val="25000"/>
                  </a:schemeClr>
                </a:solidFill>
              </a:rPr>
              <a: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943965"/>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943965"/>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943965"/>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943965"/>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943965"/>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711008"/>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711008"/>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711008"/>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711008"/>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711008"/>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70426"/>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57748"/>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353523"/>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353523"/>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60918"/>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9">
            <a:extLst>
              <a:ext uri="{FF2B5EF4-FFF2-40B4-BE49-F238E27FC236}">
                <a16:creationId xmlns:a16="http://schemas.microsoft.com/office/drawing/2014/main" id="{99B84BF0-6CCE-401F-B4A1-AE2CF2D8FB78}"/>
              </a:ext>
            </a:extLst>
          </p:cNvPr>
          <p:cNvSpPr/>
          <p:nvPr/>
        </p:nvSpPr>
        <p:spPr>
          <a:xfrm>
            <a:off x="3053182" y="3711009"/>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41" name="Rectangle 40">
            <a:extLst>
              <a:ext uri="{FF2B5EF4-FFF2-40B4-BE49-F238E27FC236}">
                <a16:creationId xmlns:a16="http://schemas.microsoft.com/office/drawing/2014/main" id="{5BE9BF05-E202-4D2B-A570-99F3058A0574}"/>
              </a:ext>
            </a:extLst>
          </p:cNvPr>
          <p:cNvSpPr/>
          <p:nvPr/>
        </p:nvSpPr>
        <p:spPr>
          <a:xfrm>
            <a:off x="5219979" y="3711009"/>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42" name="Rectangle 41">
            <a:extLst>
              <a:ext uri="{FF2B5EF4-FFF2-40B4-BE49-F238E27FC236}">
                <a16:creationId xmlns:a16="http://schemas.microsoft.com/office/drawing/2014/main" id="{F89F992A-6246-4836-903D-FB03C0924060}"/>
              </a:ext>
            </a:extLst>
          </p:cNvPr>
          <p:cNvSpPr/>
          <p:nvPr/>
        </p:nvSpPr>
        <p:spPr>
          <a:xfrm>
            <a:off x="7386779" y="3711009"/>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3" name="Rectangle 72">
            <a:extLst>
              <a:ext uri="{FF2B5EF4-FFF2-40B4-BE49-F238E27FC236}">
                <a16:creationId xmlns:a16="http://schemas.microsoft.com/office/drawing/2014/main" id="{CE81AC02-6FDB-4D2A-AEED-0800FEF31E8B}"/>
              </a:ext>
            </a:extLst>
          </p:cNvPr>
          <p:cNvSpPr/>
          <p:nvPr/>
        </p:nvSpPr>
        <p:spPr>
          <a:xfrm>
            <a:off x="9555735" y="3711009"/>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7" name="Rectangle 76">
            <a:extLst>
              <a:ext uri="{FF2B5EF4-FFF2-40B4-BE49-F238E27FC236}">
                <a16:creationId xmlns:a16="http://schemas.microsoft.com/office/drawing/2014/main" id="{5D3FDA79-2BB9-4CC1-9D4C-19C2961FE853}"/>
              </a:ext>
            </a:extLst>
          </p:cNvPr>
          <p:cNvSpPr/>
          <p:nvPr/>
        </p:nvSpPr>
        <p:spPr>
          <a:xfrm>
            <a:off x="3053182" y="3711010"/>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8" name="Rectangle 77">
            <a:extLst>
              <a:ext uri="{FF2B5EF4-FFF2-40B4-BE49-F238E27FC236}">
                <a16:creationId xmlns:a16="http://schemas.microsoft.com/office/drawing/2014/main" id="{0CC6A3D7-0C1F-4283-8E4A-EE2E62681225}"/>
              </a:ext>
            </a:extLst>
          </p:cNvPr>
          <p:cNvSpPr/>
          <p:nvPr/>
        </p:nvSpPr>
        <p:spPr>
          <a:xfrm>
            <a:off x="5219979" y="3711010"/>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9" name="Rectangle 78">
            <a:extLst>
              <a:ext uri="{FF2B5EF4-FFF2-40B4-BE49-F238E27FC236}">
                <a16:creationId xmlns:a16="http://schemas.microsoft.com/office/drawing/2014/main" id="{B4BD79C8-0816-4D51-AD35-E2089D8E7722}"/>
              </a:ext>
            </a:extLst>
          </p:cNvPr>
          <p:cNvSpPr/>
          <p:nvPr/>
        </p:nvSpPr>
        <p:spPr>
          <a:xfrm>
            <a:off x="7386779" y="3711010"/>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0" name="Rectangle 79">
            <a:extLst>
              <a:ext uri="{FF2B5EF4-FFF2-40B4-BE49-F238E27FC236}">
                <a16:creationId xmlns:a16="http://schemas.microsoft.com/office/drawing/2014/main" id="{B90FA213-F5F3-4044-9821-A3C37C2F476A}"/>
              </a:ext>
            </a:extLst>
          </p:cNvPr>
          <p:cNvSpPr/>
          <p:nvPr/>
        </p:nvSpPr>
        <p:spPr>
          <a:xfrm>
            <a:off x="9555735" y="3711010"/>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5" name="Rectangle 84">
            <a:extLst>
              <a:ext uri="{FF2B5EF4-FFF2-40B4-BE49-F238E27FC236}">
                <a16:creationId xmlns:a16="http://schemas.microsoft.com/office/drawing/2014/main" id="{ACD675DD-D63F-4098-AC9D-A952C7C1E771}"/>
              </a:ext>
            </a:extLst>
          </p:cNvPr>
          <p:cNvSpPr/>
          <p:nvPr/>
        </p:nvSpPr>
        <p:spPr>
          <a:xfrm>
            <a:off x="3053182" y="3711011"/>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8" name="Rectangle 87">
            <a:extLst>
              <a:ext uri="{FF2B5EF4-FFF2-40B4-BE49-F238E27FC236}">
                <a16:creationId xmlns:a16="http://schemas.microsoft.com/office/drawing/2014/main" id="{C40ECDE4-F95A-4450-B763-243D7CAEB9F6}"/>
              </a:ext>
            </a:extLst>
          </p:cNvPr>
          <p:cNvSpPr/>
          <p:nvPr/>
        </p:nvSpPr>
        <p:spPr>
          <a:xfrm>
            <a:off x="9555735" y="3711011"/>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12" name="Rectangle 11">
            <a:extLst>
              <a:ext uri="{FF2B5EF4-FFF2-40B4-BE49-F238E27FC236}">
                <a16:creationId xmlns:a16="http://schemas.microsoft.com/office/drawing/2014/main" id="{0A9EC0ED-6739-4A3F-A167-AA342401247F}"/>
              </a:ext>
            </a:extLst>
          </p:cNvPr>
          <p:cNvSpPr/>
          <p:nvPr/>
        </p:nvSpPr>
        <p:spPr>
          <a:xfrm>
            <a:off x="228599" y="1978399"/>
            <a:ext cx="11734800" cy="748726"/>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BA8CDEA-49AC-4723-964B-51E75473CBE8}"/>
              </a:ext>
            </a:extLst>
          </p:cNvPr>
          <p:cNvSpPr txBox="1"/>
          <p:nvPr/>
        </p:nvSpPr>
        <p:spPr>
          <a:xfrm>
            <a:off x="599804" y="1960669"/>
            <a:ext cx="1786723" cy="861774"/>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Order</a:t>
            </a:r>
          </a:p>
          <a:p>
            <a:endParaRPr lang="en-GB" b="1" dirty="0">
              <a:solidFill>
                <a:schemeClr val="bg1"/>
              </a:solidFill>
            </a:endParaRPr>
          </a:p>
        </p:txBody>
      </p:sp>
      <p:sp>
        <p:nvSpPr>
          <p:cNvPr id="75" name="Rectangle 74">
            <a:extLst>
              <a:ext uri="{FF2B5EF4-FFF2-40B4-BE49-F238E27FC236}">
                <a16:creationId xmlns:a16="http://schemas.microsoft.com/office/drawing/2014/main" id="{59ADE916-8B3D-4620-A1CA-75AC6EBF1BE7}"/>
              </a:ext>
            </a:extLst>
          </p:cNvPr>
          <p:cNvSpPr/>
          <p:nvPr/>
        </p:nvSpPr>
        <p:spPr>
          <a:xfrm>
            <a:off x="228599" y="2787721"/>
            <a:ext cx="11734800" cy="748726"/>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FABD1936-74F9-4F1D-A09D-2C1F6DD2DE5E}"/>
              </a:ext>
            </a:extLst>
          </p:cNvPr>
          <p:cNvSpPr/>
          <p:nvPr/>
        </p:nvSpPr>
        <p:spPr>
          <a:xfrm>
            <a:off x="228599" y="3594634"/>
            <a:ext cx="11734800" cy="748726"/>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20BCA914-804B-4DA6-9697-DA05490A26E0}"/>
              </a:ext>
            </a:extLst>
          </p:cNvPr>
          <p:cNvSpPr/>
          <p:nvPr/>
        </p:nvSpPr>
        <p:spPr>
          <a:xfrm>
            <a:off x="228599" y="4403956"/>
            <a:ext cx="11734800" cy="748726"/>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B4ED816-318C-4C40-9A10-E4C2C24C8AD8}"/>
              </a:ext>
            </a:extLst>
          </p:cNvPr>
          <p:cNvSpPr/>
          <p:nvPr/>
        </p:nvSpPr>
        <p:spPr>
          <a:xfrm>
            <a:off x="228599" y="5211050"/>
            <a:ext cx="11734800" cy="748726"/>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464A3E9F-93CC-4023-A6EA-BB3F7858AEE2}"/>
              </a:ext>
            </a:extLst>
          </p:cNvPr>
          <p:cNvSpPr/>
          <p:nvPr/>
        </p:nvSpPr>
        <p:spPr>
          <a:xfrm>
            <a:off x="228599" y="6018144"/>
            <a:ext cx="11734800" cy="748726"/>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D9BA991-BB59-4C2B-933E-88AAEFD1AF65}"/>
              </a:ext>
            </a:extLst>
          </p:cNvPr>
          <p:cNvSpPr/>
          <p:nvPr/>
        </p:nvSpPr>
        <p:spPr>
          <a:xfrm>
            <a:off x="2918280" y="1171257"/>
            <a:ext cx="45719" cy="57629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85701778-095A-4601-827D-FA3C88988A71}"/>
              </a:ext>
            </a:extLst>
          </p:cNvPr>
          <p:cNvSpPr/>
          <p:nvPr/>
        </p:nvSpPr>
        <p:spPr>
          <a:xfrm>
            <a:off x="5975438" y="1297947"/>
            <a:ext cx="45719" cy="57629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F1205950-B148-4813-8805-A69F2E839CE3}"/>
              </a:ext>
            </a:extLst>
          </p:cNvPr>
          <p:cNvSpPr/>
          <p:nvPr/>
        </p:nvSpPr>
        <p:spPr>
          <a:xfrm>
            <a:off x="8990749" y="1338681"/>
            <a:ext cx="45719" cy="57629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040D5ADE-5BC4-4CB8-B32C-9A83C060FF81}"/>
              </a:ext>
            </a:extLst>
          </p:cNvPr>
          <p:cNvSpPr txBox="1"/>
          <p:nvPr/>
        </p:nvSpPr>
        <p:spPr>
          <a:xfrm>
            <a:off x="612554" y="2443462"/>
            <a:ext cx="1786723" cy="1107996"/>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a:t>
            </a:r>
            <a:r>
              <a:rPr lang="en-GB" sz="1600" b="1" dirty="0" err="1">
                <a:solidFill>
                  <a:schemeClr val="bg1"/>
                </a:solidFill>
                <a:latin typeface="+mj-lt"/>
              </a:rPr>
              <a:t>Package_order</a:t>
            </a:r>
            <a:endParaRPr lang="en-GB" sz="1600" b="1" dirty="0">
              <a:solidFill>
                <a:schemeClr val="bg1"/>
              </a:solidFill>
              <a:latin typeface="+mj-lt"/>
            </a:endParaRPr>
          </a:p>
          <a:p>
            <a:endParaRPr lang="en-GB" b="1" dirty="0">
              <a:solidFill>
                <a:schemeClr val="bg1"/>
              </a:solidFill>
            </a:endParaRPr>
          </a:p>
        </p:txBody>
      </p:sp>
      <p:sp>
        <p:nvSpPr>
          <p:cNvPr id="90" name="TextBox 89">
            <a:extLst>
              <a:ext uri="{FF2B5EF4-FFF2-40B4-BE49-F238E27FC236}">
                <a16:creationId xmlns:a16="http://schemas.microsoft.com/office/drawing/2014/main" id="{7E4A436C-AB87-4E0A-8CA2-45011BC1EB58}"/>
              </a:ext>
            </a:extLst>
          </p:cNvPr>
          <p:cNvSpPr txBox="1"/>
          <p:nvPr/>
        </p:nvSpPr>
        <p:spPr>
          <a:xfrm>
            <a:off x="507399" y="3263366"/>
            <a:ext cx="2189788" cy="1107996"/>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a:t>
            </a:r>
            <a:r>
              <a:rPr lang="en-GB" sz="1600" b="1" dirty="0" err="1">
                <a:solidFill>
                  <a:schemeClr val="bg1"/>
                </a:solidFill>
                <a:latin typeface="+mj-lt"/>
              </a:rPr>
              <a:t>Member_package</a:t>
            </a:r>
            <a:endParaRPr lang="en-GB" sz="1600" b="1" dirty="0">
              <a:solidFill>
                <a:schemeClr val="bg1"/>
              </a:solidFill>
              <a:latin typeface="+mj-lt"/>
            </a:endParaRPr>
          </a:p>
          <a:p>
            <a:endParaRPr lang="en-GB" b="1" dirty="0">
              <a:solidFill>
                <a:schemeClr val="bg1"/>
              </a:solidFill>
            </a:endParaRPr>
          </a:p>
        </p:txBody>
      </p:sp>
      <p:sp>
        <p:nvSpPr>
          <p:cNvPr id="91" name="TextBox 90">
            <a:extLst>
              <a:ext uri="{FF2B5EF4-FFF2-40B4-BE49-F238E27FC236}">
                <a16:creationId xmlns:a16="http://schemas.microsoft.com/office/drawing/2014/main" id="{DD4FDFD4-D770-4990-8CE1-E05CC948676C}"/>
              </a:ext>
            </a:extLst>
          </p:cNvPr>
          <p:cNvSpPr txBox="1"/>
          <p:nvPr/>
        </p:nvSpPr>
        <p:spPr>
          <a:xfrm>
            <a:off x="546450" y="4349982"/>
            <a:ext cx="1786723" cy="861774"/>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Payment</a:t>
            </a:r>
          </a:p>
          <a:p>
            <a:endParaRPr lang="en-GB" b="1" dirty="0">
              <a:solidFill>
                <a:schemeClr val="bg1"/>
              </a:solidFill>
            </a:endParaRPr>
          </a:p>
        </p:txBody>
      </p:sp>
      <p:sp>
        <p:nvSpPr>
          <p:cNvPr id="92" name="TextBox 91">
            <a:extLst>
              <a:ext uri="{FF2B5EF4-FFF2-40B4-BE49-F238E27FC236}">
                <a16:creationId xmlns:a16="http://schemas.microsoft.com/office/drawing/2014/main" id="{E23F3D66-3D58-445C-A8D5-CE80797D8879}"/>
              </a:ext>
            </a:extLst>
          </p:cNvPr>
          <p:cNvSpPr txBox="1"/>
          <p:nvPr/>
        </p:nvSpPr>
        <p:spPr>
          <a:xfrm>
            <a:off x="644574" y="4929648"/>
            <a:ext cx="1786723" cy="1107996"/>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a:t>
            </a:r>
            <a:r>
              <a:rPr lang="en-GB" sz="1600" b="1" dirty="0" err="1">
                <a:solidFill>
                  <a:schemeClr val="bg1"/>
                </a:solidFill>
                <a:latin typeface="+mj-lt"/>
              </a:rPr>
              <a:t>Bkash_Rocket</a:t>
            </a:r>
            <a:endParaRPr lang="en-GB" sz="1600" b="1" dirty="0">
              <a:solidFill>
                <a:schemeClr val="bg1"/>
              </a:solidFill>
              <a:latin typeface="+mj-lt"/>
            </a:endParaRPr>
          </a:p>
          <a:p>
            <a:endParaRPr lang="en-GB" b="1" dirty="0">
              <a:solidFill>
                <a:schemeClr val="bg1"/>
              </a:solidFill>
            </a:endParaRPr>
          </a:p>
        </p:txBody>
      </p:sp>
      <p:sp>
        <p:nvSpPr>
          <p:cNvPr id="93" name="TextBox 92">
            <a:extLst>
              <a:ext uri="{FF2B5EF4-FFF2-40B4-BE49-F238E27FC236}">
                <a16:creationId xmlns:a16="http://schemas.microsoft.com/office/drawing/2014/main" id="{ED79B633-61F5-4946-A0B7-9A899F669C6D}"/>
              </a:ext>
            </a:extLst>
          </p:cNvPr>
          <p:cNvSpPr txBox="1"/>
          <p:nvPr/>
        </p:nvSpPr>
        <p:spPr>
          <a:xfrm>
            <a:off x="491948" y="5919508"/>
            <a:ext cx="1786723" cy="584775"/>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Card</a:t>
            </a:r>
          </a:p>
        </p:txBody>
      </p:sp>
      <p:sp>
        <p:nvSpPr>
          <p:cNvPr id="94" name="TextBox 93">
            <a:extLst>
              <a:ext uri="{FF2B5EF4-FFF2-40B4-BE49-F238E27FC236}">
                <a16:creationId xmlns:a16="http://schemas.microsoft.com/office/drawing/2014/main" id="{0CD80AC1-E165-4A18-BC7B-C8605AFCB371}"/>
              </a:ext>
            </a:extLst>
          </p:cNvPr>
          <p:cNvSpPr txBox="1"/>
          <p:nvPr/>
        </p:nvSpPr>
        <p:spPr>
          <a:xfrm>
            <a:off x="3495752" y="1953172"/>
            <a:ext cx="1786723" cy="584775"/>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O_ID</a:t>
            </a:r>
            <a:endParaRPr lang="en-GB" b="1" dirty="0">
              <a:solidFill>
                <a:schemeClr val="bg1"/>
              </a:solidFill>
            </a:endParaRPr>
          </a:p>
        </p:txBody>
      </p:sp>
      <p:sp>
        <p:nvSpPr>
          <p:cNvPr id="95" name="TextBox 94">
            <a:extLst>
              <a:ext uri="{FF2B5EF4-FFF2-40B4-BE49-F238E27FC236}">
                <a16:creationId xmlns:a16="http://schemas.microsoft.com/office/drawing/2014/main" id="{62B8FA05-9F5D-4B7A-8093-4D46DB338733}"/>
              </a:ext>
            </a:extLst>
          </p:cNvPr>
          <p:cNvSpPr txBox="1"/>
          <p:nvPr/>
        </p:nvSpPr>
        <p:spPr>
          <a:xfrm>
            <a:off x="3493880" y="2771553"/>
            <a:ext cx="1786723" cy="615553"/>
          </a:xfrm>
          <a:prstGeom prst="rect">
            <a:avLst/>
          </a:prstGeom>
          <a:noFill/>
        </p:spPr>
        <p:txBody>
          <a:bodyPr wrap="square" rtlCol="0">
            <a:spAutoFit/>
          </a:bodyPr>
          <a:lstStyle/>
          <a:p>
            <a:endParaRPr lang="en-GB" sz="1600" b="1" dirty="0">
              <a:solidFill>
                <a:schemeClr val="bg1"/>
              </a:solidFill>
              <a:latin typeface="+mj-lt"/>
            </a:endParaRPr>
          </a:p>
          <a:p>
            <a:endParaRPr lang="en-GB" b="1" dirty="0">
              <a:solidFill>
                <a:schemeClr val="bg1"/>
              </a:solidFill>
            </a:endParaRPr>
          </a:p>
        </p:txBody>
      </p:sp>
      <p:sp>
        <p:nvSpPr>
          <p:cNvPr id="96" name="TextBox 95">
            <a:extLst>
              <a:ext uri="{FF2B5EF4-FFF2-40B4-BE49-F238E27FC236}">
                <a16:creationId xmlns:a16="http://schemas.microsoft.com/office/drawing/2014/main" id="{C9DF8183-CE41-496A-AFC3-763BD4556F6E}"/>
              </a:ext>
            </a:extLst>
          </p:cNvPr>
          <p:cNvSpPr txBox="1"/>
          <p:nvPr/>
        </p:nvSpPr>
        <p:spPr>
          <a:xfrm>
            <a:off x="3500724" y="3534189"/>
            <a:ext cx="1786723" cy="861774"/>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a:t>
            </a:r>
          </a:p>
          <a:p>
            <a:endParaRPr lang="en-GB" b="1" dirty="0">
              <a:solidFill>
                <a:schemeClr val="bg1"/>
              </a:solidFill>
            </a:endParaRPr>
          </a:p>
        </p:txBody>
      </p:sp>
      <p:sp>
        <p:nvSpPr>
          <p:cNvPr id="97" name="TextBox 96">
            <a:extLst>
              <a:ext uri="{FF2B5EF4-FFF2-40B4-BE49-F238E27FC236}">
                <a16:creationId xmlns:a16="http://schemas.microsoft.com/office/drawing/2014/main" id="{FA60F427-6FC0-4232-A926-8F6B8F1EAF40}"/>
              </a:ext>
            </a:extLst>
          </p:cNvPr>
          <p:cNvSpPr txBox="1"/>
          <p:nvPr/>
        </p:nvSpPr>
        <p:spPr>
          <a:xfrm>
            <a:off x="3496038" y="4296477"/>
            <a:ext cx="1786723" cy="861774"/>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a:t>
            </a:r>
            <a:r>
              <a:rPr lang="en-GB" sz="1600" b="1" dirty="0" err="1">
                <a:solidFill>
                  <a:schemeClr val="bg1"/>
                </a:solidFill>
                <a:latin typeface="+mj-lt"/>
              </a:rPr>
              <a:t>Pay_ID</a:t>
            </a:r>
            <a:endParaRPr lang="en-GB" sz="1600" b="1" dirty="0">
              <a:solidFill>
                <a:schemeClr val="bg1"/>
              </a:solidFill>
              <a:latin typeface="+mj-lt"/>
            </a:endParaRPr>
          </a:p>
          <a:p>
            <a:endParaRPr lang="en-GB" b="1" dirty="0">
              <a:solidFill>
                <a:schemeClr val="bg1"/>
              </a:solidFill>
            </a:endParaRPr>
          </a:p>
        </p:txBody>
      </p:sp>
      <p:sp>
        <p:nvSpPr>
          <p:cNvPr id="98" name="TextBox 97">
            <a:extLst>
              <a:ext uri="{FF2B5EF4-FFF2-40B4-BE49-F238E27FC236}">
                <a16:creationId xmlns:a16="http://schemas.microsoft.com/office/drawing/2014/main" id="{741B0B78-BA3A-41C6-BCE2-0BF359335B02}"/>
              </a:ext>
            </a:extLst>
          </p:cNvPr>
          <p:cNvSpPr txBox="1"/>
          <p:nvPr/>
        </p:nvSpPr>
        <p:spPr>
          <a:xfrm>
            <a:off x="3512815" y="5098002"/>
            <a:ext cx="1786723" cy="584775"/>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a:t>
            </a:r>
            <a:endParaRPr lang="en-GB" b="1" dirty="0">
              <a:solidFill>
                <a:schemeClr val="bg1"/>
              </a:solidFill>
            </a:endParaRPr>
          </a:p>
        </p:txBody>
      </p:sp>
      <p:sp>
        <p:nvSpPr>
          <p:cNvPr id="99" name="TextBox 98">
            <a:extLst>
              <a:ext uri="{FF2B5EF4-FFF2-40B4-BE49-F238E27FC236}">
                <a16:creationId xmlns:a16="http://schemas.microsoft.com/office/drawing/2014/main" id="{C45B360F-DC3E-4417-ABA6-4E86EE017D78}"/>
              </a:ext>
            </a:extLst>
          </p:cNvPr>
          <p:cNvSpPr txBox="1"/>
          <p:nvPr/>
        </p:nvSpPr>
        <p:spPr>
          <a:xfrm>
            <a:off x="3495752" y="5919508"/>
            <a:ext cx="1786723" cy="861774"/>
          </a:xfrm>
          <a:prstGeom prst="rect">
            <a:avLst/>
          </a:prstGeom>
          <a:noFill/>
        </p:spPr>
        <p:txBody>
          <a:bodyPr wrap="square" rtlCol="0">
            <a:spAutoFit/>
          </a:bodyPr>
          <a:lstStyle/>
          <a:p>
            <a:r>
              <a:rPr lang="en-GB" sz="1600" b="1" dirty="0">
                <a:solidFill>
                  <a:schemeClr val="bg1"/>
                </a:solidFill>
                <a:latin typeface="+mj-lt"/>
              </a:rPr>
              <a:t>   </a:t>
            </a:r>
          </a:p>
          <a:p>
            <a:r>
              <a:rPr lang="en-GB" sz="1600" b="1" dirty="0">
                <a:solidFill>
                  <a:schemeClr val="bg1"/>
                </a:solidFill>
                <a:latin typeface="+mj-lt"/>
              </a:rPr>
              <a:t>        </a:t>
            </a:r>
          </a:p>
          <a:p>
            <a:endParaRPr lang="en-GB" b="1" dirty="0">
              <a:solidFill>
                <a:schemeClr val="bg1"/>
              </a:solidFill>
            </a:endParaRPr>
          </a:p>
        </p:txBody>
      </p:sp>
      <p:sp>
        <p:nvSpPr>
          <p:cNvPr id="100" name="TextBox 99">
            <a:extLst>
              <a:ext uri="{FF2B5EF4-FFF2-40B4-BE49-F238E27FC236}">
                <a16:creationId xmlns:a16="http://schemas.microsoft.com/office/drawing/2014/main" id="{DD82A7B7-EB68-4C08-860D-2CF9F0FCAACF}"/>
              </a:ext>
            </a:extLst>
          </p:cNvPr>
          <p:cNvSpPr txBox="1"/>
          <p:nvPr/>
        </p:nvSpPr>
        <p:spPr>
          <a:xfrm>
            <a:off x="6493935" y="1911233"/>
            <a:ext cx="1786723" cy="584775"/>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a:t>
            </a:r>
            <a:endParaRPr lang="en-GB" b="1" dirty="0">
              <a:solidFill>
                <a:schemeClr val="bg1"/>
              </a:solidFill>
            </a:endParaRPr>
          </a:p>
        </p:txBody>
      </p:sp>
      <p:sp>
        <p:nvSpPr>
          <p:cNvPr id="101" name="TextBox 100">
            <a:extLst>
              <a:ext uri="{FF2B5EF4-FFF2-40B4-BE49-F238E27FC236}">
                <a16:creationId xmlns:a16="http://schemas.microsoft.com/office/drawing/2014/main" id="{618E48EB-FCDF-4A17-B7DC-CCD8B6299DDA}"/>
              </a:ext>
            </a:extLst>
          </p:cNvPr>
          <p:cNvSpPr txBox="1"/>
          <p:nvPr/>
        </p:nvSpPr>
        <p:spPr>
          <a:xfrm>
            <a:off x="6496831" y="2709176"/>
            <a:ext cx="1786723" cy="584775"/>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a:t>
            </a:r>
            <a:endParaRPr lang="en-GB" b="1" dirty="0">
              <a:solidFill>
                <a:schemeClr val="bg1"/>
              </a:solidFill>
            </a:endParaRPr>
          </a:p>
        </p:txBody>
      </p:sp>
      <p:sp>
        <p:nvSpPr>
          <p:cNvPr id="102" name="TextBox 101">
            <a:extLst>
              <a:ext uri="{FF2B5EF4-FFF2-40B4-BE49-F238E27FC236}">
                <a16:creationId xmlns:a16="http://schemas.microsoft.com/office/drawing/2014/main" id="{FF9ACC19-FEBA-4CDD-8F5F-0DB6C82FD99E}"/>
              </a:ext>
            </a:extLst>
          </p:cNvPr>
          <p:cNvSpPr txBox="1"/>
          <p:nvPr/>
        </p:nvSpPr>
        <p:spPr>
          <a:xfrm>
            <a:off x="9138822" y="3628611"/>
            <a:ext cx="2141284" cy="584775"/>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a:t>
            </a:r>
            <a:r>
              <a:rPr lang="en-GB" sz="1600" b="1" dirty="0" err="1">
                <a:solidFill>
                  <a:schemeClr val="bg1"/>
                </a:solidFill>
                <a:latin typeface="+mj-lt"/>
              </a:rPr>
              <a:t>M_User_ID</a:t>
            </a:r>
            <a:r>
              <a:rPr lang="en-GB" sz="1600" b="1" dirty="0">
                <a:solidFill>
                  <a:schemeClr val="bg1"/>
                </a:solidFill>
                <a:latin typeface="+mj-lt"/>
              </a:rPr>
              <a:t> , P_ID</a:t>
            </a:r>
            <a:endParaRPr lang="en-GB" b="1" dirty="0">
              <a:solidFill>
                <a:schemeClr val="bg1"/>
              </a:solidFill>
            </a:endParaRPr>
          </a:p>
        </p:txBody>
      </p:sp>
      <p:sp>
        <p:nvSpPr>
          <p:cNvPr id="103" name="TextBox 102">
            <a:extLst>
              <a:ext uri="{FF2B5EF4-FFF2-40B4-BE49-F238E27FC236}">
                <a16:creationId xmlns:a16="http://schemas.microsoft.com/office/drawing/2014/main" id="{A8FA8941-4126-46E4-AED8-6B6288E23C5D}"/>
              </a:ext>
            </a:extLst>
          </p:cNvPr>
          <p:cNvSpPr txBox="1"/>
          <p:nvPr/>
        </p:nvSpPr>
        <p:spPr>
          <a:xfrm>
            <a:off x="6448629" y="4337471"/>
            <a:ext cx="2148909" cy="615553"/>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a:t>
            </a:r>
            <a:r>
              <a:rPr lang="en-GB" sz="1600" b="1" dirty="0" err="1">
                <a:solidFill>
                  <a:schemeClr val="bg1"/>
                </a:solidFill>
                <a:latin typeface="+mj-lt"/>
              </a:rPr>
              <a:t>M</a:t>
            </a:r>
            <a:r>
              <a:rPr lang="en-GB" b="1" dirty="0" err="1">
                <a:solidFill>
                  <a:schemeClr val="bg1"/>
                </a:solidFill>
              </a:rPr>
              <a:t>_User_ID</a:t>
            </a:r>
            <a:r>
              <a:rPr lang="en-GB" b="1" dirty="0">
                <a:solidFill>
                  <a:schemeClr val="bg1"/>
                </a:solidFill>
              </a:rPr>
              <a:t> , O_ID</a:t>
            </a:r>
          </a:p>
        </p:txBody>
      </p:sp>
      <p:sp>
        <p:nvSpPr>
          <p:cNvPr id="104" name="TextBox 103">
            <a:extLst>
              <a:ext uri="{FF2B5EF4-FFF2-40B4-BE49-F238E27FC236}">
                <a16:creationId xmlns:a16="http://schemas.microsoft.com/office/drawing/2014/main" id="{3654BFBD-DE12-4765-BDC2-9AE94BACAE58}"/>
              </a:ext>
            </a:extLst>
          </p:cNvPr>
          <p:cNvSpPr txBox="1"/>
          <p:nvPr/>
        </p:nvSpPr>
        <p:spPr>
          <a:xfrm>
            <a:off x="6524254" y="5148832"/>
            <a:ext cx="1786723" cy="584775"/>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a:t>
            </a:r>
            <a:r>
              <a:rPr lang="en-GB" sz="1600" b="1" dirty="0" err="1">
                <a:solidFill>
                  <a:schemeClr val="bg1"/>
                </a:solidFill>
                <a:latin typeface="+mj-lt"/>
              </a:rPr>
              <a:t>Pay_ID</a:t>
            </a:r>
            <a:endParaRPr lang="en-GB" b="1" dirty="0">
              <a:solidFill>
                <a:schemeClr val="bg1"/>
              </a:solidFill>
            </a:endParaRPr>
          </a:p>
        </p:txBody>
      </p:sp>
      <p:sp>
        <p:nvSpPr>
          <p:cNvPr id="15" name="Partial Circle 14">
            <a:extLst>
              <a:ext uri="{FF2B5EF4-FFF2-40B4-BE49-F238E27FC236}">
                <a16:creationId xmlns:a16="http://schemas.microsoft.com/office/drawing/2014/main" id="{6301BA2B-2670-4B3F-BCDB-9AFEA6E4C9DA}"/>
              </a:ext>
            </a:extLst>
          </p:cNvPr>
          <p:cNvSpPr/>
          <p:nvPr/>
        </p:nvSpPr>
        <p:spPr>
          <a:xfrm rot="8137554">
            <a:off x="583334" y="988902"/>
            <a:ext cx="1700300" cy="1685719"/>
          </a:xfrm>
          <a:prstGeom prst="pi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7" name="Partial Circle 106">
            <a:extLst>
              <a:ext uri="{FF2B5EF4-FFF2-40B4-BE49-F238E27FC236}">
                <a16:creationId xmlns:a16="http://schemas.microsoft.com/office/drawing/2014/main" id="{346D83D7-82DD-43B5-8754-407ED6D87350}"/>
              </a:ext>
            </a:extLst>
          </p:cNvPr>
          <p:cNvSpPr/>
          <p:nvPr/>
        </p:nvSpPr>
        <p:spPr>
          <a:xfrm rot="8137554">
            <a:off x="3637498" y="975576"/>
            <a:ext cx="1700300" cy="1685719"/>
          </a:xfrm>
          <a:prstGeom prst="pi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8" name="Partial Circle 107">
            <a:extLst>
              <a:ext uri="{FF2B5EF4-FFF2-40B4-BE49-F238E27FC236}">
                <a16:creationId xmlns:a16="http://schemas.microsoft.com/office/drawing/2014/main" id="{7E1C00D7-CCAA-49FD-9A4C-20C5582EF650}"/>
              </a:ext>
            </a:extLst>
          </p:cNvPr>
          <p:cNvSpPr/>
          <p:nvPr/>
        </p:nvSpPr>
        <p:spPr>
          <a:xfrm rot="8137554">
            <a:off x="6603589" y="946475"/>
            <a:ext cx="1700300" cy="1685719"/>
          </a:xfrm>
          <a:prstGeom prst="pi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9" name="Partial Circle 108">
            <a:extLst>
              <a:ext uri="{FF2B5EF4-FFF2-40B4-BE49-F238E27FC236}">
                <a16:creationId xmlns:a16="http://schemas.microsoft.com/office/drawing/2014/main" id="{CC1F9ECC-3219-4377-979F-1A16C949AC31}"/>
              </a:ext>
            </a:extLst>
          </p:cNvPr>
          <p:cNvSpPr/>
          <p:nvPr/>
        </p:nvSpPr>
        <p:spPr>
          <a:xfrm rot="8137554">
            <a:off x="9602732" y="949022"/>
            <a:ext cx="1700300" cy="1685719"/>
          </a:xfrm>
          <a:prstGeom prst="pi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1" name="TextBox 110">
            <a:extLst>
              <a:ext uri="{FF2B5EF4-FFF2-40B4-BE49-F238E27FC236}">
                <a16:creationId xmlns:a16="http://schemas.microsoft.com/office/drawing/2014/main" id="{A48D4A17-551A-4037-AB27-285D89D329D3}"/>
              </a:ext>
            </a:extLst>
          </p:cNvPr>
          <p:cNvSpPr txBox="1"/>
          <p:nvPr/>
        </p:nvSpPr>
        <p:spPr>
          <a:xfrm>
            <a:off x="654628" y="948417"/>
            <a:ext cx="1786723" cy="861774"/>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Entity</a:t>
            </a:r>
          </a:p>
          <a:p>
            <a:endParaRPr lang="en-GB" b="1" dirty="0">
              <a:solidFill>
                <a:schemeClr val="bg1"/>
              </a:solidFill>
            </a:endParaRPr>
          </a:p>
        </p:txBody>
      </p:sp>
      <p:sp>
        <p:nvSpPr>
          <p:cNvPr id="112" name="TextBox 111">
            <a:extLst>
              <a:ext uri="{FF2B5EF4-FFF2-40B4-BE49-F238E27FC236}">
                <a16:creationId xmlns:a16="http://schemas.microsoft.com/office/drawing/2014/main" id="{BEE94669-A558-4DEC-9866-DF0238BB7F8F}"/>
              </a:ext>
            </a:extLst>
          </p:cNvPr>
          <p:cNvSpPr txBox="1"/>
          <p:nvPr/>
        </p:nvSpPr>
        <p:spPr>
          <a:xfrm>
            <a:off x="3643520" y="977232"/>
            <a:ext cx="1786723" cy="1107996"/>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Primary</a:t>
            </a:r>
            <a:br>
              <a:rPr lang="en-GB" sz="1600" b="1" dirty="0">
                <a:solidFill>
                  <a:schemeClr val="bg1"/>
                </a:solidFill>
                <a:latin typeface="+mj-lt"/>
              </a:rPr>
            </a:br>
            <a:r>
              <a:rPr lang="en-GB" sz="1600" b="1" dirty="0">
                <a:solidFill>
                  <a:schemeClr val="bg1"/>
                </a:solidFill>
                <a:latin typeface="+mj-lt"/>
              </a:rPr>
              <a:t>          Key</a:t>
            </a:r>
          </a:p>
          <a:p>
            <a:endParaRPr lang="en-GB" b="1" dirty="0">
              <a:solidFill>
                <a:schemeClr val="bg1"/>
              </a:solidFill>
            </a:endParaRPr>
          </a:p>
        </p:txBody>
      </p:sp>
      <p:sp>
        <p:nvSpPr>
          <p:cNvPr id="113" name="TextBox 112">
            <a:extLst>
              <a:ext uri="{FF2B5EF4-FFF2-40B4-BE49-F238E27FC236}">
                <a16:creationId xmlns:a16="http://schemas.microsoft.com/office/drawing/2014/main" id="{A1CBEB57-6F96-47B9-B5CC-42F3F1376E59}"/>
              </a:ext>
            </a:extLst>
          </p:cNvPr>
          <p:cNvSpPr txBox="1"/>
          <p:nvPr/>
        </p:nvSpPr>
        <p:spPr>
          <a:xfrm>
            <a:off x="6640391" y="891602"/>
            <a:ext cx="1786723" cy="1107996"/>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Foreign</a:t>
            </a:r>
            <a:br>
              <a:rPr lang="en-GB" sz="1600" b="1" dirty="0">
                <a:solidFill>
                  <a:schemeClr val="bg1"/>
                </a:solidFill>
                <a:latin typeface="+mj-lt"/>
              </a:rPr>
            </a:br>
            <a:r>
              <a:rPr lang="en-GB" sz="1600" b="1" dirty="0">
                <a:solidFill>
                  <a:schemeClr val="bg1"/>
                </a:solidFill>
                <a:latin typeface="+mj-lt"/>
              </a:rPr>
              <a:t>          Key</a:t>
            </a:r>
          </a:p>
          <a:p>
            <a:endParaRPr lang="en-GB" b="1" dirty="0">
              <a:solidFill>
                <a:schemeClr val="bg1"/>
              </a:solidFill>
            </a:endParaRPr>
          </a:p>
        </p:txBody>
      </p:sp>
      <p:sp>
        <p:nvSpPr>
          <p:cNvPr id="114" name="TextBox 113">
            <a:extLst>
              <a:ext uri="{FF2B5EF4-FFF2-40B4-BE49-F238E27FC236}">
                <a16:creationId xmlns:a16="http://schemas.microsoft.com/office/drawing/2014/main" id="{6D0C251D-4455-4939-8D45-29310EB95363}"/>
              </a:ext>
            </a:extLst>
          </p:cNvPr>
          <p:cNvSpPr txBox="1"/>
          <p:nvPr/>
        </p:nvSpPr>
        <p:spPr>
          <a:xfrm>
            <a:off x="9634453" y="898224"/>
            <a:ext cx="1786723" cy="1107996"/>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Composite</a:t>
            </a:r>
            <a:br>
              <a:rPr lang="en-GB" sz="1600" b="1" dirty="0">
                <a:solidFill>
                  <a:schemeClr val="bg1"/>
                </a:solidFill>
                <a:latin typeface="+mj-lt"/>
              </a:rPr>
            </a:br>
            <a:r>
              <a:rPr lang="en-GB" sz="1600" b="1" dirty="0">
                <a:solidFill>
                  <a:schemeClr val="bg1"/>
                </a:solidFill>
                <a:latin typeface="+mj-lt"/>
              </a:rPr>
              <a:t>          Key</a:t>
            </a:r>
          </a:p>
          <a:p>
            <a:endParaRPr lang="en-GB" b="1" dirty="0">
              <a:solidFill>
                <a:schemeClr val="bg1"/>
              </a:solidFill>
            </a:endParaRPr>
          </a:p>
        </p:txBody>
      </p:sp>
      <p:sp>
        <p:nvSpPr>
          <p:cNvPr id="84" name="TextBox 83">
            <a:extLst>
              <a:ext uri="{FF2B5EF4-FFF2-40B4-BE49-F238E27FC236}">
                <a16:creationId xmlns:a16="http://schemas.microsoft.com/office/drawing/2014/main" id="{58A08967-D9A9-420A-8BEC-B12B037BECD1}"/>
              </a:ext>
            </a:extLst>
          </p:cNvPr>
          <p:cNvSpPr txBox="1"/>
          <p:nvPr/>
        </p:nvSpPr>
        <p:spPr>
          <a:xfrm>
            <a:off x="9762984" y="2957256"/>
            <a:ext cx="1786723" cy="584775"/>
          </a:xfrm>
          <a:prstGeom prst="rect">
            <a:avLst/>
          </a:prstGeom>
          <a:noFill/>
        </p:spPr>
        <p:txBody>
          <a:bodyPr wrap="square" rtlCol="0">
            <a:spAutoFit/>
          </a:bodyPr>
          <a:lstStyle/>
          <a:p>
            <a:r>
              <a:rPr lang="en-GB" sz="1600" b="1" dirty="0">
                <a:solidFill>
                  <a:schemeClr val="bg1"/>
                </a:solidFill>
                <a:latin typeface="+mj-lt"/>
              </a:rPr>
              <a:t>O_ID , P_ID</a:t>
            </a:r>
          </a:p>
          <a:p>
            <a:r>
              <a:rPr lang="en-GB" sz="1600" b="1" dirty="0">
                <a:solidFill>
                  <a:schemeClr val="bg1"/>
                </a:solidFill>
                <a:latin typeface="+mj-lt"/>
              </a:rPr>
              <a:t>       </a:t>
            </a:r>
            <a:endParaRPr lang="en-GB" b="1" dirty="0">
              <a:solidFill>
                <a:schemeClr val="bg1"/>
              </a:solidFill>
            </a:endParaRPr>
          </a:p>
        </p:txBody>
      </p:sp>
      <p:sp>
        <p:nvSpPr>
          <p:cNvPr id="106" name="TextBox 105">
            <a:extLst>
              <a:ext uri="{FF2B5EF4-FFF2-40B4-BE49-F238E27FC236}">
                <a16:creationId xmlns:a16="http://schemas.microsoft.com/office/drawing/2014/main" id="{2E111E06-8242-4242-8C97-F628D4824820}"/>
              </a:ext>
            </a:extLst>
          </p:cNvPr>
          <p:cNvSpPr txBox="1"/>
          <p:nvPr/>
        </p:nvSpPr>
        <p:spPr>
          <a:xfrm>
            <a:off x="9255758" y="5118054"/>
            <a:ext cx="2586286" cy="615553"/>
          </a:xfrm>
          <a:prstGeom prst="rect">
            <a:avLst/>
          </a:prstGeom>
          <a:noFill/>
        </p:spPr>
        <p:txBody>
          <a:bodyPr wrap="square" rtlCol="0">
            <a:spAutoFit/>
          </a:bodyPr>
          <a:lstStyle/>
          <a:p>
            <a:endParaRPr lang="en-GB" sz="1600" b="1" dirty="0">
              <a:solidFill>
                <a:schemeClr val="bg1"/>
              </a:solidFill>
              <a:latin typeface="+mj-lt"/>
            </a:endParaRPr>
          </a:p>
          <a:p>
            <a:r>
              <a:rPr lang="en-GB" sz="1600" b="1" dirty="0" err="1">
                <a:solidFill>
                  <a:schemeClr val="bg1"/>
                </a:solidFill>
                <a:latin typeface="+mj-lt"/>
              </a:rPr>
              <a:t>Pay_ID</a:t>
            </a:r>
            <a:r>
              <a:rPr lang="en-GB" b="1" dirty="0">
                <a:solidFill>
                  <a:schemeClr val="bg1"/>
                </a:solidFill>
              </a:rPr>
              <a:t> , </a:t>
            </a:r>
            <a:r>
              <a:rPr lang="en-GB" b="1" dirty="0" err="1">
                <a:solidFill>
                  <a:schemeClr val="bg1"/>
                </a:solidFill>
              </a:rPr>
              <a:t>Transaction_no</a:t>
            </a:r>
            <a:endParaRPr lang="en-GB" b="1" dirty="0">
              <a:solidFill>
                <a:schemeClr val="bg1"/>
              </a:solidFill>
            </a:endParaRPr>
          </a:p>
        </p:txBody>
      </p:sp>
      <p:sp>
        <p:nvSpPr>
          <p:cNvPr id="110" name="TextBox 109">
            <a:extLst>
              <a:ext uri="{FF2B5EF4-FFF2-40B4-BE49-F238E27FC236}">
                <a16:creationId xmlns:a16="http://schemas.microsoft.com/office/drawing/2014/main" id="{64FEFA79-366A-4204-8030-58006EBD857A}"/>
              </a:ext>
            </a:extLst>
          </p:cNvPr>
          <p:cNvSpPr txBox="1"/>
          <p:nvPr/>
        </p:nvSpPr>
        <p:spPr>
          <a:xfrm>
            <a:off x="9516815" y="5919508"/>
            <a:ext cx="2586286" cy="615553"/>
          </a:xfrm>
          <a:prstGeom prst="rect">
            <a:avLst/>
          </a:prstGeom>
          <a:noFill/>
        </p:spPr>
        <p:txBody>
          <a:bodyPr wrap="square" rtlCol="0">
            <a:spAutoFit/>
          </a:bodyPr>
          <a:lstStyle/>
          <a:p>
            <a:endParaRPr lang="en-GB" sz="1600" b="1" dirty="0">
              <a:solidFill>
                <a:schemeClr val="bg1"/>
              </a:solidFill>
              <a:latin typeface="+mj-lt"/>
            </a:endParaRPr>
          </a:p>
          <a:p>
            <a:r>
              <a:rPr lang="en-GB" sz="1600" b="1" dirty="0" err="1">
                <a:solidFill>
                  <a:schemeClr val="bg1"/>
                </a:solidFill>
                <a:latin typeface="+mj-lt"/>
              </a:rPr>
              <a:t>Pay_ID</a:t>
            </a:r>
            <a:r>
              <a:rPr lang="en-GB" b="1" dirty="0">
                <a:solidFill>
                  <a:schemeClr val="bg1"/>
                </a:solidFill>
              </a:rPr>
              <a:t> , </a:t>
            </a:r>
            <a:r>
              <a:rPr lang="en-GB" b="1" dirty="0" err="1">
                <a:solidFill>
                  <a:schemeClr val="bg1"/>
                </a:solidFill>
              </a:rPr>
              <a:t>Card_no</a:t>
            </a:r>
            <a:endParaRPr lang="en-GB" b="1" dirty="0">
              <a:solidFill>
                <a:schemeClr val="bg1"/>
              </a:solidFill>
            </a:endParaRPr>
          </a:p>
        </p:txBody>
      </p:sp>
      <p:sp>
        <p:nvSpPr>
          <p:cNvPr id="115" name="TextBox 114">
            <a:extLst>
              <a:ext uri="{FF2B5EF4-FFF2-40B4-BE49-F238E27FC236}">
                <a16:creationId xmlns:a16="http://schemas.microsoft.com/office/drawing/2014/main" id="{61DD28BD-6CFD-4E66-B974-CA2C0BDA2A62}"/>
              </a:ext>
            </a:extLst>
          </p:cNvPr>
          <p:cNvSpPr txBox="1"/>
          <p:nvPr/>
        </p:nvSpPr>
        <p:spPr>
          <a:xfrm>
            <a:off x="6565995" y="5955650"/>
            <a:ext cx="1786723" cy="584775"/>
          </a:xfrm>
          <a:prstGeom prst="rect">
            <a:avLst/>
          </a:prstGeom>
          <a:noFill/>
        </p:spPr>
        <p:txBody>
          <a:bodyPr wrap="square" rtlCol="0">
            <a:spAutoFit/>
          </a:bodyPr>
          <a:lstStyle/>
          <a:p>
            <a:endParaRPr lang="en-GB" sz="1600" b="1" dirty="0">
              <a:solidFill>
                <a:schemeClr val="bg1"/>
              </a:solidFill>
              <a:latin typeface="+mj-lt"/>
            </a:endParaRPr>
          </a:p>
          <a:p>
            <a:r>
              <a:rPr lang="en-GB" sz="1600" b="1" dirty="0">
                <a:solidFill>
                  <a:schemeClr val="bg1"/>
                </a:solidFill>
                <a:latin typeface="+mj-lt"/>
              </a:rPr>
              <a:t>        </a:t>
            </a:r>
            <a:r>
              <a:rPr lang="en-GB" sz="1600" b="1" dirty="0" err="1">
                <a:solidFill>
                  <a:schemeClr val="bg1"/>
                </a:solidFill>
                <a:latin typeface="+mj-lt"/>
              </a:rPr>
              <a:t>Pay_ID</a:t>
            </a:r>
            <a:endParaRPr lang="en-GB" b="1" dirty="0">
              <a:solidFill>
                <a:schemeClr val="bg1"/>
              </a:solidFill>
            </a:endParaRPr>
          </a:p>
        </p:txBody>
      </p:sp>
    </p:spTree>
    <p:extLst>
      <p:ext uri="{BB962C8B-B14F-4D97-AF65-F5344CB8AC3E}">
        <p14:creationId xmlns:p14="http://schemas.microsoft.com/office/powerpoint/2010/main" val="966842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400" b="1" dirty="0">
                <a:solidFill>
                  <a:schemeClr val="tx1">
                    <a:lumMod val="75000"/>
                    <a:lumOff val="25000"/>
                  </a:schemeClr>
                </a:solidFill>
              </a:rPr>
              <a:t>ER diagram </a:t>
            </a:r>
          </a:p>
          <a:p>
            <a:pPr algn="ctr"/>
            <a:r>
              <a:rPr lang="en-GB" sz="2400" b="1" dirty="0">
                <a:solidFill>
                  <a:schemeClr val="tx1">
                    <a:lumMod val="75000"/>
                    <a:lumOff val="25000"/>
                  </a:schemeClr>
                </a:solidFill>
              </a:rPr>
              <a:t>with the multiplicity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926316"/>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9">
            <a:extLst>
              <a:ext uri="{FF2B5EF4-FFF2-40B4-BE49-F238E27FC236}">
                <a16:creationId xmlns:a16="http://schemas.microsoft.com/office/drawing/2014/main" id="{99B84BF0-6CCE-401F-B4A1-AE2CF2D8FB78}"/>
              </a:ext>
            </a:extLst>
          </p:cNvPr>
          <p:cNvSpPr/>
          <p:nvPr/>
        </p:nvSpPr>
        <p:spPr>
          <a:xfrm>
            <a:off x="3053182"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41" name="Rectangle 40">
            <a:extLst>
              <a:ext uri="{FF2B5EF4-FFF2-40B4-BE49-F238E27FC236}">
                <a16:creationId xmlns:a16="http://schemas.microsoft.com/office/drawing/2014/main" id="{5BE9BF05-E202-4D2B-A570-99F3058A0574}"/>
              </a:ext>
            </a:extLst>
          </p:cNvPr>
          <p:cNvSpPr/>
          <p:nvPr/>
        </p:nvSpPr>
        <p:spPr>
          <a:xfrm>
            <a:off x="5219979"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42" name="Rectangle 41">
            <a:extLst>
              <a:ext uri="{FF2B5EF4-FFF2-40B4-BE49-F238E27FC236}">
                <a16:creationId xmlns:a16="http://schemas.microsoft.com/office/drawing/2014/main" id="{F89F992A-6246-4836-903D-FB03C0924060}"/>
              </a:ext>
            </a:extLst>
          </p:cNvPr>
          <p:cNvSpPr/>
          <p:nvPr/>
        </p:nvSpPr>
        <p:spPr>
          <a:xfrm>
            <a:off x="7386779"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3" name="Rectangle 72">
            <a:extLst>
              <a:ext uri="{FF2B5EF4-FFF2-40B4-BE49-F238E27FC236}">
                <a16:creationId xmlns:a16="http://schemas.microsoft.com/office/drawing/2014/main" id="{CE81AC02-6FDB-4D2A-AEED-0800FEF31E8B}"/>
              </a:ext>
            </a:extLst>
          </p:cNvPr>
          <p:cNvSpPr/>
          <p:nvPr/>
        </p:nvSpPr>
        <p:spPr>
          <a:xfrm>
            <a:off x="9555735"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7" name="Rectangle 76">
            <a:extLst>
              <a:ext uri="{FF2B5EF4-FFF2-40B4-BE49-F238E27FC236}">
                <a16:creationId xmlns:a16="http://schemas.microsoft.com/office/drawing/2014/main" id="{5D3FDA79-2BB9-4CC1-9D4C-19C2961FE853}"/>
              </a:ext>
            </a:extLst>
          </p:cNvPr>
          <p:cNvSpPr/>
          <p:nvPr/>
        </p:nvSpPr>
        <p:spPr>
          <a:xfrm>
            <a:off x="3053182"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8" name="Rectangle 77">
            <a:extLst>
              <a:ext uri="{FF2B5EF4-FFF2-40B4-BE49-F238E27FC236}">
                <a16:creationId xmlns:a16="http://schemas.microsoft.com/office/drawing/2014/main" id="{0CC6A3D7-0C1F-4283-8E4A-EE2E62681225}"/>
              </a:ext>
            </a:extLst>
          </p:cNvPr>
          <p:cNvSpPr/>
          <p:nvPr/>
        </p:nvSpPr>
        <p:spPr>
          <a:xfrm>
            <a:off x="5219979"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9" name="Rectangle 78">
            <a:extLst>
              <a:ext uri="{FF2B5EF4-FFF2-40B4-BE49-F238E27FC236}">
                <a16:creationId xmlns:a16="http://schemas.microsoft.com/office/drawing/2014/main" id="{B4BD79C8-0816-4D51-AD35-E2089D8E7722}"/>
              </a:ext>
            </a:extLst>
          </p:cNvPr>
          <p:cNvSpPr/>
          <p:nvPr/>
        </p:nvSpPr>
        <p:spPr>
          <a:xfrm>
            <a:off x="7386779"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0" name="Rectangle 79">
            <a:extLst>
              <a:ext uri="{FF2B5EF4-FFF2-40B4-BE49-F238E27FC236}">
                <a16:creationId xmlns:a16="http://schemas.microsoft.com/office/drawing/2014/main" id="{B90FA213-F5F3-4044-9821-A3C37C2F476A}"/>
              </a:ext>
            </a:extLst>
          </p:cNvPr>
          <p:cNvSpPr/>
          <p:nvPr/>
        </p:nvSpPr>
        <p:spPr>
          <a:xfrm>
            <a:off x="9555735"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5" name="Rectangle 84">
            <a:extLst>
              <a:ext uri="{FF2B5EF4-FFF2-40B4-BE49-F238E27FC236}">
                <a16:creationId xmlns:a16="http://schemas.microsoft.com/office/drawing/2014/main" id="{ACD675DD-D63F-4098-AC9D-A952C7C1E771}"/>
              </a:ext>
            </a:extLst>
          </p:cNvPr>
          <p:cNvSpPr/>
          <p:nvPr/>
        </p:nvSpPr>
        <p:spPr>
          <a:xfrm>
            <a:off x="3053182"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6" name="Rectangle 85">
            <a:extLst>
              <a:ext uri="{FF2B5EF4-FFF2-40B4-BE49-F238E27FC236}">
                <a16:creationId xmlns:a16="http://schemas.microsoft.com/office/drawing/2014/main" id="{C8408817-F5A1-41EF-A382-95E3F2596BB5}"/>
              </a:ext>
            </a:extLst>
          </p:cNvPr>
          <p:cNvSpPr/>
          <p:nvPr/>
        </p:nvSpPr>
        <p:spPr>
          <a:xfrm>
            <a:off x="5219979"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7" name="Rectangle 86">
            <a:extLst>
              <a:ext uri="{FF2B5EF4-FFF2-40B4-BE49-F238E27FC236}">
                <a16:creationId xmlns:a16="http://schemas.microsoft.com/office/drawing/2014/main" id="{DD8EDBFC-FDAC-442B-B52F-8BCD628BA168}"/>
              </a:ext>
            </a:extLst>
          </p:cNvPr>
          <p:cNvSpPr/>
          <p:nvPr/>
        </p:nvSpPr>
        <p:spPr>
          <a:xfrm>
            <a:off x="7386779"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8" name="Rectangle 87">
            <a:extLst>
              <a:ext uri="{FF2B5EF4-FFF2-40B4-BE49-F238E27FC236}">
                <a16:creationId xmlns:a16="http://schemas.microsoft.com/office/drawing/2014/main" id="{C40ECDE4-F95A-4450-B763-243D7CAEB9F6}"/>
              </a:ext>
            </a:extLst>
          </p:cNvPr>
          <p:cNvSpPr/>
          <p:nvPr/>
        </p:nvSpPr>
        <p:spPr>
          <a:xfrm>
            <a:off x="9555735"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pic>
        <p:nvPicPr>
          <p:cNvPr id="6" name="Picture 5">
            <a:extLst>
              <a:ext uri="{FF2B5EF4-FFF2-40B4-BE49-F238E27FC236}">
                <a16:creationId xmlns:a16="http://schemas.microsoft.com/office/drawing/2014/main" id="{45C20997-D705-42F8-9D66-7F8E4363F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855297"/>
            <a:ext cx="11734800" cy="5726126"/>
          </a:xfrm>
          <a:prstGeom prst="rect">
            <a:avLst/>
          </a:prstGeom>
        </p:spPr>
      </p:pic>
    </p:spTree>
    <p:extLst>
      <p:ext uri="{BB962C8B-B14F-4D97-AF65-F5344CB8AC3E}">
        <p14:creationId xmlns:p14="http://schemas.microsoft.com/office/powerpoint/2010/main" val="3765469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400" b="1" dirty="0">
                <a:solidFill>
                  <a:schemeClr val="tx1">
                    <a:lumMod val="75000"/>
                    <a:lumOff val="25000"/>
                  </a:schemeClr>
                </a:solidFill>
              </a:rPr>
              <a:t>Relational Model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926316"/>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9">
            <a:extLst>
              <a:ext uri="{FF2B5EF4-FFF2-40B4-BE49-F238E27FC236}">
                <a16:creationId xmlns:a16="http://schemas.microsoft.com/office/drawing/2014/main" id="{99B84BF0-6CCE-401F-B4A1-AE2CF2D8FB78}"/>
              </a:ext>
            </a:extLst>
          </p:cNvPr>
          <p:cNvSpPr/>
          <p:nvPr/>
        </p:nvSpPr>
        <p:spPr>
          <a:xfrm>
            <a:off x="3053182"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41" name="Rectangle 40">
            <a:extLst>
              <a:ext uri="{FF2B5EF4-FFF2-40B4-BE49-F238E27FC236}">
                <a16:creationId xmlns:a16="http://schemas.microsoft.com/office/drawing/2014/main" id="{5BE9BF05-E202-4D2B-A570-99F3058A0574}"/>
              </a:ext>
            </a:extLst>
          </p:cNvPr>
          <p:cNvSpPr/>
          <p:nvPr/>
        </p:nvSpPr>
        <p:spPr>
          <a:xfrm>
            <a:off x="5219979"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42" name="Rectangle 41">
            <a:extLst>
              <a:ext uri="{FF2B5EF4-FFF2-40B4-BE49-F238E27FC236}">
                <a16:creationId xmlns:a16="http://schemas.microsoft.com/office/drawing/2014/main" id="{F89F992A-6246-4836-903D-FB03C0924060}"/>
              </a:ext>
            </a:extLst>
          </p:cNvPr>
          <p:cNvSpPr/>
          <p:nvPr/>
        </p:nvSpPr>
        <p:spPr>
          <a:xfrm>
            <a:off x="7386779"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3" name="Rectangle 72">
            <a:extLst>
              <a:ext uri="{FF2B5EF4-FFF2-40B4-BE49-F238E27FC236}">
                <a16:creationId xmlns:a16="http://schemas.microsoft.com/office/drawing/2014/main" id="{CE81AC02-6FDB-4D2A-AEED-0800FEF31E8B}"/>
              </a:ext>
            </a:extLst>
          </p:cNvPr>
          <p:cNvSpPr/>
          <p:nvPr/>
        </p:nvSpPr>
        <p:spPr>
          <a:xfrm>
            <a:off x="9555735"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7" name="Rectangle 76">
            <a:extLst>
              <a:ext uri="{FF2B5EF4-FFF2-40B4-BE49-F238E27FC236}">
                <a16:creationId xmlns:a16="http://schemas.microsoft.com/office/drawing/2014/main" id="{5D3FDA79-2BB9-4CC1-9D4C-19C2961FE853}"/>
              </a:ext>
            </a:extLst>
          </p:cNvPr>
          <p:cNvSpPr/>
          <p:nvPr/>
        </p:nvSpPr>
        <p:spPr>
          <a:xfrm>
            <a:off x="3053182"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8" name="Rectangle 77">
            <a:extLst>
              <a:ext uri="{FF2B5EF4-FFF2-40B4-BE49-F238E27FC236}">
                <a16:creationId xmlns:a16="http://schemas.microsoft.com/office/drawing/2014/main" id="{0CC6A3D7-0C1F-4283-8E4A-EE2E62681225}"/>
              </a:ext>
            </a:extLst>
          </p:cNvPr>
          <p:cNvSpPr/>
          <p:nvPr/>
        </p:nvSpPr>
        <p:spPr>
          <a:xfrm>
            <a:off x="5219979"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9" name="Rectangle 78">
            <a:extLst>
              <a:ext uri="{FF2B5EF4-FFF2-40B4-BE49-F238E27FC236}">
                <a16:creationId xmlns:a16="http://schemas.microsoft.com/office/drawing/2014/main" id="{B4BD79C8-0816-4D51-AD35-E2089D8E7722}"/>
              </a:ext>
            </a:extLst>
          </p:cNvPr>
          <p:cNvSpPr/>
          <p:nvPr/>
        </p:nvSpPr>
        <p:spPr>
          <a:xfrm>
            <a:off x="7386779"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0" name="Rectangle 79">
            <a:extLst>
              <a:ext uri="{FF2B5EF4-FFF2-40B4-BE49-F238E27FC236}">
                <a16:creationId xmlns:a16="http://schemas.microsoft.com/office/drawing/2014/main" id="{B90FA213-F5F3-4044-9821-A3C37C2F476A}"/>
              </a:ext>
            </a:extLst>
          </p:cNvPr>
          <p:cNvSpPr/>
          <p:nvPr/>
        </p:nvSpPr>
        <p:spPr>
          <a:xfrm>
            <a:off x="9555735"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5" name="Rectangle 84">
            <a:extLst>
              <a:ext uri="{FF2B5EF4-FFF2-40B4-BE49-F238E27FC236}">
                <a16:creationId xmlns:a16="http://schemas.microsoft.com/office/drawing/2014/main" id="{ACD675DD-D63F-4098-AC9D-A952C7C1E771}"/>
              </a:ext>
            </a:extLst>
          </p:cNvPr>
          <p:cNvSpPr/>
          <p:nvPr/>
        </p:nvSpPr>
        <p:spPr>
          <a:xfrm>
            <a:off x="3053182"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6" name="Rectangle 85">
            <a:extLst>
              <a:ext uri="{FF2B5EF4-FFF2-40B4-BE49-F238E27FC236}">
                <a16:creationId xmlns:a16="http://schemas.microsoft.com/office/drawing/2014/main" id="{C8408817-F5A1-41EF-A382-95E3F2596BB5}"/>
              </a:ext>
            </a:extLst>
          </p:cNvPr>
          <p:cNvSpPr/>
          <p:nvPr/>
        </p:nvSpPr>
        <p:spPr>
          <a:xfrm>
            <a:off x="5219979"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7" name="Rectangle 86">
            <a:extLst>
              <a:ext uri="{FF2B5EF4-FFF2-40B4-BE49-F238E27FC236}">
                <a16:creationId xmlns:a16="http://schemas.microsoft.com/office/drawing/2014/main" id="{DD8EDBFC-FDAC-442B-B52F-8BCD628BA168}"/>
              </a:ext>
            </a:extLst>
          </p:cNvPr>
          <p:cNvSpPr/>
          <p:nvPr/>
        </p:nvSpPr>
        <p:spPr>
          <a:xfrm>
            <a:off x="7386779"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8" name="Rectangle 87">
            <a:extLst>
              <a:ext uri="{FF2B5EF4-FFF2-40B4-BE49-F238E27FC236}">
                <a16:creationId xmlns:a16="http://schemas.microsoft.com/office/drawing/2014/main" id="{C40ECDE4-F95A-4450-B763-243D7CAEB9F6}"/>
              </a:ext>
            </a:extLst>
          </p:cNvPr>
          <p:cNvSpPr/>
          <p:nvPr/>
        </p:nvSpPr>
        <p:spPr>
          <a:xfrm>
            <a:off x="9555735"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45" name="TextBox 44">
            <a:extLst>
              <a:ext uri="{FF2B5EF4-FFF2-40B4-BE49-F238E27FC236}">
                <a16:creationId xmlns:a16="http://schemas.microsoft.com/office/drawing/2014/main" id="{82C85294-E221-41AC-92B7-980FFF7DE228}"/>
              </a:ext>
            </a:extLst>
          </p:cNvPr>
          <p:cNvSpPr txBox="1"/>
          <p:nvPr/>
        </p:nvSpPr>
        <p:spPr>
          <a:xfrm>
            <a:off x="2817141" y="1487621"/>
            <a:ext cx="7656391" cy="5078313"/>
          </a:xfrm>
          <a:prstGeom prst="rect">
            <a:avLst/>
          </a:prstGeom>
          <a:solidFill>
            <a:schemeClr val="bg2"/>
          </a:solidFill>
        </p:spPr>
        <p:txBody>
          <a:bodyPr wrap="square" rtlCol="0">
            <a:spAutoFit/>
          </a:bodyPr>
          <a:lstStyle/>
          <a:p>
            <a:endParaRPr lang="en-GB" sz="1600" dirty="0">
              <a:latin typeface="+mj-lt"/>
            </a:endParaRPr>
          </a:p>
          <a:p>
            <a:r>
              <a:rPr lang="en-GB" sz="5500" dirty="0">
                <a:latin typeface="+mj-lt"/>
              </a:rPr>
              <a:t>What  NEXT ?</a:t>
            </a:r>
          </a:p>
          <a:p>
            <a:endParaRPr lang="en-GB" sz="4000" dirty="0">
              <a:latin typeface="+mj-lt"/>
            </a:endParaRPr>
          </a:p>
          <a:p>
            <a:r>
              <a:rPr lang="en-GB" sz="4000" dirty="0">
                <a:latin typeface="+mj-lt"/>
              </a:rPr>
              <a:t>Find SQL Commands…………..</a:t>
            </a:r>
          </a:p>
          <a:p>
            <a:endParaRPr lang="en-GB" sz="1600" dirty="0">
              <a:latin typeface="+mj-lt"/>
            </a:endParaRPr>
          </a:p>
          <a:p>
            <a:endParaRPr lang="en-GB" sz="1600" dirty="0">
              <a:latin typeface="+mj-lt"/>
            </a:endParaRPr>
          </a:p>
          <a:p>
            <a:r>
              <a:rPr lang="en-GB" sz="3500" dirty="0">
                <a:latin typeface="+mj-lt"/>
              </a:rPr>
              <a:t>Find the Relational table ……….. </a:t>
            </a:r>
          </a:p>
          <a:p>
            <a:endParaRPr lang="en-GB" sz="1600" dirty="0">
              <a:latin typeface="+mj-lt"/>
            </a:endParaRPr>
          </a:p>
          <a:p>
            <a:endParaRPr lang="en-GB" dirty="0"/>
          </a:p>
          <a:p>
            <a:endParaRPr lang="en-GB" dirty="0"/>
          </a:p>
          <a:p>
            <a:endParaRPr lang="en-GB" dirty="0"/>
          </a:p>
          <a:p>
            <a:endParaRPr lang="en-GB" dirty="0"/>
          </a:p>
          <a:p>
            <a:endParaRPr lang="en-GB" dirty="0"/>
          </a:p>
        </p:txBody>
      </p:sp>
      <p:sp>
        <p:nvSpPr>
          <p:cNvPr id="2" name="Arrow: Down 1">
            <a:extLst>
              <a:ext uri="{FF2B5EF4-FFF2-40B4-BE49-F238E27FC236}">
                <a16:creationId xmlns:a16="http://schemas.microsoft.com/office/drawing/2014/main" id="{D4874D8E-736F-476D-A620-0724DD1AD2F6}"/>
              </a:ext>
            </a:extLst>
          </p:cNvPr>
          <p:cNvSpPr/>
          <p:nvPr/>
        </p:nvSpPr>
        <p:spPr>
          <a:xfrm>
            <a:off x="1582514" y="1487621"/>
            <a:ext cx="914000" cy="5078313"/>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4988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599" y="356700"/>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400" b="1" dirty="0">
                <a:solidFill>
                  <a:schemeClr val="tx1">
                    <a:lumMod val="75000"/>
                    <a:lumOff val="25000"/>
                  </a:schemeClr>
                </a:solidFill>
              </a:rPr>
              <a:t>SQL Command</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926316"/>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9">
            <a:extLst>
              <a:ext uri="{FF2B5EF4-FFF2-40B4-BE49-F238E27FC236}">
                <a16:creationId xmlns:a16="http://schemas.microsoft.com/office/drawing/2014/main" id="{99B84BF0-6CCE-401F-B4A1-AE2CF2D8FB78}"/>
              </a:ext>
            </a:extLst>
          </p:cNvPr>
          <p:cNvSpPr/>
          <p:nvPr/>
        </p:nvSpPr>
        <p:spPr>
          <a:xfrm>
            <a:off x="3053182"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41" name="Rectangle 40">
            <a:extLst>
              <a:ext uri="{FF2B5EF4-FFF2-40B4-BE49-F238E27FC236}">
                <a16:creationId xmlns:a16="http://schemas.microsoft.com/office/drawing/2014/main" id="{5BE9BF05-E202-4D2B-A570-99F3058A0574}"/>
              </a:ext>
            </a:extLst>
          </p:cNvPr>
          <p:cNvSpPr/>
          <p:nvPr/>
        </p:nvSpPr>
        <p:spPr>
          <a:xfrm>
            <a:off x="5219979"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42" name="Rectangle 41">
            <a:extLst>
              <a:ext uri="{FF2B5EF4-FFF2-40B4-BE49-F238E27FC236}">
                <a16:creationId xmlns:a16="http://schemas.microsoft.com/office/drawing/2014/main" id="{F89F992A-6246-4836-903D-FB03C0924060}"/>
              </a:ext>
            </a:extLst>
          </p:cNvPr>
          <p:cNvSpPr/>
          <p:nvPr/>
        </p:nvSpPr>
        <p:spPr>
          <a:xfrm>
            <a:off x="7386779"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3" name="Rectangle 72">
            <a:extLst>
              <a:ext uri="{FF2B5EF4-FFF2-40B4-BE49-F238E27FC236}">
                <a16:creationId xmlns:a16="http://schemas.microsoft.com/office/drawing/2014/main" id="{CE81AC02-6FDB-4D2A-AEED-0800FEF31E8B}"/>
              </a:ext>
            </a:extLst>
          </p:cNvPr>
          <p:cNvSpPr/>
          <p:nvPr/>
        </p:nvSpPr>
        <p:spPr>
          <a:xfrm>
            <a:off x="9555735"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7" name="Rectangle 76">
            <a:extLst>
              <a:ext uri="{FF2B5EF4-FFF2-40B4-BE49-F238E27FC236}">
                <a16:creationId xmlns:a16="http://schemas.microsoft.com/office/drawing/2014/main" id="{5D3FDA79-2BB9-4CC1-9D4C-19C2961FE853}"/>
              </a:ext>
            </a:extLst>
          </p:cNvPr>
          <p:cNvSpPr/>
          <p:nvPr/>
        </p:nvSpPr>
        <p:spPr>
          <a:xfrm>
            <a:off x="3053182"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8" name="Rectangle 77">
            <a:extLst>
              <a:ext uri="{FF2B5EF4-FFF2-40B4-BE49-F238E27FC236}">
                <a16:creationId xmlns:a16="http://schemas.microsoft.com/office/drawing/2014/main" id="{0CC6A3D7-0C1F-4283-8E4A-EE2E62681225}"/>
              </a:ext>
            </a:extLst>
          </p:cNvPr>
          <p:cNvSpPr/>
          <p:nvPr/>
        </p:nvSpPr>
        <p:spPr>
          <a:xfrm>
            <a:off x="5219979"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9" name="Rectangle 78">
            <a:extLst>
              <a:ext uri="{FF2B5EF4-FFF2-40B4-BE49-F238E27FC236}">
                <a16:creationId xmlns:a16="http://schemas.microsoft.com/office/drawing/2014/main" id="{B4BD79C8-0816-4D51-AD35-E2089D8E7722}"/>
              </a:ext>
            </a:extLst>
          </p:cNvPr>
          <p:cNvSpPr/>
          <p:nvPr/>
        </p:nvSpPr>
        <p:spPr>
          <a:xfrm>
            <a:off x="7386779"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0" name="Rectangle 79">
            <a:extLst>
              <a:ext uri="{FF2B5EF4-FFF2-40B4-BE49-F238E27FC236}">
                <a16:creationId xmlns:a16="http://schemas.microsoft.com/office/drawing/2014/main" id="{B90FA213-F5F3-4044-9821-A3C37C2F476A}"/>
              </a:ext>
            </a:extLst>
          </p:cNvPr>
          <p:cNvSpPr/>
          <p:nvPr/>
        </p:nvSpPr>
        <p:spPr>
          <a:xfrm>
            <a:off x="9555735"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5" name="Rectangle 84">
            <a:extLst>
              <a:ext uri="{FF2B5EF4-FFF2-40B4-BE49-F238E27FC236}">
                <a16:creationId xmlns:a16="http://schemas.microsoft.com/office/drawing/2014/main" id="{ACD675DD-D63F-4098-AC9D-A952C7C1E771}"/>
              </a:ext>
            </a:extLst>
          </p:cNvPr>
          <p:cNvSpPr/>
          <p:nvPr/>
        </p:nvSpPr>
        <p:spPr>
          <a:xfrm>
            <a:off x="3053182"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6" name="Rectangle 85">
            <a:extLst>
              <a:ext uri="{FF2B5EF4-FFF2-40B4-BE49-F238E27FC236}">
                <a16:creationId xmlns:a16="http://schemas.microsoft.com/office/drawing/2014/main" id="{C8408817-F5A1-41EF-A382-95E3F2596BB5}"/>
              </a:ext>
            </a:extLst>
          </p:cNvPr>
          <p:cNvSpPr/>
          <p:nvPr/>
        </p:nvSpPr>
        <p:spPr>
          <a:xfrm>
            <a:off x="5219979"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7" name="Rectangle 86">
            <a:extLst>
              <a:ext uri="{FF2B5EF4-FFF2-40B4-BE49-F238E27FC236}">
                <a16:creationId xmlns:a16="http://schemas.microsoft.com/office/drawing/2014/main" id="{DD8EDBFC-FDAC-442B-B52F-8BCD628BA168}"/>
              </a:ext>
            </a:extLst>
          </p:cNvPr>
          <p:cNvSpPr/>
          <p:nvPr/>
        </p:nvSpPr>
        <p:spPr>
          <a:xfrm>
            <a:off x="7386779"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8" name="Rectangle 87">
            <a:extLst>
              <a:ext uri="{FF2B5EF4-FFF2-40B4-BE49-F238E27FC236}">
                <a16:creationId xmlns:a16="http://schemas.microsoft.com/office/drawing/2014/main" id="{C40ECDE4-F95A-4450-B763-243D7CAEB9F6}"/>
              </a:ext>
            </a:extLst>
          </p:cNvPr>
          <p:cNvSpPr/>
          <p:nvPr/>
        </p:nvSpPr>
        <p:spPr>
          <a:xfrm>
            <a:off x="9555735"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3" name="Rectangle 2">
            <a:extLst>
              <a:ext uri="{FF2B5EF4-FFF2-40B4-BE49-F238E27FC236}">
                <a16:creationId xmlns:a16="http://schemas.microsoft.com/office/drawing/2014/main" id="{0836B8E3-700B-4959-8C55-A439E1D0E089}"/>
              </a:ext>
            </a:extLst>
          </p:cNvPr>
          <p:cNvSpPr/>
          <p:nvPr/>
        </p:nvSpPr>
        <p:spPr>
          <a:xfrm>
            <a:off x="338667" y="910697"/>
            <a:ext cx="11624733" cy="5636856"/>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CREATE TABLE Admin</a:t>
            </a:r>
          </a:p>
          <a:p>
            <a:r>
              <a:rPr lang="en-US" dirty="0"/>
              <a:t>( </a:t>
            </a:r>
          </a:p>
          <a:p>
            <a:r>
              <a:rPr lang="en-US" dirty="0" err="1"/>
              <a:t>A_User_ID</a:t>
            </a:r>
            <a:r>
              <a:rPr lang="en-US" dirty="0"/>
              <a:t> varchar(30) not null, </a:t>
            </a:r>
          </a:p>
          <a:p>
            <a:r>
              <a:rPr lang="en-US" dirty="0" err="1"/>
              <a:t>A_Name</a:t>
            </a:r>
            <a:r>
              <a:rPr lang="en-US" dirty="0"/>
              <a:t> varchar(30) not null,</a:t>
            </a:r>
          </a:p>
          <a:p>
            <a:r>
              <a:rPr lang="en-US" dirty="0" err="1"/>
              <a:t>A_Password</a:t>
            </a:r>
            <a:r>
              <a:rPr lang="en-US" dirty="0"/>
              <a:t>  varchar(30) not null,</a:t>
            </a:r>
          </a:p>
          <a:p>
            <a:r>
              <a:rPr lang="en-US" dirty="0"/>
              <a:t>PRIMARY KEY (</a:t>
            </a:r>
            <a:r>
              <a:rPr lang="en-US" dirty="0" err="1"/>
              <a:t>A_User_ID</a:t>
            </a:r>
            <a:r>
              <a:rPr lang="en-US" dirty="0"/>
              <a:t>)</a:t>
            </a:r>
          </a:p>
          <a:p>
            <a:r>
              <a:rPr lang="en-US" dirty="0"/>
              <a:t>); </a:t>
            </a:r>
          </a:p>
          <a:p>
            <a:endParaRPr lang="en-US" dirty="0"/>
          </a:p>
          <a:p>
            <a:r>
              <a:rPr lang="en-US" dirty="0"/>
              <a:t>CREATE TABLE Member</a:t>
            </a:r>
          </a:p>
          <a:p>
            <a:r>
              <a:rPr lang="en-US" dirty="0"/>
              <a:t>( </a:t>
            </a:r>
          </a:p>
          <a:p>
            <a:r>
              <a:rPr lang="en-US" dirty="0" err="1"/>
              <a:t>M_User_ID</a:t>
            </a:r>
            <a:r>
              <a:rPr lang="en-US" dirty="0"/>
              <a:t> varchar(20) not null, </a:t>
            </a:r>
          </a:p>
          <a:p>
            <a:r>
              <a:rPr lang="en-US" dirty="0" err="1"/>
              <a:t>M_Name</a:t>
            </a:r>
            <a:r>
              <a:rPr lang="en-US" dirty="0"/>
              <a:t> varchar(30) not null,</a:t>
            </a:r>
          </a:p>
          <a:p>
            <a:r>
              <a:rPr lang="en-US" dirty="0" err="1"/>
              <a:t>M_Password</a:t>
            </a:r>
            <a:r>
              <a:rPr lang="en-US" dirty="0"/>
              <a:t>  varchar(30) not null,</a:t>
            </a:r>
          </a:p>
          <a:p>
            <a:r>
              <a:rPr lang="en-US" dirty="0"/>
              <a:t>Gender char(20) not null, </a:t>
            </a:r>
          </a:p>
          <a:p>
            <a:r>
              <a:rPr lang="en-US" dirty="0" err="1"/>
              <a:t>M_Address</a:t>
            </a:r>
            <a:r>
              <a:rPr lang="en-US" dirty="0"/>
              <a:t> varchar(30) not null,</a:t>
            </a:r>
          </a:p>
          <a:p>
            <a:r>
              <a:rPr lang="en-US" dirty="0"/>
              <a:t>Email  varchar(30) not null,</a:t>
            </a:r>
          </a:p>
          <a:p>
            <a:r>
              <a:rPr lang="en-US" dirty="0" err="1"/>
              <a:t>Phone_No</a:t>
            </a:r>
            <a:r>
              <a:rPr lang="en-US" dirty="0"/>
              <a:t> varchar(30),</a:t>
            </a:r>
          </a:p>
          <a:p>
            <a:r>
              <a:rPr lang="en-US" dirty="0"/>
              <a:t>PRIMARY KEY (</a:t>
            </a:r>
            <a:r>
              <a:rPr lang="en-US" dirty="0" err="1"/>
              <a:t>M_User_ID</a:t>
            </a:r>
            <a:r>
              <a:rPr lang="en-US" dirty="0"/>
              <a:t>)</a:t>
            </a:r>
          </a:p>
          <a:p>
            <a:r>
              <a:rPr lang="en-US" dirty="0"/>
              <a:t>); </a:t>
            </a:r>
          </a:p>
        </p:txBody>
      </p:sp>
      <p:sp>
        <p:nvSpPr>
          <p:cNvPr id="74" name="Rectangle 73">
            <a:extLst>
              <a:ext uri="{FF2B5EF4-FFF2-40B4-BE49-F238E27FC236}">
                <a16:creationId xmlns:a16="http://schemas.microsoft.com/office/drawing/2014/main" id="{ED662AC6-82F6-46D8-B934-BEC5C2B4B126}"/>
              </a:ext>
            </a:extLst>
          </p:cNvPr>
          <p:cNvSpPr/>
          <p:nvPr/>
        </p:nvSpPr>
        <p:spPr>
          <a:xfrm>
            <a:off x="6368453" y="904522"/>
            <a:ext cx="45719" cy="57629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8A00A59F-EA07-4117-BAC8-C3E6B56B2D5A}"/>
              </a:ext>
            </a:extLst>
          </p:cNvPr>
          <p:cNvSpPr txBox="1"/>
          <p:nvPr/>
        </p:nvSpPr>
        <p:spPr>
          <a:xfrm>
            <a:off x="6508998" y="908974"/>
            <a:ext cx="4989899" cy="6463308"/>
          </a:xfrm>
          <a:prstGeom prst="rect">
            <a:avLst/>
          </a:prstGeom>
          <a:noFill/>
        </p:spPr>
        <p:txBody>
          <a:bodyPr wrap="square" rtlCol="0">
            <a:spAutoFit/>
          </a:bodyPr>
          <a:lstStyle/>
          <a:p>
            <a:r>
              <a:rPr lang="en-US" dirty="0">
                <a:solidFill>
                  <a:schemeClr val="bg1"/>
                </a:solidFill>
              </a:rPr>
              <a:t>CREATE TABLE Orders</a:t>
            </a:r>
          </a:p>
          <a:p>
            <a:r>
              <a:rPr lang="en-US" dirty="0">
                <a:solidFill>
                  <a:schemeClr val="bg1"/>
                </a:solidFill>
              </a:rPr>
              <a:t>( </a:t>
            </a:r>
          </a:p>
          <a:p>
            <a:r>
              <a:rPr lang="en-US" dirty="0">
                <a:solidFill>
                  <a:schemeClr val="bg1"/>
                </a:solidFill>
              </a:rPr>
              <a:t>O_ID varchar(20) not null, </a:t>
            </a:r>
          </a:p>
          <a:p>
            <a:r>
              <a:rPr lang="en-US" dirty="0" err="1">
                <a:solidFill>
                  <a:schemeClr val="bg1"/>
                </a:solidFill>
              </a:rPr>
              <a:t>O_Date</a:t>
            </a:r>
            <a:r>
              <a:rPr lang="en-US" dirty="0">
                <a:solidFill>
                  <a:schemeClr val="bg1"/>
                </a:solidFill>
              </a:rPr>
              <a:t> date not null,</a:t>
            </a:r>
          </a:p>
          <a:p>
            <a:r>
              <a:rPr lang="en-US" dirty="0" err="1">
                <a:solidFill>
                  <a:schemeClr val="bg1"/>
                </a:solidFill>
              </a:rPr>
              <a:t>O_Status</a:t>
            </a:r>
            <a:r>
              <a:rPr lang="en-US" dirty="0">
                <a:solidFill>
                  <a:schemeClr val="bg1"/>
                </a:solidFill>
              </a:rPr>
              <a:t> char(20) not null, </a:t>
            </a:r>
          </a:p>
          <a:p>
            <a:r>
              <a:rPr lang="en-US" dirty="0">
                <a:solidFill>
                  <a:schemeClr val="bg1"/>
                </a:solidFill>
              </a:rPr>
              <a:t>PRIMARY KEY (O_ID),</a:t>
            </a:r>
          </a:p>
          <a:p>
            <a:r>
              <a:rPr lang="en-US" dirty="0">
                <a:solidFill>
                  <a:schemeClr val="bg1"/>
                </a:solidFill>
              </a:rPr>
              <a:t>);</a:t>
            </a:r>
          </a:p>
          <a:p>
            <a:endParaRPr lang="en-US" dirty="0">
              <a:solidFill>
                <a:schemeClr val="bg1"/>
              </a:solidFill>
            </a:endParaRPr>
          </a:p>
          <a:p>
            <a:r>
              <a:rPr lang="en-US" dirty="0">
                <a:solidFill>
                  <a:schemeClr val="bg1"/>
                </a:solidFill>
              </a:rPr>
              <a:t>CREATE TABLE Payment</a:t>
            </a:r>
          </a:p>
          <a:p>
            <a:r>
              <a:rPr lang="en-US" dirty="0">
                <a:solidFill>
                  <a:schemeClr val="bg1"/>
                </a:solidFill>
              </a:rPr>
              <a:t>( </a:t>
            </a:r>
          </a:p>
          <a:p>
            <a:r>
              <a:rPr lang="en-US" dirty="0" err="1">
                <a:solidFill>
                  <a:schemeClr val="bg1"/>
                </a:solidFill>
              </a:rPr>
              <a:t>Pay_ID</a:t>
            </a:r>
            <a:r>
              <a:rPr lang="en-US" dirty="0">
                <a:solidFill>
                  <a:schemeClr val="bg1"/>
                </a:solidFill>
              </a:rPr>
              <a:t> varchar(20) not null,</a:t>
            </a:r>
          </a:p>
          <a:p>
            <a:r>
              <a:rPr lang="en-US" dirty="0">
                <a:solidFill>
                  <a:schemeClr val="bg1"/>
                </a:solidFill>
              </a:rPr>
              <a:t>O_ID varchar(20) not null, </a:t>
            </a:r>
          </a:p>
          <a:p>
            <a:r>
              <a:rPr lang="en-US" dirty="0" err="1">
                <a:solidFill>
                  <a:schemeClr val="bg1"/>
                </a:solidFill>
              </a:rPr>
              <a:t>M_user_ID</a:t>
            </a:r>
            <a:r>
              <a:rPr lang="en-US" dirty="0">
                <a:solidFill>
                  <a:schemeClr val="bg1"/>
                </a:solidFill>
              </a:rPr>
              <a:t> varchar(20) not null, </a:t>
            </a:r>
          </a:p>
          <a:p>
            <a:r>
              <a:rPr lang="en-US" dirty="0" err="1">
                <a:solidFill>
                  <a:schemeClr val="bg1"/>
                </a:solidFill>
              </a:rPr>
              <a:t>Payment_amount</a:t>
            </a:r>
            <a:r>
              <a:rPr lang="en-US" dirty="0">
                <a:solidFill>
                  <a:schemeClr val="bg1"/>
                </a:solidFill>
              </a:rPr>
              <a:t> Int not null,</a:t>
            </a:r>
          </a:p>
          <a:p>
            <a:r>
              <a:rPr lang="en-US" dirty="0" err="1">
                <a:solidFill>
                  <a:schemeClr val="bg1"/>
                </a:solidFill>
              </a:rPr>
              <a:t>Payment_date</a:t>
            </a:r>
            <a:r>
              <a:rPr lang="en-US" dirty="0">
                <a:solidFill>
                  <a:schemeClr val="bg1"/>
                </a:solidFill>
              </a:rPr>
              <a:t> date not null,</a:t>
            </a:r>
          </a:p>
          <a:p>
            <a:r>
              <a:rPr lang="en-US" dirty="0">
                <a:solidFill>
                  <a:schemeClr val="bg1"/>
                </a:solidFill>
              </a:rPr>
              <a:t>PRIMARY KEY (</a:t>
            </a:r>
            <a:r>
              <a:rPr lang="en-US" dirty="0" err="1">
                <a:solidFill>
                  <a:schemeClr val="bg1"/>
                </a:solidFill>
              </a:rPr>
              <a:t>Pay_ID</a:t>
            </a:r>
            <a:r>
              <a:rPr lang="en-US" dirty="0">
                <a:solidFill>
                  <a:schemeClr val="bg1"/>
                </a:solidFill>
              </a:rPr>
              <a:t>),</a:t>
            </a:r>
          </a:p>
          <a:p>
            <a:r>
              <a:rPr lang="en-US" dirty="0">
                <a:solidFill>
                  <a:schemeClr val="bg1"/>
                </a:solidFill>
              </a:rPr>
              <a:t>FOREIGN KEY (O_ID) REFERENCES Orders(O_ID),</a:t>
            </a:r>
          </a:p>
          <a:p>
            <a:r>
              <a:rPr lang="en-US" dirty="0">
                <a:solidFill>
                  <a:schemeClr val="bg1"/>
                </a:solidFill>
              </a:rPr>
              <a:t>FOREIGN KEY (</a:t>
            </a:r>
            <a:r>
              <a:rPr lang="en-US" dirty="0" err="1">
                <a:solidFill>
                  <a:schemeClr val="bg1"/>
                </a:solidFill>
              </a:rPr>
              <a:t>M_User_ID</a:t>
            </a:r>
            <a:r>
              <a:rPr lang="en-US" dirty="0">
                <a:solidFill>
                  <a:schemeClr val="bg1"/>
                </a:solidFill>
              </a:rPr>
              <a:t>) REFERENCES Member(</a:t>
            </a:r>
            <a:r>
              <a:rPr lang="en-US" dirty="0" err="1">
                <a:solidFill>
                  <a:schemeClr val="bg1"/>
                </a:solidFill>
              </a:rPr>
              <a:t>M_User_ID</a:t>
            </a:r>
            <a:r>
              <a:rPr lang="en-US" dirty="0">
                <a:solidFill>
                  <a:schemeClr val="bg1"/>
                </a:solidFill>
              </a:rPr>
              <a:t>)</a:t>
            </a:r>
          </a:p>
          <a:p>
            <a:r>
              <a:rPr lang="en-US" dirty="0">
                <a:solidFill>
                  <a:schemeClr val="bg1"/>
                </a:solidFill>
              </a:rPr>
              <a:t>); </a:t>
            </a:r>
          </a:p>
          <a:p>
            <a:endParaRPr lang="en-GB" dirty="0"/>
          </a:p>
          <a:p>
            <a:endParaRPr lang="en-GB" dirty="0"/>
          </a:p>
          <a:p>
            <a:endParaRPr lang="en-GB" dirty="0"/>
          </a:p>
        </p:txBody>
      </p:sp>
    </p:spTree>
    <p:extLst>
      <p:ext uri="{BB962C8B-B14F-4D97-AF65-F5344CB8AC3E}">
        <p14:creationId xmlns:p14="http://schemas.microsoft.com/office/powerpoint/2010/main" val="1991490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599" y="356700"/>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400" b="1" dirty="0">
                <a:solidFill>
                  <a:schemeClr val="tx1">
                    <a:lumMod val="75000"/>
                    <a:lumOff val="25000"/>
                  </a:schemeClr>
                </a:solidFill>
              </a:rPr>
              <a:t>SQL Command</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926316"/>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9">
            <a:extLst>
              <a:ext uri="{FF2B5EF4-FFF2-40B4-BE49-F238E27FC236}">
                <a16:creationId xmlns:a16="http://schemas.microsoft.com/office/drawing/2014/main" id="{99B84BF0-6CCE-401F-B4A1-AE2CF2D8FB78}"/>
              </a:ext>
            </a:extLst>
          </p:cNvPr>
          <p:cNvSpPr/>
          <p:nvPr/>
        </p:nvSpPr>
        <p:spPr>
          <a:xfrm>
            <a:off x="3053182"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41" name="Rectangle 40">
            <a:extLst>
              <a:ext uri="{FF2B5EF4-FFF2-40B4-BE49-F238E27FC236}">
                <a16:creationId xmlns:a16="http://schemas.microsoft.com/office/drawing/2014/main" id="{5BE9BF05-E202-4D2B-A570-99F3058A0574}"/>
              </a:ext>
            </a:extLst>
          </p:cNvPr>
          <p:cNvSpPr/>
          <p:nvPr/>
        </p:nvSpPr>
        <p:spPr>
          <a:xfrm>
            <a:off x="5219979"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42" name="Rectangle 41">
            <a:extLst>
              <a:ext uri="{FF2B5EF4-FFF2-40B4-BE49-F238E27FC236}">
                <a16:creationId xmlns:a16="http://schemas.microsoft.com/office/drawing/2014/main" id="{F89F992A-6246-4836-903D-FB03C0924060}"/>
              </a:ext>
            </a:extLst>
          </p:cNvPr>
          <p:cNvSpPr/>
          <p:nvPr/>
        </p:nvSpPr>
        <p:spPr>
          <a:xfrm>
            <a:off x="7386779"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3" name="Rectangle 72">
            <a:extLst>
              <a:ext uri="{FF2B5EF4-FFF2-40B4-BE49-F238E27FC236}">
                <a16:creationId xmlns:a16="http://schemas.microsoft.com/office/drawing/2014/main" id="{CE81AC02-6FDB-4D2A-AEED-0800FEF31E8B}"/>
              </a:ext>
            </a:extLst>
          </p:cNvPr>
          <p:cNvSpPr/>
          <p:nvPr/>
        </p:nvSpPr>
        <p:spPr>
          <a:xfrm>
            <a:off x="9555735"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7" name="Rectangle 76">
            <a:extLst>
              <a:ext uri="{FF2B5EF4-FFF2-40B4-BE49-F238E27FC236}">
                <a16:creationId xmlns:a16="http://schemas.microsoft.com/office/drawing/2014/main" id="{5D3FDA79-2BB9-4CC1-9D4C-19C2961FE853}"/>
              </a:ext>
            </a:extLst>
          </p:cNvPr>
          <p:cNvSpPr/>
          <p:nvPr/>
        </p:nvSpPr>
        <p:spPr>
          <a:xfrm>
            <a:off x="3053182"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8" name="Rectangle 77">
            <a:extLst>
              <a:ext uri="{FF2B5EF4-FFF2-40B4-BE49-F238E27FC236}">
                <a16:creationId xmlns:a16="http://schemas.microsoft.com/office/drawing/2014/main" id="{0CC6A3D7-0C1F-4283-8E4A-EE2E62681225}"/>
              </a:ext>
            </a:extLst>
          </p:cNvPr>
          <p:cNvSpPr/>
          <p:nvPr/>
        </p:nvSpPr>
        <p:spPr>
          <a:xfrm>
            <a:off x="5219979"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9" name="Rectangle 78">
            <a:extLst>
              <a:ext uri="{FF2B5EF4-FFF2-40B4-BE49-F238E27FC236}">
                <a16:creationId xmlns:a16="http://schemas.microsoft.com/office/drawing/2014/main" id="{B4BD79C8-0816-4D51-AD35-E2089D8E7722}"/>
              </a:ext>
            </a:extLst>
          </p:cNvPr>
          <p:cNvSpPr/>
          <p:nvPr/>
        </p:nvSpPr>
        <p:spPr>
          <a:xfrm>
            <a:off x="7386779"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0" name="Rectangle 79">
            <a:extLst>
              <a:ext uri="{FF2B5EF4-FFF2-40B4-BE49-F238E27FC236}">
                <a16:creationId xmlns:a16="http://schemas.microsoft.com/office/drawing/2014/main" id="{B90FA213-F5F3-4044-9821-A3C37C2F476A}"/>
              </a:ext>
            </a:extLst>
          </p:cNvPr>
          <p:cNvSpPr/>
          <p:nvPr/>
        </p:nvSpPr>
        <p:spPr>
          <a:xfrm>
            <a:off x="9555735"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5" name="Rectangle 84">
            <a:extLst>
              <a:ext uri="{FF2B5EF4-FFF2-40B4-BE49-F238E27FC236}">
                <a16:creationId xmlns:a16="http://schemas.microsoft.com/office/drawing/2014/main" id="{ACD675DD-D63F-4098-AC9D-A952C7C1E771}"/>
              </a:ext>
            </a:extLst>
          </p:cNvPr>
          <p:cNvSpPr/>
          <p:nvPr/>
        </p:nvSpPr>
        <p:spPr>
          <a:xfrm>
            <a:off x="3053182"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6" name="Rectangle 85">
            <a:extLst>
              <a:ext uri="{FF2B5EF4-FFF2-40B4-BE49-F238E27FC236}">
                <a16:creationId xmlns:a16="http://schemas.microsoft.com/office/drawing/2014/main" id="{C8408817-F5A1-41EF-A382-95E3F2596BB5}"/>
              </a:ext>
            </a:extLst>
          </p:cNvPr>
          <p:cNvSpPr/>
          <p:nvPr/>
        </p:nvSpPr>
        <p:spPr>
          <a:xfrm>
            <a:off x="5219979"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7" name="Rectangle 86">
            <a:extLst>
              <a:ext uri="{FF2B5EF4-FFF2-40B4-BE49-F238E27FC236}">
                <a16:creationId xmlns:a16="http://schemas.microsoft.com/office/drawing/2014/main" id="{DD8EDBFC-FDAC-442B-B52F-8BCD628BA168}"/>
              </a:ext>
            </a:extLst>
          </p:cNvPr>
          <p:cNvSpPr/>
          <p:nvPr/>
        </p:nvSpPr>
        <p:spPr>
          <a:xfrm>
            <a:off x="7386779"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8" name="Rectangle 87">
            <a:extLst>
              <a:ext uri="{FF2B5EF4-FFF2-40B4-BE49-F238E27FC236}">
                <a16:creationId xmlns:a16="http://schemas.microsoft.com/office/drawing/2014/main" id="{C40ECDE4-F95A-4450-B763-243D7CAEB9F6}"/>
              </a:ext>
            </a:extLst>
          </p:cNvPr>
          <p:cNvSpPr/>
          <p:nvPr/>
        </p:nvSpPr>
        <p:spPr>
          <a:xfrm>
            <a:off x="9555735"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3" name="Rectangle 2">
            <a:extLst>
              <a:ext uri="{FF2B5EF4-FFF2-40B4-BE49-F238E27FC236}">
                <a16:creationId xmlns:a16="http://schemas.microsoft.com/office/drawing/2014/main" id="{0836B8E3-700B-4959-8C55-A439E1D0E089}"/>
              </a:ext>
            </a:extLst>
          </p:cNvPr>
          <p:cNvSpPr/>
          <p:nvPr/>
        </p:nvSpPr>
        <p:spPr>
          <a:xfrm>
            <a:off x="338667" y="910697"/>
            <a:ext cx="11624733" cy="5636856"/>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CREATE TABLE </a:t>
            </a:r>
            <a:r>
              <a:rPr lang="en-US" dirty="0" err="1">
                <a:solidFill>
                  <a:schemeClr val="bg1"/>
                </a:solidFill>
              </a:rPr>
              <a:t>Bkash_Rocket</a:t>
            </a:r>
            <a:endParaRPr lang="en-US" dirty="0">
              <a:solidFill>
                <a:schemeClr val="bg1"/>
              </a:solidFill>
            </a:endParaRPr>
          </a:p>
          <a:p>
            <a:r>
              <a:rPr lang="en-US" dirty="0">
                <a:solidFill>
                  <a:schemeClr val="bg1"/>
                </a:solidFill>
              </a:rPr>
              <a:t>(</a:t>
            </a:r>
          </a:p>
          <a:p>
            <a:r>
              <a:rPr lang="en-US" dirty="0" err="1">
                <a:solidFill>
                  <a:schemeClr val="bg1"/>
                </a:solidFill>
              </a:rPr>
              <a:t>Pay_ID</a:t>
            </a:r>
            <a:r>
              <a:rPr lang="en-US" dirty="0">
                <a:solidFill>
                  <a:schemeClr val="bg1"/>
                </a:solidFill>
              </a:rPr>
              <a:t>  varchar(20) not null,</a:t>
            </a:r>
          </a:p>
          <a:p>
            <a:r>
              <a:rPr lang="en-US" dirty="0" err="1">
                <a:solidFill>
                  <a:schemeClr val="bg1"/>
                </a:solidFill>
              </a:rPr>
              <a:t>Transaction_no</a:t>
            </a:r>
            <a:r>
              <a:rPr lang="en-US" dirty="0">
                <a:solidFill>
                  <a:schemeClr val="bg1"/>
                </a:solidFill>
              </a:rPr>
              <a:t> varchar(30) not null,</a:t>
            </a:r>
          </a:p>
          <a:p>
            <a:r>
              <a:rPr lang="en-US" dirty="0" err="1">
                <a:solidFill>
                  <a:schemeClr val="bg1"/>
                </a:solidFill>
              </a:rPr>
              <a:t>Transaction_PhoneNo</a:t>
            </a:r>
            <a:r>
              <a:rPr lang="en-US" dirty="0">
                <a:solidFill>
                  <a:schemeClr val="bg1"/>
                </a:solidFill>
              </a:rPr>
              <a:t> varchar(30),                        </a:t>
            </a:r>
          </a:p>
          <a:p>
            <a:r>
              <a:rPr lang="en-US" dirty="0">
                <a:solidFill>
                  <a:schemeClr val="bg1"/>
                </a:solidFill>
              </a:rPr>
              <a:t>PRIMARY KEY (</a:t>
            </a:r>
            <a:r>
              <a:rPr lang="en-US" dirty="0" err="1">
                <a:solidFill>
                  <a:schemeClr val="bg1"/>
                </a:solidFill>
              </a:rPr>
              <a:t>Pay_ID,Transaction_no</a:t>
            </a:r>
            <a:r>
              <a:rPr lang="en-US" dirty="0">
                <a:solidFill>
                  <a:schemeClr val="bg1"/>
                </a:solidFill>
              </a:rPr>
              <a:t>),             </a:t>
            </a:r>
          </a:p>
          <a:p>
            <a:r>
              <a:rPr lang="en-US" dirty="0">
                <a:solidFill>
                  <a:schemeClr val="bg1"/>
                </a:solidFill>
              </a:rPr>
              <a:t>FOREIGN KEY (</a:t>
            </a:r>
            <a:r>
              <a:rPr lang="en-US" dirty="0" err="1">
                <a:solidFill>
                  <a:schemeClr val="bg1"/>
                </a:solidFill>
              </a:rPr>
              <a:t>Pay_ID</a:t>
            </a:r>
            <a:r>
              <a:rPr lang="en-US" dirty="0">
                <a:solidFill>
                  <a:schemeClr val="bg1"/>
                </a:solidFill>
              </a:rPr>
              <a:t>) REFERENCES Payment (</a:t>
            </a:r>
            <a:r>
              <a:rPr lang="en-US" dirty="0" err="1">
                <a:solidFill>
                  <a:schemeClr val="bg1"/>
                </a:solidFill>
              </a:rPr>
              <a:t>Pay_ID</a:t>
            </a:r>
            <a:r>
              <a:rPr lang="en-US" dirty="0">
                <a:solidFill>
                  <a:schemeClr val="bg1"/>
                </a:solidFill>
              </a:rPr>
              <a:t>) </a:t>
            </a:r>
          </a:p>
          <a:p>
            <a:r>
              <a:rPr lang="en-US" dirty="0">
                <a:solidFill>
                  <a:schemeClr val="bg1"/>
                </a:solidFill>
              </a:rPr>
              <a:t>ON DELETE CASCADE </a:t>
            </a:r>
          </a:p>
          <a:p>
            <a:r>
              <a:rPr lang="en-US" dirty="0">
                <a:solidFill>
                  <a:schemeClr val="bg1"/>
                </a:solidFill>
              </a:rPr>
              <a:t>); </a:t>
            </a:r>
          </a:p>
          <a:p>
            <a:endParaRPr lang="en-US" dirty="0">
              <a:solidFill>
                <a:schemeClr val="bg1"/>
              </a:solidFill>
            </a:endParaRPr>
          </a:p>
          <a:p>
            <a:r>
              <a:rPr lang="en-US" dirty="0">
                <a:solidFill>
                  <a:schemeClr val="bg1"/>
                </a:solidFill>
              </a:rPr>
              <a:t>CREATE TABLE Cards(</a:t>
            </a:r>
          </a:p>
          <a:p>
            <a:r>
              <a:rPr lang="en-US" dirty="0" err="1">
                <a:solidFill>
                  <a:schemeClr val="bg1"/>
                </a:solidFill>
              </a:rPr>
              <a:t>Pay_ID</a:t>
            </a:r>
            <a:r>
              <a:rPr lang="en-US" dirty="0">
                <a:solidFill>
                  <a:schemeClr val="bg1"/>
                </a:solidFill>
              </a:rPr>
              <a:t>  varchar(20) not null,</a:t>
            </a:r>
          </a:p>
          <a:p>
            <a:r>
              <a:rPr lang="en-US" dirty="0" err="1">
                <a:solidFill>
                  <a:schemeClr val="bg1"/>
                </a:solidFill>
              </a:rPr>
              <a:t>Card_no</a:t>
            </a:r>
            <a:r>
              <a:rPr lang="en-US" dirty="0">
                <a:solidFill>
                  <a:schemeClr val="bg1"/>
                </a:solidFill>
              </a:rPr>
              <a:t> int not null,</a:t>
            </a:r>
          </a:p>
          <a:p>
            <a:r>
              <a:rPr lang="en-US" dirty="0" err="1">
                <a:solidFill>
                  <a:schemeClr val="bg1"/>
                </a:solidFill>
              </a:rPr>
              <a:t>cvv</a:t>
            </a:r>
            <a:r>
              <a:rPr lang="en-US" dirty="0">
                <a:solidFill>
                  <a:schemeClr val="bg1"/>
                </a:solidFill>
              </a:rPr>
              <a:t> int not null,  </a:t>
            </a:r>
          </a:p>
          <a:p>
            <a:r>
              <a:rPr lang="en-US" dirty="0" err="1">
                <a:solidFill>
                  <a:schemeClr val="bg1"/>
                </a:solidFill>
              </a:rPr>
              <a:t>Exp_year</a:t>
            </a:r>
            <a:r>
              <a:rPr lang="en-US" dirty="0">
                <a:solidFill>
                  <a:schemeClr val="bg1"/>
                </a:solidFill>
              </a:rPr>
              <a:t> int not null,              </a:t>
            </a:r>
          </a:p>
          <a:p>
            <a:r>
              <a:rPr lang="en-US" dirty="0">
                <a:solidFill>
                  <a:schemeClr val="bg1"/>
                </a:solidFill>
              </a:rPr>
              <a:t>PRIMARY KEY (</a:t>
            </a:r>
            <a:r>
              <a:rPr lang="en-US" dirty="0" err="1">
                <a:solidFill>
                  <a:schemeClr val="bg1"/>
                </a:solidFill>
              </a:rPr>
              <a:t>Pay_ID,Card_no</a:t>
            </a:r>
            <a:r>
              <a:rPr lang="en-US" dirty="0">
                <a:solidFill>
                  <a:schemeClr val="bg1"/>
                </a:solidFill>
              </a:rPr>
              <a:t>),             </a:t>
            </a:r>
          </a:p>
          <a:p>
            <a:r>
              <a:rPr lang="en-US" dirty="0">
                <a:solidFill>
                  <a:schemeClr val="bg1"/>
                </a:solidFill>
              </a:rPr>
              <a:t>FOREIGN KEY (</a:t>
            </a:r>
            <a:r>
              <a:rPr lang="en-US" dirty="0" err="1">
                <a:solidFill>
                  <a:schemeClr val="bg1"/>
                </a:solidFill>
              </a:rPr>
              <a:t>Pay_ID</a:t>
            </a:r>
            <a:r>
              <a:rPr lang="en-US" dirty="0">
                <a:solidFill>
                  <a:schemeClr val="bg1"/>
                </a:solidFill>
              </a:rPr>
              <a:t>) REFERENCES Payment (</a:t>
            </a:r>
            <a:r>
              <a:rPr lang="en-US" dirty="0" err="1">
                <a:solidFill>
                  <a:schemeClr val="bg1"/>
                </a:solidFill>
              </a:rPr>
              <a:t>Pay_ID</a:t>
            </a:r>
            <a:r>
              <a:rPr lang="en-US" dirty="0">
                <a:solidFill>
                  <a:schemeClr val="bg1"/>
                </a:solidFill>
              </a:rPr>
              <a:t>) </a:t>
            </a:r>
          </a:p>
          <a:p>
            <a:r>
              <a:rPr lang="en-US" dirty="0">
                <a:solidFill>
                  <a:schemeClr val="bg1"/>
                </a:solidFill>
              </a:rPr>
              <a:t>ON DELETE CASCADE </a:t>
            </a:r>
          </a:p>
          <a:p>
            <a:r>
              <a:rPr lang="en-US" dirty="0">
                <a:solidFill>
                  <a:schemeClr val="bg1"/>
                </a:solidFill>
              </a:rPr>
              <a:t>); </a:t>
            </a:r>
            <a:endParaRPr lang="en-GB" dirty="0">
              <a:solidFill>
                <a:schemeClr val="bg1"/>
              </a:solidFill>
            </a:endParaRPr>
          </a:p>
        </p:txBody>
      </p:sp>
      <p:sp>
        <p:nvSpPr>
          <p:cNvPr id="74" name="Rectangle 73">
            <a:extLst>
              <a:ext uri="{FF2B5EF4-FFF2-40B4-BE49-F238E27FC236}">
                <a16:creationId xmlns:a16="http://schemas.microsoft.com/office/drawing/2014/main" id="{ED662AC6-82F6-46D8-B934-BEC5C2B4B126}"/>
              </a:ext>
            </a:extLst>
          </p:cNvPr>
          <p:cNvSpPr/>
          <p:nvPr/>
        </p:nvSpPr>
        <p:spPr>
          <a:xfrm>
            <a:off x="6368453" y="904522"/>
            <a:ext cx="45719" cy="57629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8A00A59F-EA07-4117-BAC8-C3E6B56B2D5A}"/>
              </a:ext>
            </a:extLst>
          </p:cNvPr>
          <p:cNvSpPr txBox="1"/>
          <p:nvPr/>
        </p:nvSpPr>
        <p:spPr>
          <a:xfrm>
            <a:off x="6496458" y="954130"/>
            <a:ext cx="4989899" cy="6463308"/>
          </a:xfrm>
          <a:prstGeom prst="rect">
            <a:avLst/>
          </a:prstGeom>
          <a:noFill/>
        </p:spPr>
        <p:txBody>
          <a:bodyPr wrap="square" rtlCol="0">
            <a:spAutoFit/>
          </a:bodyPr>
          <a:lstStyle/>
          <a:p>
            <a:r>
              <a:rPr lang="en-US" dirty="0">
                <a:solidFill>
                  <a:schemeClr val="bg1"/>
                </a:solidFill>
              </a:rPr>
              <a:t>CREATE TABLE Place(</a:t>
            </a:r>
          </a:p>
          <a:p>
            <a:r>
              <a:rPr lang="en-US" dirty="0">
                <a:solidFill>
                  <a:schemeClr val="bg1"/>
                </a:solidFill>
              </a:rPr>
              <a:t>Name  varchar(30) not null,</a:t>
            </a:r>
          </a:p>
          <a:p>
            <a:r>
              <a:rPr lang="en-US" dirty="0" err="1">
                <a:solidFill>
                  <a:schemeClr val="bg1"/>
                </a:solidFill>
              </a:rPr>
              <a:t>A_User_ID</a:t>
            </a:r>
            <a:r>
              <a:rPr lang="en-US" dirty="0">
                <a:solidFill>
                  <a:schemeClr val="bg1"/>
                </a:solidFill>
              </a:rPr>
              <a:t> varchar(30) not null,</a:t>
            </a:r>
          </a:p>
          <a:p>
            <a:r>
              <a:rPr lang="en-US" dirty="0">
                <a:solidFill>
                  <a:schemeClr val="bg1"/>
                </a:solidFill>
              </a:rPr>
              <a:t>Country varchar(30) not null, </a:t>
            </a:r>
          </a:p>
          <a:p>
            <a:r>
              <a:rPr lang="en-US" dirty="0">
                <a:solidFill>
                  <a:schemeClr val="bg1"/>
                </a:solidFill>
              </a:rPr>
              <a:t>City varchar(30) not null,              </a:t>
            </a:r>
          </a:p>
          <a:p>
            <a:r>
              <a:rPr lang="en-US" dirty="0">
                <a:solidFill>
                  <a:schemeClr val="bg1"/>
                </a:solidFill>
              </a:rPr>
              <a:t>PRIMARY KEY (Name),             </a:t>
            </a:r>
          </a:p>
          <a:p>
            <a:r>
              <a:rPr lang="en-US" dirty="0">
                <a:solidFill>
                  <a:schemeClr val="bg1"/>
                </a:solidFill>
              </a:rPr>
              <a:t>FOREIGN KEY (</a:t>
            </a:r>
            <a:r>
              <a:rPr lang="en-US" dirty="0" err="1">
                <a:solidFill>
                  <a:schemeClr val="bg1"/>
                </a:solidFill>
              </a:rPr>
              <a:t>A_User_ID</a:t>
            </a:r>
            <a:r>
              <a:rPr lang="en-US" dirty="0">
                <a:solidFill>
                  <a:schemeClr val="bg1"/>
                </a:solidFill>
              </a:rPr>
              <a:t>) REFERENCES Admin (</a:t>
            </a:r>
            <a:r>
              <a:rPr lang="en-US" dirty="0" err="1">
                <a:solidFill>
                  <a:schemeClr val="bg1"/>
                </a:solidFill>
              </a:rPr>
              <a:t>A_User_ID</a:t>
            </a:r>
            <a:r>
              <a:rPr lang="en-US" dirty="0">
                <a:solidFill>
                  <a:schemeClr val="bg1"/>
                </a:solidFill>
              </a:rPr>
              <a:t>)</a:t>
            </a:r>
          </a:p>
          <a:p>
            <a:r>
              <a:rPr lang="en-US" dirty="0">
                <a:solidFill>
                  <a:schemeClr val="bg1"/>
                </a:solidFill>
              </a:rPr>
              <a:t>);</a:t>
            </a:r>
          </a:p>
          <a:p>
            <a:endParaRPr lang="en-US" dirty="0">
              <a:solidFill>
                <a:schemeClr val="bg1"/>
              </a:solidFill>
            </a:endParaRPr>
          </a:p>
          <a:p>
            <a:endParaRPr lang="en-US" dirty="0">
              <a:solidFill>
                <a:schemeClr val="bg1"/>
              </a:solidFill>
            </a:endParaRPr>
          </a:p>
          <a:p>
            <a:r>
              <a:rPr lang="en-US" dirty="0">
                <a:solidFill>
                  <a:schemeClr val="bg1"/>
                </a:solidFill>
              </a:rPr>
              <a:t>CREATE TABLE Hotel(</a:t>
            </a:r>
          </a:p>
          <a:p>
            <a:r>
              <a:rPr lang="en-US" dirty="0" err="1">
                <a:solidFill>
                  <a:schemeClr val="bg1"/>
                </a:solidFill>
              </a:rPr>
              <a:t>H_Id</a:t>
            </a:r>
            <a:r>
              <a:rPr lang="en-US" dirty="0">
                <a:solidFill>
                  <a:schemeClr val="bg1"/>
                </a:solidFill>
              </a:rPr>
              <a:t>  varchar(30) not null,</a:t>
            </a:r>
          </a:p>
          <a:p>
            <a:r>
              <a:rPr lang="en-US" dirty="0" err="1">
                <a:solidFill>
                  <a:schemeClr val="bg1"/>
                </a:solidFill>
              </a:rPr>
              <a:t>A_User_ID</a:t>
            </a:r>
            <a:r>
              <a:rPr lang="en-US" dirty="0">
                <a:solidFill>
                  <a:schemeClr val="bg1"/>
                </a:solidFill>
              </a:rPr>
              <a:t> varchar(30) not null,</a:t>
            </a:r>
          </a:p>
          <a:p>
            <a:r>
              <a:rPr lang="en-US" dirty="0" err="1">
                <a:solidFill>
                  <a:schemeClr val="bg1"/>
                </a:solidFill>
              </a:rPr>
              <a:t>H_Name</a:t>
            </a:r>
            <a:r>
              <a:rPr lang="en-US" dirty="0">
                <a:solidFill>
                  <a:schemeClr val="bg1"/>
                </a:solidFill>
              </a:rPr>
              <a:t> varchar(20) not null,  </a:t>
            </a:r>
          </a:p>
          <a:p>
            <a:r>
              <a:rPr lang="en-US" dirty="0" err="1">
                <a:solidFill>
                  <a:schemeClr val="bg1"/>
                </a:solidFill>
              </a:rPr>
              <a:t>H_address</a:t>
            </a:r>
            <a:r>
              <a:rPr lang="en-US" dirty="0">
                <a:solidFill>
                  <a:schemeClr val="bg1"/>
                </a:solidFill>
              </a:rPr>
              <a:t> varchar(30) not null,           </a:t>
            </a:r>
          </a:p>
          <a:p>
            <a:r>
              <a:rPr lang="en-US" dirty="0">
                <a:solidFill>
                  <a:schemeClr val="bg1"/>
                </a:solidFill>
              </a:rPr>
              <a:t>PRIMARY KEY (</a:t>
            </a:r>
            <a:r>
              <a:rPr lang="en-US" dirty="0" err="1">
                <a:solidFill>
                  <a:schemeClr val="bg1"/>
                </a:solidFill>
              </a:rPr>
              <a:t>H_Id</a:t>
            </a:r>
            <a:r>
              <a:rPr lang="en-US" dirty="0">
                <a:solidFill>
                  <a:schemeClr val="bg1"/>
                </a:solidFill>
              </a:rPr>
              <a:t>),             </a:t>
            </a:r>
          </a:p>
          <a:p>
            <a:r>
              <a:rPr lang="en-US" dirty="0">
                <a:solidFill>
                  <a:schemeClr val="bg1"/>
                </a:solidFill>
              </a:rPr>
              <a:t>FOREIGN KEY (</a:t>
            </a:r>
            <a:r>
              <a:rPr lang="en-US" dirty="0" err="1">
                <a:solidFill>
                  <a:schemeClr val="bg1"/>
                </a:solidFill>
              </a:rPr>
              <a:t>A_User_ID</a:t>
            </a:r>
            <a:r>
              <a:rPr lang="en-US" dirty="0">
                <a:solidFill>
                  <a:schemeClr val="bg1"/>
                </a:solidFill>
              </a:rPr>
              <a:t>) REFERENCES Admin (</a:t>
            </a:r>
            <a:r>
              <a:rPr lang="en-US" dirty="0" err="1">
                <a:solidFill>
                  <a:schemeClr val="bg1"/>
                </a:solidFill>
              </a:rPr>
              <a:t>A_User_ID</a:t>
            </a:r>
            <a:r>
              <a:rPr lang="en-US" dirty="0">
                <a:solidFill>
                  <a:schemeClr val="bg1"/>
                </a:solidFill>
              </a:rPr>
              <a:t>)</a:t>
            </a:r>
          </a:p>
          <a:p>
            <a:r>
              <a:rPr lang="en-US" dirty="0">
                <a:solidFill>
                  <a:schemeClr val="bg1"/>
                </a:solidFill>
              </a:rPr>
              <a:t>);</a:t>
            </a:r>
          </a:p>
          <a:p>
            <a:endParaRPr lang="en-GB" dirty="0"/>
          </a:p>
          <a:p>
            <a:endParaRPr lang="en-GB" dirty="0"/>
          </a:p>
          <a:p>
            <a:endParaRPr lang="en-GB" dirty="0"/>
          </a:p>
        </p:txBody>
      </p:sp>
    </p:spTree>
    <p:extLst>
      <p:ext uri="{BB962C8B-B14F-4D97-AF65-F5344CB8AC3E}">
        <p14:creationId xmlns:p14="http://schemas.microsoft.com/office/powerpoint/2010/main" val="49927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599" y="356700"/>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400" b="1" dirty="0">
                <a:solidFill>
                  <a:schemeClr val="tx1">
                    <a:lumMod val="75000"/>
                    <a:lumOff val="25000"/>
                  </a:schemeClr>
                </a:solidFill>
              </a:rPr>
              <a:t>SQL Command</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926316"/>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9">
            <a:extLst>
              <a:ext uri="{FF2B5EF4-FFF2-40B4-BE49-F238E27FC236}">
                <a16:creationId xmlns:a16="http://schemas.microsoft.com/office/drawing/2014/main" id="{99B84BF0-6CCE-401F-B4A1-AE2CF2D8FB78}"/>
              </a:ext>
            </a:extLst>
          </p:cNvPr>
          <p:cNvSpPr/>
          <p:nvPr/>
        </p:nvSpPr>
        <p:spPr>
          <a:xfrm>
            <a:off x="3053182"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41" name="Rectangle 40">
            <a:extLst>
              <a:ext uri="{FF2B5EF4-FFF2-40B4-BE49-F238E27FC236}">
                <a16:creationId xmlns:a16="http://schemas.microsoft.com/office/drawing/2014/main" id="{5BE9BF05-E202-4D2B-A570-99F3058A0574}"/>
              </a:ext>
            </a:extLst>
          </p:cNvPr>
          <p:cNvSpPr/>
          <p:nvPr/>
        </p:nvSpPr>
        <p:spPr>
          <a:xfrm>
            <a:off x="5219979"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42" name="Rectangle 41">
            <a:extLst>
              <a:ext uri="{FF2B5EF4-FFF2-40B4-BE49-F238E27FC236}">
                <a16:creationId xmlns:a16="http://schemas.microsoft.com/office/drawing/2014/main" id="{F89F992A-6246-4836-903D-FB03C0924060}"/>
              </a:ext>
            </a:extLst>
          </p:cNvPr>
          <p:cNvSpPr/>
          <p:nvPr/>
        </p:nvSpPr>
        <p:spPr>
          <a:xfrm>
            <a:off x="7386779"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3" name="Rectangle 72">
            <a:extLst>
              <a:ext uri="{FF2B5EF4-FFF2-40B4-BE49-F238E27FC236}">
                <a16:creationId xmlns:a16="http://schemas.microsoft.com/office/drawing/2014/main" id="{CE81AC02-6FDB-4D2A-AEED-0800FEF31E8B}"/>
              </a:ext>
            </a:extLst>
          </p:cNvPr>
          <p:cNvSpPr/>
          <p:nvPr/>
        </p:nvSpPr>
        <p:spPr>
          <a:xfrm>
            <a:off x="9555735" y="3653604"/>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7" name="Rectangle 76">
            <a:extLst>
              <a:ext uri="{FF2B5EF4-FFF2-40B4-BE49-F238E27FC236}">
                <a16:creationId xmlns:a16="http://schemas.microsoft.com/office/drawing/2014/main" id="{5D3FDA79-2BB9-4CC1-9D4C-19C2961FE853}"/>
              </a:ext>
            </a:extLst>
          </p:cNvPr>
          <p:cNvSpPr/>
          <p:nvPr/>
        </p:nvSpPr>
        <p:spPr>
          <a:xfrm>
            <a:off x="3053182"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8" name="Rectangle 77">
            <a:extLst>
              <a:ext uri="{FF2B5EF4-FFF2-40B4-BE49-F238E27FC236}">
                <a16:creationId xmlns:a16="http://schemas.microsoft.com/office/drawing/2014/main" id="{0CC6A3D7-0C1F-4283-8E4A-EE2E62681225}"/>
              </a:ext>
            </a:extLst>
          </p:cNvPr>
          <p:cNvSpPr/>
          <p:nvPr/>
        </p:nvSpPr>
        <p:spPr>
          <a:xfrm>
            <a:off x="5219979"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79" name="Rectangle 78">
            <a:extLst>
              <a:ext uri="{FF2B5EF4-FFF2-40B4-BE49-F238E27FC236}">
                <a16:creationId xmlns:a16="http://schemas.microsoft.com/office/drawing/2014/main" id="{B4BD79C8-0816-4D51-AD35-E2089D8E7722}"/>
              </a:ext>
            </a:extLst>
          </p:cNvPr>
          <p:cNvSpPr/>
          <p:nvPr/>
        </p:nvSpPr>
        <p:spPr>
          <a:xfrm>
            <a:off x="7386779"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0" name="Rectangle 79">
            <a:extLst>
              <a:ext uri="{FF2B5EF4-FFF2-40B4-BE49-F238E27FC236}">
                <a16:creationId xmlns:a16="http://schemas.microsoft.com/office/drawing/2014/main" id="{B90FA213-F5F3-4044-9821-A3C37C2F476A}"/>
              </a:ext>
            </a:extLst>
          </p:cNvPr>
          <p:cNvSpPr/>
          <p:nvPr/>
        </p:nvSpPr>
        <p:spPr>
          <a:xfrm>
            <a:off x="9555735" y="3653605"/>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5" name="Rectangle 84">
            <a:extLst>
              <a:ext uri="{FF2B5EF4-FFF2-40B4-BE49-F238E27FC236}">
                <a16:creationId xmlns:a16="http://schemas.microsoft.com/office/drawing/2014/main" id="{ACD675DD-D63F-4098-AC9D-A952C7C1E771}"/>
              </a:ext>
            </a:extLst>
          </p:cNvPr>
          <p:cNvSpPr/>
          <p:nvPr/>
        </p:nvSpPr>
        <p:spPr>
          <a:xfrm>
            <a:off x="3053182"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6" name="Rectangle 85">
            <a:extLst>
              <a:ext uri="{FF2B5EF4-FFF2-40B4-BE49-F238E27FC236}">
                <a16:creationId xmlns:a16="http://schemas.microsoft.com/office/drawing/2014/main" id="{C8408817-F5A1-41EF-A382-95E3F2596BB5}"/>
              </a:ext>
            </a:extLst>
          </p:cNvPr>
          <p:cNvSpPr/>
          <p:nvPr/>
        </p:nvSpPr>
        <p:spPr>
          <a:xfrm>
            <a:off x="5219979"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7" name="Rectangle 86">
            <a:extLst>
              <a:ext uri="{FF2B5EF4-FFF2-40B4-BE49-F238E27FC236}">
                <a16:creationId xmlns:a16="http://schemas.microsoft.com/office/drawing/2014/main" id="{DD8EDBFC-FDAC-442B-B52F-8BCD628BA168}"/>
              </a:ext>
            </a:extLst>
          </p:cNvPr>
          <p:cNvSpPr/>
          <p:nvPr/>
        </p:nvSpPr>
        <p:spPr>
          <a:xfrm>
            <a:off x="7386779"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88" name="Rectangle 87">
            <a:extLst>
              <a:ext uri="{FF2B5EF4-FFF2-40B4-BE49-F238E27FC236}">
                <a16:creationId xmlns:a16="http://schemas.microsoft.com/office/drawing/2014/main" id="{C40ECDE4-F95A-4450-B763-243D7CAEB9F6}"/>
              </a:ext>
            </a:extLst>
          </p:cNvPr>
          <p:cNvSpPr/>
          <p:nvPr/>
        </p:nvSpPr>
        <p:spPr>
          <a:xfrm>
            <a:off x="9555735" y="3653606"/>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3" name="Rectangle 2">
            <a:extLst>
              <a:ext uri="{FF2B5EF4-FFF2-40B4-BE49-F238E27FC236}">
                <a16:creationId xmlns:a16="http://schemas.microsoft.com/office/drawing/2014/main" id="{0836B8E3-700B-4959-8C55-A439E1D0E089}"/>
              </a:ext>
            </a:extLst>
          </p:cNvPr>
          <p:cNvSpPr/>
          <p:nvPr/>
        </p:nvSpPr>
        <p:spPr>
          <a:xfrm>
            <a:off x="338667" y="910697"/>
            <a:ext cx="11624733" cy="5636856"/>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a:solidFill>
                <a:schemeClr val="bg1"/>
              </a:solidFill>
            </a:endParaRPr>
          </a:p>
          <a:p>
            <a:r>
              <a:rPr lang="en-US" sz="1500" dirty="0">
                <a:solidFill>
                  <a:schemeClr val="bg1"/>
                </a:solidFill>
              </a:rPr>
              <a:t>CREATE TABLE Transport(</a:t>
            </a:r>
          </a:p>
          <a:p>
            <a:r>
              <a:rPr lang="en-US" sz="1500" dirty="0">
                <a:solidFill>
                  <a:schemeClr val="bg1"/>
                </a:solidFill>
              </a:rPr>
              <a:t>T_ID  varchar(30) not null,</a:t>
            </a:r>
          </a:p>
          <a:p>
            <a:r>
              <a:rPr lang="en-US" sz="1500" dirty="0" err="1">
                <a:solidFill>
                  <a:schemeClr val="bg1"/>
                </a:solidFill>
              </a:rPr>
              <a:t>A_User_ID</a:t>
            </a:r>
            <a:r>
              <a:rPr lang="en-US" sz="1500" dirty="0">
                <a:solidFill>
                  <a:schemeClr val="bg1"/>
                </a:solidFill>
              </a:rPr>
              <a:t> varchar(30) not null,</a:t>
            </a:r>
          </a:p>
          <a:p>
            <a:r>
              <a:rPr lang="en-US" sz="1500" dirty="0" err="1">
                <a:solidFill>
                  <a:schemeClr val="bg1"/>
                </a:solidFill>
              </a:rPr>
              <a:t>T_Name</a:t>
            </a:r>
            <a:r>
              <a:rPr lang="en-US" sz="1500" dirty="0">
                <a:solidFill>
                  <a:schemeClr val="bg1"/>
                </a:solidFill>
              </a:rPr>
              <a:t> varchar(20) not null,  </a:t>
            </a:r>
          </a:p>
          <a:p>
            <a:r>
              <a:rPr lang="en-US" sz="1500" dirty="0" err="1">
                <a:solidFill>
                  <a:schemeClr val="bg1"/>
                </a:solidFill>
              </a:rPr>
              <a:t>Seat_Quantity</a:t>
            </a:r>
            <a:r>
              <a:rPr lang="en-US" sz="1500" dirty="0">
                <a:solidFill>
                  <a:schemeClr val="bg1"/>
                </a:solidFill>
              </a:rPr>
              <a:t> int ,           </a:t>
            </a:r>
          </a:p>
          <a:p>
            <a:r>
              <a:rPr lang="en-US" sz="1500" dirty="0">
                <a:solidFill>
                  <a:schemeClr val="bg1"/>
                </a:solidFill>
              </a:rPr>
              <a:t>PRIMARY KEY (T_ID),             </a:t>
            </a:r>
          </a:p>
          <a:p>
            <a:r>
              <a:rPr lang="en-US" sz="1500" dirty="0">
                <a:solidFill>
                  <a:schemeClr val="bg1"/>
                </a:solidFill>
              </a:rPr>
              <a:t>FOREIGN KEY (</a:t>
            </a:r>
            <a:r>
              <a:rPr lang="en-US" sz="1500" dirty="0" err="1">
                <a:solidFill>
                  <a:schemeClr val="bg1"/>
                </a:solidFill>
              </a:rPr>
              <a:t>A_User_ID</a:t>
            </a:r>
            <a:r>
              <a:rPr lang="en-US" sz="1500" dirty="0">
                <a:solidFill>
                  <a:schemeClr val="bg1"/>
                </a:solidFill>
              </a:rPr>
              <a:t>) REFERENCES Admin (</a:t>
            </a:r>
            <a:r>
              <a:rPr lang="en-US" sz="1500" dirty="0" err="1">
                <a:solidFill>
                  <a:schemeClr val="bg1"/>
                </a:solidFill>
              </a:rPr>
              <a:t>A_User_ID</a:t>
            </a:r>
            <a:r>
              <a:rPr lang="en-US" sz="1500" dirty="0">
                <a:solidFill>
                  <a:schemeClr val="bg1"/>
                </a:solidFill>
              </a:rPr>
              <a:t>)</a:t>
            </a:r>
          </a:p>
          <a:p>
            <a:r>
              <a:rPr lang="en-US" sz="1500" dirty="0">
                <a:solidFill>
                  <a:schemeClr val="bg1"/>
                </a:solidFill>
              </a:rPr>
              <a:t>);</a:t>
            </a:r>
          </a:p>
          <a:p>
            <a:endParaRPr lang="en-US" sz="1500" dirty="0">
              <a:solidFill>
                <a:schemeClr val="bg1"/>
              </a:solidFill>
            </a:endParaRPr>
          </a:p>
          <a:p>
            <a:r>
              <a:rPr lang="en-US" sz="1500" dirty="0"/>
              <a:t>CREATE TABLE Package</a:t>
            </a:r>
          </a:p>
          <a:p>
            <a:r>
              <a:rPr lang="en-US" sz="1500" dirty="0"/>
              <a:t>( </a:t>
            </a:r>
          </a:p>
          <a:p>
            <a:r>
              <a:rPr lang="en-US" sz="1500" dirty="0"/>
              <a:t>P_ID varchar(20) not null, </a:t>
            </a:r>
          </a:p>
          <a:p>
            <a:r>
              <a:rPr lang="en-US" sz="1500" dirty="0"/>
              <a:t>Name varchar(30) not null,</a:t>
            </a:r>
          </a:p>
          <a:p>
            <a:r>
              <a:rPr lang="en-US" sz="1500" dirty="0" err="1"/>
              <a:t>H_Id</a:t>
            </a:r>
            <a:r>
              <a:rPr lang="en-US" sz="1500" dirty="0"/>
              <a:t>  varchar(30) not null,</a:t>
            </a:r>
          </a:p>
          <a:p>
            <a:r>
              <a:rPr lang="en-US" sz="1500" dirty="0"/>
              <a:t>T_ID  varchar(30) not null,</a:t>
            </a:r>
          </a:p>
          <a:p>
            <a:r>
              <a:rPr lang="en-US" sz="1500" dirty="0" err="1"/>
              <a:t>No_of_member</a:t>
            </a:r>
            <a:r>
              <a:rPr lang="en-US" sz="1500" dirty="0"/>
              <a:t> int not null,</a:t>
            </a:r>
          </a:p>
          <a:p>
            <a:r>
              <a:rPr lang="en-US" sz="1500" dirty="0"/>
              <a:t>Duration  varchar(30) not null,</a:t>
            </a:r>
          </a:p>
          <a:p>
            <a:r>
              <a:rPr lang="en-US" sz="1500" dirty="0" err="1"/>
              <a:t>Status_report</a:t>
            </a:r>
            <a:r>
              <a:rPr lang="en-US" sz="1500" dirty="0"/>
              <a:t> char(30) not null,</a:t>
            </a:r>
          </a:p>
          <a:p>
            <a:r>
              <a:rPr lang="en-US" sz="1500" dirty="0" err="1"/>
              <a:t>Money_amount</a:t>
            </a:r>
            <a:r>
              <a:rPr lang="en-US" sz="1500" dirty="0"/>
              <a:t> int not null,</a:t>
            </a:r>
          </a:p>
          <a:p>
            <a:r>
              <a:rPr lang="en-US" sz="1500" dirty="0"/>
              <a:t>PRIMARY KEY (P_ID),</a:t>
            </a:r>
          </a:p>
          <a:p>
            <a:r>
              <a:rPr lang="en-US" sz="1500" dirty="0"/>
              <a:t>FOREIGN KEY (Name) REFERENCES Place (Name),</a:t>
            </a:r>
          </a:p>
          <a:p>
            <a:r>
              <a:rPr lang="en-US" sz="1500" dirty="0"/>
              <a:t>FOREIGN KEY (</a:t>
            </a:r>
            <a:r>
              <a:rPr lang="en-US" sz="1500" dirty="0" err="1"/>
              <a:t>H_Id</a:t>
            </a:r>
            <a:r>
              <a:rPr lang="en-US" sz="1500" dirty="0"/>
              <a:t>) REFERENCES Hotel (</a:t>
            </a:r>
            <a:r>
              <a:rPr lang="en-US" sz="1500" dirty="0" err="1"/>
              <a:t>H_Id</a:t>
            </a:r>
            <a:r>
              <a:rPr lang="en-US" sz="1500" dirty="0"/>
              <a:t>),</a:t>
            </a:r>
          </a:p>
          <a:p>
            <a:r>
              <a:rPr lang="en-US" sz="1500" dirty="0"/>
              <a:t>FOREIGN KEY (T_ID) REFERENCES Transport (T_ID),</a:t>
            </a:r>
          </a:p>
          <a:p>
            <a:r>
              <a:rPr lang="en-US" sz="1500" dirty="0"/>
              <a:t>); </a:t>
            </a:r>
          </a:p>
          <a:p>
            <a:endParaRPr lang="en-GB" dirty="0"/>
          </a:p>
        </p:txBody>
      </p:sp>
      <p:sp>
        <p:nvSpPr>
          <p:cNvPr id="74" name="Rectangle 73">
            <a:extLst>
              <a:ext uri="{FF2B5EF4-FFF2-40B4-BE49-F238E27FC236}">
                <a16:creationId xmlns:a16="http://schemas.microsoft.com/office/drawing/2014/main" id="{ED662AC6-82F6-46D8-B934-BEC5C2B4B126}"/>
              </a:ext>
            </a:extLst>
          </p:cNvPr>
          <p:cNvSpPr/>
          <p:nvPr/>
        </p:nvSpPr>
        <p:spPr>
          <a:xfrm>
            <a:off x="6368453" y="904522"/>
            <a:ext cx="45719" cy="57629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8A00A59F-EA07-4117-BAC8-C3E6B56B2D5A}"/>
              </a:ext>
            </a:extLst>
          </p:cNvPr>
          <p:cNvSpPr txBox="1"/>
          <p:nvPr/>
        </p:nvSpPr>
        <p:spPr>
          <a:xfrm>
            <a:off x="6514766" y="1070060"/>
            <a:ext cx="4989899" cy="5078313"/>
          </a:xfrm>
          <a:prstGeom prst="rect">
            <a:avLst/>
          </a:prstGeom>
          <a:noFill/>
        </p:spPr>
        <p:txBody>
          <a:bodyPr wrap="square" rtlCol="0">
            <a:spAutoFit/>
          </a:bodyPr>
          <a:lstStyle/>
          <a:p>
            <a:r>
              <a:rPr lang="en-US" dirty="0">
                <a:solidFill>
                  <a:schemeClr val="bg1"/>
                </a:solidFill>
              </a:rPr>
              <a:t>CREATE TABLE </a:t>
            </a:r>
            <a:r>
              <a:rPr lang="en-US" dirty="0" err="1">
                <a:solidFill>
                  <a:schemeClr val="bg1"/>
                </a:solidFill>
              </a:rPr>
              <a:t>Package_Order</a:t>
            </a:r>
            <a:r>
              <a:rPr lang="en-US" dirty="0">
                <a:solidFill>
                  <a:schemeClr val="bg1"/>
                </a:solidFill>
              </a:rPr>
              <a:t>(</a:t>
            </a:r>
          </a:p>
          <a:p>
            <a:r>
              <a:rPr lang="en-US" dirty="0">
                <a:solidFill>
                  <a:schemeClr val="bg1"/>
                </a:solidFill>
              </a:rPr>
              <a:t>O_ID varchar(20) not null, </a:t>
            </a:r>
          </a:p>
          <a:p>
            <a:r>
              <a:rPr lang="en-US" dirty="0">
                <a:solidFill>
                  <a:schemeClr val="bg1"/>
                </a:solidFill>
              </a:rPr>
              <a:t>P_ID varchar(20) not null,              </a:t>
            </a:r>
          </a:p>
          <a:p>
            <a:r>
              <a:rPr lang="en-US" dirty="0">
                <a:solidFill>
                  <a:schemeClr val="bg1"/>
                </a:solidFill>
              </a:rPr>
              <a:t>PRIMARY KEY (O_ID,P_ID),             </a:t>
            </a:r>
          </a:p>
          <a:p>
            <a:r>
              <a:rPr lang="en-US" dirty="0">
                <a:solidFill>
                  <a:schemeClr val="bg1"/>
                </a:solidFill>
              </a:rPr>
              <a:t>FOREIGN KEY (O_ID) REFERENCES Orders (O_ID),</a:t>
            </a:r>
          </a:p>
          <a:p>
            <a:r>
              <a:rPr lang="en-US" dirty="0">
                <a:solidFill>
                  <a:schemeClr val="bg1"/>
                </a:solidFill>
              </a:rPr>
              <a:t>FOREIGN KEY (P_ID) REFERENCES Package (P_ID),</a:t>
            </a:r>
          </a:p>
          <a:p>
            <a:r>
              <a:rPr lang="en-US" dirty="0">
                <a:solidFill>
                  <a:schemeClr val="bg1"/>
                </a:solidFill>
              </a:rPr>
              <a:t>);</a:t>
            </a:r>
          </a:p>
          <a:p>
            <a:endParaRPr lang="en-US" dirty="0">
              <a:solidFill>
                <a:schemeClr val="bg1"/>
              </a:solidFill>
            </a:endParaRPr>
          </a:p>
          <a:p>
            <a:r>
              <a:rPr lang="en-US" dirty="0">
                <a:solidFill>
                  <a:schemeClr val="bg1"/>
                </a:solidFill>
              </a:rPr>
              <a:t>CREATE TABLE </a:t>
            </a:r>
            <a:r>
              <a:rPr lang="en-US" dirty="0" err="1">
                <a:solidFill>
                  <a:schemeClr val="bg1"/>
                </a:solidFill>
              </a:rPr>
              <a:t>Member_Package</a:t>
            </a:r>
            <a:r>
              <a:rPr lang="en-US" dirty="0">
                <a:solidFill>
                  <a:schemeClr val="bg1"/>
                </a:solidFill>
              </a:rPr>
              <a:t>(</a:t>
            </a:r>
          </a:p>
          <a:p>
            <a:r>
              <a:rPr lang="en-US" dirty="0" err="1">
                <a:solidFill>
                  <a:schemeClr val="bg1"/>
                </a:solidFill>
              </a:rPr>
              <a:t>M_User_ID</a:t>
            </a:r>
            <a:r>
              <a:rPr lang="en-US" dirty="0">
                <a:solidFill>
                  <a:schemeClr val="bg1"/>
                </a:solidFill>
              </a:rPr>
              <a:t> varchar(20) not null,</a:t>
            </a:r>
          </a:p>
          <a:p>
            <a:r>
              <a:rPr lang="en-US" dirty="0">
                <a:solidFill>
                  <a:schemeClr val="bg1"/>
                </a:solidFill>
              </a:rPr>
              <a:t>P_ID varchar(20) not null,              </a:t>
            </a:r>
          </a:p>
          <a:p>
            <a:r>
              <a:rPr lang="en-US" dirty="0">
                <a:solidFill>
                  <a:schemeClr val="bg1"/>
                </a:solidFill>
              </a:rPr>
              <a:t>PRIMARY KEY (</a:t>
            </a:r>
            <a:r>
              <a:rPr lang="en-US" dirty="0" err="1">
                <a:solidFill>
                  <a:schemeClr val="bg1"/>
                </a:solidFill>
              </a:rPr>
              <a:t>M_User_ID,P_ID</a:t>
            </a:r>
            <a:r>
              <a:rPr lang="en-US" dirty="0">
                <a:solidFill>
                  <a:schemeClr val="bg1"/>
                </a:solidFill>
              </a:rPr>
              <a:t>),             </a:t>
            </a:r>
          </a:p>
          <a:p>
            <a:r>
              <a:rPr lang="en-US" dirty="0">
                <a:solidFill>
                  <a:schemeClr val="bg1"/>
                </a:solidFill>
              </a:rPr>
              <a:t>FOREIGN KEY (</a:t>
            </a:r>
            <a:r>
              <a:rPr lang="en-US" dirty="0" err="1">
                <a:solidFill>
                  <a:schemeClr val="bg1"/>
                </a:solidFill>
              </a:rPr>
              <a:t>M_User_ID</a:t>
            </a:r>
            <a:r>
              <a:rPr lang="en-US" dirty="0">
                <a:solidFill>
                  <a:schemeClr val="bg1"/>
                </a:solidFill>
              </a:rPr>
              <a:t>) REFERENCES Member (</a:t>
            </a:r>
            <a:r>
              <a:rPr lang="en-US" dirty="0" err="1">
                <a:solidFill>
                  <a:schemeClr val="bg1"/>
                </a:solidFill>
              </a:rPr>
              <a:t>M_User_ID</a:t>
            </a:r>
            <a:r>
              <a:rPr lang="en-US" dirty="0">
                <a:solidFill>
                  <a:schemeClr val="bg1"/>
                </a:solidFill>
              </a:rPr>
              <a:t>),</a:t>
            </a:r>
          </a:p>
          <a:p>
            <a:r>
              <a:rPr lang="en-US" dirty="0">
                <a:solidFill>
                  <a:schemeClr val="bg1"/>
                </a:solidFill>
              </a:rPr>
              <a:t>FOREIGN KEY (P_ID) REFERENCES Package (P_ID)</a:t>
            </a:r>
          </a:p>
          <a:p>
            <a:r>
              <a:rPr lang="en-US" dirty="0">
                <a:solidFill>
                  <a:schemeClr val="bg1"/>
                </a:solidFill>
              </a:rPr>
              <a:t>);</a:t>
            </a:r>
            <a:endParaRPr lang="en-GB" dirty="0"/>
          </a:p>
          <a:p>
            <a:endParaRPr lang="en-GB" dirty="0"/>
          </a:p>
          <a:p>
            <a:endParaRPr lang="en-GB" dirty="0"/>
          </a:p>
        </p:txBody>
      </p:sp>
    </p:spTree>
    <p:extLst>
      <p:ext uri="{BB962C8B-B14F-4D97-AF65-F5344CB8AC3E}">
        <p14:creationId xmlns:p14="http://schemas.microsoft.com/office/powerpoint/2010/main" val="2908883949"/>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Project_Analysis_Presentation Pack.potx" id="{AC7781D2-6DCE-4385-A2F9-141B95078B19}" vid="{C6C96076-4D51-4042-A342-A7D2AA3703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travel agency4</Template>
  <TotalTime>0</TotalTime>
  <Words>5957</Words>
  <Application>Microsoft Office PowerPoint</Application>
  <PresentationFormat>Widescreen</PresentationFormat>
  <Paragraphs>554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Narrow</vt:lpstr>
      <vt:lpstr>Bahnschrift</vt:lpstr>
      <vt:lpstr>Calibri</vt:lpstr>
      <vt:lpstr>Century Gothic</vt:lpstr>
      <vt:lpstr>Segoe UI Light</vt:lpstr>
      <vt:lpstr>Wingdings</vt:lpstr>
      <vt:lpstr>Office Theme</vt:lpstr>
      <vt:lpstr>Travel Agency Management System </vt:lpstr>
      <vt:lpstr>Project analysis slide 2</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2019-03-10T16:34:56Z</dcterms:created>
  <dcterms:modified xsi:type="dcterms:W3CDTF">2019-03-19T03:52:07Z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2018-11-21T00:44:46.2256006Z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